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4" r:id="rId7"/>
    <p:sldId id="298" r:id="rId8"/>
    <p:sldId id="296" r:id="rId9"/>
    <p:sldId id="297" r:id="rId10"/>
    <p:sldId id="294" r:id="rId11"/>
    <p:sldId id="268" r:id="rId12"/>
    <p:sldId id="271" r:id="rId13"/>
    <p:sldId id="302" r:id="rId14"/>
    <p:sldId id="303" r:id="rId15"/>
    <p:sldId id="274" r:id="rId16"/>
    <p:sldId id="275" r:id="rId17"/>
    <p:sldId id="276" r:id="rId18"/>
    <p:sldId id="283" r:id="rId19"/>
    <p:sldId id="301" r:id="rId20"/>
    <p:sldId id="300" r:id="rId21"/>
    <p:sldId id="299" r:id="rId22"/>
    <p:sldId id="295" r:id="rId23"/>
    <p:sldId id="292" r:id="rId24"/>
    <p:sldId id="293" r:id="rId25"/>
    <p:sldId id="286" r:id="rId26"/>
    <p:sldId id="290" r:id="rId27"/>
    <p:sldId id="291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8BF29-97EB-47B9-9CB0-5FE0EA9A4711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B687-C517-4730-91CC-645DE11D6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1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июле 2013 г. ОЭСР был составлен план действий по 15 направлениям (таблица 1), утверждены сроки (2014 и 2015 г.) и основные задачи. ОЭСР регулярно будет выпускать документы для общественных консультаций. Одна из самых важных целей данного проекта – подготовка многостороннего международного соглашения.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028F7-CF57-492E-BF2C-CA37CA83AB77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2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278068"/>
            <a:ext cx="65527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Федеральное государственное образовательное бюджетное учреждение высшего образования</a:t>
            </a:r>
            <a:br>
              <a:rPr lang="ru-RU" b="1" dirty="0" smtClean="0"/>
            </a:br>
            <a:r>
              <a:rPr lang="ru-RU" sz="2000" b="1" dirty="0" smtClean="0"/>
              <a:t>«Финансовый университет при Правительстве Российской Федерации»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772816"/>
            <a:ext cx="74888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результатах научно-исследовательской работы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теме: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rebuchet MS" pitchFamily="34" charset="0"/>
                <a:ea typeface="Times New Roman"/>
                <a:cs typeface="Times New Roman"/>
              </a:rPr>
              <a:t>«</a:t>
            </a:r>
            <a:r>
              <a:rPr lang="ru-RU" sz="2000" b="1" cap="all" dirty="0" smtClean="0">
                <a:latin typeface="Trebuchet MS" pitchFamily="34" charset="0"/>
                <a:ea typeface="Times New Roman"/>
                <a:cs typeface="Times New Roman"/>
              </a:rPr>
              <a:t>О</a:t>
            </a:r>
            <a:r>
              <a:rPr lang="ru-RU" sz="2000" b="1" dirty="0" smtClean="0">
                <a:latin typeface="Trebuchet MS" pitchFamily="34" charset="0"/>
                <a:ea typeface="Times New Roman"/>
                <a:cs typeface="Times New Roman"/>
              </a:rPr>
              <a:t>ценка </a:t>
            </a:r>
            <a:r>
              <a:rPr lang="ru-RU" sz="2000" b="1" dirty="0">
                <a:latin typeface="Trebuchet MS" pitchFamily="34" charset="0"/>
                <a:ea typeface="Times New Roman"/>
                <a:cs typeface="Times New Roman"/>
              </a:rPr>
              <a:t>влияния «теневого» сектора на развитие экономики Российской Федерации и разработка продуктивных мер и практических рекомендаций по преодолению его негативных </a:t>
            </a:r>
            <a:r>
              <a:rPr lang="ru-RU" sz="2000" b="1" dirty="0" smtClean="0">
                <a:latin typeface="Trebuchet MS" pitchFamily="34" charset="0"/>
                <a:ea typeface="Times New Roman"/>
                <a:cs typeface="Times New Roman"/>
              </a:rPr>
              <a:t>последствий»</a:t>
            </a:r>
            <a:endParaRPr lang="ru-RU" sz="1600" dirty="0">
              <a:effectLst/>
              <a:latin typeface="Trebuchet MS" pitchFamily="34" charset="0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509120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Arial" pitchFamily="34" charset="0"/>
                <a:cs typeface="Arial" panose="020B0604020202020204" pitchFamily="34" charset="0"/>
              </a:rPr>
              <a:t>Руководитель НИР</a:t>
            </a:r>
          </a:p>
          <a:p>
            <a:pPr algn="r"/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директор Центра проблем экономической безопасности и стратегического планирования </a:t>
            </a:r>
            <a:endParaRPr lang="ru-RU" sz="16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r"/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д-р эконом. наук В.Г. Старовойтов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6021288"/>
            <a:ext cx="1213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Москва 2016</a:t>
            </a:r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" y="242548"/>
            <a:ext cx="2601888" cy="104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72008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Масштабы теневой экономики</a:t>
            </a:r>
            <a:r>
              <a:rPr lang="ru-RU" b="0" dirty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424936" cy="460851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развитых странах ЕС, в США, Китае, Израиле –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7-15%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ВВП.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восточных и южных странах ЕС –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15-31%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ВВП.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передовых странах Южной Америки –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20-30%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ВВП.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России –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30-41%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ВВП (по разным оценкам).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84976" cy="53732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демпфирующего механизма, позволяющего сглаживать перепады в экономической конъюнктуре путем перераспределения ресурсов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«социального амортизатора», способного смягчать социальные противоречия (в частности, снижение социальной напряженности за счет неформальной занятости)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«встроенного стабилизатора», способного подпитывать ресурсами легальную экономику и обеспечивать включение мультипликативного эффекта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большая мобильность теневого бизнеса по сравнению с легальным, роль первопроходца в освоении новых экономических ниш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стабилизирующее влияние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органичность сочетания легальной и теневой экономик в единой системе общественного воспроизводства, наличие параллельных легальных и нелегальных ресурсов, оборота, систем ценообразования с учетом оплаты криминальных услуг в теневой экономике и другие.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572" y="15032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Позитивные последствия влияния ТЭ на социально-экономическую сферу государства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39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деформация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бюджетно-налоговой сферы страны, рынка труда, макроэкономической политики, инвестиционной политики, морально-этической сферы общества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асоциальная функция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подстегивает инфляцию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лишает государственный бюджет значительной части доходов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препятствует осуществлению программ социальной помощи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обостряет все существующие экономические проблемы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мощным фактором угрозы экономической безопасности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оказывает общее дестабилизирующее влияние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деформации социально-экономической среды с теневым уклоном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сегментов недобросовестной конкуренции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социальной напряженности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Негативные последствия влияния ТЭ на социально-экономическую сферу государства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765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эффективности действия рыночного механизма за счет влияния на состояние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конкуренции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подпитывание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криминальной и теневой экономики, наряду с легальной, путем государственной денежной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эмиссии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ухудшение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активов финансовых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институтов 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фискальной и денежно-кредитной политике вследствие искажений оценок экономической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 загрязнения» 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заражение легальных операций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действующих в теневой экономике, искажение цен на активы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жизни теневых элементов зачастую значительно превышает уровень жизни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правопослушных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граждан, что приводит к дополнительному расслоению общества, попиранию общеправового принципа справедливости, общая деформация структуры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потребления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сфере права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негативное влияние теневой экономики выражается в том, что она усложняет выявление и расследование корыстных преступлений, препятствует изъятию доходов от преступной деятельности, позволяет легче легализовать криминальные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Негативные последствия влияния ТЭ на социально-экономическую сферу государства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139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теневой капитал подпитывает криминальный капитал, а также является базовым основанием коррупции и искажения управленческих решений. Треугольник «коррумпированное чиновничество – теневой бизнес – организованная преступность» является наиболее глубоким следствие влияния теневой экономики.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политический аспект общественной опасности теневой экономики заключается в стремлении лиц, сформировавших теневые капиталы, к обретению к государственной власти – лично  либо через доверенных лиц (на всех уровнях и во всех ветвях власти, включая ФОИВ). Целью таких действий является получение дополнительных гарантий теневому бизнесу, лоббирование интересов теневого бизнеса, обретение иммунитета от уголовного преследования, приобретение политической власти. </a:t>
            </a: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Негативные последствия влияния ТЭ на социально-экономическую сферу государства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- 3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502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и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формирования ТЭ - 1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856984" cy="5472608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неравные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 с органами власти и их конкретными представителями различных субъектов хозяйствования и различных отраслей, асимметрия управленческих решений, искажения в бюрократической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(слабость) площадок совместной выработки экономических решений, оптимальных для государства, общества, хозяйствующих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слабость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отсутствие системы государственного стратегического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искажения законодательства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высокие налоги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низкие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населения и высокие налоги на заработную плату физических («конвертная» теневая экономика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избыточная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отчетность для малого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бизнеса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коррупция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аппарата на всех уровнях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и условия формирования ТЭ-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положение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стартом/выходом из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географическая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изолированность и удаленность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национальные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бизнеса и т.п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непрозрачная экономика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асимметрия информации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высокая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наличных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денег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внешнее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со стороны МВФ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ВБ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организованная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преступность и криминальная экономика, их доля (масса) в ВВП и «сила давления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отсутствие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пропорциональной шкалы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конфликт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интересов, незаконный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лоббизм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наличие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теневых схем в оффшорных юрисдикциях, теневой оффшорный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высокие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процентные ставки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8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и условия формирования ТЭ-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640960" cy="583264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высокая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скорость развития новых финансовых технологий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взаимосвязь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внешнего и внутреннего потенциалов теневой экономики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запаздывание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совершенствования общества и социальных отношений по сравнению с технологическим и экономическим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утрата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контроля над традиционными рисками и несовершенствами, становление «общества рисков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появление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 рисков, связанных с новыми технологиями, технологическими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цепочками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эволюция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экономики, появление новых реальных отношений, которые не сразу оптимально урегулируются отношениями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формирование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частных денег и мобильных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большие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сегменты нездоровой экономики и финансовых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5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73635"/>
            <a:ext cx="8640960" cy="528436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новой парадигмы управления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эффективное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госрегулирование финансово-экономической деятельности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эффективное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налоговое регулирование, оптимизация ставок налогообложения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широкое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вовлечение научно-экспертного сообщества в выработку экономических решений,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форсайт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площадки согласования интересов государства, общества, бизнеса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мощные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научно-прикладные и экспертно-аналитические структуры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максимальная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деофшоризация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национальной экономики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эффективное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регулирование денежно-кредитной политики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финансовый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Системный комплекс продуктивных мер по преодолению негативных последствий влияния ТЭ на развитие национальной экономики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4482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9036496" cy="5256584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финансовый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инжиниринг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управление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рисками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теневизации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максимальное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снижение доли наличного денежного оборота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цивилизованный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лоббизм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антикоррупционная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антиотмывочная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экспертиза экономических проектов и управленческих решений на предмет рисков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антикоррупционное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антитеневое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поведение, декларации и нормы поведения, развитие роли антикоррупционных 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антиотмывочных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стандартов и норм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микроколлективах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на предприятиях и в органах власти, корпоративный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комплаенс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-контроль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антитеневая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мораль в обществе, деятельность СМИ направленная на воспитание высокой морали и достоинства на основе гордости за страну, общественное мнение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Системный комплекс продуктивных мер по преодолению негативных последствий влияния ТЭ на развитие национальной экономики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422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Calibri"/>
                <a:cs typeface="Times New Roman"/>
              </a:rPr>
              <a:t>      Объект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исследования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: теневая экономика в системе национальной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экономики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Calibri"/>
                <a:cs typeface="Times New Roman"/>
              </a:rPr>
              <a:t>      Предмет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исследования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: влияние «теневого» сектора на развитие экономики Российской Федерации, меры по преодолению его негативных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последствий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Calibri"/>
                <a:cs typeface="Times New Roman"/>
              </a:rPr>
              <a:t>      Цель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исследование характера и оценки влияния «теневого» сектора экономики на развитие Российской Федерации, разработка практических рекомендаций по преодолению его негативных последствий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1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08535"/>
            <a:ext cx="8856984" cy="533283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мораль в обществе, деятельность СМИ направленная на воспитание высокой морали и достоинства на основе гордости за страну, общественное мнение,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антитеневая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мораль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общественные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организации, общественный контроль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эффективные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контрольно-надзорные и налоговые органы,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росфинмониторинг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эффективные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правоохранительные органы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стратегия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стратегическое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управление в национально-государственных интересах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краудсорсинг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вовлечение активной части населения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интеллектуальных информационных систем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автоматическая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оценка и прогнозирование рисков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системы ситуационных центров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54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Системный комплекс продуктивных мер по преодолению негативных последствий влияния ТЭ на развитие национальной экономики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703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640960" cy="489654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человеко-компьютерной системы управления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институтов гражданского общества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самоуправления с делегированием полномочий и ресурсов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эффективные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мозговые центры, ситуационные центры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экономическая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безопасность государства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эмпирические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факторов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эффективное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правоприменение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эффективное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образование (в том числе в сети вузов)</a:t>
            </a:r>
          </a:p>
          <a:p>
            <a:pPr marL="0" lvl="0"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эффективная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правовая и экономическая безопасность (защищенность) хозяйствующих субъектов.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Системный комплекс продуктивных мер по преодолению негативных последствий влияния ТЭ на развитие национальной экономики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081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96526"/>
            <a:ext cx="8496944" cy="5844842"/>
          </a:xfrm>
        </p:spPr>
        <p:txBody>
          <a:bodyPr>
            <a:noAutofit/>
          </a:bodyPr>
          <a:lstStyle/>
          <a:p>
            <a:pPr marL="0" indent="-342900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оптимизация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(минимизация) налогов (низкие налоговые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ставки, международные соглашения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об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избежании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двойного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налогообложения,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иные преференции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-342900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защита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активов, в том числе через использование преимуществ английского права по вопросам защиты от недружественных поглощений, использования трастов 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т.д.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-342900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доступ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 зарубежным рынкам капитала, привлечение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инвесторов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-342900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продажа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компании (избежание налога на капитализацию, цена продажи с премией и т.п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-342900" algn="just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конфиденциальность бенефициаров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630555" algn="l"/>
              </a:tabLst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    Другие цели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: использование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преимуществ таких зон, к которым относятся: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свободный вывоз прибыли, мягкий валютный регламент, благоприятные условия для иностранных инвесторов, финансовая стабильность офшоров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Calibri"/>
                <a:cs typeface="Times New Roman"/>
              </a:rPr>
              <a:t>Цели офшорной деятельности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350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164796" cy="5486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</a:rPr>
              <a:t>План действий </a:t>
            </a:r>
            <a:r>
              <a:rPr lang="en-US" sz="4000" dirty="0" smtClean="0">
                <a:effectLst/>
              </a:rPr>
              <a:t>BEPS </a:t>
            </a:r>
            <a:r>
              <a:rPr lang="ru-RU" sz="4000" dirty="0" smtClean="0">
                <a:effectLst/>
              </a:rPr>
              <a:t>ОЭСР -1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98408"/>
              </p:ext>
            </p:extLst>
          </p:nvPr>
        </p:nvGraphicFramePr>
        <p:xfrm>
          <a:off x="179512" y="620688"/>
          <a:ext cx="8712968" cy="612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15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плана действий </a:t>
                      </a:r>
                      <a:r>
                        <a:rPr lang="en-US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BEPS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100" i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1</a:t>
                      </a:r>
                      <a:r>
                        <a:rPr lang="ru-RU" sz="21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 на вызовы цифровой экономики  </a:t>
                      </a:r>
                      <a:endParaRPr lang="ru-RU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100" i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2:</a:t>
                      </a:r>
                      <a:r>
                        <a:rPr lang="ru-RU" sz="21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Установление международной согласованности в области налогообложения налогом на прибыль</a:t>
                      </a:r>
                      <a:endParaRPr lang="ru-RU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96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нейтрализация эффектов несоответствия в регулировании гибридов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усовершенствование правил «контролируемой иностранной компании»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ограничение размывания базы через предоставление вычетов по выплаченным процентам и через другие финансовые платежи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эффективное противодействие вредоносным налоговым практикам, принимая в расчет </a:t>
                      </a:r>
                      <a:r>
                        <a:rPr lang="ru-RU" sz="2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транспарентность</a:t>
                      </a: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 и существенность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100" i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3:</a:t>
                      </a:r>
                      <a:r>
                        <a:rPr lang="ru-RU" sz="21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Восстановление всех эффектов и преимуществ международных стандартов</a:t>
                      </a:r>
                      <a:endParaRPr lang="ru-RU" sz="21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9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предотвращение злоупотреблений договорами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8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предотвращение искусственного </a:t>
                      </a:r>
                      <a:r>
                        <a:rPr lang="ru-RU" sz="2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избежания</a:t>
                      </a: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статуса постоянного представительства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272808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</a:rPr>
              <a:t>План действий </a:t>
            </a:r>
            <a:r>
              <a:rPr lang="en-US" sz="4000" dirty="0" smtClean="0">
                <a:effectLst/>
              </a:rPr>
              <a:t>BEPS </a:t>
            </a:r>
            <a:r>
              <a:rPr lang="ru-RU" sz="4000" dirty="0" smtClean="0">
                <a:effectLst/>
              </a:rPr>
              <a:t>ОЭСР -2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15067"/>
              </p:ext>
            </p:extLst>
          </p:nvPr>
        </p:nvGraphicFramePr>
        <p:xfrm>
          <a:off x="179512" y="548680"/>
          <a:ext cx="8784976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9338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соответствия результатов действия правил о трансфертном ценообразовании с реальным процессом создания стоимости в отношении нематериальных активов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соответствия результатов действия правил о трансфертном ценообразовании с реальным процессом создания стоимости в отношении рисков и капитала</a:t>
                      </a:r>
                      <a:endParaRPr lang="ru-RU" sz="19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i="0" dirty="0" smtClean="0"/>
                        <a:t>обеспечение соответствия результатов действия правил о трансфертном ценообразовании с реальным процессом создания стоимости в отношении прочих </a:t>
                      </a:r>
                      <a:r>
                        <a:rPr lang="ru-RU" sz="1900" i="0" dirty="0" err="1" smtClean="0"/>
                        <a:t>высокорисковых</a:t>
                      </a:r>
                      <a:r>
                        <a:rPr lang="ru-RU" sz="1900" i="0" dirty="0" smtClean="0"/>
                        <a:t> сделок</a:t>
                      </a:r>
                      <a:endParaRPr lang="ru-RU" sz="19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900" i="0" dirty="0" smtClean="0">
                          <a:solidFill>
                            <a:srgbClr val="0033CC"/>
                          </a:solidFill>
                        </a:rPr>
                        <a:t>НАПРАВЛЕНИЕ 3:</a:t>
                      </a:r>
                      <a:r>
                        <a:rPr lang="ru-RU" sz="1900" i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900" b="1" dirty="0" smtClean="0"/>
                        <a:t>Обеспечение прозрачности и одновременное продвижение предсказуемости и уверенности</a:t>
                      </a:r>
                      <a:endParaRPr lang="ru-RU" sz="19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smtClean="0"/>
                        <a:t>установление методологий сбора и анализа данных по BEPS и действий по предотвращению BEPS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smtClean="0"/>
                        <a:t>установление требований в отношении налогоплательщиков по раскрытию их действий по агрессивному налоговому планированию;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err="1" smtClean="0"/>
                        <a:t>переэкзаменация</a:t>
                      </a:r>
                      <a:r>
                        <a:rPr lang="ru-RU" sz="1900" dirty="0" smtClean="0"/>
                        <a:t> документации в отношении трансфертного ценообразования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smtClean="0"/>
                        <a:t>совершенствование механизмов разрешения споров</a:t>
                      </a:r>
                      <a:endParaRPr lang="ru-RU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900" dirty="0" smtClean="0"/>
                        <a:t>развитие многостороннего инструмента сотрудничества</a:t>
                      </a:r>
                      <a:endParaRPr lang="ru-RU" sz="19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24518"/>
            <a:ext cx="8784976" cy="5772834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Необходимо создание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специального координирующего органа, в который бы вошли представители Правительства РФ, соответствующих министерств и ведомств, прежде всего, социально-экономического блока и правоохранительных органов, представители Банка России как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мегарегулятора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финансовой сферы. В качестве такого координирующего органа может быть рассмотрено создание межведомственной комиссии Совета Безопасности РФ. Возможно также формирование при Минэкономразвития России и/или при Минфине России специального органа (Комитета или Службы) для организации государственной деятельности по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детеневизации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деофшоризации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экономики страны. В рамках указанного координационного органа целесообразно создать единый информационный центр для объединения информационных ресурсов, касающихся теневой деятельности и анализа текущей эффективности мероприятий, осуществляемых в рассматриваемом направлении Правительством РФ.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8488" y="11663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Основной вывод - </a:t>
            </a:r>
            <a:r>
              <a:rPr lang="ru-RU" sz="4000" b="1" dirty="0" smtClean="0"/>
              <a:t>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1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352928" cy="518457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  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детенивизации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деофшоризации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 целесообразно проводить на основе государственной целевой программы, системно интегрирующей три направления деятельности: совершенствование институциональной, финансово-кредитной, налоговой подсистем; развитие репрессивной системы, включая контроль, наказания и сокращения доступа к социальным благам; развертывание проникающей во все социальные слои системы воспитания гражданской ответственности и честности, опирающейся на социальные технологии, включая пропаганду и просвещение.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7844"/>
            <a:ext cx="7587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Основной вывод - 2</a:t>
            </a:r>
          </a:p>
        </p:txBody>
      </p:sp>
    </p:spTree>
    <p:extLst>
      <p:ext uri="{BB962C8B-B14F-4D97-AF65-F5344CB8AC3E}">
        <p14:creationId xmlns:p14="http://schemas.microsoft.com/office/powerpoint/2010/main" val="28111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26031"/>
            <a:ext cx="8928992" cy="613197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3314700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НИР могут быть использованы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практической деятельности многих государственных органов и их подразделений, в особенности: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Правительство РФ (Аппарат Правительства, Департамент экономики и финансов, Департамент социального развития, Департамент регионального развития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Совет Безопасности РФ (Аппарат Совета Безопасности, Научный совет при Совете Безопасности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Государственная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Дума РФ (Комитет по бюджету и налогам; Комитет по экономической политике, промышленности, инновационному развитию и предпринимательству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Минфин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России (Департамент бюджетной политики и стратегического планирования; Департамент регулирования бухгалтерского учета, финансовой отчетности и аудиторской деятельности; Департамент налоговой и таможенной политики; Департамент финансовой политики; Федеральная налоговая служба; Федеральная таможенная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служба</a:t>
            </a: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Минэкономразвития России (Департамент стратегического развития и инноваций; Департамент стратегического и территориального планирования; Департамент бюджетного планирования и государственных программ; Департамент инвестиционной политики и развития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-государственного партнерства; Департамент финансово-банковской деятельности и инвестиционного развития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МВД России (Главное управление экономической безопасности и противодействия коррупции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ФСБ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tabLst>
                <a:tab pos="33147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СВР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285750" algn="just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tabLst>
                <a:tab pos="33147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целесообразно также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направить Отчет в Совет при Президенте РФ по стратегическому развитию и приоритетным проектам, Экономический совет при Президенте РФ, в Аналитический центр при Правительстве РФ.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450215" algn="just"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6632"/>
            <a:ext cx="7632847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314700" algn="l"/>
              </a:tabLs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Применение результатов НИР</a:t>
            </a:r>
            <a:endParaRPr lang="ru-RU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852936"/>
            <a:ext cx="8136904" cy="3022078"/>
          </a:xfrm>
        </p:spPr>
        <p:txBody>
          <a:bodyPr/>
          <a:lstStyle/>
          <a:p>
            <a:pPr marL="0" indent="0" algn="ctr">
              <a:buNone/>
            </a:pPr>
            <a:r>
              <a:rPr lang="ru-RU" smtClean="0"/>
              <a:t>Благодарю </a:t>
            </a: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8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128792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212745"/>
                </a:solidFill>
                <a:effectLst/>
                <a:latin typeface="Times New Roman"/>
                <a:ea typeface="Calibri"/>
                <a:cs typeface="Times New Roman"/>
              </a:rPr>
              <a:t>Задачи НИР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712968" cy="583264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проведение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анализа мировых и отечественных подходов к пониманию «теневой» экономики, оценок влияния «теневого» сектора на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экономику;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обобщение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перечня продуктивных мер и практических рекомендаций по преодолению негативных последствий влияния «теневого» сектора на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экономику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выявление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взаимосвязи «теневого» сектора экономики и офшорного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бизнеса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осуществление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анализа функционирования «теневого» сектора экономики в современной России, системы его детерминации, организации «теневого»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сектора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разработка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продуктивных мер и практических рекомендаций по преодолению негативных последствий воздействия «теневого» сектора на экономику Российской Федерации экономическими, правовыми, политическими, организационно-управленческими механизмами и методами, включая последствия использования международных офшорных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юрисдикций</a:t>
            </a:r>
            <a:endParaRPr lang="ru-RU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2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96944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212745"/>
                </a:solidFill>
                <a:effectLst/>
                <a:latin typeface="Times New Roman"/>
                <a:ea typeface="Calibri"/>
                <a:cs typeface="Times New Roman"/>
              </a:rPr>
              <a:t>Рабочая гипотеза исследования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9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Существуют дополнительные эффективные инструменты и механизмы профилактики, противодействия и нейтрализации негативных последствий воздействия «теневого» сектора на национальную экономику, способные снижать масштабы распространения теневой экономики, уменьшать силу негативных воздействий, способствовать повышению эффективности противодействия. Эти инструменты и механизмы основываются на комплексном междисциплинарном подходе с использованием современных разработок в сфере взаимодействия государства и бизнеса, финансового, экономического, налогового, административного и правового регулирования, инструментов стратегического управления, информационных технологий</a:t>
            </a:r>
            <a:endParaRPr lang="ru-RU" sz="29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0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212745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Методы </a:t>
            </a:r>
            <a:r>
              <a:rPr lang="ru-RU" sz="4000" dirty="0" smtClean="0">
                <a:solidFill>
                  <a:srgbClr val="212745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исследования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424936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Эмпирические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информации в научной литературе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статистические данные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нормативной правовой базы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 из открытых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</a:p>
          <a:p>
            <a:pPr algn="just"/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методы: </a:t>
            </a:r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системный подход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стратегического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синергетический подход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моделирование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4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212745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Определение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511256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  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Теневая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самостоятельная сфера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социально-экономических отношений, реализуемых в форме неформальной, скрытой или нелегальной экономической деятельности по производству, распределению, обмену и потреблению товарно-материальных ценностей, услуг, денежных и приравненных к ним средств, которая находится в едином экономическом пространстве с легальной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экономикой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424936" cy="561662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экономическое начало — хозяйственная деятельность, участники которой стремятся удовлетворить свои потребности (добиться выгоды, преимуществ и др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правовое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начало — противозаконная хозяйственная деятельность, в том числе реакция хозяйствующих субъектов «белой» экономики на принимаемые в государстве «неправильные» — антисоциальные, антирыночные законы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др.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политическое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начало —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влияние теневой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посредством нее криминальной экономики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выработку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управленческих решений национального и регионального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масштаба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3808" y="29752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Основания природы ТЭ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10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58300"/>
            <a:ext cx="8208912" cy="4911060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экономико-математические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статистические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экспертно-аналитические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социологические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  <a:latin typeface="Times New Roman"/>
                <a:ea typeface="Calibri"/>
              </a:rPr>
              <a:t>социопсихологические</a:t>
            </a:r>
            <a:endParaRPr lang="ru-RU" sz="28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контрольно-надзорные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футурологические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криминологические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</a:rPr>
              <a:t>правоведческие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020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/>
                <a:ea typeface="Calibri"/>
              </a:rPr>
              <a:t>Методы оценки масштабов и характера влияния теневой экономики на национальную экономику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143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496944" cy="5328592"/>
          </a:xfrm>
        </p:spPr>
        <p:txBody>
          <a:bodyPr>
            <a:no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микроуровне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методы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опросов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теневиков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сторонние наблюдатели (в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т.ч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эксперты), жертвы (страдающие от теневой экономики); методы открытых проверок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(налоговые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антимонопольные, перекрестные,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камеральные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аудиторские и т.д.); методы экономико-правового анализа – бухгалтерский анализ, документальный анализ, экономический анализ, аудит, метод сопоставления, метод специальных расчетных показателей, метод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стереотипа.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макроуровне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метод расхождений, метод расчета по показателю занятости (итальянский метод), монетарные методы, экспертный метод, метод мягкого моделирования (оценка детерминантов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/>
                <a:ea typeface="Calibri"/>
              </a:rPr>
              <a:t>Методы количественной оценки теневой экономики в системе национальной экономики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946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1213C258019954F831F8E19861AC752" ma:contentTypeVersion="1" ma:contentTypeDescription="Создание документа." ma:contentTypeScope="" ma:versionID="4b12efe48098a8b9c1821935b74c673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3240DC-6DD0-4704-8999-C79C4E35647C}"/>
</file>

<file path=customXml/itemProps2.xml><?xml version="1.0" encoding="utf-8"?>
<ds:datastoreItem xmlns:ds="http://schemas.openxmlformats.org/officeDocument/2006/customXml" ds:itemID="{D098C326-7CEA-45C1-899B-4536F54E0F25}"/>
</file>

<file path=customXml/itemProps3.xml><?xml version="1.0" encoding="utf-8"?>
<ds:datastoreItem xmlns:ds="http://schemas.openxmlformats.org/officeDocument/2006/customXml" ds:itemID="{717E6EB4-C068-47E2-BFB9-73FA04C3BED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2420</Words>
  <Application>Microsoft Office PowerPoint</Application>
  <PresentationFormat>Экран (4:3)</PresentationFormat>
  <Paragraphs>208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Задачи НИР</vt:lpstr>
      <vt:lpstr>Рабочая гипотеза исследования</vt:lpstr>
      <vt:lpstr>Методы исследования</vt:lpstr>
      <vt:lpstr>Определение</vt:lpstr>
      <vt:lpstr>Презентация PowerPoint</vt:lpstr>
      <vt:lpstr>Презентация PowerPoint</vt:lpstr>
      <vt:lpstr>Презентация PowerPoint</vt:lpstr>
      <vt:lpstr>Масштабы теневой экономики 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и условия формирования ТЭ - 1</vt:lpstr>
      <vt:lpstr>Причины и условия формирования ТЭ- 2</vt:lpstr>
      <vt:lpstr>Причины и условия формирования ТЭ- 3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действий BEPS ОЭСР -1</vt:lpstr>
      <vt:lpstr>План действий BEPS ОЭСР -2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OCherkashin</dc:creator>
  <cp:lastModifiedBy>Наталья</cp:lastModifiedBy>
  <cp:revision>100</cp:revision>
  <dcterms:created xsi:type="dcterms:W3CDTF">2015-04-15T10:14:49Z</dcterms:created>
  <dcterms:modified xsi:type="dcterms:W3CDTF">2016-11-13T21:14:24Z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0x01010081213C258019954F831F8E19861AC752</vt:lpwstr>
  </property>
</Properties>
</file>