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sldIdLst>
    <p:sldId id="416" r:id="rId2"/>
    <p:sldId id="387" r:id="rId3"/>
    <p:sldId id="389" r:id="rId4"/>
    <p:sldId id="390" r:id="rId5"/>
    <p:sldId id="414" r:id="rId6"/>
    <p:sldId id="393" r:id="rId7"/>
    <p:sldId id="394" r:id="rId8"/>
    <p:sldId id="397" r:id="rId9"/>
    <p:sldId id="417" r:id="rId10"/>
    <p:sldId id="415" r:id="rId11"/>
    <p:sldId id="418" r:id="rId12"/>
  </p:sldIdLst>
  <p:sldSz cx="9144000" cy="6858000" type="screen4x3"/>
  <p:notesSz cx="6670675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417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4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2832">
          <p15:clr>
            <a:srgbClr val="A4A3A4"/>
          </p15:clr>
        </p15:guide>
        <p15:guide id="12" pos="336">
          <p15:clr>
            <a:srgbClr val="A4A3A4"/>
          </p15:clr>
        </p15:guide>
        <p15:guide id="13" pos="5424">
          <p15:clr>
            <a:srgbClr val="A4A3A4"/>
          </p15:clr>
        </p15:guide>
        <p15:guide id="14" pos="2928">
          <p15:clr>
            <a:srgbClr val="A4A3A4"/>
          </p15:clr>
        </p15:guide>
        <p15:guide id="15" pos="1968">
          <p15:clr>
            <a:srgbClr val="A4A3A4"/>
          </p15:clr>
        </p15:guide>
        <p15:guide id="16" pos="2070">
          <p15:clr>
            <a:srgbClr val="A4A3A4"/>
          </p15:clr>
        </p15:guide>
        <p15:guide id="17" pos="3792">
          <p15:clr>
            <a:srgbClr val="A4A3A4"/>
          </p15:clr>
        </p15:guide>
        <p15:guide id="18" pos="1104">
          <p15:clr>
            <a:srgbClr val="A4A3A4"/>
          </p15:clr>
        </p15:guide>
        <p15:guide id="19" pos="4656">
          <p15:clr>
            <a:srgbClr val="A4A3A4"/>
          </p15:clr>
        </p15:guide>
        <p15:guide id="20" pos="4560">
          <p15:clr>
            <a:srgbClr val="A4A3A4"/>
          </p15:clr>
        </p15:guide>
        <p15:guide id="21" pos="3696">
          <p15:clr>
            <a:srgbClr val="A4A3A4"/>
          </p15:clr>
        </p15:guide>
        <p15:guide id="22" pos="12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 autoAdjust="0"/>
    <p:restoredTop sz="96803" autoAdjust="0"/>
  </p:normalViewPr>
  <p:slideViewPr>
    <p:cSldViewPr>
      <p:cViewPr>
        <p:scale>
          <a:sx n="120" d="100"/>
          <a:sy n="120" d="100"/>
        </p:scale>
        <p:origin x="-1734" y="-60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8DA3-BCA9-4B7D-B50D-14F47506B614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92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49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0CE4E7-B0C3-4FBD-8F69-689114CED61C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день!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Меня зовут </a:t>
            </a:r>
            <a:r>
              <a:rPr lang="en-US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X.</a:t>
            </a:r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Я работаю в компании </a:t>
            </a:r>
            <a:r>
              <a:rPr lang="en-US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PwC</a:t>
            </a:r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Если бы меня попросила рассказать о самых значимых достижениях за последние несколько лет, я с уверенностью ответил(а) бы – работа в </a:t>
            </a:r>
            <a:r>
              <a:rPr lang="en-US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PwC</a:t>
            </a:r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Возможно, вам это покажется несколько странным, но лишь до тех пор, пока вы не познакомитесь с нашей компанией поближе. Для этого мы хотели бы вместе с вами погрузиться в мир PwC и узнать, как тот опыт, который вы получите в нашей компании, сможет изменить ваше будущее!</a:t>
            </a:r>
          </a:p>
          <a:p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Хороший старт- достойное будущее! Поэтому определяющую роль в вашей карьере ирает выбор компании для «старта». Разнообразные проекты, интересные люди, динамичная команда - все это с каждым годом будет открывать для вас все новые возможности и формировать ваше успешное бизнес-будущее!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мы хотели бы вместе с вами погрузиться в мир PwC и узнать, как тот опыт, который вы получите в нашей компании, сможет изменить ваше будущее!</a:t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Разнообразные проекты, интересные люди, динамичная команда - все это с каждым годом будет открывать для вас все новые возможности и формировать ваше успешное бизнес-будущее!</a:t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меня к вам вопрос! Как вы думаете, какой же самый быстрый способ найти информацию в современном мире?</a:t>
            </a:r>
            <a:b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(Что вы делаете в первую очередь, когда вам интересно узнать о той или иной компании?)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cs-CZ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6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Безусловно, первое, что мы узнаем - это то, что </a:t>
            </a:r>
            <a:r>
              <a:rPr lang="ru-RU" dirty="0" err="1" smtClean="0"/>
              <a:t>PwC</a:t>
            </a:r>
            <a:r>
              <a:rPr lang="ru-RU" dirty="0" smtClean="0"/>
              <a:t> - одна из крупнейших </a:t>
            </a:r>
            <a:r>
              <a:rPr lang="ru-RU" dirty="0" err="1" smtClean="0"/>
              <a:t>аудиторско</a:t>
            </a:r>
            <a:r>
              <a:rPr lang="ru-RU" dirty="0" smtClean="0"/>
              <a:t> - консалтинговых компаний в мире! </a:t>
            </a:r>
            <a:endParaRPr lang="en-US" dirty="0" smtClean="0"/>
          </a:p>
          <a:p>
            <a:r>
              <a:rPr lang="ru-RU" dirty="0" smtClean="0"/>
              <a:t>Наши офисы расположены практически во всех странах мира и нас более</a:t>
            </a:r>
            <a:r>
              <a:rPr lang="ru-RU" baseline="0" dirty="0" smtClean="0"/>
              <a:t> </a:t>
            </a:r>
            <a:r>
              <a:rPr lang="ru-RU" dirty="0" smtClean="0"/>
              <a:t>180 000 сотрудников. </a:t>
            </a:r>
            <a:endParaRPr lang="en-US" dirty="0" smtClean="0"/>
          </a:p>
          <a:p>
            <a:r>
              <a:rPr lang="ru-RU" dirty="0" smtClean="0"/>
              <a:t>Наверняка, многие из вас слышали такое понятие, как сеть фирм. Что же это такое? Став сотрудников </a:t>
            </a:r>
            <a:r>
              <a:rPr lang="ru-RU" dirty="0" err="1" smtClean="0"/>
              <a:t>PwC</a:t>
            </a:r>
            <a:r>
              <a:rPr lang="ru-RU" dirty="0" smtClean="0"/>
              <a:t> у вас будет возможность взаимодействовать с сотрудниками из других стран и кроме того поехать на стажировку в любой другой офис </a:t>
            </a:r>
            <a:r>
              <a:rPr lang="ru-RU" dirty="0" err="1" smtClean="0"/>
              <a:t>PwC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зайдем на нашу импровизированную страницу в одной из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сетей и продолжим путешествие в мир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DA77-138A-3C45-B6B0-9930697EEB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0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Вы пишете курсовую</a:t>
            </a:r>
            <a:r>
              <a:rPr lang="ru-RU" baseline="0" dirty="0" smtClean="0"/>
              <a:t> или исследовательскую работу, с чего обычно начинается Ваш поиск? Конечно, с истории вопроса! Вот несколько фактов о </a:t>
            </a:r>
            <a:r>
              <a:rPr lang="en-US" baseline="0" dirty="0" smtClean="0"/>
              <a:t>PwC </a:t>
            </a:r>
            <a:r>
              <a:rPr lang="ru-RU" baseline="0" dirty="0" smtClean="0"/>
              <a:t>в России. У нашей компании богатая история. Первый выход </a:t>
            </a:r>
            <a:r>
              <a:rPr lang="en-US" baseline="0" dirty="0" smtClean="0"/>
              <a:t>PwC </a:t>
            </a:r>
            <a:r>
              <a:rPr lang="ru-RU" baseline="0" dirty="0" smtClean="0"/>
              <a:t>на рынок в России состоялся в 1913 году. Но затем, по известным всем историческим причинам (революция и гражданская война) компания вынуждена была на некоторое время свернуть свою деятельность. Мы возобновили работу в 1989. И с тех пор мы успешно работаем, растем как компания, обеспечивая высокий уровень качественных услуг для наших клиентов и совершенствуясь день за днем.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DA77-138A-3C45-B6B0-9930697EEB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Продолжаем бороздить просторы всемирной паутины</a:t>
            </a:r>
            <a:r>
              <a:rPr lang="ru-RU" baseline="0" dirty="0" smtClean="0"/>
              <a:t> и находим еще несколько интересных фактов о компании. Московские студенты, когда слышат о </a:t>
            </a:r>
            <a:r>
              <a:rPr lang="en-US" baseline="0" dirty="0" smtClean="0"/>
              <a:t>Pw</a:t>
            </a:r>
            <a:r>
              <a:rPr lang="ru-RU" baseline="0" dirty="0" smtClean="0"/>
              <a:t>С, сразу вспоминают про наш офис на Белорусской, забывая о том, что у </a:t>
            </a:r>
            <a:r>
              <a:rPr lang="en-US" baseline="0" dirty="0" smtClean="0"/>
              <a:t>PwC </a:t>
            </a:r>
            <a:r>
              <a:rPr lang="ru-RU" baseline="0" dirty="0" smtClean="0"/>
              <a:t>есть офисы в 8 городах России. Это не только Москва, но и Санкт-Петербург, Казань, Новосибирск, Екатеринбург, Краснодар, Воронеж и Южно-Сахалинск. В силу работы мне приходилось бывать в некоторых офисах, и могу сказать, что, приезжая в разные города, ты чувствуешь себя как дома. И дело не только в схожем дизайне интерьера, самое главное – это те люди и  та дружелюбная атмосфера, которая есть в каждом из них. 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DA77-138A-3C45-B6B0-9930697EEB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Абсолютно</a:t>
            </a:r>
            <a:r>
              <a:rPr lang="ru-RU" baseline="0" dirty="0" smtClean="0"/>
              <a:t> верно, наш знаменитый офис размещен в самом центре Москвы (в шаговой доступности от м. Белорусская), в дном из лучших бизнес-центров класса А. Здесь созданы все условия для комфортной работы сотрудников.</a:t>
            </a:r>
          </a:p>
          <a:p>
            <a:r>
              <a:rPr lang="ru-RU" baseline="0" dirty="0" smtClean="0"/>
              <a:t> Ведь работа – это второй дом, как говориться. Особая гордость – это наша летняя веранда с панорамным видом на столицу, где сотрудники любят обедать и пить кофе в летнее время. Мы всех приглашаем посетить наш офис: обязательно ждем вас на наши образовательные программы и карьерные мероприятия.  И не забудьте «</a:t>
            </a:r>
            <a:r>
              <a:rPr lang="ru-RU" baseline="0" dirty="0" err="1" smtClean="0"/>
              <a:t>зачекиниться</a:t>
            </a:r>
            <a:r>
              <a:rPr lang="ru-RU" baseline="0" dirty="0" smtClean="0"/>
              <a:t>»: Бутырский вал, 10, бизнес-центр «Белая площадь». Адрес точный.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Абсолютно</a:t>
            </a:r>
            <a:r>
              <a:rPr lang="ru-RU" baseline="0" dirty="0" smtClean="0"/>
              <a:t> верно, наш знаменитый офис размещен в самом центре Москвы (в шаговой доступности от м. Белорусская), в дном из лучших бизнес-центров класса А. Здесь созданы все условия для комфортной работы сотрудников.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Мы стремимся сделать комфортными не только рабочие места, но и каждый уолок нашео офиса, что еще раз подтверждает: сотрудники- наша лавная ценность! </a:t>
            </a:r>
            <a:r>
              <a:rPr lang="ru-RU" baseline="0" dirty="0" smtClean="0"/>
              <a:t>. Особая гордость – это наша летняя веранда с панорамным видом на столицу, где сотрудники любят обедать и пить кофе в летнее время. Мы всех приглашаем посетить наш офис: обязательно ждем вас на наши образовательные программы и карьерные мероприятия.  И не забудьте «зачекиниться»: Бутырский вал, 10, бизнес-центр «Белая площадь». Адрес точный.</a:t>
            </a:r>
            <a:endParaRPr lang="ru-RU" baseline="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DA77-138A-3C45-B6B0-9930697EEB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20 лет мы наработали не только бесценный опыт, но и приобрели</a:t>
            </a:r>
            <a:r>
              <a:rPr lang="ru-RU" baseline="0" dirty="0" smtClean="0"/>
              <a:t> множество друзей – наших клиентов.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Ими являются более 2000 российских и международных компаний и с каждым днем их становится все больше. </a:t>
            </a:r>
          </a:p>
          <a:p>
            <a:r>
              <a:rPr lang="ru-RU" dirty="0" smtClean="0"/>
              <a:t>Здесь представлена лишь небольшая часть наших друзей, с остальными вы сможете познакомиться, став частью команды PwC.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DA77-138A-3C45-B6B0-9930697EEB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 теперь несколько слов о структуре</a:t>
            </a:r>
            <a:r>
              <a:rPr lang="ru-RU" baseline="0" dirty="0" smtClean="0"/>
              <a:t> нашей компании. Бизнес </a:t>
            </a:r>
            <a:r>
              <a:rPr lang="en-US" baseline="0" dirty="0" smtClean="0"/>
              <a:t>PwC</a:t>
            </a:r>
            <a:r>
              <a:rPr lang="ru-RU" baseline="0" dirty="0" smtClean="0"/>
              <a:t> базируется на трех «китах» – аудиторские услуги, налоговая и юридическая практика, бизнес-консультирование.</a:t>
            </a:r>
            <a:r>
              <a:rPr lang="en-US" baseline="0" dirty="0" smtClean="0"/>
              <a:t> (</a:t>
            </a:r>
            <a:r>
              <a:rPr lang="ru-RU" baseline="0" dirty="0" smtClean="0"/>
              <a:t>три </a:t>
            </a:r>
            <a:r>
              <a:rPr lang="ru-RU" baseline="0" dirty="0" err="1" smtClean="0"/>
              <a:t>основыных</a:t>
            </a:r>
            <a:r>
              <a:rPr lang="ru-RU" baseline="0" dirty="0" smtClean="0"/>
              <a:t> дороги).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самый многочисленный департамент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аудиторская практика – это более 1000 профессионалов. Аудиторы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работают с компаниями различных отраслей.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оказываем аудиторские услуги компаниям финансового сектора, а также международным, развивающимся и крупным компаниям. Также в структуре департамента аудита следует отдельно выделить отдел анализа и контроля рисков.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дает аудит и почему департамент аудита считается прекрасным местом для старта и развития карьеры? Прежде всего, аудит – это разнообразие проектов и клиентов.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Работая с компаниями разнообразных отраслей и размеров, вы расширяете свой профессиональный кругозор и приобретаете понимание бизнеса абсолютно разных компаний.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аудит – это фундаментальная профессия, которая открывает для вас широкие перспективы и альтернативы развития. Вы можете планомерно выстраивать свою карьеру в сфере аудита, либо со временем, приобретя необходимый опыт и знания, продолжить свое развитие в определенной индустрии.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и, безусловно, аудит – это «школа жизни», как считают наши сотрудники. Вы формируете не только багаж профессиональных знаний, но также приобретаете навыки проектной работы, ведения переговоров и презентации, навыки управления командой. 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Налоговая и юридическая практика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второй по величине департамент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России. Мы оказываем услуги по налоговому и юридическому консультированию российским и международным компаниями, а также частным клиентам. 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организационной точки зрения в Налоговом департаменте можно выделить 2 основных направления: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корпоративное налогообложение – здесь группы формируются на основании принадлежности клиентов к той или иной индустрии (финансовый сектор, топливно-энергетический сектор, промышленность и телеком);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специализированные группы – сотрудники этих групп являются экспертами в каком-то отдельном налоговом направлении (трансфертного ценообразования, международного налогового планирования, вопросах косвенного налогообложения, подготовке и ведению бухгалтерского и налогового учета и др.)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в налоговом департамента позволит Вам: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приобрести уникальные знания и экспертизу в сфере налогообложения;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у вас появиться возможность участвовать в проектах, имеющих всероссийскую значимость (например, наши сотрудники занимаются разработкой методологии налогообложения).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и наконец, быстро меняющееся налоговое законодательство диктует необходимость динамичного развития этой профессии и постоянного обновления знаний людей, работающих в этой области. Таким образом вы всегда будете в профессиональном «тонусе».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Бизнес-консультирование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третий департамент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основных направления работы бизнес-консультантов – это сопровождение сделок с капиталом и работа по повышению эффективности бизнеса. Наши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бизнес- консультанты занимаются сопровождением сделок, оценкой бизнеса и проектов, стратегическим планированием, оказывают услуги в сфере операционного и финансового консалтинга, проводят независимые финансовые расследования и т.д.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Сотрудникам практики не приходится жаловаться на однообразную работу: проекты очень отличаются друг от друга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зависимости от потребностей клиентов и тех задач, которые они ставят перед нами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 еще у сферы консультирования есть большой потенциал развития.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(последний клик – слайд со всеми тремя направлениями)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есть три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напрвления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 можете выбрать то, в котором хотите развиваться именно вы.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вас возникнут вопросы по поводу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конкрутных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 в каждом из отделов, мы с радостью ответим на них в конце презентации.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DA77-138A-3C45-B6B0-9930697EEB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4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906454-B5AE-4EA0-A291-043664B18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77D82643-5E63-42E2-AF5A-938AAF3FA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solidFill>
                  <a:schemeClr val="lt1"/>
                </a:solidFill>
                <a:latin typeface="Arial"/>
              </a:rPr>
              <a:t>PwC</a:t>
            </a:r>
            <a:endParaRPr kumimoji="0" lang="ru-RU" sz="1000" b="0" i="0" u="none" baseline="0" dirty="0" err="1" smtClean="0">
              <a:solidFill>
                <a:schemeClr val="lt1"/>
              </a:solidFill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725E-E4EB-48FE-BFE4-91310BD6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66917FE-DB23-4ADB-9DF1-8A0752346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solidFill>
                  <a:schemeClr val="lt1"/>
                </a:solidFill>
                <a:latin typeface="Arial"/>
              </a:rPr>
              <a:t>PwC</a:t>
            </a:r>
            <a:endParaRPr kumimoji="0" lang="ru-RU" sz="1000" b="0" i="0" u="none" baseline="0" dirty="0" err="1" smtClean="0">
              <a:solidFill>
                <a:schemeClr val="lt1"/>
              </a:solidFill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EC9C57C-C6E4-4904-BFF2-81C472E64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solidFill>
                  <a:schemeClr val="lt1"/>
                </a:solidFill>
                <a:latin typeface="Arial"/>
              </a:rPr>
              <a:t>PwC</a:t>
            </a:r>
            <a:endParaRPr kumimoji="0" lang="ru-RU" sz="1000" b="0" i="0" u="none" baseline="0" dirty="0" err="1" smtClean="0">
              <a:solidFill>
                <a:schemeClr val="lt1"/>
              </a:solidFill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noProof="0" smtClean="0"/>
              <a:t>Вставка рисунка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noProof="0" smtClean="0"/>
              <a:t>Вставка рисунка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57CEC26-737B-4E82-A38A-DAECC928F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14DACAB-6FDA-4DFC-B186-DA03D1A5F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E11637-D501-49E6-9D51-24C0B02F8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57BFA0-D3EC-4460-B5FF-A9D0FFDF3A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5CCAF3D-B376-48AA-A59F-0BBD4001AB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2B0DE26-F589-4F8F-BDE1-3DF133A05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5E7DB1-C77C-470A-BE61-DC589DEAD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7AA-DC7D-48D9-A439-A1E3B3750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smtClean="0">
                <a:latin typeface="Arial"/>
              </a:rPr>
              <a:t>PwC</a:t>
            </a:r>
            <a:endParaRPr kumimoji="0" lang="ru-RU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5281DA-FD94-45BE-BB45-309F229512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3.1.234\Projects2010\Wolff Olins\Powerpoint\GIF_versions\gifs\GifAnim_activated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07" y="196355"/>
            <a:ext cx="8620387" cy="6465290"/>
          </a:xfrm>
          <a:prstGeom prst="rect">
            <a:avLst/>
          </a:prstGeom>
          <a:noFill/>
        </p:spPr>
      </p:pic>
      <p:pic>
        <p:nvPicPr>
          <p:cNvPr id="2051" name="Picture 3" descr="\\10.3.1.234\Projects2010\Wolff Olins\Powerpoint\GIF_versions\gifs\GifAnim_activat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807" y="196355"/>
            <a:ext cx="8620387" cy="6465291"/>
          </a:xfrm>
          <a:prstGeom prst="rect">
            <a:avLst/>
          </a:prstGeom>
          <a:noFill/>
        </p:spPr>
      </p:pic>
      <p:grpSp>
        <p:nvGrpSpPr>
          <p:cNvPr id="2" name="Group 32"/>
          <p:cNvGrpSpPr/>
          <p:nvPr/>
        </p:nvGrpSpPr>
        <p:grpSpPr>
          <a:xfrm>
            <a:off x="1992385" y="549317"/>
            <a:ext cx="4796627" cy="2086828"/>
            <a:chOff x="1835696" y="374400"/>
            <a:chExt cx="4176464" cy="2213584"/>
          </a:xfrm>
        </p:grpSpPr>
        <p:sp>
          <p:nvSpPr>
            <p:cNvPr id="31" name="TextBox 30"/>
            <p:cNvSpPr txBox="1"/>
            <p:nvPr/>
          </p:nvSpPr>
          <p:spPr>
            <a:xfrm>
              <a:off x="1835696" y="1484784"/>
              <a:ext cx="4176464" cy="110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1993">
                <a:defRPr/>
              </a:pPr>
              <a:endParaRPr lang="en-US" sz="3079" b="1" i="1" dirty="0">
                <a:solidFill>
                  <a:schemeClr val="bg1"/>
                </a:solidFill>
                <a:latin typeface="+mj-lt"/>
              </a:endParaRPr>
            </a:p>
            <a:p>
              <a:pPr defTabSz="861993">
                <a:defRPr/>
              </a:pPr>
              <a:endParaRPr lang="ru-RU" sz="3079" i="1" kern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97200" y="374400"/>
              <a:ext cx="4107600" cy="147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61993">
                <a:defRPr/>
              </a:pPr>
              <a:r>
                <a:rPr lang="ru-RU" sz="1037" kern="0" dirty="0">
                  <a:solidFill>
                    <a:sysClr val="window" lastClr="FFFFFF"/>
                  </a:solidFill>
                  <a:cs typeface="Arial" pitchFamily="34" charset="0"/>
                </a:rPr>
                <a:t>www.pwc.com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5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smtClean="0"/>
              <a:t>Risk Assurance Solutions</a:t>
            </a:r>
            <a:br>
              <a:rPr lang="en-US" sz="2000" dirty="0" smtClean="0"/>
            </a:br>
            <a:r>
              <a:rPr lang="ru-RU" sz="2000" dirty="0" smtClean="0"/>
              <a:t>Отдел анализа и контроля рисков</a:t>
            </a:r>
            <a:endParaRPr lang="ru-RU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1795"/>
            <a:ext cx="5436259" cy="54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Data Assurance</a:t>
            </a:r>
            <a:br>
              <a:rPr lang="en-US" sz="4800" dirty="0" smtClean="0"/>
            </a:br>
            <a:r>
              <a:rPr lang="ru-RU" sz="4800" dirty="0" smtClean="0"/>
              <a:t>Анализ данных</a:t>
            </a:r>
            <a:endParaRPr lang="ru-RU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3021" y="2348880"/>
            <a:ext cx="8287072" cy="2736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15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15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15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15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137160" indent="-342900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Анализ данных в аудите (</a:t>
            </a:r>
            <a:r>
              <a:rPr lang="en-US" sz="3600" dirty="0" smtClean="0">
                <a:solidFill>
                  <a:schemeClr val="bg1"/>
                </a:solidFill>
              </a:rPr>
              <a:t>CAAT, JET</a:t>
            </a:r>
            <a:r>
              <a:rPr lang="ru-RU" sz="3600" dirty="0" smtClean="0">
                <a:solidFill>
                  <a:schemeClr val="bg1"/>
                </a:solidFill>
              </a:rPr>
              <a:t>)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37160" indent="-342900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Управление качеством </a:t>
            </a:r>
            <a:r>
              <a:rPr lang="ru-RU" sz="3600" dirty="0" smtClean="0">
                <a:solidFill>
                  <a:schemeClr val="bg1"/>
                </a:solidFill>
              </a:rPr>
              <a:t>данных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37160" indent="-342900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Анализ </a:t>
            </a:r>
            <a:r>
              <a:rPr lang="ru-RU" sz="3600" dirty="0" smtClean="0">
                <a:solidFill>
                  <a:schemeClr val="bg1"/>
                </a:solidFill>
              </a:rPr>
              <a:t>данных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37160" indent="-342900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Миграция и трансформация </a:t>
            </a:r>
            <a:r>
              <a:rPr lang="ru-RU" sz="3600" dirty="0" smtClean="0">
                <a:solidFill>
                  <a:schemeClr val="bg1"/>
                </a:solidFill>
              </a:rPr>
              <a:t>данных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37160" indent="-342900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Визуализация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54" y="1974272"/>
            <a:ext cx="6317251" cy="4203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6460" y="651884"/>
            <a:ext cx="5230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Georgia"/>
                <a:cs typeface="Georgia"/>
              </a:rPr>
              <a:t>Опыт, который меняет будущее</a:t>
            </a:r>
            <a:endParaRPr lang="en-US" sz="4000" b="1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473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йд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28" y="3"/>
            <a:ext cx="9337657" cy="6947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_3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9" y="3753728"/>
            <a:ext cx="6478497" cy="2656455"/>
          </a:xfrm>
          <a:prstGeom prst="rect">
            <a:avLst/>
          </a:prstGeom>
        </p:spPr>
      </p:pic>
      <p:pic>
        <p:nvPicPr>
          <p:cNvPr id="8" name="Picture 7" descr="Slide_3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9" y="2093084"/>
            <a:ext cx="6469388" cy="1768480"/>
          </a:xfrm>
          <a:prstGeom prst="rect">
            <a:avLst/>
          </a:prstGeom>
        </p:spPr>
      </p:pic>
      <p:pic>
        <p:nvPicPr>
          <p:cNvPr id="7" name="Picture 6" descr="Slide_3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179725"/>
            <a:ext cx="9216000" cy="24295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4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63796"/>
            <a:ext cx="9216000" cy="6598225"/>
          </a:xfrm>
          <a:prstGeom prst="rect">
            <a:avLst/>
          </a:prstGeom>
        </p:spPr>
      </p:pic>
      <p:pic>
        <p:nvPicPr>
          <p:cNvPr id="15" name="Изображение 14" descr="PwC_Rosto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1384523" cy="417254"/>
          </a:xfrm>
          <a:prstGeom prst="rect">
            <a:avLst/>
          </a:prstGeom>
        </p:spPr>
      </p:pic>
      <p:pic>
        <p:nvPicPr>
          <p:cNvPr id="4" name="Picture 3" descr="Slide_4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8" y="2663548"/>
            <a:ext cx="1800000" cy="479290"/>
          </a:xfrm>
          <a:prstGeom prst="rect">
            <a:avLst/>
          </a:prstGeom>
        </p:spPr>
      </p:pic>
      <p:pic>
        <p:nvPicPr>
          <p:cNvPr id="5" name="Picture 4" descr="Slide_4_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19" y="3319292"/>
            <a:ext cx="791999" cy="517439"/>
          </a:xfrm>
          <a:prstGeom prst="rect">
            <a:avLst/>
          </a:prstGeom>
        </p:spPr>
      </p:pic>
      <p:pic>
        <p:nvPicPr>
          <p:cNvPr id="6" name="Picture 5" descr="Slide_4_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6" y="4108978"/>
            <a:ext cx="863600" cy="386821"/>
          </a:xfrm>
          <a:prstGeom prst="rect">
            <a:avLst/>
          </a:prstGeom>
        </p:spPr>
      </p:pic>
      <p:pic>
        <p:nvPicPr>
          <p:cNvPr id="7" name="Picture 6" descr="Slide_4_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76556"/>
            <a:ext cx="1054098" cy="390744"/>
          </a:xfrm>
          <a:prstGeom prst="rect">
            <a:avLst/>
          </a:prstGeom>
        </p:spPr>
      </p:pic>
      <p:pic>
        <p:nvPicPr>
          <p:cNvPr id="8" name="Picture 7" descr="Slide_4_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7" y="3647510"/>
            <a:ext cx="603250" cy="380511"/>
          </a:xfrm>
          <a:prstGeom prst="rect">
            <a:avLst/>
          </a:prstGeom>
        </p:spPr>
      </p:pic>
      <p:pic>
        <p:nvPicPr>
          <p:cNvPr id="9" name="Picture 8" descr="Slide_4_5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29902"/>
            <a:ext cx="814917" cy="417396"/>
          </a:xfrm>
          <a:prstGeom prst="rect">
            <a:avLst/>
          </a:prstGeom>
        </p:spPr>
      </p:pic>
      <p:pic>
        <p:nvPicPr>
          <p:cNvPr id="10" name="Picture 9" descr="Slide_4_8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09120"/>
            <a:ext cx="1276350" cy="428698"/>
          </a:xfrm>
          <a:prstGeom prst="rect">
            <a:avLst/>
          </a:prstGeom>
        </p:spPr>
      </p:pic>
      <p:pic>
        <p:nvPicPr>
          <p:cNvPr id="11" name="Picture 10" descr="Slide_4_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32" y="5151967"/>
            <a:ext cx="1159933" cy="439975"/>
          </a:xfrm>
          <a:prstGeom prst="rect">
            <a:avLst/>
          </a:prstGeom>
        </p:spPr>
      </p:pic>
      <p:pic>
        <p:nvPicPr>
          <p:cNvPr id="12" name="Picture 11" descr="Slide_4_1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83" y="4839028"/>
            <a:ext cx="1468966" cy="399782"/>
          </a:xfrm>
          <a:prstGeom prst="rect">
            <a:avLst/>
          </a:prstGeom>
        </p:spPr>
      </p:pic>
      <p:pic>
        <p:nvPicPr>
          <p:cNvPr id="22" name="Picture 21" descr="moscow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26" y="1996440"/>
            <a:ext cx="1960474" cy="20421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stp3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-277" b="277"/>
          <a:stretch/>
        </p:blipFill>
        <p:spPr>
          <a:xfrm>
            <a:off x="550052" y="1915956"/>
            <a:ext cx="1906963" cy="19152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krasnodar3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4" y="3403630"/>
            <a:ext cx="1936115" cy="18351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vladikavkaz-mai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86200"/>
            <a:ext cx="1853184" cy="1930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kazan1.jp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3"/>
          <a:stretch/>
        </p:blipFill>
        <p:spPr>
          <a:xfrm>
            <a:off x="3509518" y="2996952"/>
            <a:ext cx="1972564" cy="19242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voronezh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40768"/>
            <a:ext cx="2018588" cy="21026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 descr="ekat3.jp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r="23969"/>
          <a:stretch/>
        </p:blipFill>
        <p:spPr>
          <a:xfrm>
            <a:off x="5076295" y="2852936"/>
            <a:ext cx="1887010" cy="19060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Изображение 15" descr="PwC_Rostov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36" y="3212976"/>
            <a:ext cx="2060848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nsk1.jpg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22809"/>
          <a:stretch/>
        </p:blipFill>
        <p:spPr>
          <a:xfrm>
            <a:off x="3275856" y="3717032"/>
            <a:ext cx="2021841" cy="19515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offices-main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2" y="3840933"/>
            <a:ext cx="1977921" cy="20603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6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0583"/>
            <a:ext cx="9216000" cy="67864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7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190500"/>
            <a:ext cx="9216000" cy="6822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3" y="1312333"/>
            <a:ext cx="237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Verdana"/>
                <a:cs typeface="Verdana"/>
              </a:rPr>
              <a:t>Райффайзен</a:t>
            </a:r>
            <a:r>
              <a:rPr lang="ru-RU" sz="1600" b="1" dirty="0" smtClean="0">
                <a:latin typeface="Verdana"/>
                <a:cs typeface="Verdana"/>
              </a:rPr>
              <a:t> банк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20" y="2233082"/>
            <a:ext cx="225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ТрансТелеКом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920" y="3185582"/>
            <a:ext cx="225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Мосэнерго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19" y="4087284"/>
            <a:ext cx="234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Verdana"/>
                <a:cs typeface="Verdana"/>
              </a:rPr>
              <a:t>ЕвроХим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20" y="5027084"/>
            <a:ext cx="2116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Verdana"/>
                <a:cs typeface="Verdana"/>
              </a:rPr>
              <a:t>Славнефть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920" y="5956300"/>
            <a:ext cx="196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НЛМК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400" y="131233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НОВАТЭК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4798" y="1312331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Найк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2867" y="223308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Verdana"/>
                <a:cs typeface="Verdana"/>
              </a:rPr>
              <a:t>РусГидро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1729" y="2233082"/>
            <a:ext cx="159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Verdana"/>
                <a:cs typeface="Verdana"/>
              </a:rPr>
              <a:t>Хоневелл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4400" y="3185582"/>
            <a:ext cx="1998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ФСК ЕЭС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1729" y="3177115"/>
            <a:ext cx="139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Мэри </a:t>
            </a:r>
            <a:r>
              <a:rPr lang="ru-RU" sz="1600" b="1" dirty="0" err="1" smtClean="0">
                <a:latin typeface="Verdana"/>
                <a:cs typeface="Verdana"/>
              </a:rPr>
              <a:t>Кэй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2862" y="4087284"/>
            <a:ext cx="154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СОЛЛЕРС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3264" y="4089403"/>
            <a:ext cx="14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Газпром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2867" y="5020736"/>
            <a:ext cx="1337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Verdana"/>
                <a:cs typeface="Verdana"/>
              </a:rPr>
              <a:t>Нутриция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3264" y="5020736"/>
            <a:ext cx="990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ИБМ</a:t>
            </a:r>
            <a:endParaRPr lang="en-US" sz="1600" b="1" dirty="0">
              <a:latin typeface="Verdana"/>
              <a:cs typeface="Verdan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3" y="5952069"/>
            <a:ext cx="319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/>
                <a:cs typeface="Verdana"/>
              </a:rPr>
              <a:t>Нокиа</a:t>
            </a:r>
            <a:endParaRPr lang="en-US" sz="1600" b="1" dirty="0">
              <a:latin typeface="Verdana"/>
              <a:cs typeface="Verdana"/>
            </a:endParaRPr>
          </a:p>
        </p:txBody>
      </p:sp>
      <p:pic>
        <p:nvPicPr>
          <p:cNvPr id="29" name="Picture 28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" y="1691071"/>
            <a:ext cx="1044000" cy="329685"/>
          </a:xfrm>
          <a:prstGeom prst="rect">
            <a:avLst/>
          </a:prstGeom>
        </p:spPr>
      </p:pic>
      <p:pic>
        <p:nvPicPr>
          <p:cNvPr id="30" name="Picture 29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" y="2611117"/>
            <a:ext cx="1044000" cy="329685"/>
          </a:xfrm>
          <a:prstGeom prst="rect">
            <a:avLst/>
          </a:prstGeom>
        </p:spPr>
      </p:pic>
      <p:pic>
        <p:nvPicPr>
          <p:cNvPr id="31" name="Picture 30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" y="3524136"/>
            <a:ext cx="1044000" cy="329685"/>
          </a:xfrm>
          <a:prstGeom prst="rect">
            <a:avLst/>
          </a:prstGeom>
        </p:spPr>
      </p:pic>
      <p:pic>
        <p:nvPicPr>
          <p:cNvPr id="32" name="Picture 31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" y="4444183"/>
            <a:ext cx="1044000" cy="329685"/>
          </a:xfrm>
          <a:prstGeom prst="rect">
            <a:avLst/>
          </a:prstGeom>
        </p:spPr>
      </p:pic>
      <p:pic>
        <p:nvPicPr>
          <p:cNvPr id="33" name="Picture 32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" y="5364934"/>
            <a:ext cx="1044000" cy="329685"/>
          </a:xfrm>
          <a:prstGeom prst="rect">
            <a:avLst/>
          </a:prstGeom>
        </p:spPr>
      </p:pic>
      <p:pic>
        <p:nvPicPr>
          <p:cNvPr id="34" name="Picture 33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" y="6301911"/>
            <a:ext cx="1044000" cy="329685"/>
          </a:xfrm>
          <a:prstGeom prst="rect">
            <a:avLst/>
          </a:prstGeom>
        </p:spPr>
      </p:pic>
      <p:pic>
        <p:nvPicPr>
          <p:cNvPr id="35" name="Picture 34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1" y="5365638"/>
            <a:ext cx="1044000" cy="329685"/>
          </a:xfrm>
          <a:prstGeom prst="rect">
            <a:avLst/>
          </a:prstGeom>
        </p:spPr>
      </p:pic>
      <p:pic>
        <p:nvPicPr>
          <p:cNvPr id="36" name="Picture 35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1" y="4449827"/>
            <a:ext cx="1044000" cy="329685"/>
          </a:xfrm>
          <a:prstGeom prst="rect">
            <a:avLst/>
          </a:prstGeom>
        </p:spPr>
      </p:pic>
      <p:pic>
        <p:nvPicPr>
          <p:cNvPr id="37" name="Picture 36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1" y="6296267"/>
            <a:ext cx="1044000" cy="329685"/>
          </a:xfrm>
          <a:prstGeom prst="rect">
            <a:avLst/>
          </a:prstGeom>
        </p:spPr>
      </p:pic>
      <p:pic>
        <p:nvPicPr>
          <p:cNvPr id="38" name="Picture 37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1" y="3524136"/>
            <a:ext cx="1044000" cy="329685"/>
          </a:xfrm>
          <a:prstGeom prst="rect">
            <a:avLst/>
          </a:prstGeom>
        </p:spPr>
      </p:pic>
      <p:pic>
        <p:nvPicPr>
          <p:cNvPr id="39" name="Picture 38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1" y="2611117"/>
            <a:ext cx="1044000" cy="329685"/>
          </a:xfrm>
          <a:prstGeom prst="rect">
            <a:avLst/>
          </a:prstGeom>
        </p:spPr>
      </p:pic>
      <p:pic>
        <p:nvPicPr>
          <p:cNvPr id="40" name="Picture 39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1" y="1696715"/>
            <a:ext cx="1044000" cy="329685"/>
          </a:xfrm>
          <a:prstGeom prst="rect">
            <a:avLst/>
          </a:prstGeom>
        </p:spPr>
      </p:pic>
      <p:pic>
        <p:nvPicPr>
          <p:cNvPr id="41" name="Picture 40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0" y="1708003"/>
            <a:ext cx="1044000" cy="329685"/>
          </a:xfrm>
          <a:prstGeom prst="rect">
            <a:avLst/>
          </a:prstGeom>
        </p:spPr>
      </p:pic>
      <p:pic>
        <p:nvPicPr>
          <p:cNvPr id="42" name="Picture 41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0" y="2611117"/>
            <a:ext cx="1044000" cy="329685"/>
          </a:xfrm>
          <a:prstGeom prst="rect">
            <a:avLst/>
          </a:prstGeom>
        </p:spPr>
      </p:pic>
      <p:pic>
        <p:nvPicPr>
          <p:cNvPr id="43" name="Picture 42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0" y="3521313"/>
            <a:ext cx="1044000" cy="329685"/>
          </a:xfrm>
          <a:prstGeom prst="rect">
            <a:avLst/>
          </a:prstGeom>
        </p:spPr>
      </p:pic>
      <p:pic>
        <p:nvPicPr>
          <p:cNvPr id="44" name="Picture 43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0" y="4449827"/>
            <a:ext cx="1044000" cy="329685"/>
          </a:xfrm>
          <a:prstGeom prst="rect">
            <a:avLst/>
          </a:prstGeom>
        </p:spPr>
      </p:pic>
      <p:pic>
        <p:nvPicPr>
          <p:cNvPr id="46" name="Picture 45" descr="Slide_7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0" y="5364934"/>
            <a:ext cx="1044000" cy="3296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3" y="4974175"/>
            <a:ext cx="4774895" cy="1285913"/>
          </a:xfrm>
          <a:prstGeom prst="rect">
            <a:avLst/>
          </a:prstGeom>
        </p:spPr>
      </p:pic>
      <p:pic>
        <p:nvPicPr>
          <p:cNvPr id="3" name="Picture 2" descr="Slide_10_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734408"/>
            <a:ext cx="6533521" cy="2548792"/>
          </a:xfrm>
          <a:prstGeom prst="rect">
            <a:avLst/>
          </a:prstGeom>
        </p:spPr>
      </p:pic>
      <p:pic>
        <p:nvPicPr>
          <p:cNvPr id="4" name="Picture 3" descr="Slide_10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2711318"/>
            <a:ext cx="6475107" cy="2515048"/>
          </a:xfrm>
          <a:prstGeom prst="rect">
            <a:avLst/>
          </a:prstGeom>
        </p:spPr>
      </p:pic>
      <p:pic>
        <p:nvPicPr>
          <p:cNvPr id="10" name="Picture 9" descr="Слайд 1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5" y="2621398"/>
            <a:ext cx="5887574" cy="2311519"/>
          </a:xfrm>
          <a:prstGeom prst="rect">
            <a:avLst/>
          </a:prstGeom>
        </p:spPr>
      </p:pic>
      <p:pic>
        <p:nvPicPr>
          <p:cNvPr id="6" name="Picture 5" descr="Slide_10_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04" y="2670908"/>
            <a:ext cx="4815572" cy="2472592"/>
          </a:xfrm>
          <a:prstGeom prst="rect">
            <a:avLst/>
          </a:prstGeom>
        </p:spPr>
      </p:pic>
      <p:pic>
        <p:nvPicPr>
          <p:cNvPr id="7" name="Picture 6" descr="Slide_10_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705938"/>
            <a:ext cx="6935965" cy="2151565"/>
          </a:xfrm>
          <a:prstGeom prst="rect">
            <a:avLst/>
          </a:prstGeom>
        </p:spPr>
      </p:pic>
      <p:pic>
        <p:nvPicPr>
          <p:cNvPr id="8" name="Picture 7" descr="Slide_10_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696308"/>
            <a:ext cx="4254579" cy="2033944"/>
          </a:xfrm>
          <a:prstGeom prst="rect">
            <a:avLst/>
          </a:prstGeom>
        </p:spPr>
      </p:pic>
      <p:pic>
        <p:nvPicPr>
          <p:cNvPr id="12" name="Picture 11" descr="слайд 11_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7" y="2621398"/>
            <a:ext cx="8103739" cy="4223406"/>
          </a:xfrm>
          <a:prstGeom prst="rect">
            <a:avLst/>
          </a:prstGeom>
        </p:spPr>
      </p:pic>
      <p:pic>
        <p:nvPicPr>
          <p:cNvPr id="2" name="Picture 1" descr="Slide_10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216000" cy="2985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029F-8A45-490E-84E0-07A330A2F09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3.1.234\Projects2010\Wolff Olins\Powerpoint\GIF_versions\gifs\GifAnim_activated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07" y="196355"/>
            <a:ext cx="8620387" cy="6465290"/>
          </a:xfrm>
          <a:prstGeom prst="rect">
            <a:avLst/>
          </a:prstGeom>
          <a:noFill/>
        </p:spPr>
      </p:pic>
      <p:pic>
        <p:nvPicPr>
          <p:cNvPr id="2051" name="Picture 3" descr="\\10.3.1.234\Projects2010\Wolff Olins\Powerpoint\GIF_versions\gifs\GifAnim_activat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807" y="196355"/>
            <a:ext cx="8620387" cy="6465291"/>
          </a:xfrm>
          <a:prstGeom prst="rect">
            <a:avLst/>
          </a:prstGeom>
          <a:noFill/>
        </p:spPr>
      </p:pic>
      <p:grpSp>
        <p:nvGrpSpPr>
          <p:cNvPr id="2" name="Group 32"/>
          <p:cNvGrpSpPr/>
          <p:nvPr/>
        </p:nvGrpSpPr>
        <p:grpSpPr>
          <a:xfrm>
            <a:off x="1992385" y="549317"/>
            <a:ext cx="4796627" cy="2086828"/>
            <a:chOff x="1835696" y="374400"/>
            <a:chExt cx="4176464" cy="2213584"/>
          </a:xfrm>
        </p:grpSpPr>
        <p:sp>
          <p:nvSpPr>
            <p:cNvPr id="31" name="TextBox 30"/>
            <p:cNvSpPr txBox="1"/>
            <p:nvPr/>
          </p:nvSpPr>
          <p:spPr>
            <a:xfrm>
              <a:off x="1835696" y="1484784"/>
              <a:ext cx="4176464" cy="110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1993">
                <a:defRPr/>
              </a:pPr>
              <a:endParaRPr lang="en-US" sz="3079" b="1" i="1" dirty="0">
                <a:solidFill>
                  <a:schemeClr val="bg1"/>
                </a:solidFill>
                <a:latin typeface="+mj-lt"/>
              </a:endParaRPr>
            </a:p>
            <a:p>
              <a:pPr defTabSz="861993">
                <a:defRPr/>
              </a:pPr>
              <a:endParaRPr lang="ru-RU" sz="3079" i="1" kern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97200" y="374400"/>
              <a:ext cx="4107600" cy="147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61993">
                <a:defRPr/>
              </a:pPr>
              <a:r>
                <a:rPr lang="ru-RU" sz="1037" kern="0" dirty="0">
                  <a:solidFill>
                    <a:sysClr val="window" lastClr="FFFFFF"/>
                  </a:solidFill>
                  <a:cs typeface="Arial" pitchFamily="34" charset="0"/>
                </a:rPr>
                <a:t>www.pwc.com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9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wC Presentation Orange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087AEEAABA414FA9F33678E34CA829" ma:contentTypeVersion="1" ma:contentTypeDescription="Создание документа." ma:contentTypeScope="" ma:versionID="a174b437d08aab1261d46080177b8d1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5F25DF-3B1A-48E2-AD4C-C809462F3988}"/>
</file>

<file path=customXml/itemProps2.xml><?xml version="1.0" encoding="utf-8"?>
<ds:datastoreItem xmlns:ds="http://schemas.openxmlformats.org/officeDocument/2006/customXml" ds:itemID="{61310BAF-3C3B-42D6-BC65-C3097514310A}"/>
</file>

<file path=customXml/itemProps3.xml><?xml version="1.0" encoding="utf-8"?>
<ds:datastoreItem xmlns:ds="http://schemas.openxmlformats.org/officeDocument/2006/customXml" ds:itemID="{8D002834-E7AB-4BE0-A93C-1474FA2D3DA9}"/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 Orange</Template>
  <TotalTime>27615</TotalTime>
  <Words>1372</Words>
  <Application>Microsoft Office PowerPoint</Application>
  <PresentationFormat>Экран (4:3)</PresentationFormat>
  <Paragraphs>94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PwC Presentation Orange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Risk Assurance Solutions Отдел анализа и контроля рисков</vt:lpstr>
      <vt:lpstr>Data Assurance Анализ данных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«Лаборатория  PwC» 2012</dc:title>
  <dc:creator>Марк</dc:creator>
  <cp:lastModifiedBy>Волкова Елена Сергеевна</cp:lastModifiedBy>
  <cp:revision>244</cp:revision>
  <dcterms:created xsi:type="dcterms:W3CDTF">2012-02-23T20:03:57Z</dcterms:created>
  <dcterms:modified xsi:type="dcterms:W3CDTF">2015-11-26T08:07:54Z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  <property fmtid="{D5CDD505-2E9C-101B-9397-08002B2CF9AE}" pid="6" name="ContentTypeId">
    <vt:lpwstr>0x01010078087AEEAABA414FA9F33678E34CA829</vt:lpwstr>
  </property>
</Properties>
</file>