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 snapToGrid="0" snapToObjects="1">
      <p:cViewPr varScale="1">
        <p:scale>
          <a:sx n="80" d="100"/>
          <a:sy n="80" d="100"/>
        </p:scale>
        <p:origin x="-1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0CE30-B74A-224F-8B29-C7A9B8DABB3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1EDC1-8FB3-E14C-A3CA-A4C2296B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2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1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8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3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5057-54CB-9A4D-A96A-C4C22A8531FF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9E6B2-CF85-C049-B1FD-56929D07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-6096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</a:br>
            <a: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</a:br>
            <a: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4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</a:br>
            <a:r>
              <a:rPr lang="en-US" sz="4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sz="3200" dirty="0" smtClean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14-15 November </a:t>
            </a:r>
            <a:r>
              <a:rPr lang="en-US" sz="3200" dirty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2016</a:t>
            </a:r>
            <a:r>
              <a:rPr lang="en-US" sz="3200" dirty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3200" dirty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</a:br>
            <a:endParaRPr lang="en-US" sz="3200" dirty="0">
              <a:solidFill>
                <a:srgbClr val="FFAF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What is money? What is currency?</a:t>
            </a:r>
            <a:endParaRPr lang="en-US" sz="3200" dirty="0">
              <a:solidFill>
                <a:srgbClr val="FFAF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Workshop at</a:t>
            </a:r>
            <a:endParaRPr lang="en-US" sz="3200" dirty="0">
              <a:solidFill>
                <a:srgbClr val="FFAF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Financial University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FFAF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Government of the Russian Federation</a:t>
            </a:r>
            <a:endParaRPr lang="en-US" sz="3200" dirty="0">
              <a:solidFill>
                <a:srgbClr val="FFAF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3276600"/>
            <a:ext cx="845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sz="24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en-US" sz="2800" dirty="0" smtClean="0">
              <a:solidFill>
                <a:srgbClr val="FFAF39"/>
              </a:solidFill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dirty="0" smtClean="0">
                <a:solidFill>
                  <a:srgbClr val="008000"/>
                </a:solidFill>
              </a:rPr>
              <a:t>“Disaggregation: Six Monetary Functions over Five Millennia”</a:t>
            </a:r>
            <a:endParaRPr lang="en-US" sz="2800" dirty="0">
              <a:solidFill>
                <a:srgbClr val="008000"/>
              </a:solidFill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endParaRPr lang="en-US" sz="28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Dennis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O.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Flynn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Pacific World History Institute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&amp;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University of the Pacific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None/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0"/>
              <a:buChar char="n"/>
              <a:defRPr/>
            </a:pP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87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Six Monetary Functions in History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Intangible </a:t>
            </a:r>
            <a:r>
              <a:rPr lang="en-US" dirty="0" smtClean="0"/>
              <a:t>Unit of Accounting Function: Shekel (8.33g) in Mesopotamia, 3000 BCE</a:t>
            </a:r>
          </a:p>
          <a:p>
            <a:r>
              <a:rPr lang="en-US" i="1" dirty="0" smtClean="0"/>
              <a:t>Intangible</a:t>
            </a:r>
            <a:r>
              <a:rPr lang="en-US" dirty="0" smtClean="0"/>
              <a:t> Link Money Function: Ideal </a:t>
            </a:r>
            <a:r>
              <a:rPr lang="en-US" dirty="0" err="1" smtClean="0"/>
              <a:t>didrachm</a:t>
            </a:r>
            <a:r>
              <a:rPr lang="en-US" dirty="0" smtClean="0"/>
              <a:t> coin (8.6g) in 6</a:t>
            </a:r>
            <a:r>
              <a:rPr lang="en-US" baseline="30000" dirty="0" smtClean="0"/>
              <a:t>th</a:t>
            </a:r>
            <a:r>
              <a:rPr lang="en-US" dirty="0" smtClean="0"/>
              <a:t> Century BCE; Dutch guilder/</a:t>
            </a:r>
            <a:r>
              <a:rPr lang="en-US" dirty="0" err="1" smtClean="0"/>
              <a:t>stiver</a:t>
            </a:r>
            <a:r>
              <a:rPr lang="en-US" dirty="0" smtClean="0"/>
              <a:t>/Rixdollar (25.7 g) in 1570s-1681 CE</a:t>
            </a:r>
          </a:p>
          <a:p>
            <a:r>
              <a:rPr lang="en-US" i="1" dirty="0" smtClean="0"/>
              <a:t>Tangible</a:t>
            </a:r>
            <a:r>
              <a:rPr lang="en-US" dirty="0" smtClean="0"/>
              <a:t> Monetary Standard Function (e.g. silver)</a:t>
            </a:r>
            <a:endParaRPr lang="en-US" i="1" dirty="0" smtClean="0"/>
          </a:p>
          <a:p>
            <a:r>
              <a:rPr lang="en-US" i="1" dirty="0" smtClean="0"/>
              <a:t>Tangible</a:t>
            </a:r>
            <a:r>
              <a:rPr lang="en-US" dirty="0" smtClean="0"/>
              <a:t> Medium of Exchange Function*</a:t>
            </a:r>
          </a:p>
          <a:p>
            <a:r>
              <a:rPr lang="en-US" i="1" dirty="0" smtClean="0"/>
              <a:t>Tangible</a:t>
            </a:r>
            <a:r>
              <a:rPr lang="en-US" dirty="0" smtClean="0"/>
              <a:t> Store of Value Function*</a:t>
            </a:r>
          </a:p>
          <a:p>
            <a:r>
              <a:rPr lang="en-US" i="1" dirty="0" smtClean="0"/>
              <a:t>Intangible</a:t>
            </a:r>
            <a:r>
              <a:rPr lang="en-US" dirty="0" smtClean="0"/>
              <a:t> Measure of Relative Values Function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612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Intangible Shekel, Silver Standard, &amp; Intangible </a:t>
            </a:r>
            <a:r>
              <a:rPr lang="en-US" i="1" dirty="0" err="1" smtClean="0"/>
              <a:t>Didrachm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3000 BCE Shekel </a:t>
            </a:r>
            <a:r>
              <a:rPr lang="en-US" i="1" dirty="0" smtClean="0"/>
              <a:t>represented</a:t>
            </a:r>
            <a:r>
              <a:rPr lang="en-US" dirty="0" smtClean="0"/>
              <a:t> 8.33 grams fine silver (some 2400 years prior to the first known coins)</a:t>
            </a:r>
          </a:p>
          <a:p>
            <a:r>
              <a:rPr lang="en-US" dirty="0" smtClean="0"/>
              <a:t>Mesopotamia was thus on a Silver Standard in the sense that market values of all items were measured relative to a fixed quantity of silver.</a:t>
            </a:r>
          </a:p>
          <a:p>
            <a:r>
              <a:rPr lang="en-US" dirty="0" smtClean="0"/>
              <a:t>In the sixth century BCE, an ideal (thus </a:t>
            </a:r>
            <a:r>
              <a:rPr lang="en-US" i="1" dirty="0" smtClean="0"/>
              <a:t>intangible)</a:t>
            </a:r>
            <a:r>
              <a:rPr lang="en-US" dirty="0" smtClean="0"/>
              <a:t> </a:t>
            </a:r>
            <a:r>
              <a:rPr lang="en-US" dirty="0" err="1" smtClean="0"/>
              <a:t>didrachm</a:t>
            </a:r>
            <a:r>
              <a:rPr lang="en-US" dirty="0" smtClean="0"/>
              <a:t> coin (8.6g) became </a:t>
            </a:r>
            <a:r>
              <a:rPr lang="en-US" b="1" i="1" dirty="0" smtClean="0"/>
              <a:t>linked to </a:t>
            </a:r>
            <a:r>
              <a:rPr lang="en-US" i="1" dirty="0" smtClean="0"/>
              <a:t>the </a:t>
            </a:r>
            <a:r>
              <a:rPr lang="en-US" dirty="0" smtClean="0"/>
              <a:t>shekel because of similar weight.</a:t>
            </a:r>
          </a:p>
          <a:p>
            <a:r>
              <a:rPr lang="en-US" dirty="0" smtClean="0"/>
              <a:t>Actual </a:t>
            </a:r>
            <a:r>
              <a:rPr lang="en-US" dirty="0" err="1" smtClean="0"/>
              <a:t>didrachm</a:t>
            </a:r>
            <a:r>
              <a:rPr lang="en-US" dirty="0" smtClean="0"/>
              <a:t> coins weighed less than 8.6g, and were therefore valued at less than one intangible shekel/</a:t>
            </a:r>
            <a:r>
              <a:rPr lang="en-US" dirty="0" err="1" smtClean="0"/>
              <a:t>didrachm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4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Medium of Exchange and Store of Value Monetary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Medium of Exchange and Store of Value Functions require tangibility; these functions are the same as depicted in conventional monetary theory.</a:t>
            </a:r>
          </a:p>
          <a:p>
            <a:r>
              <a:rPr lang="en-US" dirty="0" smtClean="0"/>
              <a:t>(Conventional monetary theory contains a contradiction: It insists that these two </a:t>
            </a:r>
            <a:r>
              <a:rPr lang="en-US" i="1" dirty="0" smtClean="0"/>
              <a:t>tangible</a:t>
            </a:r>
            <a:r>
              <a:rPr lang="en-US" dirty="0" smtClean="0"/>
              <a:t> functions and </a:t>
            </a:r>
            <a:r>
              <a:rPr lang="en-US" i="1" dirty="0" smtClean="0"/>
              <a:t>intangible</a:t>
            </a:r>
            <a:r>
              <a:rPr lang="en-US" dirty="0" smtClean="0"/>
              <a:t> Unit of Accounting function must be satisfied simultaneously.)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4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Units of Accounting are by Nature Intangible Monetary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United States dollars (USD) that appear on balance sheets today are abstract/intangible. These USD </a:t>
            </a:r>
            <a:r>
              <a:rPr lang="en-US" i="1" dirty="0" smtClean="0"/>
              <a:t>represent</a:t>
            </a:r>
            <a:r>
              <a:rPr lang="en-US" dirty="0" smtClean="0"/>
              <a:t> estimates of quantities of </a:t>
            </a:r>
            <a:r>
              <a:rPr lang="en-US" i="1" dirty="0" smtClean="0"/>
              <a:t>tangible</a:t>
            </a:r>
            <a:r>
              <a:rPr lang="en-US" dirty="0" smtClean="0"/>
              <a:t> USD that perhaps could be obtained if items listed were sold at some future date.</a:t>
            </a:r>
          </a:p>
          <a:p>
            <a:r>
              <a:rPr lang="en-US" dirty="0" smtClean="0"/>
              <a:t>One need look no further than recent bank runs to realize that monies listed on balance sheets are </a:t>
            </a:r>
            <a:r>
              <a:rPr lang="en-US" b="1" dirty="0" smtClean="0"/>
              <a:t>not</a:t>
            </a:r>
            <a:r>
              <a:rPr lang="en-US" dirty="0" smtClean="0"/>
              <a:t> the same as currency on hand.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1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 of Relative Values Monetary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Weights and measurements in the physical sciences are </a:t>
            </a:r>
            <a:r>
              <a:rPr lang="en-US" i="1" dirty="0" smtClean="0"/>
              <a:t>intangible </a:t>
            </a:r>
            <a:r>
              <a:rPr lang="en-US" dirty="0" smtClean="0"/>
              <a:t>abstractions (gram, meter, etc.), since their purpose is to permit comparison of weights</a:t>
            </a:r>
            <a:r>
              <a:rPr lang="en-US" dirty="0"/>
              <a:t> </a:t>
            </a:r>
            <a:r>
              <a:rPr lang="en-US" dirty="0" smtClean="0"/>
              <a:t>and lengths of tangible items.</a:t>
            </a:r>
          </a:p>
          <a:p>
            <a:r>
              <a:rPr lang="en-US" dirty="0" smtClean="0"/>
              <a:t>Ironically, an </a:t>
            </a:r>
            <a:r>
              <a:rPr lang="en-US" i="1" dirty="0" smtClean="0"/>
              <a:t>intangible</a:t>
            </a:r>
            <a:r>
              <a:rPr lang="en-US" dirty="0" smtClean="0"/>
              <a:t> measure-of-relative-values dollar already exists in Microeconomic Theory, in contradiction to the three-function definition in macroeconomics.</a:t>
            </a:r>
          </a:p>
          <a:p>
            <a:r>
              <a:rPr lang="en-US" dirty="0" smtClean="0"/>
              <a:t>The Price Theory of Monies adopts the </a:t>
            </a:r>
            <a:r>
              <a:rPr lang="en-US" i="1" dirty="0" smtClean="0"/>
              <a:t>intangible</a:t>
            </a:r>
            <a:r>
              <a:rPr lang="en-US" dirty="0" smtClean="0"/>
              <a:t> ratio-Microeconomic-dollar, relabeling it “</a:t>
            </a:r>
            <a:r>
              <a:rPr lang="en-US" dirty="0" err="1" smtClean="0"/>
              <a:t>ir</a:t>
            </a:r>
            <a:r>
              <a:rPr lang="en-US" dirty="0" smtClean="0"/>
              <a:t>$.”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Six Supply/Demand Functions under Laws of Supplies and Demands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Laws of Supplies and Demands apply to all goods and services.</a:t>
            </a:r>
          </a:p>
          <a:p>
            <a:r>
              <a:rPr lang="en-US" dirty="0"/>
              <a:t>T</a:t>
            </a:r>
            <a:r>
              <a:rPr lang="en-US" dirty="0" smtClean="0"/>
              <a:t>hree supply functions for goods are: production supply, inventory supply, and sales supply.</a:t>
            </a:r>
          </a:p>
          <a:p>
            <a:r>
              <a:rPr lang="en-US" dirty="0"/>
              <a:t>T</a:t>
            </a:r>
            <a:r>
              <a:rPr lang="en-US" dirty="0" smtClean="0"/>
              <a:t>hree demand functions for goods are: consumption demand, inventory demand, and purchase demand.</a:t>
            </a:r>
          </a:p>
          <a:p>
            <a:r>
              <a:rPr lang="en-US" dirty="0" smtClean="0"/>
              <a:t>Inventory Demand determines Inventory Supply in steady state. All goods are viewed as wealth components.</a:t>
            </a:r>
          </a:p>
          <a:p>
            <a:r>
              <a:rPr lang="en-US" dirty="0"/>
              <a:t>I</a:t>
            </a:r>
            <a:r>
              <a:rPr lang="en-US" dirty="0" smtClean="0"/>
              <a:t>nventories of services cannot exist, whereupon the model reduces to one supply and one demand function (i.e. Laws of Supply and Demand) – Intangibles only!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2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Monies as Regular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tangible money can be analyzed via Laws of Supplies and Demands, since price of everything is expressed in terms of the Measure of Relative Values (</a:t>
            </a:r>
            <a:r>
              <a:rPr lang="en-US" dirty="0" err="1" smtClean="0"/>
              <a:t>ir</a:t>
            </a:r>
            <a:r>
              <a:rPr lang="en-US" dirty="0" smtClean="0"/>
              <a:t>$).</a:t>
            </a:r>
          </a:p>
          <a:p>
            <a:r>
              <a:rPr lang="en-US" dirty="0" smtClean="0"/>
              <a:t>This permits development of production theories, distribution theories, and end-market theories for tangible monies to be analyzed via the same apparatus as applied to non-monetary goods. </a:t>
            </a:r>
          </a:p>
          <a:p>
            <a:r>
              <a:rPr lang="en-US" dirty="0" smtClean="0"/>
              <a:t>Economics should become a physical science, wherein accumulation/wealth – and therefore history – takes center stage.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4909BE4E13E034C96E28CB61B6B007F" ma:contentTypeVersion="1" ma:contentTypeDescription="Создание документа." ma:contentTypeScope="" ma:versionID="c89fef3abbf189c0d317c610320eb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1E670E-7795-43F1-B5D7-F5EA011D9F99}"/>
</file>

<file path=customXml/itemProps2.xml><?xml version="1.0" encoding="utf-8"?>
<ds:datastoreItem xmlns:ds="http://schemas.openxmlformats.org/officeDocument/2006/customXml" ds:itemID="{7070CE5D-6707-495E-8385-BBE5F4D69916}"/>
</file>

<file path=customXml/itemProps3.xml><?xml version="1.0" encoding="utf-8"?>
<ds:datastoreItem xmlns:ds="http://schemas.openxmlformats.org/officeDocument/2006/customXml" ds:itemID="{7113C4C0-8309-4CB9-AF37-BCEEFD83CE28}"/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623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Six Monetary Functions in History</vt:lpstr>
      <vt:lpstr>Intangible Shekel, Silver Standard, &amp; Intangible Didrachm</vt:lpstr>
      <vt:lpstr>Medium of Exchange and Store of Value Monetary Functions</vt:lpstr>
      <vt:lpstr>All Units of Accounting are by Nature Intangible Monetary Functions</vt:lpstr>
      <vt:lpstr>Measure of Relative Values Monetary Function</vt:lpstr>
      <vt:lpstr>Six Supply/Demand Functions under Laws of Supplies and Demands</vt:lpstr>
      <vt:lpstr>Monies as Regular Goods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Flynn</dc:creator>
  <cp:lastModifiedBy>Dennis Flynn</cp:lastModifiedBy>
  <cp:revision>16</cp:revision>
  <dcterms:created xsi:type="dcterms:W3CDTF">2016-10-31T19:48:26Z</dcterms:created>
  <dcterms:modified xsi:type="dcterms:W3CDTF">2016-11-01T18:39:15Z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0x01010054909BE4E13E034C96E28CB61B6B007F</vt:lpwstr>
  </property>
</Properties>
</file>