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Montserrat Extra-Light" panose="020B0604020202020204" charset="-52"/>
      <p:regular r:id="rId17"/>
    </p:embeddedFont>
    <p:embeddedFont>
      <p:font typeface="Montserrat Semi-Bold Bold" panose="020B0604020202020204" charset="-52"/>
      <p:regular r:id="rId18"/>
    </p:embeddedFont>
    <p:embeddedFont>
      <p:font typeface="Montserrat Semi-Bold" panose="020B0604020202020204" charset="-5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946583" y="-2547681"/>
            <a:ext cx="15993261" cy="159932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50559" y="1622755"/>
            <a:ext cx="1553457" cy="1482886"/>
            <a:chOff x="0" y="0"/>
            <a:chExt cx="2071276" cy="197718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92061"/>
              <a:ext cx="1585120" cy="158512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85120" y="0"/>
              <a:ext cx="486156" cy="78412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-10800000">
            <a:off x="526589" y="5448950"/>
            <a:ext cx="1553457" cy="1482886"/>
            <a:chOff x="0" y="0"/>
            <a:chExt cx="2071276" cy="197718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92061"/>
              <a:ext cx="1585120" cy="158512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85120" y="0"/>
              <a:ext cx="486156" cy="784122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83542" y="1716501"/>
            <a:ext cx="401572" cy="6476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5715" y="7703509"/>
            <a:ext cx="401572" cy="6476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59140" y="2411823"/>
            <a:ext cx="12568147" cy="459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5"/>
              </a:lnSpc>
            </a:pPr>
            <a:r>
              <a:rPr lang="en-US" sz="6500" spc="104">
                <a:solidFill>
                  <a:srgbClr val="FFFFFF"/>
                </a:solidFill>
                <a:latin typeface="Montserrat Semi-Bold Bold"/>
              </a:rPr>
              <a:t>Календарный план Студенческого совета Юридического факультета на 2021-2022 год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5482" y="8303581"/>
            <a:ext cx="16823197" cy="94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335">
                <a:solidFill>
                  <a:srgbClr val="000000"/>
                </a:solidFill>
                <a:latin typeface="Montserrat"/>
              </a:rPr>
              <a:t>ПРЕДСЕДАТЕЛЬ СТУДЕНЧЕСКОГО СОВЕТА ЮРИДИЧЕСКОГО ФАКУЛЬТЕТА </a:t>
            </a:r>
          </a:p>
          <a:p>
            <a:pPr algn="ctr">
              <a:lnSpc>
                <a:spcPts val="3919"/>
              </a:lnSpc>
            </a:pPr>
            <a:r>
              <a:rPr lang="en-US" sz="2799" spc="335">
                <a:solidFill>
                  <a:srgbClr val="000000"/>
                </a:solidFill>
                <a:latin typeface="Montserrat"/>
              </a:rPr>
              <a:t>АЛЕКСАНДРОВА ВАРВАРА АЛЕКСАНДРОВНА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294739" y="-1637167"/>
            <a:ext cx="15993261" cy="159932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7119890" y="189741"/>
            <a:ext cx="1168110" cy="1515967"/>
            <a:chOff x="0" y="0"/>
            <a:chExt cx="1557480" cy="202128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8309" y="8677002"/>
            <a:ext cx="1019131" cy="101913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424419" y="261842"/>
            <a:ext cx="1087959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3800" spc="347" dirty="0">
                <a:solidFill>
                  <a:srgbClr val="000000"/>
                </a:solidFill>
                <a:latin typeface="Montserrat Extra-Light"/>
              </a:rPr>
              <a:t>ВНЕАУДИТОРНАЯ РАБОТА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557" y="1189083"/>
            <a:ext cx="17857695" cy="9254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Сентябрь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Социально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-а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д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аптационный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проект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«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Привет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студент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!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»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Квест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по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корпусу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для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первокурсников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«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Тайны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Фемиды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»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Октябрь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Спортивно-оздоровительное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мероприятие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«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Территория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выживания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" 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Ноябрь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Фотоконкурс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среди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студентов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юридического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факультета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"В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моменте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"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Декабрь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Неделя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факультета</a:t>
            </a:r>
            <a:endParaRPr lang="ru-RU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Межвузовское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мероприятие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по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ораторскому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мастерству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Лучший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оратор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"</a:t>
            </a:r>
          </a:p>
          <a:p>
            <a:pPr algn="ctr">
              <a:lnSpc>
                <a:spcPts val="197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Февраль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 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Юридическая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игра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совместно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с НСО "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Суд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Щербаковке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"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Март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Организация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традиционного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фестиваля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Масленица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«</a:t>
            </a:r>
            <a:endParaRPr lang="ru-RU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Социокультурный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проект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"Just Dance!" 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Апрель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Интеллектуальное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мероприятие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Юридические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дебаты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"</a:t>
            </a:r>
          </a:p>
          <a:p>
            <a:pPr algn="ctr">
              <a:lnSpc>
                <a:spcPts val="2459"/>
              </a:lnSpc>
            </a:pPr>
            <a:endParaRPr lang="en-US" sz="320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3200" dirty="0" err="1">
                <a:solidFill>
                  <a:srgbClr val="000000"/>
                </a:solidFill>
                <a:latin typeface="Montserrat Semi-Bold Bold"/>
              </a:rPr>
              <a:t>Май</a:t>
            </a:r>
            <a:r>
              <a:rPr lang="en-US" sz="3200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Патриотическое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мероприятие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честь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Дня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 Semi-Bold"/>
              </a:rPr>
              <a:t>Победы</a:t>
            </a:r>
            <a:r>
              <a:rPr lang="en-US" sz="3200" dirty="0">
                <a:solidFill>
                  <a:srgbClr val="000000"/>
                </a:solidFill>
                <a:latin typeface="Montserrat Semi-Bold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445019" y="-1866900"/>
            <a:ext cx="15993261" cy="15993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69825" y="2107301"/>
            <a:ext cx="1019131" cy="10191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19235" y="2107301"/>
            <a:ext cx="312567" cy="5041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994801"/>
            <a:ext cx="1019131" cy="10191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32452" y="8013931"/>
            <a:ext cx="312567" cy="504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27439" y="9258300"/>
            <a:ext cx="631861" cy="10191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770" y="1597736"/>
            <a:ext cx="631861" cy="1019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7396" y="3480074"/>
            <a:ext cx="13231560" cy="368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Александрова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Варвара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Александровна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председатель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Студенческого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совета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Юридического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факультета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4139"/>
              </a:lnSpc>
            </a:pP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413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Тел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: 8 916 345 60 20</a:t>
            </a:r>
          </a:p>
          <a:p>
            <a:pPr algn="ctr">
              <a:lnSpc>
                <a:spcPts val="4139"/>
              </a:lnSpc>
            </a:pP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413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Почта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: varvara_aleksandrova_2018@mail.ru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147370" y="-2103740"/>
            <a:ext cx="15993261" cy="15993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980009"/>
            <a:ext cx="401572" cy="6476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46046" y="8416394"/>
            <a:ext cx="401572" cy="6476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137590">
            <a:off x="-2224942" y="8961866"/>
            <a:ext cx="4449883" cy="26385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4986" y="3574233"/>
            <a:ext cx="82808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0"/>
              </a:lnSpc>
            </a:pPr>
            <a:r>
              <a:rPr lang="en-US" sz="4824">
                <a:solidFill>
                  <a:srgbClr val="BD79FF"/>
                </a:solidFill>
                <a:latin typeface="Montserrat Semi-Bold Bold"/>
              </a:rPr>
              <a:t>Социальная работа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419" y="278352"/>
            <a:ext cx="18145811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spc="323">
                <a:solidFill>
                  <a:srgbClr val="000000"/>
                </a:solidFill>
                <a:latin typeface="Montserrat Extra-Light"/>
              </a:rPr>
              <a:t>НАПРАВЛЕНИЯ РАБОТЫ СТУДЕНЧЕСКОГО СОВЕТА ЮРИДИЧЕСКОГО ФАКУЛЬТЕТА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25418" y="5540466"/>
            <a:ext cx="82808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0"/>
              </a:lnSpc>
            </a:pPr>
            <a:r>
              <a:rPr lang="en-US" sz="4824">
                <a:solidFill>
                  <a:srgbClr val="BD79FF"/>
                </a:solidFill>
                <a:latin typeface="Montserrat Semi-Bold Bold"/>
              </a:rPr>
              <a:t>Учебная работа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65850" y="7560339"/>
            <a:ext cx="82808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0"/>
              </a:lnSpc>
            </a:pPr>
            <a:r>
              <a:rPr lang="en-US" sz="4824" dirty="0" err="1">
                <a:solidFill>
                  <a:srgbClr val="BD79FF"/>
                </a:solidFill>
                <a:latin typeface="Montserrat Semi-Bold Bold"/>
              </a:rPr>
              <a:t>Внеа</a:t>
            </a:r>
            <a:r>
              <a:rPr lang="ru-RU" sz="4824" dirty="0">
                <a:solidFill>
                  <a:srgbClr val="BD79FF"/>
                </a:solidFill>
                <a:latin typeface="Montserrat Semi-Bold Bold"/>
              </a:rPr>
              <a:t>у</a:t>
            </a:r>
            <a:r>
              <a:rPr lang="en-US" sz="4824" dirty="0" err="1">
                <a:solidFill>
                  <a:srgbClr val="BD79FF"/>
                </a:solidFill>
                <a:latin typeface="Montserrat Semi-Bold Bold"/>
              </a:rPr>
              <a:t>диторная</a:t>
            </a:r>
            <a:r>
              <a:rPr lang="en-US" sz="4824" dirty="0">
                <a:solidFill>
                  <a:srgbClr val="BD79FF"/>
                </a:solidFill>
                <a:latin typeface="Montserrat Semi-Bold Bold"/>
              </a:rPr>
              <a:t> </a:t>
            </a:r>
            <a:r>
              <a:rPr lang="en-US" sz="4824" dirty="0" err="1">
                <a:solidFill>
                  <a:srgbClr val="BD79FF"/>
                </a:solidFill>
                <a:latin typeface="Montserrat Semi-Bold Bold"/>
              </a:rPr>
              <a:t>работа</a:t>
            </a:r>
            <a:r>
              <a:rPr lang="en-US" sz="4824" dirty="0">
                <a:solidFill>
                  <a:srgbClr val="BD79FF"/>
                </a:solidFill>
                <a:latin typeface="Montserrat Semi-Bold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147369" y="-2362972"/>
            <a:ext cx="15993261" cy="1599326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424419" y="231044"/>
            <a:ext cx="1036932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800" spc="371" dirty="0">
                <a:solidFill>
                  <a:srgbClr val="000000"/>
                </a:solidFill>
                <a:latin typeface="Montserrat Extra-Light"/>
              </a:rPr>
              <a:t>УЧЕБНОЕ НАПРАВЛЕНИЕ/ОСЕНЬ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6059" y="2749248"/>
            <a:ext cx="6224384" cy="5768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Октябрь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: 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 А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нализ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а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т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тестационного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среза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 с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помощью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координаторов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 П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омощь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подготовке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к ТКУ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 Оказание помощи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при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поступлении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запросов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по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подготовк</a:t>
            </a:r>
            <a:r>
              <a:rPr lang="ru-RU" sz="3580" dirty="0">
                <a:solidFill>
                  <a:srgbClr val="FFFFFF"/>
                </a:solidFill>
                <a:latin typeface="Montserrat Semi-Bold Bold"/>
              </a:rPr>
              <a:t>е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к ТКУ (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провести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дополнительные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занятия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)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69825" y="2107301"/>
            <a:ext cx="1019131" cy="1019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19235" y="2107301"/>
            <a:ext cx="312567" cy="504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5888" y="1974078"/>
            <a:ext cx="1019131" cy="1019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32452" y="8013931"/>
            <a:ext cx="312567" cy="504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7182" y="8266001"/>
            <a:ext cx="312567" cy="504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137590">
            <a:off x="15657159" y="6175568"/>
            <a:ext cx="4449883" cy="2638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9695" y="6899551"/>
            <a:ext cx="1019131" cy="101913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637559" y="2761938"/>
            <a:ext cx="5674988" cy="4700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Ноябрь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: </a:t>
            </a:r>
          </a:p>
          <a:p>
            <a:pPr algn="ctr">
              <a:lnSpc>
                <a:spcPts val="2819"/>
              </a:lnSpc>
            </a:pPr>
            <a:endParaRPr lang="en-US" sz="385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ru-RU" sz="3850" dirty="0">
                <a:solidFill>
                  <a:srgbClr val="FFFFFF"/>
                </a:solidFill>
                <a:latin typeface="Montserrat Semi-Bold Bold"/>
              </a:rPr>
              <a:t> С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бор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информации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по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неат</a:t>
            </a:r>
            <a:r>
              <a:rPr lang="ru-RU" sz="3850" dirty="0">
                <a:solidFill>
                  <a:srgbClr val="FFFFFF"/>
                </a:solidFill>
                <a:latin typeface="Montserrat Semi-Bold Bold"/>
              </a:rPr>
              <a:t>т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естациям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через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старост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</a:p>
          <a:p>
            <a:pPr algn="ctr">
              <a:lnSpc>
                <a:spcPts val="2819"/>
              </a:lnSpc>
            </a:pP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</a:p>
          <a:p>
            <a:pPr algn="ctr">
              <a:lnSpc>
                <a:spcPts val="2819"/>
              </a:lnSpc>
            </a:pP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ru-RU" sz="3850" dirty="0">
                <a:solidFill>
                  <a:srgbClr val="FFFFFF"/>
                </a:solidFill>
                <a:latin typeface="Montserrat Semi-Bold Bold"/>
              </a:rPr>
              <a:t> А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нализ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полученных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данных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и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взаимодействие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с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отстающими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студентами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через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уче</a:t>
            </a:r>
            <a:r>
              <a:rPr lang="ru-RU" sz="3850" dirty="0">
                <a:solidFill>
                  <a:srgbClr val="FFFFFF"/>
                </a:solidFill>
                <a:latin typeface="Montserrat Semi-Bold Bold"/>
              </a:rPr>
              <a:t>б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но-социальное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направление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50" dirty="0" err="1">
                <a:solidFill>
                  <a:srgbClr val="FFFFFF"/>
                </a:solidFill>
                <a:latin typeface="Montserrat Semi-Bold Bold"/>
              </a:rPr>
              <a:t>ССт</a:t>
            </a:r>
            <a:r>
              <a:rPr lang="en-US" sz="3850" dirty="0">
                <a:solidFill>
                  <a:srgbClr val="FFFFFF"/>
                </a:solidFill>
                <a:latin typeface="Montserrat Semi-Bold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532094" y="-1787920"/>
            <a:ext cx="15993261" cy="1599326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424419" y="304387"/>
            <a:ext cx="12941079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800" spc="299" dirty="0">
                <a:solidFill>
                  <a:srgbClr val="000000"/>
                </a:solidFill>
                <a:latin typeface="Montserrat Extra-Light"/>
              </a:rPr>
              <a:t>УЧЕБНОЕ НАПРАВЛЕНИЕ/ЗИМА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1628" y="2408237"/>
            <a:ext cx="5037654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Декабрь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: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Взаимодействие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с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учебным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комитетом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для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подготовки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к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сессии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29406" y="8247003"/>
            <a:ext cx="2422066" cy="2422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74873" y="551205"/>
            <a:ext cx="2422066" cy="24220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06661" y="2530701"/>
            <a:ext cx="312567" cy="504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2094" y="8304223"/>
            <a:ext cx="312567" cy="5041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844117" y="2408235"/>
            <a:ext cx="5037654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Февраль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: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Анализ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данных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помощь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в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ликвидации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академических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задолженностей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20378" y="5257800"/>
            <a:ext cx="5527511" cy="3835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Январь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: 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Сбор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информации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о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пересдачах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итогам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зимней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сессии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через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старост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координаторов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групп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799050" y="-2095500"/>
            <a:ext cx="15993261" cy="1599326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59300" y="2273006"/>
            <a:ext cx="1019131" cy="10191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46733" y="1340240"/>
            <a:ext cx="312567" cy="5041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81090" y="1592311"/>
            <a:ext cx="1019131" cy="1019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99134" y="8754160"/>
            <a:ext cx="312567" cy="504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48730" y="1082745"/>
            <a:ext cx="631861" cy="10191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4419" y="274859"/>
            <a:ext cx="1161518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3800" spc="335" dirty="0">
                <a:solidFill>
                  <a:srgbClr val="FFFFFF"/>
                </a:solidFill>
                <a:latin typeface="Montserrat Extra-Light"/>
              </a:rPr>
              <a:t>УЧЕБНОЕ НАПРАВЛЕНИЕ/ВЕСНА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99142" y="5614988"/>
            <a:ext cx="631861" cy="1019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4800" y="1971675"/>
            <a:ext cx="5287839" cy="671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Март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:</a:t>
            </a: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-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А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нализ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ат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т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естационного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среза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с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помощью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координаторов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-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П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омощь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в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подготовке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к ТКУ</a:t>
            </a: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-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О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казани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помощи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п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ри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поступлении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запросов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подготовк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к ТКУ (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провести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дополнительные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занятия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) </a:t>
            </a: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11771" y="2101876"/>
            <a:ext cx="5037654" cy="626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Апрель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: </a:t>
            </a: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-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С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бор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информации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неат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т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естациям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через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старост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-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А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нализ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полученных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данных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и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взаимодействие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с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отстающими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студентами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через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уче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б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но-социальное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направление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ССт</a:t>
            </a:r>
            <a:endParaRPr lang="en-US" sz="2875" dirty="0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41148" y="2101876"/>
            <a:ext cx="5037654" cy="26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Май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:</a:t>
            </a:r>
          </a:p>
          <a:p>
            <a:pPr>
              <a:lnSpc>
                <a:spcPts val="3450"/>
              </a:lnSpc>
            </a:pPr>
            <a:endParaRPr lang="en-US" sz="2875" dirty="0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-</a:t>
            </a:r>
            <a:r>
              <a:rPr lang="ru-RU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Взаимодействие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с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учебным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комитетом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для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подготовки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к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летней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</a:t>
            </a:r>
            <a:r>
              <a:rPr lang="en-US" sz="2875" dirty="0" err="1">
                <a:solidFill>
                  <a:srgbClr val="FDFDFE"/>
                </a:solidFill>
                <a:latin typeface="Montserrat Semi-Bold Bold"/>
              </a:rPr>
              <a:t>сессии</a:t>
            </a:r>
            <a:r>
              <a:rPr lang="en-US" sz="2875" dirty="0">
                <a:solidFill>
                  <a:srgbClr val="FDFDFE"/>
                </a:solidFill>
                <a:latin typeface="Montserrat Semi-Bold Bold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266039" y="-1899633"/>
            <a:ext cx="15993261" cy="1599326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291588" y="185899"/>
            <a:ext cx="10452612" cy="1136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800" spc="395" dirty="0">
                <a:solidFill>
                  <a:srgbClr val="000000"/>
                </a:solidFill>
                <a:latin typeface="Montserrat Extra-Light"/>
              </a:rPr>
              <a:t>УЧЕБНОЕ НАПРАВЛЕНИЕ/ЛЕТО </a:t>
            </a:r>
          </a:p>
          <a:p>
            <a:pPr>
              <a:lnSpc>
                <a:spcPts val="4619"/>
              </a:lnSpc>
            </a:pPr>
            <a:endParaRPr lang="en-US" sz="3299" spc="395" dirty="0">
              <a:solidFill>
                <a:srgbClr val="000000"/>
              </a:solidFill>
              <a:latin typeface="Montserrat Extra-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59300" y="8406088"/>
            <a:ext cx="852212" cy="8522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44645" y="1183265"/>
            <a:ext cx="1168110" cy="1515967"/>
            <a:chOff x="0" y="0"/>
            <a:chExt cx="1557480" cy="202128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4419600" y="3325309"/>
            <a:ext cx="10589368" cy="4386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Июнь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/</a:t>
            </a: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июль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/</a:t>
            </a: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август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  </a:t>
            </a: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Сбор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информации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о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пересдачах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итогам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летней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сессии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через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старост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координаторов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групп</a:t>
            </a:r>
            <a:endParaRPr lang="en-US" sz="3575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Анализ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данных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помощь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в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ликвидации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академических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задолженностей</a:t>
            </a:r>
            <a:endParaRPr lang="en-US" sz="3575" dirty="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rcRect t="3667" b="3667"/>
          <a:stretch>
            <a:fillRect/>
          </a:stretch>
        </p:blipFill>
        <p:spPr>
          <a:xfrm>
            <a:off x="1612755" y="-2019300"/>
            <a:ext cx="17259300" cy="1599326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145794" y="298485"/>
            <a:ext cx="17996412" cy="1136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800" spc="395" dirty="0">
                <a:solidFill>
                  <a:srgbClr val="000000"/>
                </a:solidFill>
                <a:latin typeface="Montserrat Extra-Light"/>
              </a:rPr>
              <a:t>УЧЕБНОЕ НАПРАВЛЕНИЕ/РАБОТА С П</a:t>
            </a:r>
            <a:r>
              <a:rPr lang="ru-RU" sz="3800" spc="395" dirty="0">
                <a:solidFill>
                  <a:srgbClr val="000000"/>
                </a:solidFill>
                <a:latin typeface="Montserrat Extra-Light"/>
              </a:rPr>
              <a:t>ЕР</a:t>
            </a:r>
            <a:r>
              <a:rPr lang="en-US" sz="3800" spc="395" dirty="0">
                <a:solidFill>
                  <a:srgbClr val="000000"/>
                </a:solidFill>
                <a:latin typeface="Montserrat Extra-Light"/>
              </a:rPr>
              <a:t>ВОКУРСНИКАМИ  </a:t>
            </a:r>
          </a:p>
          <a:p>
            <a:pPr>
              <a:lnSpc>
                <a:spcPts val="4619"/>
              </a:lnSpc>
            </a:pPr>
            <a:endParaRPr lang="en-US" sz="3299" spc="395" dirty="0">
              <a:solidFill>
                <a:srgbClr val="000000"/>
              </a:solidFill>
              <a:latin typeface="Montserrat Extra-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59300" y="8406088"/>
            <a:ext cx="852212" cy="8522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44645" y="1183265"/>
            <a:ext cx="1168110" cy="1515967"/>
            <a:chOff x="0" y="0"/>
            <a:chExt cx="1557480" cy="202128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4102862" y="1941249"/>
            <a:ext cx="10589368" cy="769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endParaRPr dirty="0"/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  </a:t>
            </a: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Работа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с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координаторами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с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сентября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декабрь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Сбор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информации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о ТКУ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Публикация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полезны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х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материалов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для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уч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ё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бы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развития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первокурсников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Проведение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проектов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для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адаптации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на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факультете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956198" y="-2853131"/>
            <a:ext cx="15993261" cy="15993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7506" y="1340240"/>
            <a:ext cx="1019131" cy="10191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19235" y="2107301"/>
            <a:ext cx="312567" cy="5041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7228" y="8286232"/>
            <a:ext cx="1019131" cy="10191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55629" y="7922317"/>
            <a:ext cx="312567" cy="504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27439" y="9471639"/>
            <a:ext cx="631861" cy="10191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24419" y="261842"/>
            <a:ext cx="11592935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3800" spc="347" dirty="0">
                <a:solidFill>
                  <a:srgbClr val="FFFFFF"/>
                </a:solidFill>
                <a:latin typeface="Montserrat Extra-Light"/>
              </a:rPr>
              <a:t>СОЦИАЛЬНОЕ НАПРАВЛЕНИЕ/ ОСЕНЬ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770" y="1597736"/>
            <a:ext cx="631861" cy="10191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96532" y="2450454"/>
            <a:ext cx="534784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Осень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: 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Работа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запросам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студентов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(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корпус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питание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общежития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) 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Помощь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адаптации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первокурсников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стенах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Финансового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Университета</a:t>
            </a: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Экологические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акции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17354" y="2450454"/>
            <a:ext cx="4953447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Весна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Выезд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приют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Работа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запросам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студентов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(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корпус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питание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общежития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)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23369" y="2450454"/>
            <a:ext cx="4953447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3580" dirty="0" err="1">
                <a:solidFill>
                  <a:srgbClr val="FFFFFF"/>
                </a:solidFill>
                <a:latin typeface="Montserrat Semi-Bold Bold"/>
              </a:rPr>
              <a:t>Зима</a:t>
            </a:r>
            <a:r>
              <a:rPr lang="en-US" sz="3580" dirty="0">
                <a:solidFill>
                  <a:srgbClr val="FFFFFF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819"/>
              </a:lnSpc>
            </a:pPr>
            <a:endParaRPr lang="en-US" sz="358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Работа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запросам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студентов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(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корпус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питание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общежития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)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95464" y="7699829"/>
            <a:ext cx="11097072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3200" dirty="0" err="1">
                <a:solidFill>
                  <a:srgbClr val="FFFFFF"/>
                </a:solidFill>
                <a:latin typeface="Montserrat Semi-Bold Bold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 Bold"/>
              </a:rPr>
              <a:t>протяжении</a:t>
            </a:r>
            <a:r>
              <a:rPr lang="en-US" sz="320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 Bold"/>
              </a:rPr>
              <a:t>всего</a:t>
            </a:r>
            <a:r>
              <a:rPr lang="en-US" sz="320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 Bold"/>
              </a:rPr>
              <a:t>учебного</a:t>
            </a:r>
            <a:r>
              <a:rPr lang="en-US" sz="320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 Bold"/>
              </a:rPr>
              <a:t>года</a:t>
            </a:r>
            <a:r>
              <a:rPr lang="en-US" sz="3200" dirty="0">
                <a:solidFill>
                  <a:srgbClr val="FFFFFF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819"/>
              </a:lnSpc>
            </a:pP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Голосования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по</a:t>
            </a:r>
            <a:r>
              <a:rPr lang="ru-RU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вынесению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дисциплинарных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в</a:t>
            </a:r>
            <a:r>
              <a:rPr lang="ru-RU" sz="3200" dirty="0">
                <a:solidFill>
                  <a:srgbClr val="FFFFFF"/>
                </a:solidFill>
                <a:latin typeface="Montserrat Semi-Bold"/>
              </a:rPr>
              <a:t>з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ысканий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 </a:t>
            </a:r>
          </a:p>
          <a:p>
            <a:pPr algn="ctr">
              <a:lnSpc>
                <a:spcPts val="2819"/>
              </a:lnSpc>
            </a:pPr>
            <a:endParaRPr lang="en-US" sz="3200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Работа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по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различным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социальным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"/>
              </a:rPr>
              <a:t>запросам</a:t>
            </a:r>
            <a:r>
              <a:rPr lang="en-US" sz="32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Semi-Bold Bold"/>
              </a:rPr>
              <a:t>студентов</a:t>
            </a:r>
            <a:r>
              <a:rPr lang="en-US" sz="3200" dirty="0">
                <a:solidFill>
                  <a:srgbClr val="FFFFFF"/>
                </a:solidFill>
                <a:latin typeface="Montserrat Semi-Bold Bold"/>
              </a:rPr>
              <a:t> 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</a:blip>
          <a:srcRect t="1665" b="1665"/>
          <a:stretch>
            <a:fillRect/>
          </a:stretch>
        </p:blipFill>
        <p:spPr>
          <a:xfrm>
            <a:off x="1821792" y="-2135048"/>
            <a:ext cx="16544350" cy="1599326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1779" y="7742333"/>
            <a:ext cx="1168110" cy="1515967"/>
            <a:chOff x="0" y="0"/>
            <a:chExt cx="1557480" cy="20212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57901" y="2461111"/>
            <a:ext cx="1944393" cy="19443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15131" y="2461111"/>
            <a:ext cx="390967" cy="6305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10614" y="8246473"/>
            <a:ext cx="390967" cy="63059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424419" y="163734"/>
            <a:ext cx="8226204" cy="63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spc="455" dirty="0">
                <a:solidFill>
                  <a:srgbClr val="FFFFFF"/>
                </a:solidFill>
                <a:latin typeface="Montserrat Extra-Light"/>
              </a:rPr>
              <a:t>ВНЕА</a:t>
            </a:r>
            <a:r>
              <a:rPr lang="ru-RU" sz="3799" spc="455" dirty="0">
                <a:solidFill>
                  <a:srgbClr val="FFFFFF"/>
                </a:solidFill>
                <a:latin typeface="Montserrat Extra-Light"/>
              </a:rPr>
              <a:t>У</a:t>
            </a:r>
            <a:r>
              <a:rPr lang="en-US" sz="3799" spc="455" dirty="0">
                <a:solidFill>
                  <a:srgbClr val="FFFFFF"/>
                </a:solidFill>
                <a:latin typeface="Montserrat Extra-Light"/>
              </a:rPr>
              <a:t>ДИТОРНАЯ РАБОТА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45840" y="203214"/>
            <a:ext cx="14196319" cy="10083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endParaRPr dirty="0"/>
          </a:p>
          <a:p>
            <a:pPr algn="ctr">
              <a:lnSpc>
                <a:spcPts val="2819"/>
              </a:lnSpc>
            </a:pPr>
            <a:endParaRPr dirty="0"/>
          </a:p>
          <a:p>
            <a:pPr algn="ctr"/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Содействие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организации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крупных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проектов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университета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("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Школа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актива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", 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Школа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актива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2", 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Школа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потенциальных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руководителей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","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Большой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студенческий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бал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", 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Координаторство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")</a:t>
            </a:r>
          </a:p>
          <a:p>
            <a:pPr algn="ctr"/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/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Продвижение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идеи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здорового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образа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жизни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посредс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т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вом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помощи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организации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спортивных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мероприятий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/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/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Организация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образовательных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спортивных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патриотических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развлекательных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мероприятий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которые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помогут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развить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hard/soft skills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студентов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/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/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Помощь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организации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мероприятий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факультета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("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День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открытых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дверей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", "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Студент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науке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", "Я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Практик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")</a:t>
            </a:r>
          </a:p>
          <a:p>
            <a:pPr algn="ctr"/>
            <a:endParaRPr lang="en-US" sz="3580" dirty="0">
              <a:solidFill>
                <a:srgbClr val="FFFFFF"/>
              </a:solidFill>
              <a:latin typeface="Montserrat Semi-Bold"/>
            </a:endParaRPr>
          </a:p>
          <a:p>
            <a:pPr algn="ctr"/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ru-RU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Участие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проектной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работе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580" dirty="0" err="1">
                <a:solidFill>
                  <a:srgbClr val="FFFFFF"/>
                </a:solidFill>
                <a:latin typeface="Montserrat Semi-Bold"/>
              </a:rPr>
              <a:t>факультета</a:t>
            </a:r>
            <a:r>
              <a:rPr lang="en-US" sz="3580" dirty="0">
                <a:solidFill>
                  <a:srgbClr val="FFFFFF"/>
                </a:solidFill>
                <a:latin typeface="Montserrat Semi-Bold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3954D71BDD9540BBA926E43C5BB163" ma:contentTypeVersion="1" ma:contentTypeDescription="Создание документа." ma:contentTypeScope="" ma:versionID="77409ddad1ac7fa0f37e87a032d0575a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EAE52B-D78F-41EB-910B-D04CC6878F7B}"/>
</file>

<file path=customXml/itemProps2.xml><?xml version="1.0" encoding="utf-8"?>
<ds:datastoreItem xmlns:ds="http://schemas.openxmlformats.org/officeDocument/2006/customXml" ds:itemID="{5BEAB52D-2B4B-44C8-8257-489D5E42159E}"/>
</file>

<file path=customXml/itemProps3.xml><?xml version="1.0" encoding="utf-8"?>
<ds:datastoreItem xmlns:ds="http://schemas.openxmlformats.org/officeDocument/2006/customXml" ds:itemID="{46CB7B6F-C92A-45BD-B342-6145E87A3FE1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588</Words>
  <Application>Microsoft Office PowerPoint</Application>
  <PresentationFormat>Произвольный</PresentationFormat>
  <Paragraphs>129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Montserrat</vt:lpstr>
      <vt:lpstr>Montserrat Extra-Light</vt:lpstr>
      <vt:lpstr>Montserrat Semi-Bold Bold</vt:lpstr>
      <vt:lpstr>Montserrat Semi-Bold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Календарный план</dc:title>
  <dc:creator>Саховский Игорь Анатольевич</dc:creator>
  <cp:lastModifiedBy>Саховский Игорь Анатольевич</cp:lastModifiedBy>
  <cp:revision>3</cp:revision>
  <dcterms:created xsi:type="dcterms:W3CDTF">2006-08-16T00:00:00Z</dcterms:created>
  <dcterms:modified xsi:type="dcterms:W3CDTF">2023-03-09T15:29:57Z</dcterms:modified>
  <dc:identifier>DAEsmNGL2_s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0x010100033954D71BDD9540BBA926E43C5BB163</vt:lpwstr>
  </property>
</Properties>
</file>