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style2.xml" ContentType="application/vnd.ms-office.chartstyle+xml"/>
  <Override PartName="/ppt/charts/chart5.xml" ContentType="application/vnd.openxmlformats-officedocument.drawingml.chart+xml"/>
  <Override PartName="/ppt/charts/colors1.xml" ContentType="application/vnd.ms-office.chartcolorstyle+xml"/>
  <Override PartName="/ppt/theme/theme2.xml" ContentType="application/vnd.openxmlformats-officedocument.theme+xml"/>
  <Override PartName="/ppt/diagrams/quickStyle4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79" r:id="rId4"/>
    <p:sldId id="270" r:id="rId5"/>
    <p:sldId id="271" r:id="rId6"/>
    <p:sldId id="281" r:id="rId7"/>
    <p:sldId id="263" r:id="rId8"/>
    <p:sldId id="258" r:id="rId9"/>
    <p:sldId id="259" r:id="rId10"/>
    <p:sldId id="260" r:id="rId11"/>
    <p:sldId id="268" r:id="rId12"/>
    <p:sldId id="265" r:id="rId13"/>
    <p:sldId id="272" r:id="rId14"/>
    <p:sldId id="262" r:id="rId15"/>
    <p:sldId id="269" r:id="rId16"/>
    <p:sldId id="282" r:id="rId17"/>
    <p:sldId id="283" r:id="rId18"/>
    <p:sldId id="275" r:id="rId19"/>
    <p:sldId id="278" r:id="rId20"/>
    <p:sldId id="284" r:id="rId21"/>
    <p:sldId id="327" r:id="rId22"/>
    <p:sldId id="343" r:id="rId23"/>
    <p:sldId id="322" r:id="rId24"/>
    <p:sldId id="323" r:id="rId25"/>
    <p:sldId id="330" r:id="rId26"/>
    <p:sldId id="273" r:id="rId27"/>
    <p:sldId id="280" r:id="rId28"/>
    <p:sldId id="274" r:id="rId29"/>
    <p:sldId id="276" r:id="rId3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346115935053354E-2"/>
          <c:y val="0.18907363731169741"/>
          <c:w val="0.87011685343114609"/>
          <c:h val="0.5117725188326888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59-4949-A575-74782E896F2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59-4949-A575-74782E896F2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59-4949-A575-74782E896F2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59-4949-A575-74782E896F2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59-4949-A575-74782E896F2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59-4949-A575-74782E896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Монографии</c:v>
                </c:pt>
                <c:pt idx="1">
                  <c:v>Статьи ВАК</c:v>
                </c:pt>
                <c:pt idx="2">
                  <c:v>Статьи Web of Science или Scopus</c:v>
                </c:pt>
                <c:pt idx="3">
                  <c:v>Статьи в периодических изданиях и по материалам всероссийских и международных конференций</c:v>
                </c:pt>
                <c:pt idx="4">
                  <c:v>Учебники и учебные пособия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849</c:v>
                </c:pt>
                <c:pt idx="2">
                  <c:v>196</c:v>
                </c:pt>
                <c:pt idx="3">
                  <c:v>834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9-4DC7-A034-3852CC6E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43488"/>
        <c:axId val="26946560"/>
      </c:barChart>
      <c:catAx>
        <c:axId val="2694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Book Antiqua" panose="0204060205030503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946560"/>
        <c:crosses val="autoZero"/>
        <c:auto val="1"/>
        <c:lblAlgn val="ctr"/>
        <c:lblOffset val="100"/>
        <c:noMultiLvlLbl val="0"/>
      </c:catAx>
      <c:valAx>
        <c:axId val="2694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Book Antiqua" panose="02040602050305030304" pitchFamily="18" charset="0"/>
              </a:defRPr>
            </a:pPr>
            <a:endParaRPr lang="ru-RU"/>
          </a:p>
        </c:txPr>
        <c:crossAx val="2694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Монографии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Лист4!$E$31</c:f>
              <c:strCache>
                <c:ptCount val="1"/>
                <c:pt idx="0">
                  <c:v>Количество монографий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DE-4987-80B3-1170A0D0D9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DE-4987-80B3-1170A0D0D9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DE-4987-80B3-1170A0D0D9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DE-4987-80B3-1170A0D0D9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DE-4987-80B3-1170A0D0D92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DE-4987-80B3-1170A0D0D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Лист4!$D$32:$D$37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Лист4!$E$32:$E$37</c:f>
              <c:numCache>
                <c:formatCode>General</c:formatCode>
                <c:ptCount val="6"/>
                <c:pt idx="0">
                  <c:v>30</c:v>
                </c:pt>
                <c:pt idx="1">
                  <c:v>36</c:v>
                </c:pt>
                <c:pt idx="2">
                  <c:v>32</c:v>
                </c:pt>
                <c:pt idx="3">
                  <c:v>37</c:v>
                </c:pt>
                <c:pt idx="4">
                  <c:v>54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2-4058-A3D0-9B6991D7A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60192"/>
        <c:axId val="78761984"/>
      </c:barChart>
      <c:catAx>
        <c:axId val="787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761984"/>
        <c:crosses val="autoZero"/>
        <c:auto val="1"/>
        <c:lblAlgn val="ctr"/>
        <c:lblOffset val="100"/>
        <c:noMultiLvlLbl val="0"/>
      </c:catAx>
      <c:valAx>
        <c:axId val="787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7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Лист4!$O$2</c:f>
              <c:strCache>
                <c:ptCount val="1"/>
                <c:pt idx="0">
                  <c:v>Публикации в рецензируемых изданиях перечня ВАК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339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CA-4D3C-89B9-58BDCFFD65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330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A-4D3C-89B9-58BDCFFD65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325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CA-4D3C-89B9-58BDCFFD65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344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CA-4D3C-89B9-58BDCFFD65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CA-4D3C-89B9-58BDCFFD65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472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CA-4D3C-89B9-58BDCFFD6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Лист4!$N$3:$N$8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Лист4!$O$3:$O$8</c:f>
              <c:numCache>
                <c:formatCode>General</c:formatCode>
                <c:ptCount val="6"/>
                <c:pt idx="0">
                  <c:v>339</c:v>
                </c:pt>
                <c:pt idx="1">
                  <c:v>330</c:v>
                </c:pt>
                <c:pt idx="2">
                  <c:v>325</c:v>
                </c:pt>
                <c:pt idx="3">
                  <c:v>344</c:v>
                </c:pt>
                <c:pt idx="4">
                  <c:v>424</c:v>
                </c:pt>
                <c:pt idx="5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1-4D93-B47F-8D68F5162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1920"/>
        <c:axId val="20003456"/>
      </c:barChart>
      <c:catAx>
        <c:axId val="2000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03456"/>
        <c:crosses val="autoZero"/>
        <c:auto val="1"/>
        <c:lblAlgn val="ctr"/>
        <c:lblOffset val="100"/>
        <c:noMultiLvlLbl val="0"/>
      </c:catAx>
      <c:valAx>
        <c:axId val="2000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0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Book Antiqua" panose="0204060205030503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Статьи в журналах списков Web of Science или Scopus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96</c:v>
                </c:pt>
                <c:pt idx="4">
                  <c:v>115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F-4BF6-9F21-A34B911AB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699480"/>
        <c:axId val="612696856"/>
      </c:barChart>
      <c:catAx>
        <c:axId val="61269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2696856"/>
        <c:crosses val="autoZero"/>
        <c:auto val="1"/>
        <c:lblAlgn val="ctr"/>
        <c:lblOffset val="100"/>
        <c:noMultiLvlLbl val="0"/>
      </c:catAx>
      <c:valAx>
        <c:axId val="61269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61269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ru-RU" b="1"/>
              <a:t>Объем финансирования научной деятельности (ХНИР), тыс.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350</c:v>
                </c:pt>
                <c:pt idx="3">
                  <c:v>7674</c:v>
                </c:pt>
                <c:pt idx="4">
                  <c:v>2480</c:v>
                </c:pt>
                <c:pt idx="5">
                  <c:v>13409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6-493C-A1A0-083CB7C6A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516248"/>
        <c:axId val="385516576"/>
      </c:barChart>
      <c:catAx>
        <c:axId val="38551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85516576"/>
        <c:crosses val="autoZero"/>
        <c:auto val="1"/>
        <c:lblAlgn val="ctr"/>
        <c:lblOffset val="100"/>
        <c:noMultiLvlLbl val="0"/>
      </c:catAx>
      <c:valAx>
        <c:axId val="3855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  <c:crossAx val="38551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Book Antiqua" panose="0204060205030503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9C5B8-A9F8-4D36-B1A7-790B7BF5B4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8EBB9-37D3-48B2-B951-1BBDD018D343}">
      <dgm:prSet/>
      <dgm:spPr/>
      <dgm:t>
        <a:bodyPr/>
        <a:lstStyle/>
        <a:p>
          <a:pPr rtl="0"/>
          <a:r>
            <a:rPr lang="ru-RU" dirty="0"/>
            <a:t>Ежегодная конференция по банковскому праву совместно с МГЮА им. О.Е. </a:t>
          </a:r>
          <a:r>
            <a:rPr lang="ru-RU" dirty="0" err="1"/>
            <a:t>Кутафина</a:t>
          </a:r>
          <a:r>
            <a:rPr lang="ru-RU" dirty="0"/>
            <a:t>, МГУ им. М.В. Ломоносова, РАНХиГС при Президенте Российской Федерации и Ассоциацией банков России (08.04.2021)</a:t>
          </a:r>
          <a:br>
            <a:rPr lang="ru-RU" dirty="0"/>
          </a:br>
          <a:r>
            <a:rPr lang="ru-RU" i="1" dirty="0"/>
            <a:t>Более 60 участников: видные ученые правоведы и экономисты, представители крупнейших банков и мегарегулятора, банковских ассоциаций и объединений, а также аспиранты и молодые ученые</a:t>
          </a:r>
        </a:p>
      </dgm:t>
    </dgm:pt>
    <dgm:pt modelId="{149E06BB-7885-4FFE-901B-76CE6AD806F8}" type="parTrans" cxnId="{5181339D-A392-4C11-9F9C-47632360EA0E}">
      <dgm:prSet/>
      <dgm:spPr/>
      <dgm:t>
        <a:bodyPr/>
        <a:lstStyle/>
        <a:p>
          <a:endParaRPr lang="ru-RU"/>
        </a:p>
      </dgm:t>
    </dgm:pt>
    <dgm:pt modelId="{1FBE956A-238C-4461-9569-A3AD13682FCD}" type="sibTrans" cxnId="{5181339D-A392-4C11-9F9C-47632360EA0E}">
      <dgm:prSet/>
      <dgm:spPr/>
      <dgm:t>
        <a:bodyPr/>
        <a:lstStyle/>
        <a:p>
          <a:endParaRPr lang="ru-RU"/>
        </a:p>
      </dgm:t>
    </dgm:pt>
    <dgm:pt modelId="{FFA75915-934A-4BA7-9DD6-089B22A400BA}">
      <dgm:prSet/>
      <dgm:spPr/>
      <dgm:t>
        <a:bodyPr/>
        <a:lstStyle/>
        <a:p>
          <a:pPr rtl="0"/>
          <a:r>
            <a:rPr lang="ru-RU" dirty="0"/>
            <a:t>Всероссийская научно-практическая конференция «Социальная справедливость – новые форматы отношений власти, бизнеса и общества» (19.02.2021)</a:t>
          </a:r>
          <a:br>
            <a:rPr lang="ru-RU" dirty="0"/>
          </a:br>
          <a:r>
            <a:rPr lang="ru-RU" dirty="0"/>
            <a:t>О</a:t>
          </a:r>
          <a:r>
            <a:rPr lang="ru-RU" i="1" dirty="0"/>
            <a:t>рганизована совместно с </a:t>
          </a:r>
          <a:r>
            <a:rPr lang="ru-RU" b="0" i="1" dirty="0"/>
            <a:t>Российской партией пенсионеров за социальную справедливость уже в четвертый раз, широко освещалось в СМИ (</a:t>
          </a:r>
          <a:r>
            <a:rPr lang="en-US" b="0" i="1" dirty="0"/>
            <a:t>&gt;</a:t>
          </a:r>
          <a:r>
            <a:rPr lang="ru-RU" dirty="0"/>
            <a:t> 200 участников)</a:t>
          </a:r>
          <a:r>
            <a:rPr lang="ru-RU" b="0" i="1" dirty="0"/>
            <a:t>; принят проект Резолюции по формированию новой российской социальной доктрины</a:t>
          </a:r>
          <a:endParaRPr lang="ru-RU" i="1" dirty="0">
            <a:highlight>
              <a:srgbClr val="FFFF00"/>
            </a:highlight>
          </a:endParaRPr>
        </a:p>
      </dgm:t>
    </dgm:pt>
    <dgm:pt modelId="{A07D88B6-037A-4CB4-A06E-5D889AA17861}" type="parTrans" cxnId="{6FE6BA5E-0148-451F-976B-9A7B46973BB7}">
      <dgm:prSet/>
      <dgm:spPr/>
      <dgm:t>
        <a:bodyPr/>
        <a:lstStyle/>
        <a:p>
          <a:endParaRPr lang="ru-RU"/>
        </a:p>
      </dgm:t>
    </dgm:pt>
    <dgm:pt modelId="{5682E9EC-5F40-4CDD-8D2E-C40881B01B8F}" type="sibTrans" cxnId="{6FE6BA5E-0148-451F-976B-9A7B46973BB7}">
      <dgm:prSet/>
      <dgm:spPr/>
      <dgm:t>
        <a:bodyPr/>
        <a:lstStyle/>
        <a:p>
          <a:endParaRPr lang="ru-RU"/>
        </a:p>
      </dgm:t>
    </dgm:pt>
    <dgm:pt modelId="{D92B0749-4D52-4ADF-B78A-251FE73579FD}" type="pres">
      <dgm:prSet presAssocID="{5619C5B8-A9F8-4D36-B1A7-790B7BF5B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8DE04-3830-4310-8771-64FF5FAD44EC}" type="pres">
      <dgm:prSet presAssocID="{FFA75915-934A-4BA7-9DD6-089B22A400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FA997-02A4-4A26-92E8-0FB595489ADF}" type="pres">
      <dgm:prSet presAssocID="{5682E9EC-5F40-4CDD-8D2E-C40881B01B8F}" presName="spacer" presStyleCnt="0"/>
      <dgm:spPr/>
    </dgm:pt>
    <dgm:pt modelId="{BEF900C3-13D6-47FA-8664-AE68B3BBFBA7}" type="pres">
      <dgm:prSet presAssocID="{C548EBB9-37D3-48B2-B951-1BBDD018D3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1339D-A392-4C11-9F9C-47632360EA0E}" srcId="{5619C5B8-A9F8-4D36-B1A7-790B7BF5B47D}" destId="{C548EBB9-37D3-48B2-B951-1BBDD018D343}" srcOrd="1" destOrd="0" parTransId="{149E06BB-7885-4FFE-901B-76CE6AD806F8}" sibTransId="{1FBE956A-238C-4461-9569-A3AD13682FCD}"/>
    <dgm:cxn modelId="{4382344B-B324-412A-8E62-EC13C32DF0E5}" type="presOf" srcId="{C548EBB9-37D3-48B2-B951-1BBDD018D343}" destId="{BEF900C3-13D6-47FA-8664-AE68B3BBFBA7}" srcOrd="0" destOrd="0" presId="urn:microsoft.com/office/officeart/2005/8/layout/vList2"/>
    <dgm:cxn modelId="{6FE6BA5E-0148-451F-976B-9A7B46973BB7}" srcId="{5619C5B8-A9F8-4D36-B1A7-790B7BF5B47D}" destId="{FFA75915-934A-4BA7-9DD6-089B22A400BA}" srcOrd="0" destOrd="0" parTransId="{A07D88B6-037A-4CB4-A06E-5D889AA17861}" sibTransId="{5682E9EC-5F40-4CDD-8D2E-C40881B01B8F}"/>
    <dgm:cxn modelId="{310E009C-1467-460F-96B6-E513BC21AF64}" type="presOf" srcId="{FFA75915-934A-4BA7-9DD6-089B22A400BA}" destId="{1148DE04-3830-4310-8771-64FF5FAD44EC}" srcOrd="0" destOrd="0" presId="urn:microsoft.com/office/officeart/2005/8/layout/vList2"/>
    <dgm:cxn modelId="{4F1ED03E-A4BC-4176-B6CB-3ED74660A307}" type="presOf" srcId="{5619C5B8-A9F8-4D36-B1A7-790B7BF5B47D}" destId="{D92B0749-4D52-4ADF-B78A-251FE73579FD}" srcOrd="0" destOrd="0" presId="urn:microsoft.com/office/officeart/2005/8/layout/vList2"/>
    <dgm:cxn modelId="{72E5A0AA-3B1C-4879-B73A-118ABAB20C03}" type="presParOf" srcId="{D92B0749-4D52-4ADF-B78A-251FE73579FD}" destId="{1148DE04-3830-4310-8771-64FF5FAD44EC}" srcOrd="0" destOrd="0" presId="urn:microsoft.com/office/officeart/2005/8/layout/vList2"/>
    <dgm:cxn modelId="{466689FE-366F-48D5-8769-1FAD9DCA2EF8}" type="presParOf" srcId="{D92B0749-4D52-4ADF-B78A-251FE73579FD}" destId="{42DFA997-02A4-4A26-92E8-0FB595489ADF}" srcOrd="1" destOrd="0" presId="urn:microsoft.com/office/officeart/2005/8/layout/vList2"/>
    <dgm:cxn modelId="{73F638AA-EB5A-4A17-B5BF-92D7CD99E151}" type="presParOf" srcId="{D92B0749-4D52-4ADF-B78A-251FE73579FD}" destId="{BEF900C3-13D6-47FA-8664-AE68B3BBFB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9C5B8-A9F8-4D36-B1A7-790B7BF5B4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EBDCC-0603-4F56-8C2A-3567197DAC0B}">
      <dgm:prSet/>
      <dgm:spPr/>
      <dgm:t>
        <a:bodyPr/>
        <a:lstStyle/>
        <a:p>
          <a:pPr rtl="0"/>
          <a:r>
            <a:rPr lang="ru-RU" dirty="0"/>
            <a:t>Всероссийский студенческий форум «Реальный и виртуальный миры глазами аналоговых и цифровых аборигенов» совместно с </a:t>
          </a:r>
          <a:r>
            <a:rPr lang="ru-RU" b="0" i="0" dirty="0"/>
            <a:t>Общественной палатой РФ, Международным юридическим институтом и АЮРО </a:t>
          </a:r>
          <a:r>
            <a:rPr lang="ru-RU" dirty="0"/>
            <a:t>(23.04.2021)</a:t>
          </a:r>
          <a:br>
            <a:rPr lang="ru-RU" dirty="0"/>
          </a:br>
          <a:r>
            <a:rPr lang="ru-RU" b="0" i="1" dirty="0"/>
            <a:t>Участие в мероприятии приняли представители 27 вузов из 11 регионов Российской Федерации</a:t>
          </a:r>
          <a:endParaRPr lang="ru-RU" i="1" dirty="0"/>
        </a:p>
      </dgm:t>
    </dgm:pt>
    <dgm:pt modelId="{06125894-CC4C-495C-8C8D-22663655C405}" type="parTrans" cxnId="{A88A12C1-D9D8-44EC-A89A-8829F5269AF6}">
      <dgm:prSet/>
      <dgm:spPr/>
      <dgm:t>
        <a:bodyPr/>
        <a:lstStyle/>
        <a:p>
          <a:endParaRPr lang="ru-RU"/>
        </a:p>
      </dgm:t>
    </dgm:pt>
    <dgm:pt modelId="{6FB11F64-B714-47A1-B80F-AB4D7485E625}" type="sibTrans" cxnId="{A88A12C1-D9D8-44EC-A89A-8829F5269AF6}">
      <dgm:prSet/>
      <dgm:spPr/>
      <dgm:t>
        <a:bodyPr/>
        <a:lstStyle/>
        <a:p>
          <a:endParaRPr lang="ru-RU"/>
        </a:p>
      </dgm:t>
    </dgm:pt>
    <dgm:pt modelId="{B085254A-B0CD-4D23-BD39-A406675AABA4}">
      <dgm:prSet/>
      <dgm:spPr/>
      <dgm:t>
        <a:bodyPr/>
        <a:lstStyle/>
        <a:p>
          <a:r>
            <a:rPr lang="en-US" b="0" i="0" dirty="0"/>
            <a:t>IX </a:t>
          </a:r>
          <a:r>
            <a:rPr lang="ru-RU" b="0" i="0" dirty="0"/>
            <a:t>Международный научный конгресс «Концепции и модели интенсификации предпринимательской деятельности: мировые, национальные и региональные тренды» (21-22.05.2021)</a:t>
          </a:r>
          <a:br>
            <a:rPr lang="ru-RU" b="0" i="0" dirty="0"/>
          </a:br>
          <a:r>
            <a:rPr lang="ru-RU" b="0" i="1" dirty="0"/>
            <a:t>Ежегодное мероприятие, организуемое совместно с Департаментом отраслевых рынков Факультета экономики и бизнеса. В этом году предусмотрено 16 дискуссионных площадок, а также участие представителей 6 различных государств</a:t>
          </a:r>
        </a:p>
      </dgm:t>
    </dgm:pt>
    <dgm:pt modelId="{D9424139-CC04-41F3-8222-483A60A316CA}" type="parTrans" cxnId="{1EEDC8CB-AE12-4C56-A69E-2FB6C340E14A}">
      <dgm:prSet/>
      <dgm:spPr/>
      <dgm:t>
        <a:bodyPr/>
        <a:lstStyle/>
        <a:p>
          <a:endParaRPr lang="ru-RU"/>
        </a:p>
      </dgm:t>
    </dgm:pt>
    <dgm:pt modelId="{F10B0482-D9EB-4206-9B83-486D909CE254}" type="sibTrans" cxnId="{1EEDC8CB-AE12-4C56-A69E-2FB6C340E14A}">
      <dgm:prSet/>
      <dgm:spPr/>
      <dgm:t>
        <a:bodyPr/>
        <a:lstStyle/>
        <a:p>
          <a:endParaRPr lang="ru-RU"/>
        </a:p>
      </dgm:t>
    </dgm:pt>
    <dgm:pt modelId="{D92B0749-4D52-4ADF-B78A-251FE73579FD}" type="pres">
      <dgm:prSet presAssocID="{5619C5B8-A9F8-4D36-B1A7-790B7BF5B4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79B6F-2E6E-4CAD-82B6-5BDAD8CD30CE}" type="pres">
      <dgm:prSet presAssocID="{159EBDCC-0603-4F56-8C2A-3567197DAC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2E6F3-7971-49B1-907D-55EE1F044847}" type="pres">
      <dgm:prSet presAssocID="{6FB11F64-B714-47A1-B80F-AB4D7485E625}" presName="spacer" presStyleCnt="0"/>
      <dgm:spPr/>
    </dgm:pt>
    <dgm:pt modelId="{25FD30E8-C407-4434-999A-E300AE6E1666}" type="pres">
      <dgm:prSet presAssocID="{B085254A-B0CD-4D23-BD39-A406675AAB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A12C1-D9D8-44EC-A89A-8829F5269AF6}" srcId="{5619C5B8-A9F8-4D36-B1A7-790B7BF5B47D}" destId="{159EBDCC-0603-4F56-8C2A-3567197DAC0B}" srcOrd="0" destOrd="0" parTransId="{06125894-CC4C-495C-8C8D-22663655C405}" sibTransId="{6FB11F64-B714-47A1-B80F-AB4D7485E625}"/>
    <dgm:cxn modelId="{1EEDC8CB-AE12-4C56-A69E-2FB6C340E14A}" srcId="{5619C5B8-A9F8-4D36-B1A7-790B7BF5B47D}" destId="{B085254A-B0CD-4D23-BD39-A406675AABA4}" srcOrd="1" destOrd="0" parTransId="{D9424139-CC04-41F3-8222-483A60A316CA}" sibTransId="{F10B0482-D9EB-4206-9B83-486D909CE254}"/>
    <dgm:cxn modelId="{16C2BFC1-DD52-432E-937F-48BEE4087BB4}" type="presOf" srcId="{159EBDCC-0603-4F56-8C2A-3567197DAC0B}" destId="{6F379B6F-2E6E-4CAD-82B6-5BDAD8CD30CE}" srcOrd="0" destOrd="0" presId="urn:microsoft.com/office/officeart/2005/8/layout/vList2"/>
    <dgm:cxn modelId="{E419C7C4-E16E-4FE7-8FEA-7CF8905A5A34}" type="presOf" srcId="{B085254A-B0CD-4D23-BD39-A406675AABA4}" destId="{25FD30E8-C407-4434-999A-E300AE6E1666}" srcOrd="0" destOrd="0" presId="urn:microsoft.com/office/officeart/2005/8/layout/vList2"/>
    <dgm:cxn modelId="{4F1ED03E-A4BC-4176-B6CB-3ED74660A307}" type="presOf" srcId="{5619C5B8-A9F8-4D36-B1A7-790B7BF5B47D}" destId="{D92B0749-4D52-4ADF-B78A-251FE73579FD}" srcOrd="0" destOrd="0" presId="urn:microsoft.com/office/officeart/2005/8/layout/vList2"/>
    <dgm:cxn modelId="{0DCBD217-73D6-4BCE-8A4F-36E5B0BCD505}" type="presParOf" srcId="{D92B0749-4D52-4ADF-B78A-251FE73579FD}" destId="{6F379B6F-2E6E-4CAD-82B6-5BDAD8CD30CE}" srcOrd="0" destOrd="0" presId="urn:microsoft.com/office/officeart/2005/8/layout/vList2"/>
    <dgm:cxn modelId="{E9DAD389-67C3-4BCD-AB82-763D61C39EE7}" type="presParOf" srcId="{D92B0749-4D52-4ADF-B78A-251FE73579FD}" destId="{3A82E6F3-7971-49B1-907D-55EE1F044847}" srcOrd="1" destOrd="0" presId="urn:microsoft.com/office/officeart/2005/8/layout/vList2"/>
    <dgm:cxn modelId="{6F1FB217-73B5-4494-ADE3-D5B1F83AF56A}" type="presParOf" srcId="{D92B0749-4D52-4ADF-B78A-251FE73579FD}" destId="{25FD30E8-C407-4434-999A-E300AE6E16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CD1A31-FE56-4999-9191-4D7672140D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483B43-A14B-47ED-8E1F-0FC07D9B9B74}">
      <dgm:prSet phldrT="[Текст]" custT="1"/>
      <dgm:spPr/>
      <dgm:t>
        <a:bodyPr/>
        <a:lstStyle/>
        <a:p>
          <a:r>
            <a:rPr lang="ru-RU" sz="1100" baseline="0" dirty="0">
              <a:solidFill>
                <a:srgbClr val="002060"/>
              </a:solidFill>
            </a:rPr>
            <a:t>1 кейс-чемпионат</a:t>
          </a:r>
        </a:p>
      </dgm:t>
    </dgm:pt>
    <dgm:pt modelId="{3509F799-D349-4DA8-9596-5432FF9A0699}" type="parTrans" cxnId="{540A4B07-2757-4962-B738-736D70BAF7A2}">
      <dgm:prSet/>
      <dgm:spPr/>
      <dgm:t>
        <a:bodyPr/>
        <a:lstStyle/>
        <a:p>
          <a:endParaRPr lang="ru-RU"/>
        </a:p>
      </dgm:t>
    </dgm:pt>
    <dgm:pt modelId="{DE2B6DA5-5AEE-4C80-93CE-27D4C7347057}" type="sibTrans" cxnId="{540A4B07-2757-4962-B738-736D70BAF7A2}">
      <dgm:prSet/>
      <dgm:spPr/>
      <dgm:t>
        <a:bodyPr/>
        <a:lstStyle/>
        <a:p>
          <a:endParaRPr lang="ru-RU"/>
        </a:p>
      </dgm:t>
    </dgm:pt>
    <dgm:pt modelId="{47ADB705-155D-40BA-8C15-3ADDB99F8171}">
      <dgm:prSet phldrT="[Текст]" custT="1"/>
      <dgm:spPr/>
      <dgm:t>
        <a:bodyPr/>
        <a:lstStyle/>
        <a:p>
          <a:r>
            <a:rPr lang="ru-RU" sz="800" dirty="0">
              <a:solidFill>
                <a:srgbClr val="002060"/>
              </a:solidFill>
            </a:rPr>
            <a:t>1 </a:t>
          </a:r>
          <a:r>
            <a:rPr lang="ru-RU" sz="1000" baseline="0" dirty="0">
              <a:solidFill>
                <a:srgbClr val="002060"/>
              </a:solidFill>
            </a:rPr>
            <a:t>панельная </a:t>
          </a:r>
          <a:r>
            <a:rPr lang="ru-RU" sz="1100" baseline="0" dirty="0">
              <a:solidFill>
                <a:srgbClr val="002060"/>
              </a:solidFill>
            </a:rPr>
            <a:t>дискуссия</a:t>
          </a:r>
        </a:p>
      </dgm:t>
    </dgm:pt>
    <dgm:pt modelId="{BAA4E613-56E2-4D9F-B513-B5302BB07190}" type="parTrans" cxnId="{5AD3EC69-3280-44D2-97AF-01F037DDBF35}">
      <dgm:prSet/>
      <dgm:spPr/>
      <dgm:t>
        <a:bodyPr/>
        <a:lstStyle/>
        <a:p>
          <a:endParaRPr lang="ru-RU"/>
        </a:p>
      </dgm:t>
    </dgm:pt>
    <dgm:pt modelId="{C148A124-135A-467C-BD58-5918DE451A36}" type="sibTrans" cxnId="{5AD3EC69-3280-44D2-97AF-01F037DDBF35}">
      <dgm:prSet/>
      <dgm:spPr/>
      <dgm:t>
        <a:bodyPr/>
        <a:lstStyle/>
        <a:p>
          <a:endParaRPr lang="ru-RU"/>
        </a:p>
      </dgm:t>
    </dgm:pt>
    <dgm:pt modelId="{BCC6CDA3-B19D-4D00-A99E-03D9B3319871}">
      <dgm:prSet phldrT="[Текст]" custT="1"/>
      <dgm:spPr/>
      <dgm:t>
        <a:bodyPr/>
        <a:lstStyle/>
        <a:p>
          <a:r>
            <a:rPr lang="ru-RU" sz="1100" baseline="0" dirty="0">
              <a:solidFill>
                <a:srgbClr val="002060"/>
              </a:solidFill>
            </a:rPr>
            <a:t>3 круглых стола</a:t>
          </a:r>
        </a:p>
      </dgm:t>
    </dgm:pt>
    <dgm:pt modelId="{F7DFDCA7-2139-46AC-87EE-2D5A15C5F4BB}" type="parTrans" cxnId="{8FFA3C0F-362A-4F53-B79A-023073B4B2B8}">
      <dgm:prSet/>
      <dgm:spPr/>
      <dgm:t>
        <a:bodyPr/>
        <a:lstStyle/>
        <a:p>
          <a:endParaRPr lang="ru-RU"/>
        </a:p>
      </dgm:t>
    </dgm:pt>
    <dgm:pt modelId="{014A7FE9-81F8-44E5-B72D-968209632B8A}" type="sibTrans" cxnId="{8FFA3C0F-362A-4F53-B79A-023073B4B2B8}">
      <dgm:prSet/>
      <dgm:spPr/>
      <dgm:t>
        <a:bodyPr/>
        <a:lstStyle/>
        <a:p>
          <a:endParaRPr lang="ru-RU"/>
        </a:p>
      </dgm:t>
    </dgm:pt>
    <dgm:pt modelId="{0AD96637-8D0A-49B6-8C17-ACC7CCC31060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1 дискуссионный клуб</a:t>
          </a:r>
        </a:p>
      </dgm:t>
    </dgm:pt>
    <dgm:pt modelId="{63DAC164-28DD-48BB-B789-9F8F98EF6315}" type="parTrans" cxnId="{DFCBDBDD-3360-4C61-B550-373AC17D8BE6}">
      <dgm:prSet/>
      <dgm:spPr/>
      <dgm:t>
        <a:bodyPr/>
        <a:lstStyle/>
        <a:p>
          <a:endParaRPr lang="ru-RU"/>
        </a:p>
      </dgm:t>
    </dgm:pt>
    <dgm:pt modelId="{FD2F38B1-5E56-41E6-9734-B34D07747AA0}" type="sibTrans" cxnId="{DFCBDBDD-3360-4C61-B550-373AC17D8BE6}">
      <dgm:prSet/>
      <dgm:spPr/>
      <dgm:t>
        <a:bodyPr/>
        <a:lstStyle/>
        <a:p>
          <a:endParaRPr lang="ru-RU"/>
        </a:p>
      </dgm:t>
    </dgm:pt>
    <dgm:pt modelId="{EF3E2BE4-B907-4BEA-8FFE-3996944AF478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6 проектов Конкурс бизнес проектов</a:t>
          </a:r>
        </a:p>
      </dgm:t>
    </dgm:pt>
    <dgm:pt modelId="{11824A23-8B51-4FBD-BB98-010992E7F9AA}" type="parTrans" cxnId="{707A2DE9-EAAE-41D6-8791-1F3A8CE4FDAB}">
      <dgm:prSet/>
      <dgm:spPr/>
      <dgm:t>
        <a:bodyPr/>
        <a:lstStyle/>
        <a:p>
          <a:endParaRPr lang="ru-RU"/>
        </a:p>
      </dgm:t>
    </dgm:pt>
    <dgm:pt modelId="{FB333F03-A8BE-4B7E-A486-0326728AA50B}" type="sibTrans" cxnId="{707A2DE9-EAAE-41D6-8791-1F3A8CE4FDAB}">
      <dgm:prSet/>
      <dgm:spPr/>
      <dgm:t>
        <a:bodyPr/>
        <a:lstStyle/>
        <a:p>
          <a:endParaRPr lang="ru-RU"/>
        </a:p>
      </dgm:t>
    </dgm:pt>
    <dgm:pt modelId="{23C0ACFD-ACEA-484B-B24E-A31719B71B10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6 проектов Турнир научных идей</a:t>
          </a:r>
        </a:p>
      </dgm:t>
    </dgm:pt>
    <dgm:pt modelId="{1731CC85-A49B-47A7-8046-9081604D6DF8}" type="parTrans" cxnId="{2ABBB670-B7D9-4EF5-923F-48636DEDEDE8}">
      <dgm:prSet/>
      <dgm:spPr/>
      <dgm:t>
        <a:bodyPr/>
        <a:lstStyle/>
        <a:p>
          <a:endParaRPr lang="ru-RU"/>
        </a:p>
      </dgm:t>
    </dgm:pt>
    <dgm:pt modelId="{0EF9105B-3980-4F1F-8B95-511C3188C80B}" type="sibTrans" cxnId="{2ABBB670-B7D9-4EF5-923F-48636DEDEDE8}">
      <dgm:prSet/>
      <dgm:spPr/>
      <dgm:t>
        <a:bodyPr/>
        <a:lstStyle/>
        <a:p>
          <a:endParaRPr lang="ru-RU"/>
        </a:p>
      </dgm:t>
    </dgm:pt>
    <dgm:pt modelId="{2AA90F9D-FAF1-4AB8-AAF9-073F7E69DEA0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2 команды Научные бои</a:t>
          </a:r>
        </a:p>
      </dgm:t>
    </dgm:pt>
    <dgm:pt modelId="{BF6E1CCA-099A-4B5A-B757-3EF96CC3EE8C}" type="parTrans" cxnId="{1822D2CA-ED81-47DF-BC02-0B662B316BEB}">
      <dgm:prSet/>
      <dgm:spPr/>
      <dgm:t>
        <a:bodyPr/>
        <a:lstStyle/>
        <a:p>
          <a:endParaRPr lang="ru-RU"/>
        </a:p>
      </dgm:t>
    </dgm:pt>
    <dgm:pt modelId="{09C953DC-138F-457E-B1AB-DE11B1CD26C5}" type="sibTrans" cxnId="{1822D2CA-ED81-47DF-BC02-0B662B316BEB}">
      <dgm:prSet/>
      <dgm:spPr/>
      <dgm:t>
        <a:bodyPr/>
        <a:lstStyle/>
        <a:p>
          <a:endParaRPr lang="ru-RU"/>
        </a:p>
      </dgm:t>
    </dgm:pt>
    <dgm:pt modelId="{7959C283-105F-4AE6-8481-B58EABDFB7AD}" type="pres">
      <dgm:prSet presAssocID="{0ECD1A31-FE56-4999-9191-4D7672140D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5713C8-97A4-41AB-90CB-3A676D1E61A4}" type="pres">
      <dgm:prSet presAssocID="{0ECD1A31-FE56-4999-9191-4D7672140DCE}" presName="pyramid" presStyleLbl="node1" presStyleIdx="0" presStyleCnt="1" custLinFactNeighborX="-7820" custLinFactNeighborY="-27"/>
      <dgm:spPr>
        <a:solidFill>
          <a:schemeClr val="accent5">
            <a:lumMod val="60000"/>
            <a:lumOff val="40000"/>
          </a:schemeClr>
        </a:solidFill>
      </dgm:spPr>
    </dgm:pt>
    <dgm:pt modelId="{9FD3C7C1-0C2B-46B5-93AC-7A4AF692AA2A}" type="pres">
      <dgm:prSet presAssocID="{0ECD1A31-FE56-4999-9191-4D7672140DCE}" presName="theList" presStyleCnt="0"/>
      <dgm:spPr/>
    </dgm:pt>
    <dgm:pt modelId="{9E11F1BB-82FA-4F77-A398-838F82E25A66}" type="pres">
      <dgm:prSet presAssocID="{CF483B43-A14B-47ED-8E1F-0FC07D9B9B74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87CB8-B48F-4092-8059-D96C2468B8F6}" type="pres">
      <dgm:prSet presAssocID="{CF483B43-A14B-47ED-8E1F-0FC07D9B9B74}" presName="aSpace" presStyleCnt="0"/>
      <dgm:spPr/>
    </dgm:pt>
    <dgm:pt modelId="{1B750364-09E1-4460-BD2F-41AEF75D812D}" type="pres">
      <dgm:prSet presAssocID="{47ADB705-155D-40BA-8C15-3ADDB99F8171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F7D64-EFEC-477C-8275-A381952D6DBD}" type="pres">
      <dgm:prSet presAssocID="{47ADB705-155D-40BA-8C15-3ADDB99F8171}" presName="aSpace" presStyleCnt="0"/>
      <dgm:spPr/>
    </dgm:pt>
    <dgm:pt modelId="{4F71873E-C77B-402A-9D5B-AC72C84F55DD}" type="pres">
      <dgm:prSet presAssocID="{BCC6CDA3-B19D-4D00-A99E-03D9B3319871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59051-A1D5-4AB8-9672-9BB823A08817}" type="pres">
      <dgm:prSet presAssocID="{BCC6CDA3-B19D-4D00-A99E-03D9B3319871}" presName="aSpace" presStyleCnt="0"/>
      <dgm:spPr/>
    </dgm:pt>
    <dgm:pt modelId="{4795F582-6B5C-4D36-ABD4-A45DA0050E2B}" type="pres">
      <dgm:prSet presAssocID="{0AD96637-8D0A-49B6-8C17-ACC7CCC31060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E608-A7E3-423F-B635-983184D67427}" type="pres">
      <dgm:prSet presAssocID="{0AD96637-8D0A-49B6-8C17-ACC7CCC31060}" presName="aSpace" presStyleCnt="0"/>
      <dgm:spPr/>
    </dgm:pt>
    <dgm:pt modelId="{EA0CAFBE-D85E-41A3-ABAB-007400801304}" type="pres">
      <dgm:prSet presAssocID="{EF3E2BE4-B907-4BEA-8FFE-3996944AF478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57886-FAA4-4944-BECB-ECBF1340E0FA}" type="pres">
      <dgm:prSet presAssocID="{EF3E2BE4-B907-4BEA-8FFE-3996944AF478}" presName="aSpace" presStyleCnt="0"/>
      <dgm:spPr/>
    </dgm:pt>
    <dgm:pt modelId="{78E54621-B091-4505-9E65-4EF9D158C184}" type="pres">
      <dgm:prSet presAssocID="{23C0ACFD-ACEA-484B-B24E-A31719B71B1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43E87-0653-4ACB-872A-2AC91FC1594D}" type="pres">
      <dgm:prSet presAssocID="{23C0ACFD-ACEA-484B-B24E-A31719B71B10}" presName="aSpace" presStyleCnt="0"/>
      <dgm:spPr/>
    </dgm:pt>
    <dgm:pt modelId="{2EC02EC5-8946-4B1F-A15F-13FB4E0C9B4D}" type="pres">
      <dgm:prSet presAssocID="{2AA90F9D-FAF1-4AB8-AAF9-073F7E69DEA0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DA898-0D9A-4286-B949-0CECDCEAC846}" type="pres">
      <dgm:prSet presAssocID="{2AA90F9D-FAF1-4AB8-AAF9-073F7E69DEA0}" presName="aSpace" presStyleCnt="0"/>
      <dgm:spPr/>
    </dgm:pt>
  </dgm:ptLst>
  <dgm:cxnLst>
    <dgm:cxn modelId="{24A74740-6C0D-4EE6-A2E3-C8301478D363}" type="presOf" srcId="{EF3E2BE4-B907-4BEA-8FFE-3996944AF478}" destId="{EA0CAFBE-D85E-41A3-ABAB-007400801304}" srcOrd="0" destOrd="0" presId="urn:microsoft.com/office/officeart/2005/8/layout/pyramid2"/>
    <dgm:cxn modelId="{2840BD90-43CD-4AA6-A545-1D8CF2511CDA}" type="presOf" srcId="{CF483B43-A14B-47ED-8E1F-0FC07D9B9B74}" destId="{9E11F1BB-82FA-4F77-A398-838F82E25A66}" srcOrd="0" destOrd="0" presId="urn:microsoft.com/office/officeart/2005/8/layout/pyramid2"/>
    <dgm:cxn modelId="{40B0F17A-5770-40E5-A8FF-3148A9AEA149}" type="presOf" srcId="{0AD96637-8D0A-49B6-8C17-ACC7CCC31060}" destId="{4795F582-6B5C-4D36-ABD4-A45DA0050E2B}" srcOrd="0" destOrd="0" presId="urn:microsoft.com/office/officeart/2005/8/layout/pyramid2"/>
    <dgm:cxn modelId="{8FFA3C0F-362A-4F53-B79A-023073B4B2B8}" srcId="{0ECD1A31-FE56-4999-9191-4D7672140DCE}" destId="{BCC6CDA3-B19D-4D00-A99E-03D9B3319871}" srcOrd="2" destOrd="0" parTransId="{F7DFDCA7-2139-46AC-87EE-2D5A15C5F4BB}" sibTransId="{014A7FE9-81F8-44E5-B72D-968209632B8A}"/>
    <dgm:cxn modelId="{DFCBDBDD-3360-4C61-B550-373AC17D8BE6}" srcId="{0ECD1A31-FE56-4999-9191-4D7672140DCE}" destId="{0AD96637-8D0A-49B6-8C17-ACC7CCC31060}" srcOrd="3" destOrd="0" parTransId="{63DAC164-28DD-48BB-B789-9F8F98EF6315}" sibTransId="{FD2F38B1-5E56-41E6-9734-B34D07747AA0}"/>
    <dgm:cxn modelId="{5AD3EC69-3280-44D2-97AF-01F037DDBF35}" srcId="{0ECD1A31-FE56-4999-9191-4D7672140DCE}" destId="{47ADB705-155D-40BA-8C15-3ADDB99F8171}" srcOrd="1" destOrd="0" parTransId="{BAA4E613-56E2-4D9F-B513-B5302BB07190}" sibTransId="{C148A124-135A-467C-BD58-5918DE451A36}"/>
    <dgm:cxn modelId="{EA27AAE1-B6CA-4355-BF54-65474D475DD1}" type="presOf" srcId="{23C0ACFD-ACEA-484B-B24E-A31719B71B10}" destId="{78E54621-B091-4505-9E65-4EF9D158C184}" srcOrd="0" destOrd="0" presId="urn:microsoft.com/office/officeart/2005/8/layout/pyramid2"/>
    <dgm:cxn modelId="{0A230AC8-6B25-49EB-ABF6-133F37A97F6B}" type="presOf" srcId="{BCC6CDA3-B19D-4D00-A99E-03D9B3319871}" destId="{4F71873E-C77B-402A-9D5B-AC72C84F55DD}" srcOrd="0" destOrd="0" presId="urn:microsoft.com/office/officeart/2005/8/layout/pyramid2"/>
    <dgm:cxn modelId="{1822D2CA-ED81-47DF-BC02-0B662B316BEB}" srcId="{0ECD1A31-FE56-4999-9191-4D7672140DCE}" destId="{2AA90F9D-FAF1-4AB8-AAF9-073F7E69DEA0}" srcOrd="6" destOrd="0" parTransId="{BF6E1CCA-099A-4B5A-B757-3EF96CC3EE8C}" sibTransId="{09C953DC-138F-457E-B1AB-DE11B1CD26C5}"/>
    <dgm:cxn modelId="{2ABBB670-B7D9-4EF5-923F-48636DEDEDE8}" srcId="{0ECD1A31-FE56-4999-9191-4D7672140DCE}" destId="{23C0ACFD-ACEA-484B-B24E-A31719B71B10}" srcOrd="5" destOrd="0" parTransId="{1731CC85-A49B-47A7-8046-9081604D6DF8}" sibTransId="{0EF9105B-3980-4F1F-8B95-511C3188C80B}"/>
    <dgm:cxn modelId="{707A2DE9-EAAE-41D6-8791-1F3A8CE4FDAB}" srcId="{0ECD1A31-FE56-4999-9191-4D7672140DCE}" destId="{EF3E2BE4-B907-4BEA-8FFE-3996944AF478}" srcOrd="4" destOrd="0" parTransId="{11824A23-8B51-4FBD-BB98-010992E7F9AA}" sibTransId="{FB333F03-A8BE-4B7E-A486-0326728AA50B}"/>
    <dgm:cxn modelId="{46678A4B-1000-4491-9D80-5BCC629B4FE5}" type="presOf" srcId="{2AA90F9D-FAF1-4AB8-AAF9-073F7E69DEA0}" destId="{2EC02EC5-8946-4B1F-A15F-13FB4E0C9B4D}" srcOrd="0" destOrd="0" presId="urn:microsoft.com/office/officeart/2005/8/layout/pyramid2"/>
    <dgm:cxn modelId="{331275B4-8877-4344-AB10-629BC03BF231}" type="presOf" srcId="{0ECD1A31-FE56-4999-9191-4D7672140DCE}" destId="{7959C283-105F-4AE6-8481-B58EABDFB7AD}" srcOrd="0" destOrd="0" presId="urn:microsoft.com/office/officeart/2005/8/layout/pyramid2"/>
    <dgm:cxn modelId="{ACD90C39-1A51-4B1D-915B-6F033D00BEF3}" type="presOf" srcId="{47ADB705-155D-40BA-8C15-3ADDB99F8171}" destId="{1B750364-09E1-4460-BD2F-41AEF75D812D}" srcOrd="0" destOrd="0" presId="urn:microsoft.com/office/officeart/2005/8/layout/pyramid2"/>
    <dgm:cxn modelId="{540A4B07-2757-4962-B738-736D70BAF7A2}" srcId="{0ECD1A31-FE56-4999-9191-4D7672140DCE}" destId="{CF483B43-A14B-47ED-8E1F-0FC07D9B9B74}" srcOrd="0" destOrd="0" parTransId="{3509F799-D349-4DA8-9596-5432FF9A0699}" sibTransId="{DE2B6DA5-5AEE-4C80-93CE-27D4C7347057}"/>
    <dgm:cxn modelId="{FE1D586F-52D8-4F6B-9CE4-9FF5B7AF3FAF}" type="presParOf" srcId="{7959C283-105F-4AE6-8481-B58EABDFB7AD}" destId="{765713C8-97A4-41AB-90CB-3A676D1E61A4}" srcOrd="0" destOrd="0" presId="urn:microsoft.com/office/officeart/2005/8/layout/pyramid2"/>
    <dgm:cxn modelId="{6DD2B7B6-C703-40A7-B21D-88D94A54198B}" type="presParOf" srcId="{7959C283-105F-4AE6-8481-B58EABDFB7AD}" destId="{9FD3C7C1-0C2B-46B5-93AC-7A4AF692AA2A}" srcOrd="1" destOrd="0" presId="urn:microsoft.com/office/officeart/2005/8/layout/pyramid2"/>
    <dgm:cxn modelId="{2F8135BD-3354-4B79-8B1C-D3C8697EF6F0}" type="presParOf" srcId="{9FD3C7C1-0C2B-46B5-93AC-7A4AF692AA2A}" destId="{9E11F1BB-82FA-4F77-A398-838F82E25A66}" srcOrd="0" destOrd="0" presId="urn:microsoft.com/office/officeart/2005/8/layout/pyramid2"/>
    <dgm:cxn modelId="{176F77C3-F311-4F40-9F35-4D70406A4588}" type="presParOf" srcId="{9FD3C7C1-0C2B-46B5-93AC-7A4AF692AA2A}" destId="{B6987CB8-B48F-4092-8059-D96C2468B8F6}" srcOrd="1" destOrd="0" presId="urn:microsoft.com/office/officeart/2005/8/layout/pyramid2"/>
    <dgm:cxn modelId="{DC9FB3F4-6D12-443C-B755-416A7B84781D}" type="presParOf" srcId="{9FD3C7C1-0C2B-46B5-93AC-7A4AF692AA2A}" destId="{1B750364-09E1-4460-BD2F-41AEF75D812D}" srcOrd="2" destOrd="0" presId="urn:microsoft.com/office/officeart/2005/8/layout/pyramid2"/>
    <dgm:cxn modelId="{513744C3-C347-49F0-B29D-0249548016DB}" type="presParOf" srcId="{9FD3C7C1-0C2B-46B5-93AC-7A4AF692AA2A}" destId="{EB2F7D64-EFEC-477C-8275-A381952D6DBD}" srcOrd="3" destOrd="0" presId="urn:microsoft.com/office/officeart/2005/8/layout/pyramid2"/>
    <dgm:cxn modelId="{C6015E17-A091-4FFA-AA76-BD6998DB586C}" type="presParOf" srcId="{9FD3C7C1-0C2B-46B5-93AC-7A4AF692AA2A}" destId="{4F71873E-C77B-402A-9D5B-AC72C84F55DD}" srcOrd="4" destOrd="0" presId="urn:microsoft.com/office/officeart/2005/8/layout/pyramid2"/>
    <dgm:cxn modelId="{F3D3846E-77EF-4865-AF71-3D01A5659A30}" type="presParOf" srcId="{9FD3C7C1-0C2B-46B5-93AC-7A4AF692AA2A}" destId="{1FE59051-A1D5-4AB8-9672-9BB823A08817}" srcOrd="5" destOrd="0" presId="urn:microsoft.com/office/officeart/2005/8/layout/pyramid2"/>
    <dgm:cxn modelId="{B5B5D67A-2C9F-431F-A020-8B4034B28E0B}" type="presParOf" srcId="{9FD3C7C1-0C2B-46B5-93AC-7A4AF692AA2A}" destId="{4795F582-6B5C-4D36-ABD4-A45DA0050E2B}" srcOrd="6" destOrd="0" presId="urn:microsoft.com/office/officeart/2005/8/layout/pyramid2"/>
    <dgm:cxn modelId="{22C7F00A-1559-4CF2-9B69-F141236F1B2D}" type="presParOf" srcId="{9FD3C7C1-0C2B-46B5-93AC-7A4AF692AA2A}" destId="{9ED5E608-A7E3-423F-B635-983184D67427}" srcOrd="7" destOrd="0" presId="urn:microsoft.com/office/officeart/2005/8/layout/pyramid2"/>
    <dgm:cxn modelId="{56E49959-1378-4DFF-B500-2D0CF810642E}" type="presParOf" srcId="{9FD3C7C1-0C2B-46B5-93AC-7A4AF692AA2A}" destId="{EA0CAFBE-D85E-41A3-ABAB-007400801304}" srcOrd="8" destOrd="0" presId="urn:microsoft.com/office/officeart/2005/8/layout/pyramid2"/>
    <dgm:cxn modelId="{3BEEE6CB-EB83-4B79-A84A-9FE2AAD2C05E}" type="presParOf" srcId="{9FD3C7C1-0C2B-46B5-93AC-7A4AF692AA2A}" destId="{4C457886-FAA4-4944-BECB-ECBF1340E0FA}" srcOrd="9" destOrd="0" presId="urn:microsoft.com/office/officeart/2005/8/layout/pyramid2"/>
    <dgm:cxn modelId="{171BF4FE-9D49-4BC6-8EA9-4C7B047E47B0}" type="presParOf" srcId="{9FD3C7C1-0C2B-46B5-93AC-7A4AF692AA2A}" destId="{78E54621-B091-4505-9E65-4EF9D158C184}" srcOrd="10" destOrd="0" presId="urn:microsoft.com/office/officeart/2005/8/layout/pyramid2"/>
    <dgm:cxn modelId="{C0D711EF-587F-469A-9CED-D3F5598760B1}" type="presParOf" srcId="{9FD3C7C1-0C2B-46B5-93AC-7A4AF692AA2A}" destId="{F6843E87-0653-4ACB-872A-2AC91FC1594D}" srcOrd="11" destOrd="0" presId="urn:microsoft.com/office/officeart/2005/8/layout/pyramid2"/>
    <dgm:cxn modelId="{22355E2D-60B4-4949-9131-428C3655D3D2}" type="presParOf" srcId="{9FD3C7C1-0C2B-46B5-93AC-7A4AF692AA2A}" destId="{2EC02EC5-8946-4B1F-A15F-13FB4E0C9B4D}" srcOrd="12" destOrd="0" presId="urn:microsoft.com/office/officeart/2005/8/layout/pyramid2"/>
    <dgm:cxn modelId="{FBF78714-66E4-48D5-BFB6-338AF5D71F50}" type="presParOf" srcId="{9FD3C7C1-0C2B-46B5-93AC-7A4AF692AA2A}" destId="{56CDA898-0D9A-4286-B949-0CECDCEAC84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4F2A2-1CF0-4BFE-91EA-F2F2A1B203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3167504-ED1F-414B-A91E-F5BE8DCA381E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Развитие правовой системы для формирования условий экономического лидерства России</a:t>
          </a:r>
        </a:p>
      </dgm:t>
    </dgm:pt>
    <dgm:pt modelId="{2F4AE7CD-1A36-4210-96C4-B3C061DF9012}" type="parTrans" cxnId="{CF886D9B-582E-4FBE-ADE4-2E10D3BE1975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3B3F5-6FFC-4593-9C5E-61AACEFDDE8B}" type="sibTrans" cxnId="{CF886D9B-582E-4FBE-ADE4-2E10D3BE1975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29896-E93E-4A52-971D-DAE83CCF4437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Конституционные основы регулирования устойчивости экономического развития России</a:t>
          </a:r>
        </a:p>
      </dgm:t>
    </dgm:pt>
    <dgm:pt modelId="{F1E96113-5F3F-43DB-B709-C47AF29DC564}" type="parTrans" cxnId="{CFC62482-F11B-4BEA-A511-4113319B5C1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876AB-1C5D-4EC7-99C8-3D7B362F5FD5}" type="sibTrans" cxnId="{CFC62482-F11B-4BEA-A511-4113319B5C19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8F2E9-272A-4B79-8B38-17BA18508FE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Правовое регулирование технологий искусственного интеллекта как базовое условие экономического прорыва России</a:t>
          </a:r>
        </a:p>
      </dgm:t>
    </dgm:pt>
    <dgm:pt modelId="{CA0BE990-26F1-4C2F-B0A9-2B8E1B5CF562}" type="parTrans" cxnId="{19694A17-9E85-4683-B713-9C2D5C49EC9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7C148-BD85-43BB-A38E-E2B982452485}" type="sibTrans" cxnId="{19694A17-9E85-4683-B713-9C2D5C49EC9B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0443B-C297-4C5C-AE99-CC0712627E10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Стимулирование и правовая поддержка развития инновационных и высокотехнологичных субъектов малого и среднего предпринимательства</a:t>
          </a:r>
        </a:p>
      </dgm:t>
    </dgm:pt>
    <dgm:pt modelId="{C4D44F85-8E42-4FAC-8753-FAE362785A66}" type="parTrans" cxnId="{EE2BF571-2507-4504-91C0-E9608E4851D1}">
      <dgm:prSet/>
      <dgm:spPr/>
      <dgm:t>
        <a:bodyPr/>
        <a:lstStyle/>
        <a:p>
          <a:endParaRPr lang="ru-RU"/>
        </a:p>
      </dgm:t>
    </dgm:pt>
    <dgm:pt modelId="{D5FE51F9-D3E3-40DE-A3BB-AC7E6029BDE9}" type="sibTrans" cxnId="{EE2BF571-2507-4504-91C0-E9608E4851D1}">
      <dgm:prSet/>
      <dgm:spPr/>
      <dgm:t>
        <a:bodyPr/>
        <a:lstStyle/>
        <a:p>
          <a:endParaRPr lang="ru-RU"/>
        </a:p>
      </dgm:t>
    </dgm:pt>
    <dgm:pt modelId="{F448AF77-EF85-413C-8794-E51D9AB40E1E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Специальные правовые режимы устойчивого развития инновационной экономики</a:t>
          </a:r>
        </a:p>
      </dgm:t>
    </dgm:pt>
    <dgm:pt modelId="{8577A3FA-70D0-44CF-A00C-15DE1D05FB8C}" type="sibTrans" cxnId="{FEAD27D9-5819-4B49-9F48-03E41F40026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53F59-CAAA-4B66-86A7-BBF2126123A5}" type="parTrans" cxnId="{FEAD27D9-5819-4B49-9F48-03E41F400266}">
      <dgm:prSet/>
      <dgm:spPr/>
      <dgm:t>
        <a:bodyPr/>
        <a:lstStyle/>
        <a:p>
          <a:pPr algn="just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5EFD0-0280-4A22-8438-DF7B77B65A2D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Правовой механизм проектного управления как инструмент достижения  целей экономического лидерства России</a:t>
          </a:r>
        </a:p>
      </dgm:t>
    </dgm:pt>
    <dgm:pt modelId="{E3EA88D6-E714-47B5-B33F-ACC751D32410}" type="parTrans" cxnId="{1D1BAF80-C112-4D45-B130-AA130843A052}">
      <dgm:prSet/>
      <dgm:spPr/>
      <dgm:t>
        <a:bodyPr/>
        <a:lstStyle/>
        <a:p>
          <a:endParaRPr lang="ru-RU"/>
        </a:p>
      </dgm:t>
    </dgm:pt>
    <dgm:pt modelId="{3C63F0E5-4AA0-41C8-A845-F4FFB4FD62E3}" type="sibTrans" cxnId="{1D1BAF80-C112-4D45-B130-AA130843A052}">
      <dgm:prSet/>
      <dgm:spPr/>
      <dgm:t>
        <a:bodyPr/>
        <a:lstStyle/>
        <a:p>
          <a:endParaRPr lang="ru-RU"/>
        </a:p>
      </dgm:t>
    </dgm:pt>
    <dgm:pt modelId="{FB899A36-55DA-433C-B00D-19CD2DF4201F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400" dirty="0">
              <a:latin typeface="Book Antiqua" panose="02040602050305030304" pitchFamily="18" charset="0"/>
              <a:cs typeface="Times New Roman" panose="02020603050405020304" pitchFamily="18" charset="0"/>
            </a:rPr>
            <a:t>Концептуальная модель правового регулирования отношений в условиях цифровой экономики</a:t>
          </a:r>
        </a:p>
      </dgm:t>
    </dgm:pt>
    <dgm:pt modelId="{25A4411B-E84A-484E-BDD1-2D378C74530E}" type="parTrans" cxnId="{B216EAD4-87E2-415D-AA94-3D0FDC1E3C98}">
      <dgm:prSet/>
      <dgm:spPr/>
      <dgm:t>
        <a:bodyPr/>
        <a:lstStyle/>
        <a:p>
          <a:endParaRPr lang="ru-RU"/>
        </a:p>
      </dgm:t>
    </dgm:pt>
    <dgm:pt modelId="{B8C3C3DC-A020-40F6-8B46-591D48D76D9E}" type="sibTrans" cxnId="{B216EAD4-87E2-415D-AA94-3D0FDC1E3C98}">
      <dgm:prSet/>
      <dgm:spPr/>
      <dgm:t>
        <a:bodyPr/>
        <a:lstStyle/>
        <a:p>
          <a:endParaRPr lang="ru-RU"/>
        </a:p>
      </dgm:t>
    </dgm:pt>
    <dgm:pt modelId="{EFCCD83A-82E1-4D9B-8B82-CC222ED0EB31}" type="pres">
      <dgm:prSet presAssocID="{3A04F2A2-1CF0-4BFE-91EA-F2F2A1B203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C9A609-A9CA-4DC9-81D2-E734660EDE39}" type="pres">
      <dgm:prSet presAssocID="{3A04F2A2-1CF0-4BFE-91EA-F2F2A1B20357}" presName="Name1" presStyleCnt="0"/>
      <dgm:spPr/>
    </dgm:pt>
    <dgm:pt modelId="{6B4A1756-E4A8-43DC-8B60-79A078A28245}" type="pres">
      <dgm:prSet presAssocID="{3A04F2A2-1CF0-4BFE-91EA-F2F2A1B20357}" presName="cycle" presStyleCnt="0"/>
      <dgm:spPr/>
    </dgm:pt>
    <dgm:pt modelId="{2C1C1694-D43B-4A7F-80BA-2542710D1D35}" type="pres">
      <dgm:prSet presAssocID="{3A04F2A2-1CF0-4BFE-91EA-F2F2A1B20357}" presName="srcNode" presStyleLbl="node1" presStyleIdx="0" presStyleCnt="7"/>
      <dgm:spPr/>
    </dgm:pt>
    <dgm:pt modelId="{B2F5516C-10DD-4C73-ADA6-634494972981}" type="pres">
      <dgm:prSet presAssocID="{3A04F2A2-1CF0-4BFE-91EA-F2F2A1B203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0ED5434-1E7A-48C3-9300-113E1AA856A5}" type="pres">
      <dgm:prSet presAssocID="{3A04F2A2-1CF0-4BFE-91EA-F2F2A1B20357}" presName="extraNode" presStyleLbl="node1" presStyleIdx="0" presStyleCnt="7"/>
      <dgm:spPr/>
    </dgm:pt>
    <dgm:pt modelId="{D231A957-F22D-49EF-9D15-647A1850777C}" type="pres">
      <dgm:prSet presAssocID="{3A04F2A2-1CF0-4BFE-91EA-F2F2A1B20357}" presName="dstNode" presStyleLbl="node1" presStyleIdx="0" presStyleCnt="7"/>
      <dgm:spPr/>
    </dgm:pt>
    <dgm:pt modelId="{2CBB2554-D04A-4045-946D-C1B73EE3067D}" type="pres">
      <dgm:prSet presAssocID="{83167504-ED1F-414B-A91E-F5BE8DCA38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8E643-463F-4A80-924D-B3BC680FCC78}" type="pres">
      <dgm:prSet presAssocID="{83167504-ED1F-414B-A91E-F5BE8DCA381E}" presName="accent_1" presStyleCnt="0"/>
      <dgm:spPr/>
    </dgm:pt>
    <dgm:pt modelId="{873F5BF7-3393-41F7-BF2C-8DBE4473B29E}" type="pres">
      <dgm:prSet presAssocID="{83167504-ED1F-414B-A91E-F5BE8DCA381E}" presName="accentRepeatNode" presStyleLbl="solidFgAcc1" presStyleIdx="0" presStyleCnt="7"/>
      <dgm:spPr>
        <a:ln>
          <a:solidFill>
            <a:schemeClr val="accent3">
              <a:lumMod val="50000"/>
            </a:schemeClr>
          </a:solidFill>
        </a:ln>
      </dgm:spPr>
    </dgm:pt>
    <dgm:pt modelId="{5966356F-3B03-4366-8E69-25EF8F1EC27C}" type="pres">
      <dgm:prSet presAssocID="{F740443B-C297-4C5C-AE99-CC0712627E1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4A507-4F22-4C4E-A1AE-1DD2CF5D0E40}" type="pres">
      <dgm:prSet presAssocID="{F740443B-C297-4C5C-AE99-CC0712627E10}" presName="accent_2" presStyleCnt="0"/>
      <dgm:spPr/>
    </dgm:pt>
    <dgm:pt modelId="{ED13537E-1BA6-42F4-8186-EFD489A4AA3D}" type="pres">
      <dgm:prSet presAssocID="{F740443B-C297-4C5C-AE99-CC0712627E10}" presName="accentRepeatNode" presStyleLbl="solidFgAcc1" presStyleIdx="1" presStyleCnt="7"/>
      <dgm:spPr>
        <a:ln>
          <a:solidFill>
            <a:schemeClr val="accent3">
              <a:lumMod val="50000"/>
            </a:schemeClr>
          </a:solidFill>
        </a:ln>
      </dgm:spPr>
    </dgm:pt>
    <dgm:pt modelId="{6B10469C-043D-48D0-9383-C554B4848575}" type="pres">
      <dgm:prSet presAssocID="{F448AF77-EF85-413C-8794-E51D9AB40E1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CA6F-825C-430E-A2CB-A5EDF3D85EBF}" type="pres">
      <dgm:prSet presAssocID="{F448AF77-EF85-413C-8794-E51D9AB40E1E}" presName="accent_3" presStyleCnt="0"/>
      <dgm:spPr/>
    </dgm:pt>
    <dgm:pt modelId="{12A0FBF1-3AD0-4B89-B2F0-5394D8CD1030}" type="pres">
      <dgm:prSet presAssocID="{F448AF77-EF85-413C-8794-E51D9AB40E1E}" presName="accentRepeatNode" presStyleLbl="solidFgAcc1" presStyleIdx="2" presStyleCnt="7"/>
      <dgm:spPr>
        <a:ln>
          <a:solidFill>
            <a:schemeClr val="accent3">
              <a:lumMod val="50000"/>
            </a:schemeClr>
          </a:solidFill>
        </a:ln>
      </dgm:spPr>
    </dgm:pt>
    <dgm:pt modelId="{DFBEC12E-B30A-4C02-B8EA-1EB4926D4810}" type="pres">
      <dgm:prSet presAssocID="{56E5EFD0-0280-4A22-8438-DF7B77B65A2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153C1-7E36-459D-95A4-EA40603B5245}" type="pres">
      <dgm:prSet presAssocID="{56E5EFD0-0280-4A22-8438-DF7B77B65A2D}" presName="accent_4" presStyleCnt="0"/>
      <dgm:spPr/>
    </dgm:pt>
    <dgm:pt modelId="{CACEC9CF-9545-4269-B097-D0283D2DE2F4}" type="pres">
      <dgm:prSet presAssocID="{56E5EFD0-0280-4A22-8438-DF7B77B65A2D}" presName="accentRepeatNode" presStyleLbl="solidFgAcc1" presStyleIdx="3" presStyleCnt="7"/>
      <dgm:spPr>
        <a:ln>
          <a:solidFill>
            <a:schemeClr val="accent3">
              <a:lumMod val="50000"/>
            </a:schemeClr>
          </a:solidFill>
        </a:ln>
      </dgm:spPr>
    </dgm:pt>
    <dgm:pt modelId="{DAF49227-4C49-4A3B-BEB8-2D022405253A}" type="pres">
      <dgm:prSet presAssocID="{FB899A36-55DA-433C-B00D-19CD2DF4201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C1D0E-5D55-42F3-96DB-D45BBF7B47EA}" type="pres">
      <dgm:prSet presAssocID="{FB899A36-55DA-433C-B00D-19CD2DF4201F}" presName="accent_5" presStyleCnt="0"/>
      <dgm:spPr/>
    </dgm:pt>
    <dgm:pt modelId="{D70A7686-CFD9-4B2F-BFF0-4C6B9F32EAF7}" type="pres">
      <dgm:prSet presAssocID="{FB899A36-55DA-433C-B00D-19CD2DF4201F}" presName="accentRepeatNode" presStyleLbl="solidFgAcc1" presStyleIdx="4" presStyleCnt="7"/>
      <dgm:spPr>
        <a:ln>
          <a:solidFill>
            <a:schemeClr val="accent3">
              <a:lumMod val="50000"/>
            </a:schemeClr>
          </a:solidFill>
        </a:ln>
      </dgm:spPr>
    </dgm:pt>
    <dgm:pt modelId="{8272E4DD-A723-4B74-901B-ACE730680CDC}" type="pres">
      <dgm:prSet presAssocID="{42E29896-E93E-4A52-971D-DAE83CCF443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4B7DC-4A89-44B6-A4ED-6908F2FF43F4}" type="pres">
      <dgm:prSet presAssocID="{42E29896-E93E-4A52-971D-DAE83CCF4437}" presName="accent_6" presStyleCnt="0"/>
      <dgm:spPr/>
    </dgm:pt>
    <dgm:pt modelId="{8767D1C2-5A7F-4395-80D8-BBBDC33F8C8C}" type="pres">
      <dgm:prSet presAssocID="{42E29896-E93E-4A52-971D-DAE83CCF4437}" presName="accentRepeatNode" presStyleLbl="solidFgAcc1" presStyleIdx="5" presStyleCnt="7"/>
      <dgm:spPr>
        <a:ln>
          <a:solidFill>
            <a:schemeClr val="accent3">
              <a:lumMod val="50000"/>
            </a:schemeClr>
          </a:solidFill>
        </a:ln>
      </dgm:spPr>
    </dgm:pt>
    <dgm:pt modelId="{A044DCE3-422A-43BE-8829-FAAFC181083F}" type="pres">
      <dgm:prSet presAssocID="{7028F2E9-272A-4B79-8B38-17BA18508FE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D4BBF-6318-43F3-A42B-EB7262D53745}" type="pres">
      <dgm:prSet presAssocID="{7028F2E9-272A-4B79-8B38-17BA18508FE2}" presName="accent_7" presStyleCnt="0"/>
      <dgm:spPr/>
    </dgm:pt>
    <dgm:pt modelId="{5EA30F0C-B824-47E3-84EE-18412EAC6C3D}" type="pres">
      <dgm:prSet presAssocID="{7028F2E9-272A-4B79-8B38-17BA18508FE2}" presName="accentRepeatNode" presStyleLbl="solidFgAcc1" presStyleIdx="6" presStyleCnt="7"/>
      <dgm:spPr>
        <a:ln>
          <a:solidFill>
            <a:schemeClr val="accent3">
              <a:lumMod val="50000"/>
            </a:schemeClr>
          </a:solidFill>
        </a:ln>
      </dgm:spPr>
    </dgm:pt>
  </dgm:ptLst>
  <dgm:cxnLst>
    <dgm:cxn modelId="{19694A17-9E85-4683-B713-9C2D5C49EC9B}" srcId="{3A04F2A2-1CF0-4BFE-91EA-F2F2A1B20357}" destId="{7028F2E9-272A-4B79-8B38-17BA18508FE2}" srcOrd="6" destOrd="0" parTransId="{CA0BE990-26F1-4C2F-B0A9-2B8E1B5CF562}" sibTransId="{7AA7C148-BD85-43BB-A38E-E2B982452485}"/>
    <dgm:cxn modelId="{B216EAD4-87E2-415D-AA94-3D0FDC1E3C98}" srcId="{3A04F2A2-1CF0-4BFE-91EA-F2F2A1B20357}" destId="{FB899A36-55DA-433C-B00D-19CD2DF4201F}" srcOrd="4" destOrd="0" parTransId="{25A4411B-E84A-484E-BDD1-2D378C74530E}" sibTransId="{B8C3C3DC-A020-40F6-8B46-591D48D76D9E}"/>
    <dgm:cxn modelId="{CF886D9B-582E-4FBE-ADE4-2E10D3BE1975}" srcId="{3A04F2A2-1CF0-4BFE-91EA-F2F2A1B20357}" destId="{83167504-ED1F-414B-A91E-F5BE8DCA381E}" srcOrd="0" destOrd="0" parTransId="{2F4AE7CD-1A36-4210-96C4-B3C061DF9012}" sibTransId="{68B3B3F5-6FFC-4593-9C5E-61AACEFDDE8B}"/>
    <dgm:cxn modelId="{CFC62482-F11B-4BEA-A511-4113319B5C19}" srcId="{3A04F2A2-1CF0-4BFE-91EA-F2F2A1B20357}" destId="{42E29896-E93E-4A52-971D-DAE83CCF4437}" srcOrd="5" destOrd="0" parTransId="{F1E96113-5F3F-43DB-B709-C47AF29DC564}" sibTransId="{0CE876AB-1C5D-4EC7-99C8-3D7B362F5FD5}"/>
    <dgm:cxn modelId="{59E8D382-90C0-4072-BBDA-5660847AC0D3}" type="presOf" srcId="{83167504-ED1F-414B-A91E-F5BE8DCA381E}" destId="{2CBB2554-D04A-4045-946D-C1B73EE3067D}" srcOrd="0" destOrd="0" presId="urn:microsoft.com/office/officeart/2008/layout/VerticalCurvedList"/>
    <dgm:cxn modelId="{63426519-5B87-4A81-B07A-9A44F48AE9FC}" type="presOf" srcId="{F448AF77-EF85-413C-8794-E51D9AB40E1E}" destId="{6B10469C-043D-48D0-9383-C554B4848575}" srcOrd="0" destOrd="0" presId="urn:microsoft.com/office/officeart/2008/layout/VerticalCurvedList"/>
    <dgm:cxn modelId="{B75EFD6B-43B0-45F1-B803-9C1B5F5BC7FE}" type="presOf" srcId="{FB899A36-55DA-433C-B00D-19CD2DF4201F}" destId="{DAF49227-4C49-4A3B-BEB8-2D022405253A}" srcOrd="0" destOrd="0" presId="urn:microsoft.com/office/officeart/2008/layout/VerticalCurvedList"/>
    <dgm:cxn modelId="{EE2BF571-2507-4504-91C0-E9608E4851D1}" srcId="{3A04F2A2-1CF0-4BFE-91EA-F2F2A1B20357}" destId="{F740443B-C297-4C5C-AE99-CC0712627E10}" srcOrd="1" destOrd="0" parTransId="{C4D44F85-8E42-4FAC-8753-FAE362785A66}" sibTransId="{D5FE51F9-D3E3-40DE-A3BB-AC7E6029BDE9}"/>
    <dgm:cxn modelId="{C1903E46-71D8-4FBC-B87A-4CDA878BA318}" type="presOf" srcId="{42E29896-E93E-4A52-971D-DAE83CCF4437}" destId="{8272E4DD-A723-4B74-901B-ACE730680CDC}" srcOrd="0" destOrd="0" presId="urn:microsoft.com/office/officeart/2008/layout/VerticalCurvedList"/>
    <dgm:cxn modelId="{87FD47F0-44E9-41EE-88F3-4B0027C49222}" type="presOf" srcId="{56E5EFD0-0280-4A22-8438-DF7B77B65A2D}" destId="{DFBEC12E-B30A-4C02-B8EA-1EB4926D4810}" srcOrd="0" destOrd="0" presId="urn:microsoft.com/office/officeart/2008/layout/VerticalCurvedList"/>
    <dgm:cxn modelId="{FEAD27D9-5819-4B49-9F48-03E41F400266}" srcId="{3A04F2A2-1CF0-4BFE-91EA-F2F2A1B20357}" destId="{F448AF77-EF85-413C-8794-E51D9AB40E1E}" srcOrd="2" destOrd="0" parTransId="{26E53F59-CAAA-4B66-86A7-BBF2126123A5}" sibTransId="{8577A3FA-70D0-44CF-A00C-15DE1D05FB8C}"/>
    <dgm:cxn modelId="{4A0690B9-285D-43E6-9888-0E160D855D5F}" type="presOf" srcId="{3A04F2A2-1CF0-4BFE-91EA-F2F2A1B20357}" destId="{EFCCD83A-82E1-4D9B-8B82-CC222ED0EB31}" srcOrd="0" destOrd="0" presId="urn:microsoft.com/office/officeart/2008/layout/VerticalCurvedList"/>
    <dgm:cxn modelId="{F4C5EC46-D063-4CA2-8864-5029CF4E08B5}" type="presOf" srcId="{7028F2E9-272A-4B79-8B38-17BA18508FE2}" destId="{A044DCE3-422A-43BE-8829-FAAFC181083F}" srcOrd="0" destOrd="0" presId="urn:microsoft.com/office/officeart/2008/layout/VerticalCurvedList"/>
    <dgm:cxn modelId="{947CB800-0770-4300-88B0-790FE919EFFE}" type="presOf" srcId="{F740443B-C297-4C5C-AE99-CC0712627E10}" destId="{5966356F-3B03-4366-8E69-25EF8F1EC27C}" srcOrd="0" destOrd="0" presId="urn:microsoft.com/office/officeart/2008/layout/VerticalCurvedList"/>
    <dgm:cxn modelId="{1D1BAF80-C112-4D45-B130-AA130843A052}" srcId="{3A04F2A2-1CF0-4BFE-91EA-F2F2A1B20357}" destId="{56E5EFD0-0280-4A22-8438-DF7B77B65A2D}" srcOrd="3" destOrd="0" parTransId="{E3EA88D6-E714-47B5-B33F-ACC751D32410}" sibTransId="{3C63F0E5-4AA0-41C8-A845-F4FFB4FD62E3}"/>
    <dgm:cxn modelId="{C363F6A9-9481-4001-B0A2-8F7E38154C52}" type="presOf" srcId="{68B3B3F5-6FFC-4593-9C5E-61AACEFDDE8B}" destId="{B2F5516C-10DD-4C73-ADA6-634494972981}" srcOrd="0" destOrd="0" presId="urn:microsoft.com/office/officeart/2008/layout/VerticalCurvedList"/>
    <dgm:cxn modelId="{72FFA093-44F8-4856-B5B2-1648C1C84BD0}" type="presParOf" srcId="{EFCCD83A-82E1-4D9B-8B82-CC222ED0EB31}" destId="{1AC9A609-A9CA-4DC9-81D2-E734660EDE39}" srcOrd="0" destOrd="0" presId="urn:microsoft.com/office/officeart/2008/layout/VerticalCurvedList"/>
    <dgm:cxn modelId="{ACCACD7C-D296-4261-AA3C-7B29DCCF5666}" type="presParOf" srcId="{1AC9A609-A9CA-4DC9-81D2-E734660EDE39}" destId="{6B4A1756-E4A8-43DC-8B60-79A078A28245}" srcOrd="0" destOrd="0" presId="urn:microsoft.com/office/officeart/2008/layout/VerticalCurvedList"/>
    <dgm:cxn modelId="{C201BE8F-0D1F-48B4-8C0B-830C35C196CD}" type="presParOf" srcId="{6B4A1756-E4A8-43DC-8B60-79A078A28245}" destId="{2C1C1694-D43B-4A7F-80BA-2542710D1D35}" srcOrd="0" destOrd="0" presId="urn:microsoft.com/office/officeart/2008/layout/VerticalCurvedList"/>
    <dgm:cxn modelId="{C5B756A8-6560-4079-B0F3-8C81F0ABD11D}" type="presParOf" srcId="{6B4A1756-E4A8-43DC-8B60-79A078A28245}" destId="{B2F5516C-10DD-4C73-ADA6-634494972981}" srcOrd="1" destOrd="0" presId="urn:microsoft.com/office/officeart/2008/layout/VerticalCurvedList"/>
    <dgm:cxn modelId="{4AA62B07-9EBE-4DFD-A3D9-DF47735F2D10}" type="presParOf" srcId="{6B4A1756-E4A8-43DC-8B60-79A078A28245}" destId="{30ED5434-1E7A-48C3-9300-113E1AA856A5}" srcOrd="2" destOrd="0" presId="urn:microsoft.com/office/officeart/2008/layout/VerticalCurvedList"/>
    <dgm:cxn modelId="{64E554EB-007C-467D-AE3B-5C16D78E98BC}" type="presParOf" srcId="{6B4A1756-E4A8-43DC-8B60-79A078A28245}" destId="{D231A957-F22D-49EF-9D15-647A1850777C}" srcOrd="3" destOrd="0" presId="urn:microsoft.com/office/officeart/2008/layout/VerticalCurvedList"/>
    <dgm:cxn modelId="{7D261ED0-50F8-4A7C-86C0-C51D89C3ADDD}" type="presParOf" srcId="{1AC9A609-A9CA-4DC9-81D2-E734660EDE39}" destId="{2CBB2554-D04A-4045-946D-C1B73EE3067D}" srcOrd="1" destOrd="0" presId="urn:microsoft.com/office/officeart/2008/layout/VerticalCurvedList"/>
    <dgm:cxn modelId="{6939F223-CBE7-4F74-9A84-E4AB07ABC6B4}" type="presParOf" srcId="{1AC9A609-A9CA-4DC9-81D2-E734660EDE39}" destId="{6768E643-463F-4A80-924D-B3BC680FCC78}" srcOrd="2" destOrd="0" presId="urn:microsoft.com/office/officeart/2008/layout/VerticalCurvedList"/>
    <dgm:cxn modelId="{0CF01651-147B-479F-902A-51B3EEAC0270}" type="presParOf" srcId="{6768E643-463F-4A80-924D-B3BC680FCC78}" destId="{873F5BF7-3393-41F7-BF2C-8DBE4473B29E}" srcOrd="0" destOrd="0" presId="urn:microsoft.com/office/officeart/2008/layout/VerticalCurvedList"/>
    <dgm:cxn modelId="{BD5C03A8-5B20-4F91-8570-6E98B0A68615}" type="presParOf" srcId="{1AC9A609-A9CA-4DC9-81D2-E734660EDE39}" destId="{5966356F-3B03-4366-8E69-25EF8F1EC27C}" srcOrd="3" destOrd="0" presId="urn:microsoft.com/office/officeart/2008/layout/VerticalCurvedList"/>
    <dgm:cxn modelId="{4D4056CB-5549-48EA-B345-9FD60ADF2201}" type="presParOf" srcId="{1AC9A609-A9CA-4DC9-81D2-E734660EDE39}" destId="{AAE4A507-4F22-4C4E-A1AE-1DD2CF5D0E40}" srcOrd="4" destOrd="0" presId="urn:microsoft.com/office/officeart/2008/layout/VerticalCurvedList"/>
    <dgm:cxn modelId="{91CD2C60-21FC-4DCE-96FA-88A7DAE64865}" type="presParOf" srcId="{AAE4A507-4F22-4C4E-A1AE-1DD2CF5D0E40}" destId="{ED13537E-1BA6-42F4-8186-EFD489A4AA3D}" srcOrd="0" destOrd="0" presId="urn:microsoft.com/office/officeart/2008/layout/VerticalCurvedList"/>
    <dgm:cxn modelId="{25959C34-F1B8-4569-9D00-D40D34356833}" type="presParOf" srcId="{1AC9A609-A9CA-4DC9-81D2-E734660EDE39}" destId="{6B10469C-043D-48D0-9383-C554B4848575}" srcOrd="5" destOrd="0" presId="urn:microsoft.com/office/officeart/2008/layout/VerticalCurvedList"/>
    <dgm:cxn modelId="{CC8BC237-3EA1-4CFB-BE9F-7C7BC421AF9C}" type="presParOf" srcId="{1AC9A609-A9CA-4DC9-81D2-E734660EDE39}" destId="{C80FCA6F-825C-430E-A2CB-A5EDF3D85EBF}" srcOrd="6" destOrd="0" presId="urn:microsoft.com/office/officeart/2008/layout/VerticalCurvedList"/>
    <dgm:cxn modelId="{D213590E-51D9-4270-BA93-493CA35BF886}" type="presParOf" srcId="{C80FCA6F-825C-430E-A2CB-A5EDF3D85EBF}" destId="{12A0FBF1-3AD0-4B89-B2F0-5394D8CD1030}" srcOrd="0" destOrd="0" presId="urn:microsoft.com/office/officeart/2008/layout/VerticalCurvedList"/>
    <dgm:cxn modelId="{EE6D2851-9DBE-4DEA-9311-11FF8F4CE176}" type="presParOf" srcId="{1AC9A609-A9CA-4DC9-81D2-E734660EDE39}" destId="{DFBEC12E-B30A-4C02-B8EA-1EB4926D4810}" srcOrd="7" destOrd="0" presId="urn:microsoft.com/office/officeart/2008/layout/VerticalCurvedList"/>
    <dgm:cxn modelId="{9B3A6789-E124-4DD9-9863-33575FD169B3}" type="presParOf" srcId="{1AC9A609-A9CA-4DC9-81D2-E734660EDE39}" destId="{953153C1-7E36-459D-95A4-EA40603B5245}" srcOrd="8" destOrd="0" presId="urn:microsoft.com/office/officeart/2008/layout/VerticalCurvedList"/>
    <dgm:cxn modelId="{7BA1B98C-DB8B-4B85-9276-EEF552F90538}" type="presParOf" srcId="{953153C1-7E36-459D-95A4-EA40603B5245}" destId="{CACEC9CF-9545-4269-B097-D0283D2DE2F4}" srcOrd="0" destOrd="0" presId="urn:microsoft.com/office/officeart/2008/layout/VerticalCurvedList"/>
    <dgm:cxn modelId="{E6114B2B-A0D7-46F5-B040-81325F2ED50A}" type="presParOf" srcId="{1AC9A609-A9CA-4DC9-81D2-E734660EDE39}" destId="{DAF49227-4C49-4A3B-BEB8-2D022405253A}" srcOrd="9" destOrd="0" presId="urn:microsoft.com/office/officeart/2008/layout/VerticalCurvedList"/>
    <dgm:cxn modelId="{B9F6BEBA-A3AE-48BC-A923-08E62909FEE1}" type="presParOf" srcId="{1AC9A609-A9CA-4DC9-81D2-E734660EDE39}" destId="{4F4C1D0E-5D55-42F3-96DB-D45BBF7B47EA}" srcOrd="10" destOrd="0" presId="urn:microsoft.com/office/officeart/2008/layout/VerticalCurvedList"/>
    <dgm:cxn modelId="{256CA442-0165-45F3-840A-D68F75AECBFA}" type="presParOf" srcId="{4F4C1D0E-5D55-42F3-96DB-D45BBF7B47EA}" destId="{D70A7686-CFD9-4B2F-BFF0-4C6B9F32EAF7}" srcOrd="0" destOrd="0" presId="urn:microsoft.com/office/officeart/2008/layout/VerticalCurvedList"/>
    <dgm:cxn modelId="{FE753897-3761-44AC-BD35-BFB59683C208}" type="presParOf" srcId="{1AC9A609-A9CA-4DC9-81D2-E734660EDE39}" destId="{8272E4DD-A723-4B74-901B-ACE730680CDC}" srcOrd="11" destOrd="0" presId="urn:microsoft.com/office/officeart/2008/layout/VerticalCurvedList"/>
    <dgm:cxn modelId="{53058839-4D18-461F-98DA-18F51BAEAD82}" type="presParOf" srcId="{1AC9A609-A9CA-4DC9-81D2-E734660EDE39}" destId="{1BF4B7DC-4A89-44B6-A4ED-6908F2FF43F4}" srcOrd="12" destOrd="0" presId="urn:microsoft.com/office/officeart/2008/layout/VerticalCurvedList"/>
    <dgm:cxn modelId="{81352931-2808-4660-8053-AF7BE600B3D1}" type="presParOf" srcId="{1BF4B7DC-4A89-44B6-A4ED-6908F2FF43F4}" destId="{8767D1C2-5A7F-4395-80D8-BBBDC33F8C8C}" srcOrd="0" destOrd="0" presId="urn:microsoft.com/office/officeart/2008/layout/VerticalCurvedList"/>
    <dgm:cxn modelId="{35A7B43C-C85C-4E02-951A-AF7A64908A8A}" type="presParOf" srcId="{1AC9A609-A9CA-4DC9-81D2-E734660EDE39}" destId="{A044DCE3-422A-43BE-8829-FAAFC181083F}" srcOrd="13" destOrd="0" presId="urn:microsoft.com/office/officeart/2008/layout/VerticalCurvedList"/>
    <dgm:cxn modelId="{899CB8CE-45BF-4012-BD39-B40599B266A1}" type="presParOf" srcId="{1AC9A609-A9CA-4DC9-81D2-E734660EDE39}" destId="{D0CD4BBF-6318-43F3-A42B-EB7262D53745}" srcOrd="14" destOrd="0" presId="urn:microsoft.com/office/officeart/2008/layout/VerticalCurvedList"/>
    <dgm:cxn modelId="{EBC5C1F4-2FBB-40D8-B995-2F322EFEC81B}" type="presParOf" srcId="{D0CD4BBF-6318-43F3-A42B-EB7262D53745}" destId="{5EA30F0C-B824-47E3-84EE-18412EAC6C3D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DE04-3830-4310-8771-64FF5FAD44EC}">
      <dsp:nvSpPr>
        <dsp:cNvPr id="0" name=""/>
        <dsp:cNvSpPr/>
      </dsp:nvSpPr>
      <dsp:spPr>
        <a:xfrm>
          <a:off x="0" y="24574"/>
          <a:ext cx="7101384" cy="280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Всероссийская научно-практическая конференция «Социальная справедливость – новые форматы отношений власти, бизнеса и общества» (19.02.2021)</a:t>
          </a:r>
          <a:br>
            <a:rPr lang="ru-RU" sz="2100" kern="1200" dirty="0"/>
          </a:br>
          <a:r>
            <a:rPr lang="ru-RU" sz="2100" kern="1200" dirty="0"/>
            <a:t>О</a:t>
          </a:r>
          <a:r>
            <a:rPr lang="ru-RU" sz="2100" i="1" kern="1200" dirty="0"/>
            <a:t>рганизована совместно с </a:t>
          </a:r>
          <a:r>
            <a:rPr lang="ru-RU" sz="2100" b="0" i="1" kern="1200" dirty="0"/>
            <a:t>Российской партией пенсионеров за социальную справедливость уже в четвертый раз, широко освещалось в СМИ (</a:t>
          </a:r>
          <a:r>
            <a:rPr lang="en-US" sz="2100" b="0" i="1" kern="1200" dirty="0"/>
            <a:t>&gt;</a:t>
          </a:r>
          <a:r>
            <a:rPr lang="ru-RU" sz="2100" kern="1200" dirty="0"/>
            <a:t> 200 участников)</a:t>
          </a:r>
          <a:r>
            <a:rPr lang="ru-RU" sz="2100" b="0" i="1" kern="1200" dirty="0"/>
            <a:t>; принят проект Резолюции по формированию новой российской социальной доктрины</a:t>
          </a:r>
          <a:endParaRPr lang="ru-RU" sz="2100" i="1" kern="1200" dirty="0">
            <a:highlight>
              <a:srgbClr val="FFFF00"/>
            </a:highlight>
          </a:endParaRPr>
        </a:p>
      </dsp:txBody>
      <dsp:txXfrm>
        <a:off x="136733" y="161307"/>
        <a:ext cx="6827918" cy="2527513"/>
      </dsp:txXfrm>
    </dsp:sp>
    <dsp:sp modelId="{BEF900C3-13D6-47FA-8664-AE68B3BBFBA7}">
      <dsp:nvSpPr>
        <dsp:cNvPr id="0" name=""/>
        <dsp:cNvSpPr/>
      </dsp:nvSpPr>
      <dsp:spPr>
        <a:xfrm>
          <a:off x="0" y="2886034"/>
          <a:ext cx="7101384" cy="280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Ежегодная конференция по банковскому праву совместно с МГЮА им. О.Е. </a:t>
          </a:r>
          <a:r>
            <a:rPr lang="ru-RU" sz="2100" kern="1200" dirty="0" err="1"/>
            <a:t>Кутафина</a:t>
          </a:r>
          <a:r>
            <a:rPr lang="ru-RU" sz="2100" kern="1200" dirty="0"/>
            <a:t>, МГУ им. М.В. Ломоносова, РАНХиГС при Президенте Российской Федерации и Ассоциацией банков России (08.04.2021)</a:t>
          </a:r>
          <a:br>
            <a:rPr lang="ru-RU" sz="2100" kern="1200" dirty="0"/>
          </a:br>
          <a:r>
            <a:rPr lang="ru-RU" sz="2100" i="1" kern="1200" dirty="0"/>
            <a:t>Более 60 участников: видные ученые правоведы и экономисты, представители крупнейших банков и мегарегулятора, банковских ассоциаций и объединений, а также аспиранты и молодые ученые</a:t>
          </a:r>
        </a:p>
      </dsp:txBody>
      <dsp:txXfrm>
        <a:off x="136733" y="3022767"/>
        <a:ext cx="6827918" cy="2527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79B6F-2E6E-4CAD-82B6-5BDAD8CD30CE}">
      <dsp:nvSpPr>
        <dsp:cNvPr id="0" name=""/>
        <dsp:cNvSpPr/>
      </dsp:nvSpPr>
      <dsp:spPr>
        <a:xfrm>
          <a:off x="0" y="18315"/>
          <a:ext cx="6648450" cy="284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Всероссийский студенческий форум «Реальный и виртуальный миры глазами аналоговых и цифровых аборигенов» совместно с </a:t>
          </a:r>
          <a:r>
            <a:rPr lang="ru-RU" sz="1900" b="0" i="0" kern="1200" dirty="0"/>
            <a:t>Общественной палатой РФ, Международным юридическим институтом и АЮРО </a:t>
          </a:r>
          <a:r>
            <a:rPr lang="ru-RU" sz="1900" kern="1200" dirty="0"/>
            <a:t>(23.04.2021)</a:t>
          </a:r>
          <a:br>
            <a:rPr lang="ru-RU" sz="1900" kern="1200" dirty="0"/>
          </a:br>
          <a:r>
            <a:rPr lang="ru-RU" sz="1900" b="0" i="1" kern="1200" dirty="0"/>
            <a:t>Участие в мероприятии приняли представители 27 вузов из 11 регионов Российской Федерации</a:t>
          </a:r>
          <a:endParaRPr lang="ru-RU" sz="1900" i="1" kern="1200" dirty="0"/>
        </a:p>
      </dsp:txBody>
      <dsp:txXfrm>
        <a:off x="139039" y="157354"/>
        <a:ext cx="6370372" cy="2570140"/>
      </dsp:txXfrm>
    </dsp:sp>
    <dsp:sp modelId="{25FD30E8-C407-4434-999A-E300AE6E1666}">
      <dsp:nvSpPr>
        <dsp:cNvPr id="0" name=""/>
        <dsp:cNvSpPr/>
      </dsp:nvSpPr>
      <dsp:spPr>
        <a:xfrm>
          <a:off x="0" y="2921254"/>
          <a:ext cx="6648450" cy="284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/>
            <a:t>IX </a:t>
          </a:r>
          <a:r>
            <a:rPr lang="ru-RU" sz="1900" b="0" i="0" kern="1200" dirty="0"/>
            <a:t>Международный научный конгресс «Концепции и модели интенсификации предпринимательской деятельности: мировые, национальные и региональные тренды» (21-22.05.2021)</a:t>
          </a:r>
          <a:br>
            <a:rPr lang="ru-RU" sz="1900" b="0" i="0" kern="1200" dirty="0"/>
          </a:br>
          <a:r>
            <a:rPr lang="ru-RU" sz="1900" b="0" i="1" kern="1200" dirty="0"/>
            <a:t>Ежегодное мероприятие, организуемое совместно с Департаментом отраслевых рынков Факультета экономики и бизнеса. В этом году предусмотрено 16 дискуссионных площадок, а также участие представителей 6 различных государств</a:t>
          </a:r>
        </a:p>
      </dsp:txBody>
      <dsp:txXfrm>
        <a:off x="139039" y="3060293"/>
        <a:ext cx="6370372" cy="2570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713C8-97A4-41AB-90CB-3A676D1E61A4}">
      <dsp:nvSpPr>
        <dsp:cNvPr id="0" name=""/>
        <dsp:cNvSpPr/>
      </dsp:nvSpPr>
      <dsp:spPr>
        <a:xfrm>
          <a:off x="57570" y="0"/>
          <a:ext cx="2961831" cy="2961831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F1BB-82FA-4F77-A398-838F82E25A66}">
      <dsp:nvSpPr>
        <dsp:cNvPr id="0" name=""/>
        <dsp:cNvSpPr/>
      </dsp:nvSpPr>
      <dsp:spPr>
        <a:xfrm>
          <a:off x="1770101" y="296472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>
              <a:solidFill>
                <a:srgbClr val="002060"/>
              </a:solidFill>
            </a:rPr>
            <a:t>1 кейс-чемпионат</a:t>
          </a:r>
        </a:p>
      </dsp:txBody>
      <dsp:txXfrm>
        <a:off x="1784785" y="311156"/>
        <a:ext cx="1895822" cy="271442"/>
      </dsp:txXfrm>
    </dsp:sp>
    <dsp:sp modelId="{1B750364-09E1-4460-BD2F-41AEF75D812D}">
      <dsp:nvSpPr>
        <dsp:cNvPr id="0" name=""/>
        <dsp:cNvSpPr/>
      </dsp:nvSpPr>
      <dsp:spPr>
        <a:xfrm>
          <a:off x="1770101" y="634884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rgbClr val="002060"/>
              </a:solidFill>
            </a:rPr>
            <a:t>1 </a:t>
          </a:r>
          <a:r>
            <a:rPr lang="ru-RU" sz="1000" kern="1200" baseline="0" dirty="0">
              <a:solidFill>
                <a:srgbClr val="002060"/>
              </a:solidFill>
            </a:rPr>
            <a:t>панельная </a:t>
          </a:r>
          <a:r>
            <a:rPr lang="ru-RU" sz="1100" kern="1200" baseline="0" dirty="0">
              <a:solidFill>
                <a:srgbClr val="002060"/>
              </a:solidFill>
            </a:rPr>
            <a:t>дискуссия</a:t>
          </a:r>
        </a:p>
      </dsp:txBody>
      <dsp:txXfrm>
        <a:off x="1784785" y="649568"/>
        <a:ext cx="1895822" cy="271442"/>
      </dsp:txXfrm>
    </dsp:sp>
    <dsp:sp modelId="{4F71873E-C77B-402A-9D5B-AC72C84F55DD}">
      <dsp:nvSpPr>
        <dsp:cNvPr id="0" name=""/>
        <dsp:cNvSpPr/>
      </dsp:nvSpPr>
      <dsp:spPr>
        <a:xfrm>
          <a:off x="1770101" y="973297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>
              <a:solidFill>
                <a:srgbClr val="002060"/>
              </a:solidFill>
            </a:rPr>
            <a:t>3 круглых стола</a:t>
          </a:r>
        </a:p>
      </dsp:txBody>
      <dsp:txXfrm>
        <a:off x="1784785" y="987981"/>
        <a:ext cx="1895822" cy="271442"/>
      </dsp:txXfrm>
    </dsp:sp>
    <dsp:sp modelId="{4795F582-6B5C-4D36-ABD4-A45DA0050E2B}">
      <dsp:nvSpPr>
        <dsp:cNvPr id="0" name=""/>
        <dsp:cNvSpPr/>
      </dsp:nvSpPr>
      <dsp:spPr>
        <a:xfrm>
          <a:off x="1770101" y="1311709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002060"/>
              </a:solidFill>
            </a:rPr>
            <a:t>1 дискуссионный клуб</a:t>
          </a:r>
        </a:p>
      </dsp:txBody>
      <dsp:txXfrm>
        <a:off x="1784785" y="1326393"/>
        <a:ext cx="1895822" cy="271442"/>
      </dsp:txXfrm>
    </dsp:sp>
    <dsp:sp modelId="{EA0CAFBE-D85E-41A3-ABAB-007400801304}">
      <dsp:nvSpPr>
        <dsp:cNvPr id="0" name=""/>
        <dsp:cNvSpPr/>
      </dsp:nvSpPr>
      <dsp:spPr>
        <a:xfrm>
          <a:off x="1770101" y="1650121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002060"/>
              </a:solidFill>
            </a:rPr>
            <a:t>6 проектов Конкурс бизнес проектов</a:t>
          </a:r>
        </a:p>
      </dsp:txBody>
      <dsp:txXfrm>
        <a:off x="1784785" y="1664805"/>
        <a:ext cx="1895822" cy="271442"/>
      </dsp:txXfrm>
    </dsp:sp>
    <dsp:sp modelId="{78E54621-B091-4505-9E65-4EF9D158C184}">
      <dsp:nvSpPr>
        <dsp:cNvPr id="0" name=""/>
        <dsp:cNvSpPr/>
      </dsp:nvSpPr>
      <dsp:spPr>
        <a:xfrm>
          <a:off x="1770101" y="1988533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002060"/>
              </a:solidFill>
            </a:rPr>
            <a:t>6 проектов Турнир научных идей</a:t>
          </a:r>
        </a:p>
      </dsp:txBody>
      <dsp:txXfrm>
        <a:off x="1784785" y="2003217"/>
        <a:ext cx="1895822" cy="271442"/>
      </dsp:txXfrm>
    </dsp:sp>
    <dsp:sp modelId="{2EC02EC5-8946-4B1F-A15F-13FB4E0C9B4D}">
      <dsp:nvSpPr>
        <dsp:cNvPr id="0" name=""/>
        <dsp:cNvSpPr/>
      </dsp:nvSpPr>
      <dsp:spPr>
        <a:xfrm>
          <a:off x="1770101" y="2326946"/>
          <a:ext cx="1925190" cy="300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002060"/>
              </a:solidFill>
            </a:rPr>
            <a:t>2 команды Научные бои</a:t>
          </a:r>
        </a:p>
      </dsp:txBody>
      <dsp:txXfrm>
        <a:off x="1784785" y="2341630"/>
        <a:ext cx="1895822" cy="271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516C-10DD-4C73-ADA6-634494972981}">
      <dsp:nvSpPr>
        <dsp:cNvPr id="0" name=""/>
        <dsp:cNvSpPr/>
      </dsp:nvSpPr>
      <dsp:spPr>
        <a:xfrm>
          <a:off x="-5653275" y="-865885"/>
          <a:ext cx="6734592" cy="673459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B2554-D04A-4045-946D-C1B73EE3067D}">
      <dsp:nvSpPr>
        <dsp:cNvPr id="0" name=""/>
        <dsp:cNvSpPr/>
      </dsp:nvSpPr>
      <dsp:spPr>
        <a:xfrm>
          <a:off x="350947" y="227428"/>
          <a:ext cx="9407267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Развитие правовой системы для формирования условий экономического лидерства России</a:t>
          </a:r>
        </a:p>
      </dsp:txBody>
      <dsp:txXfrm>
        <a:off x="350947" y="227428"/>
        <a:ext cx="9407267" cy="454656"/>
      </dsp:txXfrm>
    </dsp:sp>
    <dsp:sp modelId="{873F5BF7-3393-41F7-BF2C-8DBE4473B29E}">
      <dsp:nvSpPr>
        <dsp:cNvPr id="0" name=""/>
        <dsp:cNvSpPr/>
      </dsp:nvSpPr>
      <dsp:spPr>
        <a:xfrm>
          <a:off x="66787" y="170596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6356F-3B03-4366-8E69-25EF8F1EC27C}">
      <dsp:nvSpPr>
        <dsp:cNvPr id="0" name=""/>
        <dsp:cNvSpPr/>
      </dsp:nvSpPr>
      <dsp:spPr>
        <a:xfrm>
          <a:off x="762680" y="909813"/>
          <a:ext cx="8995535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Стимулирование и правовая поддержка развития инновационных и высокотехнологичных субъектов малого и среднего предпринимательства</a:t>
          </a:r>
        </a:p>
      </dsp:txBody>
      <dsp:txXfrm>
        <a:off x="762680" y="909813"/>
        <a:ext cx="8995535" cy="454656"/>
      </dsp:txXfrm>
    </dsp:sp>
    <dsp:sp modelId="{ED13537E-1BA6-42F4-8186-EFD489A4AA3D}">
      <dsp:nvSpPr>
        <dsp:cNvPr id="0" name=""/>
        <dsp:cNvSpPr/>
      </dsp:nvSpPr>
      <dsp:spPr>
        <a:xfrm>
          <a:off x="478519" y="852981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469C-043D-48D0-9383-C554B4848575}">
      <dsp:nvSpPr>
        <dsp:cNvPr id="0" name=""/>
        <dsp:cNvSpPr/>
      </dsp:nvSpPr>
      <dsp:spPr>
        <a:xfrm>
          <a:off x="988307" y="1591697"/>
          <a:ext cx="8769907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Специальные правовые режимы устойчивого развития инновационной экономики</a:t>
          </a:r>
        </a:p>
      </dsp:txBody>
      <dsp:txXfrm>
        <a:off x="988307" y="1591697"/>
        <a:ext cx="8769907" cy="454656"/>
      </dsp:txXfrm>
    </dsp:sp>
    <dsp:sp modelId="{12A0FBF1-3AD0-4B89-B2F0-5394D8CD1030}">
      <dsp:nvSpPr>
        <dsp:cNvPr id="0" name=""/>
        <dsp:cNvSpPr/>
      </dsp:nvSpPr>
      <dsp:spPr>
        <a:xfrm>
          <a:off x="704147" y="1534865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EC12E-B30A-4C02-B8EA-1EB4926D4810}">
      <dsp:nvSpPr>
        <dsp:cNvPr id="0" name=""/>
        <dsp:cNvSpPr/>
      </dsp:nvSpPr>
      <dsp:spPr>
        <a:xfrm>
          <a:off x="1060348" y="2274082"/>
          <a:ext cx="8697867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Правовой механизм проектного управления как инструмент достижения  целей экономического лидерства России</a:t>
          </a:r>
        </a:p>
      </dsp:txBody>
      <dsp:txXfrm>
        <a:off x="1060348" y="2274082"/>
        <a:ext cx="8697867" cy="454656"/>
      </dsp:txXfrm>
    </dsp:sp>
    <dsp:sp modelId="{CACEC9CF-9545-4269-B097-D0283D2DE2F4}">
      <dsp:nvSpPr>
        <dsp:cNvPr id="0" name=""/>
        <dsp:cNvSpPr/>
      </dsp:nvSpPr>
      <dsp:spPr>
        <a:xfrm>
          <a:off x="776187" y="2217250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49227-4C49-4A3B-BEB8-2D022405253A}">
      <dsp:nvSpPr>
        <dsp:cNvPr id="0" name=""/>
        <dsp:cNvSpPr/>
      </dsp:nvSpPr>
      <dsp:spPr>
        <a:xfrm>
          <a:off x="988307" y="2956467"/>
          <a:ext cx="8769907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Концептуальная модель правового регулирования отношений в условиях цифровой экономики</a:t>
          </a:r>
        </a:p>
      </dsp:txBody>
      <dsp:txXfrm>
        <a:off x="988307" y="2956467"/>
        <a:ext cx="8769907" cy="454656"/>
      </dsp:txXfrm>
    </dsp:sp>
    <dsp:sp modelId="{D70A7686-CFD9-4B2F-BFF0-4C6B9F32EAF7}">
      <dsp:nvSpPr>
        <dsp:cNvPr id="0" name=""/>
        <dsp:cNvSpPr/>
      </dsp:nvSpPr>
      <dsp:spPr>
        <a:xfrm>
          <a:off x="704147" y="2899635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E4DD-A723-4B74-901B-ACE730680CDC}">
      <dsp:nvSpPr>
        <dsp:cNvPr id="0" name=""/>
        <dsp:cNvSpPr/>
      </dsp:nvSpPr>
      <dsp:spPr>
        <a:xfrm>
          <a:off x="762680" y="3638352"/>
          <a:ext cx="8995535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Конституционные основы регулирования устойчивости экономического развития России</a:t>
          </a:r>
        </a:p>
      </dsp:txBody>
      <dsp:txXfrm>
        <a:off x="762680" y="3638352"/>
        <a:ext cx="8995535" cy="454656"/>
      </dsp:txXfrm>
    </dsp:sp>
    <dsp:sp modelId="{8767D1C2-5A7F-4395-80D8-BBBDC33F8C8C}">
      <dsp:nvSpPr>
        <dsp:cNvPr id="0" name=""/>
        <dsp:cNvSpPr/>
      </dsp:nvSpPr>
      <dsp:spPr>
        <a:xfrm>
          <a:off x="478519" y="3581520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4DCE3-422A-43BE-8829-FAAFC181083F}">
      <dsp:nvSpPr>
        <dsp:cNvPr id="0" name=""/>
        <dsp:cNvSpPr/>
      </dsp:nvSpPr>
      <dsp:spPr>
        <a:xfrm>
          <a:off x="350947" y="4320737"/>
          <a:ext cx="9407267" cy="454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8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Правовое регулирование технологий искусственного интеллекта как базовое условие экономического прорыва России</a:t>
          </a:r>
        </a:p>
      </dsp:txBody>
      <dsp:txXfrm>
        <a:off x="350947" y="4320737"/>
        <a:ext cx="9407267" cy="454656"/>
      </dsp:txXfrm>
    </dsp:sp>
    <dsp:sp modelId="{5EA30F0C-B824-47E3-84EE-18412EAC6C3D}">
      <dsp:nvSpPr>
        <dsp:cNvPr id="0" name=""/>
        <dsp:cNvSpPr/>
      </dsp:nvSpPr>
      <dsp:spPr>
        <a:xfrm>
          <a:off x="66787" y="4263905"/>
          <a:ext cx="568320" cy="56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1000F-0EE0-40C8-B8C1-5E469D0A675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253A-0DF1-456F-B88E-9B46698F8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27F-2192-4608-BC81-1BA6417B33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27F-2192-4608-BC81-1BA6417B33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0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869A-74B0-46B8-8137-ED0D13FB4B32}" type="datetime1">
              <a:rPr lang="ru-RU" smtClean="0"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8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01.06.2021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diagramData" Target="../diagrams/data3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5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51" y="1510167"/>
            <a:ext cx="10515600" cy="4298451"/>
          </a:xfrm>
        </p:spPr>
        <p:txBody>
          <a:bodyPr/>
          <a:lstStyle/>
          <a:p>
            <a:pPr algn="ctr"/>
            <a:r>
              <a:rPr lang="ru-RU" sz="3600" dirty="0"/>
              <a:t>РЕЗУЛЬТАТЫ ДЕЯТЕЛЬНОСТИ НАУЧНОЙ ШКОЛЫ «ГОСУДАРСТВЕННОЕ РЕГУЛИРОВАНИЕ ЭКОНОМИЧЕСКОЙ ДЕЯТЕЛЬНОСТИ»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РУКОВОДИТЕЛЬ: РУЧКИНА Г.Ф.</a:t>
            </a:r>
            <a:r>
              <a:rPr lang="ru-RU" altLang="ru-RU" sz="3600" dirty="0">
                <a:cs typeface="Times New Roman" pitchFamily="18" charset="0"/>
              </a:rPr>
              <a:t/>
            </a:r>
            <a:br>
              <a:rPr lang="ru-RU" altLang="ru-RU" sz="3600" dirty="0"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502039"/>
            <a:ext cx="9312964" cy="593430"/>
          </a:xfrm>
        </p:spPr>
        <p:txBody>
          <a:bodyPr/>
          <a:lstStyle/>
          <a:p>
            <a:pPr algn="ctr"/>
            <a:r>
              <a:rPr lang="ru-RU" dirty="0"/>
              <a:t>Показатели деятельности научной школы </a:t>
            </a:r>
            <a:r>
              <a:rPr lang="ru-RU" altLang="ru-RU" dirty="0">
                <a:cs typeface="Times New Roman" pitchFamily="18" charset="0"/>
              </a:rPr>
              <a:t>«Государственное регулирование экономической деятельности» за 2015-2020 гг.</a:t>
            </a:r>
            <a:br>
              <a:rPr lang="ru-RU" altLang="ru-RU" dirty="0"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760645"/>
              </p:ext>
            </p:extLst>
          </p:nvPr>
        </p:nvGraphicFramePr>
        <p:xfrm>
          <a:off x="172279" y="155726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2" y="2276061"/>
            <a:ext cx="10515600" cy="1395644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подготовке докторантов и аспирантов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69172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269875" y="565150"/>
            <a:ext cx="8993188" cy="377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Количество защищённых диссертаций под руководством членов школы с 2015 года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Объект 1"/>
          <p:cNvSpPr txBox="1">
            <a:spLocks noGrp="1"/>
          </p:cNvSpPr>
          <p:nvPr>
            <p:ph idx="1"/>
          </p:nvPr>
        </p:nvSpPr>
        <p:spPr>
          <a:xfrm>
            <a:off x="269875" y="1338263"/>
            <a:ext cx="10515600" cy="51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Количество защищённых диссертаций под руководством членов школы: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Кандидатских – 14.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В 2021 года предполагается защита 10 кандидатских диссертаций.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lvl="0" indent="0" algn="just">
              <a:buNone/>
              <a:defRPr/>
            </a:pPr>
            <a:r>
              <a:rPr lang="ru-RU" dirty="0"/>
              <a:t>Создан диссертационный совет Д 505.001.112, председателем которого является Ручкина Г.Ф., заместителем - Илюшина М.Н. (д.ю.н., профессор), секретарем – Павликов С.Г. (д.ю.н., профессор) и диссертационный совет Д. 505.001.115, председателем которого является Ручкина Г.Ф., заместителем – Алексеева Д.Г. (д.ю.н., профессор), секретарем – Лапина М.А.. (д.ю.н., профессор).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7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23" y="2880182"/>
            <a:ext cx="10151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Достижения в научно-исследовательской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47797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474879"/>
            <a:ext cx="10391775" cy="511949"/>
          </a:xfrm>
        </p:spPr>
        <p:txBody>
          <a:bodyPr/>
          <a:lstStyle/>
          <a:p>
            <a:pPr algn="ctr"/>
            <a:r>
              <a:rPr lang="ru-RU" dirty="0"/>
              <a:t>Показатели деятельности научной школы </a:t>
            </a:r>
            <a:r>
              <a:rPr lang="ru-RU" altLang="ru-RU" dirty="0">
                <a:cs typeface="Times New Roman" pitchFamily="18" charset="0"/>
              </a:rPr>
              <a:t>«Государственное регулирование экономической деятельности» за 2017-2020 гг.</a:t>
            </a:r>
            <a:br>
              <a:rPr lang="ru-RU" altLang="ru-RU" dirty="0"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591014"/>
              </p:ext>
            </p:extLst>
          </p:nvPr>
        </p:nvGraphicFramePr>
        <p:xfrm>
          <a:off x="447260" y="1418119"/>
          <a:ext cx="10505661" cy="486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5" y="1338607"/>
            <a:ext cx="10515600" cy="51019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dirty="0"/>
              <a:t>Всего за период 2014-2021 гг. научно-педагогическим составом научной школы «Государственное регулирование экономической деятельности» </a:t>
            </a:r>
            <a:r>
              <a:rPr lang="ru-RU" sz="2600" b="1" dirty="0"/>
              <a:t>подготовлено 23 научных исследования </a:t>
            </a:r>
            <a:r>
              <a:rPr lang="ru-RU" sz="2600" dirty="0"/>
              <a:t>в рамках государственного задания.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b="1" dirty="0"/>
              <a:t>В частности, среди них в 2020-2021 году выполнялись следующие работы: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 Разработка концепции специальных правовых режимов.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  Совершенствование правового регулирования порядка определения базовых ставок аренды государственной недвижимости Российской Федерации».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Теория правового регулирования искусственного интеллекта, роботов и объектов робототехники в Российской Федерации.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Институционально-правовые факторы обеспечения высоких стандартов экологического благополучия на примере исследования положительного опыта зарубежных стран.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Исследование зарубежного опыта правового регулирования организации государственных закупок и возможностей его применения в Российской Федерации.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Разработка предложений по обеспечению глобальной конкурентоспособности российского образования с учетом лучших зарубежных практик.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/>
              <a:t>Стимулирование и правовая поддержка развития инновационных и высокотехнологичных субъектов МСП путем обеспечения доступности кредитных ресурсов под залог объектов интеллектуальной собственности.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505" y="565413"/>
            <a:ext cx="8993765" cy="377403"/>
          </a:xfrm>
        </p:spPr>
        <p:txBody>
          <a:bodyPr/>
          <a:lstStyle/>
          <a:p>
            <a:pPr algn="ctr"/>
            <a:r>
              <a:rPr lang="ru-RU" sz="2800" dirty="0"/>
              <a:t>Госзадание 2020 - 2021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2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262868"/>
            <a:ext cx="5324476" cy="491792"/>
          </a:xfrm>
          <a:prstGeom prst="homePlate">
            <a:avLst/>
          </a:prstGeom>
          <a:solidFill>
            <a:srgbClr val="007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16</a:t>
            </a:fld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92D1C93-DE25-4711-B5FF-81055FA7B7BC}"/>
              </a:ext>
            </a:extLst>
          </p:cNvPr>
          <p:cNvCxnSpPr/>
          <p:nvPr/>
        </p:nvCxnSpPr>
        <p:spPr>
          <a:xfrm>
            <a:off x="10739692" y="220344"/>
            <a:ext cx="0" cy="5796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9BFFA34-CE51-40FD-BCEF-8CCB2D0C0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13810"/>
          <a:stretch/>
        </p:blipFill>
        <p:spPr>
          <a:xfrm>
            <a:off x="11530802" y="87259"/>
            <a:ext cx="316648" cy="2222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740" y="-3431"/>
            <a:ext cx="1662260" cy="606033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73598" y="309531"/>
            <a:ext cx="4777279" cy="445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Участие в НИР - Хоздоговорные темы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89197" y="846622"/>
            <a:ext cx="11716664" cy="6011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spcBef>
                <a:spcPts val="0"/>
              </a:spcBef>
            </a:pPr>
            <a:r>
              <a:rPr lang="ru-RU" sz="1800" dirty="0"/>
              <a:t>В соответствии с научными направлениями деятельности Школы представители научной школы (преподаватели Департамента правового регулирования экономической деятельности Юридического факультета </a:t>
            </a:r>
            <a:r>
              <a:rPr lang="ru-RU" sz="1800" dirty="0" err="1"/>
              <a:t>Финуниверситета</a:t>
            </a:r>
            <a:r>
              <a:rPr lang="ru-RU" sz="1800" dirty="0"/>
              <a:t>) за время ее существования (2014-2021 гг.) участвовали: </a:t>
            </a:r>
          </a:p>
          <a:p>
            <a:pPr lvl="0" algn="just">
              <a:spcBef>
                <a:spcPts val="0"/>
              </a:spcBef>
            </a:pPr>
            <a:r>
              <a:rPr lang="ru-RU" sz="1800" b="1" dirty="0"/>
              <a:t>в семнадцати хоздоговорных </a:t>
            </a:r>
            <a:r>
              <a:rPr lang="ru-RU" sz="1800" b="1" dirty="0" err="1"/>
              <a:t>НИРах</a:t>
            </a:r>
            <a:r>
              <a:rPr lang="ru-RU" sz="1800" b="1" dirty="0"/>
              <a:t> </a:t>
            </a:r>
            <a:r>
              <a:rPr lang="ru-RU" sz="1800" dirty="0"/>
              <a:t>(заказчик – Федеральная нотариальная палата, Государственная Дума</a:t>
            </a:r>
            <a:r>
              <a:rPr lang="en-US" sz="1800" dirty="0"/>
              <a:t> </a:t>
            </a:r>
            <a:r>
              <a:rPr lang="ru-RU" sz="1800" dirty="0"/>
              <a:t>Федерального собрания Российской Федерации, Ассоциация профессиональных управляющих недвижимостью «Р1», ЗАО «КРЕСТ ДЕВЕЛОПМЕНТ», Общество с ограниченной ответственностью «КОСМОЭВИТЕР», политическая партия «Российская партия пенсионеров за социальную справедливость», ООО МСК «БЛ ГРУПП», ООО «</a:t>
            </a:r>
            <a:r>
              <a:rPr lang="ru-RU" sz="1800" dirty="0" err="1"/>
              <a:t>Русагрогрупп</a:t>
            </a:r>
            <a:r>
              <a:rPr lang="ru-RU" sz="1800" dirty="0"/>
              <a:t>» )</a:t>
            </a: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800" b="1" dirty="0"/>
              <a:t>Наиболее значимые: </a:t>
            </a:r>
          </a:p>
          <a:p>
            <a:pPr lvl="0" algn="just">
              <a:spcBef>
                <a:spcPts val="0"/>
              </a:spcBef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ru-RU" sz="1800" dirty="0"/>
              <a:t>«Мониторинг отдельных законодательных практик субъектов Федерации в части предметов совместного ведения Российской Федерации и ее субъектов. Разработка механизмов гармонизации федерального и регионального законодательства» (2018 год – заказчик - ГД)</a:t>
            </a:r>
          </a:p>
          <a:p>
            <a:pPr lvl="0" algn="just">
              <a:spcBef>
                <a:spcPts val="0"/>
              </a:spcBef>
            </a:pPr>
            <a:r>
              <a:rPr lang="ru-RU" sz="1800" dirty="0"/>
              <a:t>«Анализ правоприменительной практики регулирования кредитно-денежной политики и финансовой системы. Выработка предложений по совершенствованию законодательства в сфере банковской деятельности, валютного регулирования и валютного контроля, кредитно-денежной политики с целью повышения устойчивости финансовой системы и доступности инвестиционных ресурсов для обеспечения роста национальной экономики» (2018 год – заказчик - ГД)</a:t>
            </a:r>
          </a:p>
          <a:p>
            <a:pPr algn="just">
              <a:spcBef>
                <a:spcPts val="0"/>
              </a:spcBef>
            </a:pPr>
            <a:r>
              <a:rPr lang="ru-RU" sz="1800" dirty="0"/>
              <a:t>«Образ будущего глазами старшего поколения» (2018 год - заказчик – политическая партия «Российская партия пенсионеров за социальную справедливость»)</a:t>
            </a:r>
          </a:p>
          <a:p>
            <a:pPr algn="just">
              <a:spcBef>
                <a:spcPts val="0"/>
              </a:spcBef>
            </a:pPr>
            <a:r>
              <a:rPr lang="ru-RU" sz="1800" dirty="0"/>
              <a:t>«Возможности и способы нормативно-правового регулирования применения технологии </a:t>
            </a:r>
            <a:r>
              <a:rPr lang="ru-RU" sz="1800" dirty="0" err="1"/>
              <a:t>блокчейн</a:t>
            </a:r>
            <a:r>
              <a:rPr lang="ru-RU" sz="1800" dirty="0"/>
              <a:t> на финансовом рынке России с учетом мирового опыта» (2018 год – заказчик – ГД)</a:t>
            </a:r>
          </a:p>
          <a:p>
            <a:pPr algn="just">
              <a:spcBef>
                <a:spcPts val="0"/>
              </a:spcBef>
            </a:pPr>
            <a:r>
              <a:rPr lang="ru-RU" sz="1800" dirty="0"/>
              <a:t>«Законодательное регулирование внедрения и практического применения современных финансовых технологий. Анализ международного опыта и модальности в российской практике» (2017 год – заказчик – ГД)</a:t>
            </a:r>
          </a:p>
          <a:p>
            <a:pPr lvl="0" algn="just">
              <a:spcBef>
                <a:spcPts val="0"/>
              </a:spcBef>
            </a:pPr>
            <a:endParaRPr lang="ru-RU" sz="1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96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262868"/>
            <a:ext cx="5324476" cy="491792"/>
          </a:xfrm>
          <a:prstGeom prst="homePlate">
            <a:avLst/>
          </a:prstGeom>
          <a:solidFill>
            <a:srgbClr val="007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17</a:t>
            </a:fld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92D1C93-DE25-4711-B5FF-81055FA7B7BC}"/>
              </a:ext>
            </a:extLst>
          </p:cNvPr>
          <p:cNvCxnSpPr/>
          <p:nvPr/>
        </p:nvCxnSpPr>
        <p:spPr>
          <a:xfrm>
            <a:off x="10739692" y="220344"/>
            <a:ext cx="0" cy="5796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9BFFA34-CE51-40FD-BCEF-8CCB2D0C0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13810"/>
          <a:stretch/>
        </p:blipFill>
        <p:spPr>
          <a:xfrm>
            <a:off x="11530802" y="87259"/>
            <a:ext cx="316648" cy="2222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740" y="-3431"/>
            <a:ext cx="1662260" cy="606033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 rot="10800000" flipV="1">
            <a:off x="361519" y="309531"/>
            <a:ext cx="4833935" cy="4451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Общеуниверситетская комплексная тема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50631" y="1023734"/>
            <a:ext cx="10880171" cy="515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</a:rPr>
              <a:t>	В соответствии с научными направлениями деятельности Школы представители научной школы (преподаватели Департамента правового регулирования экономической деятельности и с 2020 г. Департамента международного и публичного права) за время ее существования (2014-2021 гг.) участвовали: </a:t>
            </a: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lvl="0" algn="just" hangingPunct="0">
              <a:defRPr/>
            </a:pP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>
                <a:solidFill>
                  <a:schemeClr val="tx1"/>
                </a:solidFill>
              </a:rPr>
              <a:t>подтемах</a:t>
            </a:r>
            <a:r>
              <a:rPr lang="ru-RU" sz="1800" dirty="0">
                <a:solidFill>
                  <a:schemeClr val="tx1"/>
                </a:solidFill>
              </a:rPr>
              <a:t> научных исследований общеуниверситетской комплексной темы «Новая парадигма общественного развития в условиях цифровой экономики» (2018-2020 гг.),  </a:t>
            </a:r>
            <a:r>
              <a:rPr lang="ru-RU" sz="1800" dirty="0" err="1">
                <a:solidFill>
                  <a:schemeClr val="tx1"/>
                </a:solidFill>
              </a:rPr>
              <a:t>подтема</a:t>
            </a:r>
            <a:r>
              <a:rPr lang="ru-RU" sz="1800" dirty="0">
                <a:solidFill>
                  <a:schemeClr val="tx1"/>
                </a:solidFill>
              </a:rPr>
              <a:t> («Правовое регулирование искусственного интеллекта, регулирование использования </a:t>
            </a:r>
            <a:r>
              <a:rPr lang="ru-RU" sz="1800" dirty="0" err="1">
                <a:solidFill>
                  <a:schemeClr val="tx1"/>
                </a:solidFill>
              </a:rPr>
              <a:t>киберфизических</a:t>
            </a:r>
            <a:r>
              <a:rPr lang="ru-RU" sz="1800" dirty="0">
                <a:solidFill>
                  <a:schemeClr val="tx1"/>
                </a:solidFill>
              </a:rPr>
              <a:t> систем в целях возможного их широкого использования в частноправовых и публично -правовых отношениях).  </a:t>
            </a:r>
          </a:p>
          <a:p>
            <a:pPr lvl="0" algn="just" hangingPunct="0"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lvl="0" algn="just" hangingPunct="0">
              <a:defRPr/>
            </a:pPr>
            <a:r>
              <a:rPr lang="ru-RU" sz="1800" dirty="0">
                <a:solidFill>
                  <a:schemeClr val="tx1"/>
                </a:solidFill>
              </a:rPr>
              <a:t>в научных исследованиях общеуниверситетской комплексной темы «Формирование условий долгосрочного устойчивого развития России: теория и практика» на период (2021), (собственная тема «Развитие правовой системы для формирования условий экономического лидерства России»).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</a:rPr>
              <a:t>Материалы исследования по тематике научной школы используются в преподавании 14 дисциплин уровня бакалавриата, магистратуры и аспирантуры.</a:t>
            </a: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23" y="2880182"/>
            <a:ext cx="10151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Достижения в теоретических результатах школы</a:t>
            </a:r>
          </a:p>
        </p:txBody>
      </p:sp>
    </p:spTree>
    <p:extLst>
      <p:ext uri="{BB962C8B-B14F-4D97-AF65-F5344CB8AC3E}">
        <p14:creationId xmlns:p14="http://schemas.microsoft.com/office/powerpoint/2010/main" val="286524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3010" y="1255669"/>
            <a:ext cx="11445980" cy="5802027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/>
              <a:t>Сформулированы этические правила взаимодействия человека с искусственным интеллектом, роботами и объектами робототехники.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Разработаны теоретические подходы в юриспруденции к </a:t>
            </a:r>
            <a:r>
              <a:rPr lang="ru-RU" sz="1300" b="1" dirty="0" err="1"/>
              <a:t>правосубъектности</a:t>
            </a:r>
            <a:r>
              <a:rPr lang="ru-RU" sz="1300" b="1" dirty="0"/>
              <a:t> искусственного интеллекта, роботов и объектов робототехники.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Сконструирована модель функционирования и применения специальных правовых режимов при реализации проектов в Российской Федерации.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Сформулирована концепция специальных правовых режимов, выработанная в условиях действующего законодательства Российской Федерации.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Сконструированы все элементы теоретической модели развития российского социально-экологического предпринимательства, которые нашли отражение в монографии «Социально-правовая модель российского экологического предпринимательства: тенденции и перспективы».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Разработана методология применения теории систем управления к анализу и синтезу гражданского законодательства как на уровне системы - проекта Основ гражданского законодательства государств - членов </a:t>
            </a:r>
            <a:r>
              <a:rPr lang="ru-RU" sz="1300" b="1" dirty="0" err="1"/>
              <a:t>ЕврАзЭС</a:t>
            </a:r>
            <a:r>
              <a:rPr lang="ru-RU" sz="1300" b="1" dirty="0"/>
              <a:t>, так и на уровне входящих в нее подсистем - гражданского законодательства Беларуси, Казахстана и России.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Исследован зарубежный опыт обеспечения экологического благополучия.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Выявлены и классифицированы институционально-правовые факторы, способствующие обеспечению высоких стандартов экологического благополучия в России. 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Изучены практики регулирования организации государственных закупок с использованием цифровых сервисов за рубежом.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Изучены лучшие зарубежные практики обеспечения глобальной конкурентоспособности образования.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Проведен аналитический обзор зарубежного опыта кредитования инновационных и высокотехнологичных компаний под залог ОИС.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Выявлены финансово-экономические факторы, препятствующие устойчивому развитию субъектов МСП в приоритетных отраслях экономики.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Разработаны Уточненные критерии отнесения к субъектам МСП на основе кластерного анализа.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Исследованы возможности стандартизации и формирования целевых показателей, отражающих степень (динамику) развития российских финансовых технологий.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Проведена качественная и количественная оценка эффективности, которая может быть получена в результате создания единого платежного пространства в рамках ЕАЭС.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Проведен анализ правового регулирования создания и использования финансовых технологий на международном уровне, в России и за рубежом.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Исследованы правовые основы формирования единого цифрового пространства на территории региональных объединений (ЕС, БРИКС, ШОС и пр.) с целью имплементации лучшего опыта в право ЕАЭС.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/>
              <a:t> Исследованы меры поддержки малого и среднего бизнеса в России и за рубежом.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68942" y="510988"/>
            <a:ext cx="9009530" cy="544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Наиболее значимые теоретические результаты научной школы 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155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3017"/>
            <a:ext cx="9065623" cy="561314"/>
          </a:xfrm>
        </p:spPr>
        <p:txBody>
          <a:bodyPr/>
          <a:lstStyle/>
          <a:p>
            <a:pPr algn="ctr"/>
            <a:r>
              <a:rPr lang="ru-RU" sz="2400" dirty="0"/>
              <a:t> Научный руководитель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107" y="2750517"/>
            <a:ext cx="74814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Ручкина Гульнара Флюровна</a:t>
            </a:r>
            <a:r>
              <a:rPr lang="ru-RU" sz="2000" dirty="0">
                <a:latin typeface="Book Antiqua" panose="02040602050305030304" pitchFamily="18" charset="0"/>
              </a:rPr>
              <a:t>, окончила Башкирский государственный университет, доктор юридических наук, профессор, почетный работник высшего профессионального образования Российской Федерации, действительный член Российской академии естественных наук, член Экспертного совета при ФНС России; член Экспертного совета при Комиссии Московской городской Думы.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Награждена Почетными грамотами ФНС России, ФАС России, благодарностями Федерального казначейства, благодарностями и почетной грамотой ректора Финансового университета при Правительстве Российской Федерации.</a:t>
            </a:r>
          </a:p>
          <a:p>
            <a:pPr algn="just"/>
            <a:endParaRPr lang="ru-RU" sz="2200" dirty="0">
              <a:latin typeface="Book Antiqua" panose="02040602050305030304" pitchFamily="18" charset="0"/>
            </a:endParaRPr>
          </a:p>
        </p:txBody>
      </p:sp>
      <p:pic>
        <p:nvPicPr>
          <p:cNvPr id="8" name="Picture 4" descr="https://im0-tub-ru.yandex.net/i?id=0ff16a7f64092308cc3bd822c6adb0b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270981"/>
            <a:ext cx="3237963" cy="32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551" y="319224"/>
            <a:ext cx="2263151" cy="825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69579" y="1365980"/>
            <a:ext cx="5417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Научная школа «Государственное регулирование экономической деятельности» (далее – научная школа) зарегистрирована на основании решения Ученого совета Финансового университета (выписка из протокола от 25 апреля 2014 года № 16).</a:t>
            </a:r>
          </a:p>
        </p:txBody>
      </p:sp>
    </p:spTree>
    <p:extLst>
      <p:ext uri="{BB962C8B-B14F-4D97-AF65-F5344CB8AC3E}">
        <p14:creationId xmlns:p14="http://schemas.microsoft.com/office/powerpoint/2010/main" val="420259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23" y="2880182"/>
            <a:ext cx="10151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Собственный пул научных мероприятий для участия молодого поколения научной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382551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rcRect l="11120" t="7950" r="9679" b="4138"/>
          <a:stretch>
            <a:fillRect/>
          </a:stretch>
        </p:blipFill>
        <p:spPr>
          <a:xfrm>
            <a:off x="0" y="1146413"/>
            <a:ext cx="3207467" cy="1801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konferentsiya3-1100x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3565"/>
            <a:ext cx="4042341" cy="26973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6" y="602735"/>
            <a:ext cx="10391775" cy="377403"/>
          </a:xfrm>
        </p:spPr>
        <p:txBody>
          <a:bodyPr/>
          <a:lstStyle/>
          <a:p>
            <a:r>
              <a:rPr lang="ru-RU" dirty="0"/>
              <a:t>Масштабные мероприятия, организованные в рамках научной школы в 2021 </a:t>
            </a:r>
            <a:r>
              <a:rPr lang="ru-RU" sz="2000" dirty="0"/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0616" y="1146413"/>
          <a:ext cx="7101384" cy="57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1613754422550.jpg"/>
          <p:cNvPicPr>
            <a:picLocks noChangeAspect="1"/>
          </p:cNvPicPr>
          <p:nvPr/>
        </p:nvPicPr>
        <p:blipFill>
          <a:blip r:embed="rId9" cstate="print"/>
          <a:srcRect l="9333" t="21692"/>
          <a:stretch>
            <a:fillRect/>
          </a:stretch>
        </p:blipFill>
        <p:spPr>
          <a:xfrm>
            <a:off x="1457546" y="2421861"/>
            <a:ext cx="3499842" cy="20142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215" y="565413"/>
            <a:ext cx="10391775" cy="377403"/>
          </a:xfrm>
        </p:spPr>
        <p:txBody>
          <a:bodyPr/>
          <a:lstStyle/>
          <a:p>
            <a:r>
              <a:rPr lang="ru-RU" dirty="0"/>
              <a:t>Масштабные мероприятия, организованные в рамках научной школы в 2021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43550" y="1070213"/>
          <a:ext cx="6648450" cy="57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SC_9230.jpg"/>
          <p:cNvPicPr>
            <a:picLocks noChangeAspect="1"/>
          </p:cNvPicPr>
          <p:nvPr/>
        </p:nvPicPr>
        <p:blipFill>
          <a:blip r:embed="rId7" cstate="print"/>
          <a:srcRect t="30599"/>
          <a:stretch>
            <a:fillRect/>
          </a:stretch>
        </p:blipFill>
        <p:spPr>
          <a:xfrm>
            <a:off x="-5828" y="4844955"/>
            <a:ext cx="5169945" cy="20130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9DCA6B-7085-4F18-A744-6AFEF3B6A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46412"/>
            <a:ext cx="3036869" cy="2282588"/>
          </a:xfrm>
          <a:prstGeom prst="rect">
            <a:avLst/>
          </a:prstGeom>
        </p:spPr>
      </p:pic>
      <p:pic>
        <p:nvPicPr>
          <p:cNvPr id="8" name="Рисунок 7" descr="DSC_9065.jpg"/>
          <p:cNvPicPr>
            <a:picLocks noChangeAspect="1"/>
          </p:cNvPicPr>
          <p:nvPr/>
        </p:nvPicPr>
        <p:blipFill>
          <a:blip r:embed="rId9" cstate="print"/>
          <a:srcRect l="25191" t="31169" r="27331"/>
          <a:stretch>
            <a:fillRect/>
          </a:stretch>
        </p:blipFill>
        <p:spPr>
          <a:xfrm>
            <a:off x="2938933" y="2763476"/>
            <a:ext cx="2460615" cy="23625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E12B32-46D3-4F9A-8EE5-4FE030F9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04" y="1018497"/>
            <a:ext cx="1746913" cy="8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8CAD1B-0394-4D89-935D-2E5FBB1E89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0839" r="9292" b="9281"/>
          <a:stretch/>
        </p:blipFill>
        <p:spPr>
          <a:xfrm>
            <a:off x="3829772" y="1775740"/>
            <a:ext cx="920875" cy="9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8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120" y="1545397"/>
            <a:ext cx="2783081" cy="1019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1"/>
                </a:solidFill>
                <a:latin typeface="Arial"/>
              </a:rPr>
              <a:t>Собственные научные конференции и конкурсы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25896" y="2618472"/>
            <a:ext cx="576064" cy="576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4652345" y="2564906"/>
            <a:ext cx="810316" cy="166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2491789" y="2564906"/>
            <a:ext cx="2970872" cy="244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5462661" y="2564906"/>
            <a:ext cx="806358" cy="16959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4097645" y="2564906"/>
            <a:ext cx="1365016" cy="672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43238" y="2814486"/>
            <a:ext cx="1419656" cy="12683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1"/>
                </a:solidFill>
                <a:latin typeface="Arial"/>
              </a:rPr>
              <a:t>Международная конференция «Экономика отраслевых рынков: формирование, практика и развитие»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70473" y="4244666"/>
            <a:ext cx="1598412" cy="7820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bg1"/>
                </a:solidFill>
              </a:rPr>
              <a:t>Олимпиада «Экономика и право» </a:t>
            </a:r>
            <a:endParaRPr lang="ru-RU" sz="1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197" y="2828948"/>
            <a:ext cx="1605635" cy="12144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</a:rPr>
              <a:t>Конкурс студенческих, магистерских и аспирантских научных работ «Банковская деятельность в современных условиях</a:t>
            </a:r>
            <a:r>
              <a:rPr lang="ru-RU" sz="800" b="1" dirty="0">
                <a:solidFill>
                  <a:schemeClr val="bg1"/>
                </a:solidFill>
              </a:rPr>
              <a:t>»</a:t>
            </a:r>
            <a:endParaRPr lang="ru-RU" sz="8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2579" y="4216010"/>
            <a:ext cx="1609691" cy="10995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</a:rPr>
              <a:t>Конкурс студенческих, магистерских и аспирантских научных работ «Генезис предпринимательства</a:t>
            </a:r>
            <a:endParaRPr lang="ru-RU" sz="11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50298" y="2985811"/>
            <a:ext cx="1673139" cy="9921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</a:rPr>
              <a:t>«Трансформация предпринимательской деятельности: новые технологии, эффективность, перспективы» </a:t>
            </a:r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6191056" y="3278590"/>
            <a:ext cx="784652" cy="4846705"/>
          </a:xfrm>
          <a:prstGeom prst="leftBrace">
            <a:avLst>
              <a:gd name="adj1" fmla="val 8333"/>
              <a:gd name="adj2" fmla="val 460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D4D4D"/>
              </a:solidFill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80500" y="1515822"/>
            <a:ext cx="1640844" cy="10422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Arial"/>
              </a:rPr>
              <a:t>Научные кружки и клубы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12067" y="1541394"/>
            <a:ext cx="1867830" cy="10458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Arial"/>
              </a:rPr>
              <a:t>Проектная научно-исследовательская деятельность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36711" y="1532829"/>
            <a:ext cx="1650259" cy="10807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Arial"/>
              </a:rPr>
              <a:t>Участие в НИР государственного задания Финуниверситета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6533" y="1522655"/>
            <a:ext cx="1595232" cy="10746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</a:rPr>
              <a:t>ВТСК</a:t>
            </a: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3788538" y="579187"/>
            <a:ext cx="6553200" cy="508000"/>
          </a:xfrm>
        </p:spPr>
        <p:txBody>
          <a:bodyPr/>
          <a:lstStyle/>
          <a:p>
            <a:pPr algn="ctr"/>
            <a:r>
              <a:rPr lang="ru-RU" sz="2000" b="1" dirty="0"/>
              <a:t>Научные проекты и мероприятия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2475" y="4324017"/>
            <a:ext cx="27664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Бакалавры участвующие в научной работе - </a:t>
            </a:r>
            <a:r>
              <a:rPr lang="ru-RU" sz="1100" b="1" dirty="0">
                <a:latin typeface="Arial" charset="0"/>
              </a:rPr>
              <a:t>341.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- Победители конкурсов - </a:t>
            </a:r>
            <a:r>
              <a:rPr lang="ru-RU" sz="1100" b="1" dirty="0">
                <a:latin typeface="Arial" charset="0"/>
              </a:rPr>
              <a:t>33.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- Студенты в составе ВТК - </a:t>
            </a:r>
            <a:r>
              <a:rPr lang="ru-RU" sz="1100" b="1" dirty="0">
                <a:latin typeface="Arial" charset="0"/>
              </a:rPr>
              <a:t>5.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- Магистры, участвующие в научной работе – </a:t>
            </a:r>
            <a:r>
              <a:rPr lang="ru-RU" sz="1100" b="1" dirty="0">
                <a:latin typeface="Arial" charset="0"/>
              </a:rPr>
              <a:t>55.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- В реферируемых изданиях – </a:t>
            </a:r>
            <a:r>
              <a:rPr lang="ru-RU" sz="1100" b="1" dirty="0">
                <a:latin typeface="Arial" charset="0"/>
              </a:rPr>
              <a:t>17.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- Выступили на конференциях– более </a:t>
            </a:r>
            <a:r>
              <a:rPr lang="ru-RU" sz="1100" b="1" dirty="0">
                <a:latin typeface="Arial" charset="0"/>
              </a:rPr>
              <a:t>200.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latin typeface="Arial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88538" y="6259731"/>
            <a:ext cx="3397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70C0"/>
                </a:solidFill>
                <a:latin typeface="Arial" charset="0"/>
              </a:rPr>
              <a:t>360 участников студентов в 2020 году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70C0"/>
                </a:solidFill>
                <a:latin typeface="Arial" charset="0"/>
              </a:rPr>
              <a:t>Более 200 в 2021 году (за 4 месяца)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9190833" y="3240707"/>
            <a:ext cx="300245" cy="21078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D4D4D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130171" y="10768807"/>
            <a:ext cx="903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Н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а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и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б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о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л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е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 err="1">
                <a:solidFill>
                  <a:srgbClr val="0070C0"/>
                </a:solidFill>
                <a:latin typeface="Arial" charset="0"/>
              </a:rPr>
              <a:t>е</a:t>
            </a: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0070C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У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с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п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е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ш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н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ы</a:t>
            </a:r>
            <a:br>
              <a:rPr lang="ru-RU" sz="9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900" b="1" dirty="0">
                <a:solidFill>
                  <a:srgbClr val="0070C0"/>
                </a:solidFill>
                <a:latin typeface="Arial" charset="0"/>
              </a:rPr>
              <a:t>е</a:t>
            </a:r>
          </a:p>
        </p:txBody>
      </p:sp>
      <p:pic>
        <p:nvPicPr>
          <p:cNvPr id="2050" name="Picture 2" descr="Картинки по запросу студ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54" y="5782624"/>
            <a:ext cx="2669224" cy="10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студенты рису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286" y="4853077"/>
            <a:ext cx="1279213" cy="17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32476" y="3236907"/>
            <a:ext cx="1625108" cy="10239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/>
              </a:rPr>
              <a:t>Собственные исследовательские проекты в интересах банковского сектора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315" y="549448"/>
            <a:ext cx="1260733" cy="872815"/>
          </a:xfrm>
          <a:prstGeom prst="rect">
            <a:avLst/>
          </a:prstGeom>
        </p:spPr>
      </p:pic>
      <p:pic>
        <p:nvPicPr>
          <p:cNvPr id="1026" name="Picture 2" descr="мнс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5" y="524973"/>
            <a:ext cx="905057" cy="8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0845" y="320049"/>
            <a:ext cx="894198" cy="1127140"/>
          </a:xfrm>
          <a:prstGeom prst="rect">
            <a:avLst/>
          </a:prstGeom>
        </p:spPr>
      </p:pic>
      <p:pic>
        <p:nvPicPr>
          <p:cNvPr id="1028" name="Picture 4" descr="kvadrat_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25" y="447591"/>
            <a:ext cx="942451" cy="9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 стрелкой 60"/>
          <p:cNvCxnSpPr>
            <a:stCxn id="4" idx="2"/>
          </p:cNvCxnSpPr>
          <p:nvPr/>
        </p:nvCxnSpPr>
        <p:spPr>
          <a:xfrm>
            <a:off x="5462661" y="2564906"/>
            <a:ext cx="665375" cy="420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043691" y="2722662"/>
            <a:ext cx="1577736" cy="8118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</a:rPr>
              <a:t>Разработка концепции Социального кодекса Российской Федерации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026191" y="3688827"/>
            <a:ext cx="1372469" cy="7342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</a:rPr>
              <a:t>Идеи и концепции по развитию моногородов </a:t>
            </a:r>
          </a:p>
        </p:txBody>
      </p:sp>
      <p:pic>
        <p:nvPicPr>
          <p:cNvPr id="2051" name="Рисунок 205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0967" y="4324017"/>
            <a:ext cx="911563" cy="1219216"/>
          </a:xfrm>
          <a:prstGeom prst="rect">
            <a:avLst/>
          </a:prstGeom>
        </p:spPr>
      </p:pic>
      <p:pic>
        <p:nvPicPr>
          <p:cNvPr id="1039" name="Picture 15" descr="http://www.fa.ru/org/faculty/jurfac/PublishingImages/science/G-MpXTo6rw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35" y="2403481"/>
            <a:ext cx="1409243" cy="10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fa.ru/org/faculty/jurfac/PublishingImages/science/LD1jlBXBTT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11" y="2613570"/>
            <a:ext cx="1492122" cy="11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fa.ru/org/faculty/jurfac/PublishingImages/science/T-nUvYLi8P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55" y="3652050"/>
            <a:ext cx="1430382" cy="1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fa.ru/org/faculty/jurfac/PublishingImages/science/xBma0hMhmM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72" y="3999047"/>
            <a:ext cx="1411228" cy="10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fa.ru/org/faculty/jurfac/PublishingImages/science/yqcASJ7LH4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74" y="4732116"/>
            <a:ext cx="1473678" cy="11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fa.ru/org/faculty/jurfac/PublishingImages/science/YhVkEulFoz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72" y="5416319"/>
            <a:ext cx="1423395" cy="10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9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6998" y="1065738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XII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Международный научный студенческий конгресс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222" y="2005157"/>
            <a:ext cx="2614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Всего в Международном студенческом конгрессе приняли участие 146 студентов и аспирантов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5701" y="3717735"/>
            <a:ext cx="287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 Конгрессе приняли участие студенты и аспиранты как Юридического факультета, так и других факультетов и ВУЗов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503712" y="3825721"/>
          <a:ext cx="3984478" cy="296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 rot="17848360">
            <a:off x="3131245" y="5361896"/>
            <a:ext cx="292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Общее количество мероприятий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Юридического факультета составило 20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6955" y="2029721"/>
            <a:ext cx="1584176" cy="335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Дипломы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75876" y="2358156"/>
            <a:ext cx="746417" cy="385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11440" y="2353119"/>
            <a:ext cx="376983" cy="58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</p:cNvCxnSpPr>
          <p:nvPr/>
        </p:nvCxnSpPr>
        <p:spPr>
          <a:xfrm flipH="1">
            <a:off x="4974869" y="2365322"/>
            <a:ext cx="44174" cy="55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06597" y="2758957"/>
            <a:ext cx="1165180" cy="8003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I </a:t>
            </a:r>
            <a:r>
              <a:rPr lang="ru-RU" sz="1400" b="1" dirty="0">
                <a:solidFill>
                  <a:srgbClr val="002060"/>
                </a:solidFill>
              </a:rPr>
              <a:t>степени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– 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81245" y="2974678"/>
            <a:ext cx="1161510" cy="83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002060"/>
                </a:solidFill>
              </a:rPr>
              <a:t>III </a:t>
            </a:r>
            <a:r>
              <a:rPr lang="ru-RU" sz="1400" b="1" dirty="0">
                <a:solidFill>
                  <a:srgbClr val="002060"/>
                </a:solidFill>
              </a:rPr>
              <a:t>степени 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– 18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38200" y="2909603"/>
            <a:ext cx="1008020" cy="7861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II </a:t>
            </a:r>
            <a:r>
              <a:rPr lang="ru-RU" sz="1400" b="1" dirty="0">
                <a:solidFill>
                  <a:srgbClr val="002060"/>
                </a:solidFill>
              </a:rPr>
              <a:t>степени -  13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90340" y="1171163"/>
            <a:ext cx="19480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</a:rPr>
              <a:t>Всеросс</a:t>
            </a:r>
            <a:r>
              <a:rPr lang="ru-RU" sz="1200" b="1" dirty="0">
                <a:solidFill>
                  <a:srgbClr val="0070C0"/>
                </a:solidFill>
              </a:rPr>
              <a:t>​</a:t>
            </a:r>
            <a:r>
              <a:rPr lang="ru-RU" sz="1200" b="1" dirty="0" err="1">
                <a:solidFill>
                  <a:srgbClr val="0070C0"/>
                </a:solidFill>
              </a:rPr>
              <a:t>ийский</a:t>
            </a:r>
            <a:r>
              <a:rPr lang="ru-RU" sz="1200" b="1" dirty="0">
                <a:solidFill>
                  <a:srgbClr val="0070C0"/>
                </a:solidFill>
              </a:rPr>
              <a:t> конкурс научных работ молодежи 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​«Экономический рост России»​​​​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9364" y="2523928"/>
            <a:ext cx="1852759" cy="31085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рамках турнира по интеллектуальной игре «Город А» Юридический факультет Финансового университета при Правительстве Российской Федерации был награжден дипломом II степени в номинации «Лучший факультет».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3709" y="5881973"/>
            <a:ext cx="1617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2069" y="1566233"/>
            <a:ext cx="17307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38" y="425521"/>
            <a:ext cx="482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Мероприятия с участием студентов и аспирантов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071" y="1076445"/>
            <a:ext cx="979473" cy="979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79780" y="1172443"/>
            <a:ext cx="527910" cy="5507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94484" y="5701792"/>
            <a:ext cx="20248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Международный </a:t>
            </a:r>
          </a:p>
          <a:p>
            <a:pPr algn="ctr"/>
            <a:r>
              <a:rPr lang="ru-RU" sz="1400" dirty="0"/>
              <a:t>​​конкурс научных</a:t>
            </a:r>
          </a:p>
          <a:p>
            <a:pPr algn="ctr"/>
            <a:r>
              <a:rPr lang="ru-RU" sz="1400" dirty="0"/>
              <a:t> работ студентов и аспирантов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88936" y="1207324"/>
            <a:ext cx="667278" cy="8411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63172" y="2055918"/>
            <a:ext cx="540807" cy="5408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918544" y="2103417"/>
            <a:ext cx="120833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Всероссийский Фестиваль науки 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«​NAUKA 0+»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04926" y="2823893"/>
            <a:ext cx="676709" cy="7837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858045" y="3697754"/>
            <a:ext cx="1305662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4 студента Юридического факультета удостоены благодарности за полученное Финансовым университетом 2 место на Конкурсе НСО и КБ города Москвы и Московской области в 2021 г.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7953" y="3024895"/>
            <a:ext cx="1834201" cy="137565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3670" y="4704124"/>
            <a:ext cx="1542784" cy="11570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25868" y="5552982"/>
            <a:ext cx="1593414" cy="11950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86840" y="2573930"/>
            <a:ext cx="1333287" cy="155318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41614" y="823982"/>
            <a:ext cx="1111153" cy="14845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16459" y="4226728"/>
            <a:ext cx="1633526" cy="134513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993871" y="638788"/>
            <a:ext cx="1989104" cy="1331548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6496859" y="2048430"/>
            <a:ext cx="1167378" cy="716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Лауреатов – 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10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-5340000">
            <a:off x="698387" y="4651785"/>
            <a:ext cx="1427439" cy="1083107"/>
          </a:xfrm>
          <a:prstGeom prst="rect">
            <a:avLst/>
          </a:prstGeom>
        </p:spPr>
      </p:pic>
      <p:cxnSp>
        <p:nvCxnSpPr>
          <p:cNvPr id="68" name="Прямая со стрелкой 67"/>
          <p:cNvCxnSpPr>
            <a:stCxn id="10" idx="3"/>
            <a:endCxn id="59" idx="1"/>
          </p:cNvCxnSpPr>
          <p:nvPr/>
        </p:nvCxnSpPr>
        <p:spPr>
          <a:xfrm>
            <a:off x="5811131" y="2197522"/>
            <a:ext cx="685728" cy="20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" y="5986131"/>
            <a:ext cx="2318933" cy="8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0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2D6863-50DB-4BC5-851A-3EFE51FAF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3" t="37917" r="34453"/>
          <a:stretch/>
        </p:blipFill>
        <p:spPr>
          <a:xfrm>
            <a:off x="9757579" y="2341616"/>
            <a:ext cx="2465703" cy="2734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EE3996-323F-4B3D-89E1-BDA2B117F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30" y="2341617"/>
            <a:ext cx="2266950" cy="2637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0600E2-1273-434C-A3C1-70492B410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5" t="34676" r="37332" b="39561"/>
          <a:stretch/>
        </p:blipFill>
        <p:spPr>
          <a:xfrm>
            <a:off x="7490630" y="1125855"/>
            <a:ext cx="4019550" cy="1215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0C58DDA8-36A9-4BEE-A436-787DE830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855"/>
            <a:ext cx="7400925" cy="54948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Конкурс «Лучший проект Юридического факультета» (победитель – проект «Рабочая тетрадь «Повышение финансово-правовой грамотности (</a:t>
            </a:r>
            <a:r>
              <a:rPr lang="en-US" sz="1800" dirty="0" err="1"/>
              <a:t>Finbook</a:t>
            </a:r>
            <a:r>
              <a:rPr lang="en-US" sz="1800" dirty="0"/>
              <a:t>)</a:t>
            </a:r>
            <a:r>
              <a:rPr lang="ru-RU" sz="1800" dirty="0"/>
              <a:t>»)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Всероссийский конкурс видеороликов на социально-правовую тематику «Не будем в стороне...»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Конкурс эссе для школьников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V </a:t>
            </a:r>
            <a:r>
              <a:rPr lang="ru-RU" sz="1800" dirty="0"/>
              <a:t>Студенческая олимпиада «Экономика и право» (совместно с Департаментом отраслевых рынков Факультета экономики и бизнеса) 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VII Международный конкурс научных работ студентов и аспирантов «Генезис предпринимательства: от происхождения до современности» (совместно с Департаментом отраслевых рынков Факультета экономики и бизнеса)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V Всероссийский конкурс студенческих, магистерских и аспирантских научных работ «Банковская деятельность в современных условиях: проблемы осуществления и направления совершенствования правового регулирования»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Конкурс «Я люблю </a:t>
            </a:r>
            <a:r>
              <a:rPr lang="ru-RU" sz="1800" dirty="0" err="1"/>
              <a:t>Юрфак</a:t>
            </a:r>
            <a:r>
              <a:rPr lang="ru-RU" sz="1800" dirty="0"/>
              <a:t>»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Конкурс военной песни, посвященный празднованию Дня Победы 9 мая 2021 года</a:t>
            </a:r>
          </a:p>
          <a:p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F26999-0753-4CCB-91EC-77EB3F67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6" y="596865"/>
            <a:ext cx="10391775" cy="377403"/>
          </a:xfrm>
        </p:spPr>
        <p:txBody>
          <a:bodyPr/>
          <a:lstStyle/>
          <a:p>
            <a:r>
              <a:rPr lang="ru-RU" sz="2000" dirty="0"/>
              <a:t>Олимпиады и конкурсы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23C2D-76CD-4310-8A8D-15E006C4F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280" y="4698911"/>
            <a:ext cx="2117797" cy="22711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6DDB0B-F1F6-46A7-AFFB-E66A065D2E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30" y="4698911"/>
            <a:ext cx="3815545" cy="21475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740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23" y="2880182"/>
            <a:ext cx="10151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Перспективные направления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849088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44" y="523849"/>
            <a:ext cx="8891912" cy="55871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ysClr val="window" lastClr="FFFFFF"/>
                </a:solidFill>
              </a:rPr>
              <a:t>Перспективные направления развития научной школы в рамках стратегических научных целей и задач Финансового университета</a:t>
            </a:r>
            <a:endParaRPr lang="ru-RU" sz="2000" b="1" dirty="0"/>
          </a:p>
        </p:txBody>
      </p:sp>
      <p:graphicFrame>
        <p:nvGraphicFramePr>
          <p:cNvPr id="6" name="Объект 9"/>
          <p:cNvGraphicFramePr>
            <a:graphicFrameLocks noGrp="1"/>
          </p:cNvGraphicFramePr>
          <p:nvPr>
            <p:ph idx="1"/>
          </p:nvPr>
        </p:nvGraphicFramePr>
        <p:xfrm>
          <a:off x="444073" y="1284411"/>
          <a:ext cx="9825003" cy="500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23" y="2880182"/>
            <a:ext cx="10151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Направления повышения значимости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научной школы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103" y="1311964"/>
            <a:ext cx="11393214" cy="55460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Расширение спектра исследований за счет выполнения научных исследований в интересах крупного бизнеса, банков.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Увеличение количества привлекаемых к исследованиям зарубежных партнеров Юридического факультета.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Реализация фундаментальных исследований по темам «Финансово-правовые механизмы обеспечения судебной экспертной деятельности в Российской Федерации»; «Этика взаимодействия участников образовательного процесса при использовании цифровых технологий в образовании»; «Формирование концепции специальной этико-правовой защиты биометрических данных граждан».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Реализация исследовательских проектов в рамках общеуниверситетской комплексной темы.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Увеличение количества привлекаемых к исследованиям научной школы студентов, магистрантов и аспирантов.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Повышение качества научных публикаций, увеличении количества высокорейтинговых публикаций в журналах, прежде всего в </a:t>
            </a:r>
            <a:r>
              <a:rPr lang="ru-RU" sz="1800" dirty="0" err="1"/>
              <a:t>Scopus</a:t>
            </a:r>
            <a:r>
              <a:rPr lang="ru-RU" sz="1800" dirty="0"/>
              <a:t>, </a:t>
            </a:r>
            <a:r>
              <a:rPr lang="ru-RU" sz="1800" dirty="0" err="1"/>
              <a:t>WoS</a:t>
            </a:r>
            <a:r>
              <a:rPr lang="ru-RU" sz="1800" dirty="0"/>
              <a:t> Q1 и Q2.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Активное участие в </a:t>
            </a:r>
            <a:r>
              <a:rPr lang="ru-RU" sz="1800" dirty="0" err="1"/>
              <a:t>грантовой</a:t>
            </a:r>
            <a:r>
              <a:rPr lang="ru-RU" sz="1800" dirty="0"/>
              <a:t> работе.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Проведение ежегодной конференции в рамках научной школы.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Подготовка монографий по актуальным </a:t>
            </a:r>
            <a:r>
              <a:rPr lang="ru-RU" sz="1800" dirty="0" err="1"/>
              <a:t>напарвлениям</a:t>
            </a:r>
            <a:r>
              <a:rPr lang="ru-RU" sz="1800" dirty="0"/>
              <a:t> государственного регулирования экономической деятельности.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Подготовка ведущих авторских учебников по юридическим дисциплинам.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77078" y="472170"/>
            <a:ext cx="8774498" cy="601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Основные направления повышения значимости научной деятельности школы</a:t>
            </a:r>
          </a:p>
        </p:txBody>
      </p:sp>
    </p:spTree>
    <p:extLst>
      <p:ext uri="{BB962C8B-B14F-4D97-AF65-F5344CB8AC3E}">
        <p14:creationId xmlns:p14="http://schemas.microsoft.com/office/powerpoint/2010/main" val="60041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488888"/>
            <a:ext cx="8778240" cy="561314"/>
          </a:xfrm>
        </p:spPr>
        <p:txBody>
          <a:bodyPr/>
          <a:lstStyle/>
          <a:p>
            <a:pPr algn="ctr"/>
            <a:r>
              <a:rPr lang="ru-RU" sz="2400" dirty="0"/>
              <a:t> Кадровый состав научной школы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795" y="1310669"/>
            <a:ext cx="387156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Количественный состав научной школы на май 2021 года - 213 человек: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26 докторов наук,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82 кандидатов наук,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29 преподавателей без ученой степени,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35 аспирантов.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Численность молодых ученых до 35 лет – 63 человека.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К работе Школы привлекаются бакалавры и магистры.</a:t>
            </a:r>
          </a:p>
          <a:p>
            <a:r>
              <a:rPr lang="ru-RU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5306621" y="550054"/>
            <a:ext cx="6150760" cy="115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4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20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8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600" b="1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Пул потенциальных научных руководителей аспирантов научной школы: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018712" y="2855518"/>
            <a:ext cx="5519057" cy="470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5949" y="1580030"/>
            <a:ext cx="7196051" cy="560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Book Antiqua" panose="02040602050305030304" pitchFamily="18" charset="0"/>
              </a:rPr>
              <a:t>Департамент правового регулирования экономической деятельности</a:t>
            </a:r>
            <a:endParaRPr lang="en-US" sz="16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Беседкина Наталья Ивановна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Васильева Оксана Николаевна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Оганова</a:t>
            </a:r>
            <a:r>
              <a:rPr lang="ru-RU" sz="1400" dirty="0">
                <a:latin typeface="Book Antiqua" panose="02040602050305030304" pitchFamily="18" charset="0"/>
              </a:rPr>
              <a:t> Наталья Валерьевна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Матвеева Наталья Алексеевна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Павлов Владимир Павлович 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Гуреев</a:t>
            </a:r>
            <a:r>
              <a:rPr lang="ru-RU" sz="1400" dirty="0">
                <a:latin typeface="Book Antiqua" panose="02040602050305030304" pitchFamily="18" charset="0"/>
              </a:rPr>
              <a:t> Владимир Александрович 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Рахматулина</a:t>
            </a:r>
            <a:r>
              <a:rPr lang="ru-RU" sz="1400" dirty="0">
                <a:latin typeface="Book Antiqua" panose="02040602050305030304" pitchFamily="18" charset="0"/>
              </a:rPr>
              <a:t> Римма </a:t>
            </a:r>
            <a:r>
              <a:rPr lang="ru-RU" sz="1400" dirty="0" err="1">
                <a:latin typeface="Book Antiqua" panose="02040602050305030304" pitchFamily="18" charset="0"/>
              </a:rPr>
              <a:t>Шамильевна</a:t>
            </a:r>
            <a:r>
              <a:rPr lang="ru-RU" sz="1400" dirty="0">
                <a:latin typeface="Book Antiqua" panose="02040602050305030304" pitchFamily="18" charset="0"/>
              </a:rPr>
              <a:t>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Рузакова</a:t>
            </a:r>
            <a:r>
              <a:rPr lang="ru-RU" sz="1400" dirty="0">
                <a:latin typeface="Book Antiqua" panose="02040602050305030304" pitchFamily="18" charset="0"/>
              </a:rPr>
              <a:t> Ольга Александровна 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; 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Ромашкова Ирина Ивановна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Сарнаков</a:t>
            </a:r>
            <a:r>
              <a:rPr lang="ru-RU" sz="1400" dirty="0">
                <a:latin typeface="Book Antiqua" panose="02040602050305030304" pitchFamily="18" charset="0"/>
              </a:rPr>
              <a:t> Игорь Валериевич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Book Antiqua" panose="02040602050305030304" pitchFamily="18" charset="0"/>
              </a:rPr>
              <a:t>Сарнакова</a:t>
            </a:r>
            <a:r>
              <a:rPr lang="ru-RU" sz="1400" dirty="0">
                <a:latin typeface="Book Antiqua" panose="02040602050305030304" pitchFamily="18" charset="0"/>
              </a:rPr>
              <a:t> Александра Вадимовна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Свиридова Екатерина Александровна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endParaRPr lang="ru-RU" sz="1400" dirty="0">
              <a:latin typeface="Book Antiqua" panose="02040602050305030304" pitchFamily="18" charset="0"/>
            </a:endParaRPr>
          </a:p>
          <a:p>
            <a:pPr algn="ctr" fontAlgn="t"/>
            <a:r>
              <a:rPr lang="ru-RU" sz="1400" b="1" dirty="0">
                <a:latin typeface="Book Antiqua" panose="02040602050305030304" pitchFamily="18" charset="0"/>
              </a:rPr>
              <a:t>Департамент международного и публичного права</a:t>
            </a:r>
            <a:endParaRPr lang="en-US" sz="1400" b="1" dirty="0">
              <a:latin typeface="Book Antiqua" panose="02040602050305030304" pitchFamily="18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Попова Анна Владиславовна 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Тория Рита Александровна 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Ковалева Наталья Витальевна– </a:t>
            </a:r>
            <a:r>
              <a:rPr lang="ru-RU" sz="1400" dirty="0" err="1">
                <a:latin typeface="Book Antiqua" panose="02040602050305030304" pitchFamily="18" charset="0"/>
              </a:rPr>
              <a:t>д.ю.н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 Григорьева Наталья Владимировна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Кобзева Екатерина Ивановна–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 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Батюкова Вера Евгеньевна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Григорьева Наталья Владимировна–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Остроушко Александр Владимирович–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Матвеева Елена Юрьевна 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.;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ru-RU" sz="1400" dirty="0">
                <a:latin typeface="Book Antiqua" panose="02040602050305030304" pitchFamily="18" charset="0"/>
              </a:rPr>
              <a:t>Шайдуллина Венера Камилевна– </a:t>
            </a:r>
            <a:r>
              <a:rPr lang="ru-RU" sz="1400" dirty="0" err="1">
                <a:latin typeface="Book Antiqua" panose="02040602050305030304" pitchFamily="18" charset="0"/>
              </a:rPr>
              <a:t>к.ю.н</a:t>
            </a:r>
            <a:r>
              <a:rPr lang="ru-RU" sz="14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4" y="1338607"/>
            <a:ext cx="11565144" cy="537807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500" b="1" dirty="0"/>
              <a:t>В 2014-2020 гг. были выполнены исследования по следующей тематике: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500" b="1" dirty="0"/>
          </a:p>
          <a:p>
            <a:pPr>
              <a:spcBef>
                <a:spcPts val="0"/>
              </a:spcBef>
            </a:pPr>
            <a:r>
              <a:rPr lang="ru-RU" sz="4500" dirty="0"/>
              <a:t> </a:t>
            </a:r>
            <a:r>
              <a:rPr lang="ru-RU" sz="4300" dirty="0"/>
              <a:t>Разработка концепции специальных правовых режимов;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правового регулирования порядка определения базовых ставок аренды государственной недвижимости Российской Федерации;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Теория правового регулирования искусственного интеллекта, роботов и объектов робототехники в Российской Федерации.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финансово-экономического и правового регулирования в целях создания условий, способствующих устойчивому развитию малого и среднего предпринимательства;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Формирование благоприятного режима развития цифровых технологий;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Правовые основы экономического сотрудничества государств БРИКС;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Институционально-правовые преобразования, направленные на повышение экспортной конкурентоспособности российских товаров и преодоление сдерживающих ограничений;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Социально-правовая модель российского экологического предпринимательства;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правового регулирования финансовой поддержки субъектов малого и среднего предпринимательства;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правового регулирования иностранных инвестиций в приоритетных отраслях экономики России с учетом опыта Китая;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Государственное регулирование деятельности социально-ориентированных некоммерческих организаций;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законодательства в области социального обеспечения населения в Российской Федерации;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Законодательное регулирование внедрения и практического применения современных финансовых технологий;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системы юридических санкций, обеспечивающих защиту отношений в сфере экономики и финансов;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Развитие инвестиционного сотрудничества с Китаем с использованием механизма Межправительственной Российско-Китайской комиссии по инвестиционному сотрудничеству;</a:t>
            </a:r>
          </a:p>
          <a:p>
            <a:pPr>
              <a:spcBef>
                <a:spcPts val="0"/>
              </a:spcBef>
            </a:pPr>
            <a:r>
              <a:rPr lang="ru-RU" sz="4300" dirty="0"/>
              <a:t>Совершенствование правового регулирования управления жилищно-коммунальным хозяйством.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xfrm>
            <a:off x="269875" y="565150"/>
            <a:ext cx="8993188" cy="377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Направления научной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284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2" y="2276061"/>
            <a:ext cx="10515600" cy="1395644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публикационной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008" y="166194"/>
            <a:ext cx="2017337" cy="616346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5564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655" y="591786"/>
            <a:ext cx="10391775" cy="377403"/>
          </a:xfrm>
        </p:spPr>
        <p:txBody>
          <a:bodyPr/>
          <a:lstStyle/>
          <a:p>
            <a:r>
              <a:rPr lang="ru-RU" sz="2000" dirty="0"/>
              <a:t>Подготовлена собственная линейка учебников</a:t>
            </a:r>
          </a:p>
        </p:txBody>
      </p:sp>
      <p:pic>
        <p:nvPicPr>
          <p:cNvPr id="2050" name="Picture 2" descr="прэд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294751"/>
            <a:ext cx="1643332" cy="24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нкротст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08" y="1290729"/>
            <a:ext cx="1735937" cy="24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едпринимательское прав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721622" y="1294751"/>
            <a:ext cx="1563436" cy="24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нтел собть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4899" y="4086908"/>
            <a:ext cx="1786112" cy="27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ещно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35521" y="4086908"/>
            <a:ext cx="1772902" cy="27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5234853-gulnara-ruchkina-uridicheskoe-soprovozhdenie-predprinimatelskoy-deyatelnosti-5523485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04885" y="4061860"/>
            <a:ext cx="1772903" cy="27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0295835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0" y="4168240"/>
            <a:ext cx="1696336" cy="25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7374" y="1288797"/>
            <a:ext cx="1687986" cy="2455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75316" y="1277334"/>
            <a:ext cx="1718407" cy="2464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0066" y="4099431"/>
            <a:ext cx="1756878" cy="2746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7704" y="1286999"/>
            <a:ext cx="1645126" cy="2445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45393" y="4109237"/>
            <a:ext cx="1758617" cy="2748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45687-FC9A-4FE6-B289-3AF4FD6BB4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12" y="1297269"/>
            <a:ext cx="1711145" cy="24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71692"/>
              </p:ext>
            </p:extLst>
          </p:nvPr>
        </p:nvGraphicFramePr>
        <p:xfrm>
          <a:off x="466725" y="1201479"/>
          <a:ext cx="10854417" cy="565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-218175" y="459939"/>
            <a:ext cx="10391775" cy="377403"/>
          </a:xfrm>
        </p:spPr>
        <p:txBody>
          <a:bodyPr/>
          <a:lstStyle/>
          <a:p>
            <a:pPr algn="ctr"/>
            <a:r>
              <a:rPr lang="ru-RU" dirty="0"/>
              <a:t>Показатели деятельности научной школы </a:t>
            </a:r>
            <a:r>
              <a:rPr lang="ru-RU" altLang="ru-RU" dirty="0">
                <a:cs typeface="Times New Roman" pitchFamily="18" charset="0"/>
              </a:rPr>
              <a:t>«Государственное регулирование экономической деятельности» за 2020-2021 уч. год</a:t>
            </a:r>
            <a:br>
              <a:rPr lang="ru-RU" altLang="ru-RU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2039"/>
            <a:ext cx="9452113" cy="566270"/>
          </a:xfrm>
        </p:spPr>
        <p:txBody>
          <a:bodyPr/>
          <a:lstStyle/>
          <a:p>
            <a:pPr algn="ctr"/>
            <a:r>
              <a:rPr lang="ru-RU" dirty="0"/>
              <a:t>Показатели деятельности научной школы </a:t>
            </a:r>
            <a:r>
              <a:rPr lang="ru-RU" altLang="ru-RU" dirty="0">
                <a:cs typeface="Times New Roman" pitchFamily="18" charset="0"/>
              </a:rPr>
              <a:t>«Государственное регулирование экономической деятельности» за 2015-2020 гг.</a:t>
            </a:r>
            <a:br>
              <a:rPr lang="ru-RU" altLang="ru-RU" dirty="0"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09364"/>
              </p:ext>
            </p:extLst>
          </p:nvPr>
        </p:nvGraphicFramePr>
        <p:xfrm>
          <a:off x="286268" y="1264295"/>
          <a:ext cx="10677477" cy="455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511093"/>
            <a:ext cx="9740348" cy="584376"/>
          </a:xfrm>
        </p:spPr>
        <p:txBody>
          <a:bodyPr/>
          <a:lstStyle/>
          <a:p>
            <a:pPr algn="ctr"/>
            <a:r>
              <a:rPr lang="ru-RU" dirty="0"/>
              <a:t>Показатели деятельности научной школы </a:t>
            </a:r>
            <a:r>
              <a:rPr lang="ru-RU" altLang="ru-RU" dirty="0">
                <a:cs typeface="Times New Roman" pitchFamily="18" charset="0"/>
              </a:rPr>
              <a:t>«Государственное регулирование экономической деятельности» за 2015-2020 гг.</a:t>
            </a:r>
            <a:br>
              <a:rPr lang="ru-RU" altLang="ru-RU" dirty="0"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272343"/>
              </p:ext>
            </p:extLst>
          </p:nvPr>
        </p:nvGraphicFramePr>
        <p:xfrm>
          <a:off x="231618" y="137295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29F26-7AC7-4616-8DCC-10636E1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842" y="315794"/>
            <a:ext cx="2315403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7690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_Finuniver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3954D71BDD9540BBA926E43C5BB163" ma:contentTypeVersion="1" ma:contentTypeDescription="Создание документа." ma:contentTypeScope="" ma:versionID="77409ddad1ac7fa0f37e87a032d0575a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7FFAA8-ACB9-4DF6-8928-C1D95FF95E4A}"/>
</file>

<file path=customXml/itemProps2.xml><?xml version="1.0" encoding="utf-8"?>
<ds:datastoreItem xmlns:ds="http://schemas.openxmlformats.org/officeDocument/2006/customXml" ds:itemID="{75852243-08F0-4712-9162-688785D1FDB0}"/>
</file>

<file path=customXml/itemProps3.xml><?xml version="1.0" encoding="utf-8"?>
<ds:datastoreItem xmlns:ds="http://schemas.openxmlformats.org/officeDocument/2006/customXml" ds:itemID="{F3C0B631-A547-43CB-AB9B-2EDA7C62CAF2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995</TotalTime>
  <Words>2319</Words>
  <Application>Microsoft Office PowerPoint</Application>
  <PresentationFormat>Широкоэкранный</PresentationFormat>
  <Paragraphs>249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Times New Roman</vt:lpstr>
      <vt:lpstr>Wingdings</vt:lpstr>
      <vt:lpstr>Shablon_Finuniver</vt:lpstr>
      <vt:lpstr>РЕЗУЛЬТАТЫ ДЕЯТЕЛЬНОСТИ НАУЧНОЙ ШКОЛЫ «ГОСУДАРСТВЕННОЕ РЕГУЛИРОВАНИЕ ЭКОНОМИЧЕСКОЙ ДЕЯТЕЛЬНОСТИ»   РУКОВОДИТЕЛЬ: РУЧКИНА Г.Ф. </vt:lpstr>
      <vt:lpstr> Научный руководитель</vt:lpstr>
      <vt:lpstr> Кадровый состав научной школы</vt:lpstr>
      <vt:lpstr>Направления научной деятельности</vt:lpstr>
      <vt:lpstr>Достижения в публикационной деятельности</vt:lpstr>
      <vt:lpstr>Подготовлена собственная линейка учебников</vt:lpstr>
      <vt:lpstr>Показатели деятельности научной школы «Государственное регулирование экономической деятельности» за 2020-2021 уч. год </vt:lpstr>
      <vt:lpstr>Показатели деятельности научной школы «Государственное регулирование экономической деятельности» за 2015-2020 гг.  </vt:lpstr>
      <vt:lpstr>Показатели деятельности научной школы «Государственное регулирование экономической деятельности» за 2015-2020 гг. </vt:lpstr>
      <vt:lpstr>Показатели деятельности научной школы «Государственное регулирование экономической деятельности» за 2015-2020 гг. </vt:lpstr>
      <vt:lpstr>Достижения в подготовке докторантов и аспирантов</vt:lpstr>
      <vt:lpstr>Количество защищённых диссертаций под руководством членов школы с 2015 года </vt:lpstr>
      <vt:lpstr>Презентация PowerPoint</vt:lpstr>
      <vt:lpstr>Показатели деятельности научной школы «Государственное регулирование экономической деятельности» за 2017-2020 гг. </vt:lpstr>
      <vt:lpstr>Госзадание 2020 - 2021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Масштабные мероприятия, организованные в рамках научной школы в 2021 году</vt:lpstr>
      <vt:lpstr>Масштабные мероприятия, организованные в рамках научной школы в 2021 году</vt:lpstr>
      <vt:lpstr>Научные проекты и мероприятия</vt:lpstr>
      <vt:lpstr>Презентация PowerPoint</vt:lpstr>
      <vt:lpstr>Олимпиады и конкурсы</vt:lpstr>
      <vt:lpstr>Презентация PowerPoint</vt:lpstr>
      <vt:lpstr>Перспективные направления развития научной школы в рамках стратегических научных целей и задач Финансового университета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Демченко Максим Владимирович</cp:lastModifiedBy>
  <cp:revision>96</cp:revision>
  <cp:lastPrinted>2021-05-24T08:35:44Z</cp:lastPrinted>
  <dcterms:created xsi:type="dcterms:W3CDTF">2018-09-27T14:39:10Z</dcterms:created>
  <dcterms:modified xsi:type="dcterms:W3CDTF">2021-06-01T06:35:14Z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0x010100033954D71BDD9540BBA926E43C5BB163</vt:lpwstr>
  </property>
</Properties>
</file>