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1518900" cy="6483350"/>
  <p:notesSz cx="11518900" cy="6483350"/>
  <p:embeddedFontLst>
    <p:embeddedFont>
      <p:font typeface="PT Sans" charset="-52"/>
      <p:regular r:id="rId16"/>
      <p:bold r:id="rId17"/>
      <p:italic r:id="rId18"/>
      <p:boldItalic r:id="rId19"/>
    </p:embeddedFont>
    <p:embeddedFont>
      <p:font typeface="PT Serif" charset="-52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7AECB30-B82C-4B74-B6DD-AACFA6E3D302}">
  <a:tblStyle styleId="{57AECB30-B82C-4B74-B6DD-AACFA6E3D3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76492DA-6AF0-4CF0-B022-C8A1FEE22D9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 b="off" i="off"/>
      <a:tcStyle>
        <a:tcBdr/>
        <a:fill>
          <a:solidFill>
            <a:srgbClr val="DEE7D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EE7D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684" y="-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99110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524625" y="0"/>
            <a:ext cx="4991100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157913"/>
            <a:ext cx="499110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1151880" y="3079591"/>
            <a:ext cx="9215100" cy="29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8979" y="486251"/>
            <a:ext cx="7502100" cy="243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a10391d64_1_14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9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aa10391d6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9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3:notes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9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9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9818" y="287781"/>
            <a:ext cx="1585595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81202" y="2394280"/>
            <a:ext cx="9871075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9818" y="287781"/>
            <a:ext cx="1585595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072632" y="1249527"/>
            <a:ext cx="5015865" cy="445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9818" y="287781"/>
            <a:ext cx="1585595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4846320" y="29"/>
            <a:ext cx="5943600" cy="648001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502919" y="312430"/>
            <a:ext cx="460375" cy="360045"/>
          </a:xfrm>
          <a:custGeom>
            <a:avLst/>
            <a:gdLst/>
            <a:ahLst/>
            <a:cxnLst/>
            <a:rect l="l" t="t" r="r" b="b"/>
            <a:pathLst>
              <a:path w="460375" h="360045" extrusionOk="0">
                <a:moveTo>
                  <a:pt x="454536" y="179665"/>
                </a:moveTo>
                <a:lnTo>
                  <a:pt x="315274" y="179665"/>
                </a:lnTo>
                <a:lnTo>
                  <a:pt x="141563" y="302711"/>
                </a:lnTo>
                <a:lnTo>
                  <a:pt x="141563" y="359511"/>
                </a:lnTo>
                <a:lnTo>
                  <a:pt x="454536" y="179665"/>
                </a:lnTo>
                <a:close/>
              </a:path>
              <a:path w="460375" h="360045" extrusionOk="0">
                <a:moveTo>
                  <a:pt x="2524" y="0"/>
                </a:moveTo>
                <a:lnTo>
                  <a:pt x="0" y="0"/>
                </a:lnTo>
                <a:lnTo>
                  <a:pt x="0" y="357708"/>
                </a:lnTo>
                <a:lnTo>
                  <a:pt x="259402" y="211217"/>
                </a:lnTo>
                <a:lnTo>
                  <a:pt x="141563" y="211217"/>
                </a:lnTo>
                <a:lnTo>
                  <a:pt x="115832" y="66074"/>
                </a:lnTo>
                <a:lnTo>
                  <a:pt x="2524" y="0"/>
                </a:lnTo>
                <a:close/>
              </a:path>
              <a:path w="460375" h="360045" extrusionOk="0">
                <a:moveTo>
                  <a:pt x="147466" y="0"/>
                </a:moveTo>
                <a:lnTo>
                  <a:pt x="141563" y="0"/>
                </a:lnTo>
                <a:lnTo>
                  <a:pt x="141563" y="211217"/>
                </a:lnTo>
                <a:lnTo>
                  <a:pt x="259402" y="211217"/>
                </a:lnTo>
                <a:lnTo>
                  <a:pt x="315274" y="179665"/>
                </a:lnTo>
                <a:lnTo>
                  <a:pt x="454536" y="179665"/>
                </a:lnTo>
                <a:lnTo>
                  <a:pt x="460040" y="176502"/>
                </a:lnTo>
                <a:lnTo>
                  <a:pt x="147466" y="0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348977" y="391124"/>
            <a:ext cx="180340" cy="265430"/>
          </a:xfrm>
          <a:custGeom>
            <a:avLst/>
            <a:gdLst/>
            <a:ahLst/>
            <a:cxnLst/>
            <a:rect l="l" t="t" r="r" b="b"/>
            <a:pathLst>
              <a:path w="180340" h="265430" extrusionOk="0">
                <a:moveTo>
                  <a:pt x="32169" y="6314"/>
                </a:moveTo>
                <a:lnTo>
                  <a:pt x="0" y="6314"/>
                </a:lnTo>
                <a:lnTo>
                  <a:pt x="0" y="265036"/>
                </a:lnTo>
                <a:lnTo>
                  <a:pt x="54686" y="265036"/>
                </a:lnTo>
                <a:lnTo>
                  <a:pt x="54686" y="195617"/>
                </a:lnTo>
                <a:lnTo>
                  <a:pt x="153572" y="195617"/>
                </a:lnTo>
                <a:lnTo>
                  <a:pt x="156422" y="194045"/>
                </a:lnTo>
                <a:lnTo>
                  <a:pt x="173563" y="171465"/>
                </a:lnTo>
                <a:lnTo>
                  <a:pt x="175692" y="160912"/>
                </a:lnTo>
                <a:lnTo>
                  <a:pt x="93293" y="160912"/>
                </a:lnTo>
                <a:lnTo>
                  <a:pt x="77761" y="157956"/>
                </a:lnTo>
                <a:lnTo>
                  <a:pt x="65545" y="151451"/>
                </a:lnTo>
                <a:lnTo>
                  <a:pt x="57552" y="144946"/>
                </a:lnTo>
                <a:lnTo>
                  <a:pt x="54686" y="141990"/>
                </a:lnTo>
                <a:lnTo>
                  <a:pt x="54686" y="69419"/>
                </a:lnTo>
                <a:lnTo>
                  <a:pt x="57552" y="66460"/>
                </a:lnTo>
                <a:lnTo>
                  <a:pt x="65550" y="59949"/>
                </a:lnTo>
                <a:lnTo>
                  <a:pt x="77761" y="53443"/>
                </a:lnTo>
                <a:lnTo>
                  <a:pt x="93293" y="50485"/>
                </a:lnTo>
                <a:lnTo>
                  <a:pt x="175999" y="50485"/>
                </a:lnTo>
                <a:lnTo>
                  <a:pt x="174920" y="43927"/>
                </a:lnTo>
                <a:lnTo>
                  <a:pt x="163249" y="25248"/>
                </a:lnTo>
                <a:lnTo>
                  <a:pt x="45034" y="25248"/>
                </a:lnTo>
                <a:lnTo>
                  <a:pt x="32169" y="6314"/>
                </a:lnTo>
                <a:close/>
              </a:path>
              <a:path w="180340" h="265430" extrusionOk="0">
                <a:moveTo>
                  <a:pt x="153572" y="195617"/>
                </a:moveTo>
                <a:lnTo>
                  <a:pt x="54686" y="195617"/>
                </a:lnTo>
                <a:lnTo>
                  <a:pt x="61826" y="199417"/>
                </a:lnTo>
                <a:lnTo>
                  <a:pt x="73187" y="204693"/>
                </a:lnTo>
                <a:lnTo>
                  <a:pt x="88166" y="209377"/>
                </a:lnTo>
                <a:lnTo>
                  <a:pt x="106158" y="211398"/>
                </a:lnTo>
                <a:lnTo>
                  <a:pt x="132646" y="207158"/>
                </a:lnTo>
                <a:lnTo>
                  <a:pt x="153572" y="195617"/>
                </a:lnTo>
                <a:close/>
              </a:path>
              <a:path w="180340" h="265430" extrusionOk="0">
                <a:moveTo>
                  <a:pt x="175999" y="50485"/>
                </a:moveTo>
                <a:lnTo>
                  <a:pt x="93293" y="50485"/>
                </a:lnTo>
                <a:lnTo>
                  <a:pt x="107315" y="53147"/>
                </a:lnTo>
                <a:lnTo>
                  <a:pt x="116211" y="59952"/>
                </a:lnTo>
                <a:lnTo>
                  <a:pt x="120881" y="69120"/>
                </a:lnTo>
                <a:lnTo>
                  <a:pt x="122238" y="78885"/>
                </a:lnTo>
                <a:lnTo>
                  <a:pt x="122238" y="132523"/>
                </a:lnTo>
                <a:lnTo>
                  <a:pt x="120881" y="140953"/>
                </a:lnTo>
                <a:lnTo>
                  <a:pt x="116209" y="150268"/>
                </a:lnTo>
                <a:lnTo>
                  <a:pt x="107315" y="157808"/>
                </a:lnTo>
                <a:lnTo>
                  <a:pt x="93293" y="160912"/>
                </a:lnTo>
                <a:lnTo>
                  <a:pt x="175692" y="160912"/>
                </a:lnTo>
                <a:lnTo>
                  <a:pt x="180148" y="138827"/>
                </a:lnTo>
                <a:lnTo>
                  <a:pt x="180148" y="75723"/>
                </a:lnTo>
                <a:lnTo>
                  <a:pt x="175999" y="50485"/>
                </a:lnTo>
                <a:close/>
              </a:path>
              <a:path w="180340" h="265430" extrusionOk="0">
                <a:moveTo>
                  <a:pt x="106158" y="0"/>
                </a:moveTo>
                <a:lnTo>
                  <a:pt x="82586" y="2613"/>
                </a:lnTo>
                <a:lnTo>
                  <a:pt x="64742" y="9074"/>
                </a:lnTo>
                <a:lnTo>
                  <a:pt x="52325" y="17309"/>
                </a:lnTo>
                <a:lnTo>
                  <a:pt x="45034" y="25248"/>
                </a:lnTo>
                <a:lnTo>
                  <a:pt x="163249" y="25248"/>
                </a:lnTo>
                <a:lnTo>
                  <a:pt x="160041" y="20115"/>
                </a:lnTo>
                <a:lnTo>
                  <a:pt x="136718" y="5176"/>
                </a:lnTo>
                <a:lnTo>
                  <a:pt x="106158" y="0"/>
                </a:lnTo>
                <a:close/>
              </a:path>
            </a:pathLst>
          </a:custGeom>
          <a:solidFill>
            <a:srgbClr val="001F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591868" y="441458"/>
            <a:ext cx="0" cy="154940"/>
          </a:xfrm>
          <a:custGeom>
            <a:avLst/>
            <a:gdLst/>
            <a:ahLst/>
            <a:cxnLst/>
            <a:rect l="l" t="t" r="r" b="b"/>
            <a:pathLst>
              <a:path w="120000" h="154940" extrusionOk="0">
                <a:moveTo>
                  <a:pt x="0" y="0"/>
                </a:moveTo>
                <a:lnTo>
                  <a:pt x="0" y="154697"/>
                </a:lnTo>
              </a:path>
            </a:pathLst>
          </a:custGeom>
          <a:noFill/>
          <a:ln w="54700" cap="flat" cmpd="sng">
            <a:solidFill>
              <a:srgbClr val="001F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564509" y="41944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 h="120000" extrusionOk="0">
                <a:moveTo>
                  <a:pt x="0" y="0"/>
                </a:moveTo>
                <a:lnTo>
                  <a:pt x="173710" y="0"/>
                </a:lnTo>
              </a:path>
            </a:pathLst>
          </a:custGeom>
          <a:noFill/>
          <a:ln w="44000" cap="flat" cmpd="sng">
            <a:solidFill>
              <a:srgbClr val="001F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1710860" y="441610"/>
            <a:ext cx="0" cy="154940"/>
          </a:xfrm>
          <a:custGeom>
            <a:avLst/>
            <a:gdLst/>
            <a:ahLst/>
            <a:cxnLst/>
            <a:rect l="l" t="t" r="r" b="b"/>
            <a:pathLst>
              <a:path w="120000" h="154940" extrusionOk="0">
                <a:moveTo>
                  <a:pt x="0" y="0"/>
                </a:moveTo>
                <a:lnTo>
                  <a:pt x="0" y="154608"/>
                </a:lnTo>
              </a:path>
            </a:pathLst>
          </a:custGeom>
          <a:noFill/>
          <a:ln w="54700" cap="flat" cmpd="sng">
            <a:solidFill>
              <a:srgbClr val="001F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043377" y="328020"/>
            <a:ext cx="273685" cy="328295"/>
          </a:xfrm>
          <a:custGeom>
            <a:avLst/>
            <a:gdLst/>
            <a:ahLst/>
            <a:cxnLst/>
            <a:rect l="l" t="t" r="r" b="b"/>
            <a:pathLst>
              <a:path w="273684" h="328295" extrusionOk="0">
                <a:moveTo>
                  <a:pt x="164058" y="255569"/>
                </a:moveTo>
                <a:lnTo>
                  <a:pt x="109372" y="255569"/>
                </a:lnTo>
                <a:lnTo>
                  <a:pt x="109372" y="328140"/>
                </a:lnTo>
                <a:lnTo>
                  <a:pt x="164058" y="328140"/>
                </a:lnTo>
                <a:lnTo>
                  <a:pt x="164058" y="255569"/>
                </a:lnTo>
                <a:close/>
              </a:path>
              <a:path w="273684" h="328295" extrusionOk="0">
                <a:moveTo>
                  <a:pt x="64338" y="63104"/>
                </a:moveTo>
                <a:lnTo>
                  <a:pt x="39358" y="67788"/>
                </a:lnTo>
                <a:lnTo>
                  <a:pt x="18900" y="81643"/>
                </a:lnTo>
                <a:lnTo>
                  <a:pt x="5077" y="104371"/>
                </a:lnTo>
                <a:lnTo>
                  <a:pt x="0" y="135675"/>
                </a:lnTo>
                <a:lnTo>
                  <a:pt x="0" y="198779"/>
                </a:lnTo>
                <a:lnTo>
                  <a:pt x="4171" y="230575"/>
                </a:lnTo>
                <a:lnTo>
                  <a:pt x="16486" y="254387"/>
                </a:lnTo>
                <a:lnTo>
                  <a:pt x="36642" y="269326"/>
                </a:lnTo>
                <a:lnTo>
                  <a:pt x="64338" y="274502"/>
                </a:lnTo>
                <a:lnTo>
                  <a:pt x="77709" y="272875"/>
                </a:lnTo>
                <a:lnTo>
                  <a:pt x="89269" y="268586"/>
                </a:lnTo>
                <a:lnTo>
                  <a:pt x="99622" y="262521"/>
                </a:lnTo>
                <a:lnTo>
                  <a:pt x="109372" y="255569"/>
                </a:lnTo>
                <a:lnTo>
                  <a:pt x="255350" y="255569"/>
                </a:lnTo>
                <a:lnTo>
                  <a:pt x="256945" y="254387"/>
                </a:lnTo>
                <a:lnTo>
                  <a:pt x="269259" y="230575"/>
                </a:lnTo>
                <a:lnTo>
                  <a:pt x="270120" y="224017"/>
                </a:lnTo>
                <a:lnTo>
                  <a:pt x="83641" y="224017"/>
                </a:lnTo>
                <a:lnTo>
                  <a:pt x="69617" y="221356"/>
                </a:lnTo>
                <a:lnTo>
                  <a:pt x="60717" y="214550"/>
                </a:lnTo>
                <a:lnTo>
                  <a:pt x="56044" y="205387"/>
                </a:lnTo>
                <a:lnTo>
                  <a:pt x="54686" y="195627"/>
                </a:lnTo>
                <a:lnTo>
                  <a:pt x="54686" y="141990"/>
                </a:lnTo>
                <a:lnTo>
                  <a:pt x="56044" y="133558"/>
                </a:lnTo>
                <a:lnTo>
                  <a:pt x="60720" y="124240"/>
                </a:lnTo>
                <a:lnTo>
                  <a:pt x="69617" y="116696"/>
                </a:lnTo>
                <a:lnTo>
                  <a:pt x="83641" y="113590"/>
                </a:lnTo>
                <a:lnTo>
                  <a:pt x="269850" y="113590"/>
                </a:lnTo>
                <a:lnTo>
                  <a:pt x="268355" y="104371"/>
                </a:lnTo>
                <a:lnTo>
                  <a:pt x="254774" y="82037"/>
                </a:lnTo>
                <a:lnTo>
                  <a:pt x="109372" y="82037"/>
                </a:lnTo>
                <a:lnTo>
                  <a:pt x="100978" y="75085"/>
                </a:lnTo>
                <a:lnTo>
                  <a:pt x="90474" y="69021"/>
                </a:lnTo>
                <a:lnTo>
                  <a:pt x="78161" y="64731"/>
                </a:lnTo>
                <a:lnTo>
                  <a:pt x="64338" y="63104"/>
                </a:lnTo>
                <a:close/>
              </a:path>
              <a:path w="273684" h="328295" extrusionOk="0">
                <a:moveTo>
                  <a:pt x="255350" y="255569"/>
                </a:moveTo>
                <a:lnTo>
                  <a:pt x="164058" y="255569"/>
                </a:lnTo>
                <a:lnTo>
                  <a:pt x="172454" y="262521"/>
                </a:lnTo>
                <a:lnTo>
                  <a:pt x="182960" y="268586"/>
                </a:lnTo>
                <a:lnTo>
                  <a:pt x="195274" y="272875"/>
                </a:lnTo>
                <a:lnTo>
                  <a:pt x="209093" y="274502"/>
                </a:lnTo>
                <a:lnTo>
                  <a:pt x="236789" y="269326"/>
                </a:lnTo>
                <a:lnTo>
                  <a:pt x="255350" y="255569"/>
                </a:lnTo>
                <a:close/>
              </a:path>
              <a:path w="273684" h="328295" extrusionOk="0">
                <a:moveTo>
                  <a:pt x="189800" y="113590"/>
                </a:moveTo>
                <a:lnTo>
                  <a:pt x="83641" y="113590"/>
                </a:lnTo>
                <a:lnTo>
                  <a:pt x="90830" y="114181"/>
                </a:lnTo>
                <a:lnTo>
                  <a:pt x="97716" y="115955"/>
                </a:lnTo>
                <a:lnTo>
                  <a:pt x="103997" y="118913"/>
                </a:lnTo>
                <a:lnTo>
                  <a:pt x="109372" y="123056"/>
                </a:lnTo>
                <a:lnTo>
                  <a:pt x="109367" y="214554"/>
                </a:lnTo>
                <a:lnTo>
                  <a:pt x="103997" y="218693"/>
                </a:lnTo>
                <a:lnTo>
                  <a:pt x="97716" y="221652"/>
                </a:lnTo>
                <a:lnTo>
                  <a:pt x="90830" y="223426"/>
                </a:lnTo>
                <a:lnTo>
                  <a:pt x="83641" y="224017"/>
                </a:lnTo>
                <a:lnTo>
                  <a:pt x="189800" y="224017"/>
                </a:lnTo>
                <a:lnTo>
                  <a:pt x="164058" y="123056"/>
                </a:lnTo>
                <a:lnTo>
                  <a:pt x="168986" y="118913"/>
                </a:lnTo>
                <a:lnTo>
                  <a:pt x="174515" y="115955"/>
                </a:lnTo>
                <a:lnTo>
                  <a:pt x="181251" y="114181"/>
                </a:lnTo>
                <a:lnTo>
                  <a:pt x="189800" y="113590"/>
                </a:lnTo>
                <a:close/>
              </a:path>
              <a:path w="273684" h="328295" extrusionOk="0">
                <a:moveTo>
                  <a:pt x="269850" y="113590"/>
                </a:moveTo>
                <a:lnTo>
                  <a:pt x="189800" y="113590"/>
                </a:lnTo>
                <a:lnTo>
                  <a:pt x="203822" y="116696"/>
                </a:lnTo>
                <a:lnTo>
                  <a:pt x="212716" y="124240"/>
                </a:lnTo>
                <a:lnTo>
                  <a:pt x="217389" y="133558"/>
                </a:lnTo>
                <a:lnTo>
                  <a:pt x="218745" y="141990"/>
                </a:lnTo>
                <a:lnTo>
                  <a:pt x="218745" y="195627"/>
                </a:lnTo>
                <a:lnTo>
                  <a:pt x="217389" y="205387"/>
                </a:lnTo>
                <a:lnTo>
                  <a:pt x="212716" y="214554"/>
                </a:lnTo>
                <a:lnTo>
                  <a:pt x="203822" y="221356"/>
                </a:lnTo>
                <a:lnTo>
                  <a:pt x="189800" y="224017"/>
                </a:lnTo>
                <a:lnTo>
                  <a:pt x="270120" y="224017"/>
                </a:lnTo>
                <a:lnTo>
                  <a:pt x="273431" y="198779"/>
                </a:lnTo>
                <a:lnTo>
                  <a:pt x="273431" y="135675"/>
                </a:lnTo>
                <a:lnTo>
                  <a:pt x="269850" y="113590"/>
                </a:lnTo>
                <a:close/>
              </a:path>
              <a:path w="273684" h="328295" extrusionOk="0">
                <a:moveTo>
                  <a:pt x="164058" y="0"/>
                </a:moveTo>
                <a:lnTo>
                  <a:pt x="80417" y="0"/>
                </a:lnTo>
                <a:lnTo>
                  <a:pt x="80417" y="47333"/>
                </a:lnTo>
                <a:lnTo>
                  <a:pt x="109372" y="47333"/>
                </a:lnTo>
                <a:lnTo>
                  <a:pt x="109372" y="82037"/>
                </a:lnTo>
                <a:lnTo>
                  <a:pt x="164058" y="82037"/>
                </a:lnTo>
                <a:lnTo>
                  <a:pt x="164058" y="0"/>
                </a:lnTo>
                <a:close/>
              </a:path>
              <a:path w="273684" h="328295" extrusionOk="0">
                <a:moveTo>
                  <a:pt x="209093" y="63104"/>
                </a:moveTo>
                <a:lnTo>
                  <a:pt x="193914" y="64731"/>
                </a:lnTo>
                <a:lnTo>
                  <a:pt x="181751" y="69021"/>
                </a:lnTo>
                <a:lnTo>
                  <a:pt x="172000" y="75085"/>
                </a:lnTo>
                <a:lnTo>
                  <a:pt x="164058" y="82037"/>
                </a:lnTo>
                <a:lnTo>
                  <a:pt x="254774" y="82037"/>
                </a:lnTo>
                <a:lnTo>
                  <a:pt x="254534" y="81643"/>
                </a:lnTo>
                <a:lnTo>
                  <a:pt x="234077" y="67788"/>
                </a:lnTo>
                <a:lnTo>
                  <a:pt x="209093" y="63104"/>
                </a:lnTo>
                <a:close/>
              </a:path>
            </a:pathLst>
          </a:custGeom>
          <a:solidFill>
            <a:srgbClr val="001F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1098803" y="1978151"/>
            <a:ext cx="5486400" cy="15499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1165860" y="2004059"/>
            <a:ext cx="5343525" cy="1447800"/>
          </a:xfrm>
          <a:custGeom>
            <a:avLst/>
            <a:gdLst/>
            <a:ahLst/>
            <a:cxnLst/>
            <a:rect l="l" t="t" r="r" b="b"/>
            <a:pathLst>
              <a:path w="5343525" h="1447800" extrusionOk="0">
                <a:moveTo>
                  <a:pt x="0" y="1447800"/>
                </a:moveTo>
                <a:lnTo>
                  <a:pt x="5343144" y="1447800"/>
                </a:lnTo>
                <a:lnTo>
                  <a:pt x="5343144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1165860" y="2354021"/>
            <a:ext cx="9193529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9818" y="287781"/>
            <a:ext cx="1585595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81202" y="2394280"/>
            <a:ext cx="9871075" cy="2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marR="0" lvl="1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marR="0" lvl="2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marR="0" lvl="3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marR="0" lvl="4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marR="0" lvl="5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marR="0" lvl="6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marR="0" lvl="7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marR="0" lvl="8" indent="0" algn="l" rtl="0">
              <a:lnSpc>
                <a:spcPct val="104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  <a:defRPr sz="125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254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600000" y="1480544"/>
            <a:ext cx="10930280" cy="909479"/>
          </a:xfrm>
          <a:custGeom>
            <a:avLst/>
            <a:gdLst/>
            <a:ahLst/>
            <a:cxnLst/>
            <a:rect l="l" t="t" r="r" b="b"/>
            <a:pathLst>
              <a:path w="10509885" h="855980" extrusionOk="0">
                <a:moveTo>
                  <a:pt x="0" y="0"/>
                </a:moveTo>
                <a:lnTo>
                  <a:pt x="3712451" y="0"/>
                </a:lnTo>
                <a:lnTo>
                  <a:pt x="5261038" y="855408"/>
                </a:lnTo>
                <a:lnTo>
                  <a:pt x="10509592" y="855408"/>
                </a:lnTo>
              </a:path>
            </a:pathLst>
          </a:custGeom>
          <a:noFill/>
          <a:ln w="190500" cap="flat" cmpd="sng">
            <a:solidFill>
              <a:srgbClr val="6262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599999" y="3469301"/>
            <a:ext cx="10930280" cy="1416844"/>
          </a:xfrm>
          <a:custGeom>
            <a:avLst/>
            <a:gdLst/>
            <a:ahLst/>
            <a:cxnLst/>
            <a:rect l="l" t="t" r="r" b="b"/>
            <a:pathLst>
              <a:path w="10509885" h="1333500" extrusionOk="0">
                <a:moveTo>
                  <a:pt x="10509592" y="0"/>
                </a:moveTo>
                <a:lnTo>
                  <a:pt x="6682422" y="0"/>
                </a:lnTo>
                <a:lnTo>
                  <a:pt x="4067340" y="1333004"/>
                </a:lnTo>
                <a:lnTo>
                  <a:pt x="0" y="1333004"/>
                </a:lnTo>
              </a:path>
            </a:pathLst>
          </a:custGeom>
          <a:noFill/>
          <a:ln w="190500" cap="flat" cmpd="sng">
            <a:solidFill>
              <a:srgbClr val="6262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00000" y="1829627"/>
            <a:ext cx="10930280" cy="1401326"/>
          </a:xfrm>
          <a:custGeom>
            <a:avLst/>
            <a:gdLst/>
            <a:ahLst/>
            <a:cxnLst/>
            <a:rect l="l" t="t" r="r" b="b"/>
            <a:pathLst>
              <a:path w="10509885" h="1318895" extrusionOk="0">
                <a:moveTo>
                  <a:pt x="0" y="1318742"/>
                </a:moveTo>
                <a:lnTo>
                  <a:pt x="2969907" y="1318742"/>
                </a:lnTo>
                <a:lnTo>
                  <a:pt x="5384152" y="0"/>
                </a:lnTo>
                <a:lnTo>
                  <a:pt x="10509592" y="0"/>
                </a:lnTo>
              </a:path>
            </a:pathLst>
          </a:custGeom>
          <a:noFill/>
          <a:ln w="190500" cap="flat" cmpd="sng">
            <a:solidFill>
              <a:srgbClr val="6262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6704808" y="2440489"/>
            <a:ext cx="1415236" cy="1627346"/>
          </a:xfrm>
          <a:custGeom>
            <a:avLst/>
            <a:gdLst/>
            <a:ahLst/>
            <a:cxnLst/>
            <a:rect l="l" t="t" r="r" b="b"/>
            <a:pathLst>
              <a:path w="1360804" h="1531620" extrusionOk="0">
                <a:moveTo>
                  <a:pt x="680339" y="0"/>
                </a:moveTo>
                <a:lnTo>
                  <a:pt x="0" y="382790"/>
                </a:lnTo>
                <a:lnTo>
                  <a:pt x="0" y="1148346"/>
                </a:lnTo>
                <a:lnTo>
                  <a:pt x="680339" y="1531137"/>
                </a:lnTo>
                <a:lnTo>
                  <a:pt x="947707" y="1380705"/>
                </a:lnTo>
                <a:lnTo>
                  <a:pt x="680339" y="1380705"/>
                </a:lnTo>
                <a:lnTo>
                  <a:pt x="133680" y="1073137"/>
                </a:lnTo>
                <a:lnTo>
                  <a:pt x="133680" y="457987"/>
                </a:lnTo>
                <a:lnTo>
                  <a:pt x="680339" y="150418"/>
                </a:lnTo>
                <a:lnTo>
                  <a:pt x="947685" y="150418"/>
                </a:lnTo>
                <a:lnTo>
                  <a:pt x="680339" y="0"/>
                </a:lnTo>
                <a:close/>
              </a:path>
              <a:path w="1360804" h="1531620" extrusionOk="0">
                <a:moveTo>
                  <a:pt x="947685" y="150418"/>
                </a:moveTo>
                <a:lnTo>
                  <a:pt x="680339" y="150418"/>
                </a:lnTo>
                <a:lnTo>
                  <a:pt x="1227010" y="457987"/>
                </a:lnTo>
                <a:lnTo>
                  <a:pt x="1227010" y="1073137"/>
                </a:lnTo>
                <a:lnTo>
                  <a:pt x="680339" y="1380705"/>
                </a:lnTo>
                <a:lnTo>
                  <a:pt x="947707" y="1380705"/>
                </a:lnTo>
                <a:lnTo>
                  <a:pt x="1360690" y="1148346"/>
                </a:lnTo>
                <a:lnTo>
                  <a:pt x="1360690" y="382790"/>
                </a:lnTo>
                <a:lnTo>
                  <a:pt x="947685" y="150418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0" y="1106830"/>
            <a:ext cx="3051708" cy="3577193"/>
          </a:xfrm>
          <a:custGeom>
            <a:avLst/>
            <a:gdLst/>
            <a:ahLst/>
            <a:cxnLst/>
            <a:rect l="l" t="t" r="r" b="b"/>
            <a:pathLst>
              <a:path w="2934335" h="3366770" extrusionOk="0">
                <a:moveTo>
                  <a:pt x="1438365" y="0"/>
                </a:moveTo>
                <a:lnTo>
                  <a:pt x="0" y="809272"/>
                </a:lnTo>
                <a:lnTo>
                  <a:pt x="0" y="2557090"/>
                </a:lnTo>
                <a:lnTo>
                  <a:pt x="1438365" y="3366350"/>
                </a:lnTo>
                <a:lnTo>
                  <a:pt x="2026177" y="3035630"/>
                </a:lnTo>
                <a:lnTo>
                  <a:pt x="1438365" y="3035630"/>
                </a:lnTo>
                <a:lnTo>
                  <a:pt x="236462" y="2359405"/>
                </a:lnTo>
                <a:lnTo>
                  <a:pt x="236462" y="1006944"/>
                </a:lnTo>
                <a:lnTo>
                  <a:pt x="1438365" y="330720"/>
                </a:lnTo>
                <a:lnTo>
                  <a:pt x="2026168" y="330720"/>
                </a:lnTo>
                <a:lnTo>
                  <a:pt x="1438365" y="0"/>
                </a:lnTo>
                <a:close/>
              </a:path>
              <a:path w="2934335" h="3366770" extrusionOk="0">
                <a:moveTo>
                  <a:pt x="2026168" y="330720"/>
                </a:moveTo>
                <a:lnTo>
                  <a:pt x="1438365" y="330720"/>
                </a:lnTo>
                <a:lnTo>
                  <a:pt x="2640267" y="1006944"/>
                </a:lnTo>
                <a:lnTo>
                  <a:pt x="2640267" y="2359405"/>
                </a:lnTo>
                <a:lnTo>
                  <a:pt x="1438365" y="3035630"/>
                </a:lnTo>
                <a:lnTo>
                  <a:pt x="2026177" y="3035630"/>
                </a:lnTo>
                <a:lnTo>
                  <a:pt x="2934158" y="2524772"/>
                </a:lnTo>
                <a:lnTo>
                  <a:pt x="2934158" y="841590"/>
                </a:lnTo>
                <a:lnTo>
                  <a:pt x="2026168" y="33072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8510932" y="2112708"/>
            <a:ext cx="2882646" cy="3314065"/>
          </a:xfrm>
          <a:custGeom>
            <a:avLst/>
            <a:gdLst/>
            <a:ahLst/>
            <a:cxnLst/>
            <a:rect l="l" t="t" r="r" b="b"/>
            <a:pathLst>
              <a:path w="2771775" h="3119120" extrusionOk="0">
                <a:moveTo>
                  <a:pt x="1385671" y="0"/>
                </a:moveTo>
                <a:lnTo>
                  <a:pt x="0" y="779627"/>
                </a:lnTo>
                <a:lnTo>
                  <a:pt x="0" y="2338882"/>
                </a:lnTo>
                <a:lnTo>
                  <a:pt x="1385671" y="3118510"/>
                </a:lnTo>
                <a:lnTo>
                  <a:pt x="1930207" y="2812135"/>
                </a:lnTo>
                <a:lnTo>
                  <a:pt x="1385671" y="2812135"/>
                </a:lnTo>
                <a:lnTo>
                  <a:pt x="272262" y="2185695"/>
                </a:lnTo>
                <a:lnTo>
                  <a:pt x="272262" y="932814"/>
                </a:lnTo>
                <a:lnTo>
                  <a:pt x="1385671" y="306374"/>
                </a:lnTo>
                <a:lnTo>
                  <a:pt x="1930207" y="306374"/>
                </a:lnTo>
                <a:lnTo>
                  <a:pt x="1385671" y="0"/>
                </a:lnTo>
                <a:close/>
              </a:path>
              <a:path w="2771775" h="3119120" extrusionOk="0">
                <a:moveTo>
                  <a:pt x="1930207" y="306374"/>
                </a:moveTo>
                <a:lnTo>
                  <a:pt x="1385671" y="306374"/>
                </a:lnTo>
                <a:lnTo>
                  <a:pt x="2499080" y="932814"/>
                </a:lnTo>
                <a:lnTo>
                  <a:pt x="2499080" y="2185695"/>
                </a:lnTo>
                <a:lnTo>
                  <a:pt x="1385671" y="2812135"/>
                </a:lnTo>
                <a:lnTo>
                  <a:pt x="1930207" y="2812135"/>
                </a:lnTo>
                <a:lnTo>
                  <a:pt x="2771343" y="2338882"/>
                </a:lnTo>
                <a:lnTo>
                  <a:pt x="2771343" y="779627"/>
                </a:lnTo>
                <a:lnTo>
                  <a:pt x="1930207" y="30637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6443260" y="0"/>
            <a:ext cx="2634600" cy="217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6807309" y="0"/>
            <a:ext cx="1682698" cy="1599684"/>
          </a:xfrm>
          <a:custGeom>
            <a:avLst/>
            <a:gdLst/>
            <a:ahLst/>
            <a:cxnLst/>
            <a:rect l="l" t="t" r="r" b="b"/>
            <a:pathLst>
              <a:path w="1617979" h="1505585" extrusionOk="0">
                <a:moveTo>
                  <a:pt x="566522" y="0"/>
                </a:moveTo>
                <a:lnTo>
                  <a:pt x="248682" y="0"/>
                </a:lnTo>
                <a:lnTo>
                  <a:pt x="0" y="139917"/>
                </a:lnTo>
                <a:lnTo>
                  <a:pt x="0" y="1050075"/>
                </a:lnTo>
                <a:lnTo>
                  <a:pt x="808837" y="1505154"/>
                </a:lnTo>
                <a:lnTo>
                  <a:pt x="1126702" y="1326312"/>
                </a:lnTo>
                <a:lnTo>
                  <a:pt x="808837" y="1326312"/>
                </a:lnTo>
                <a:lnTo>
                  <a:pt x="158927" y="960654"/>
                </a:lnTo>
                <a:lnTo>
                  <a:pt x="158927" y="229325"/>
                </a:lnTo>
                <a:lnTo>
                  <a:pt x="566522" y="0"/>
                </a:lnTo>
                <a:close/>
              </a:path>
              <a:path w="1617979" h="1505585" extrusionOk="0">
                <a:moveTo>
                  <a:pt x="1368992" y="0"/>
                </a:moveTo>
                <a:lnTo>
                  <a:pt x="1051156" y="0"/>
                </a:lnTo>
                <a:lnTo>
                  <a:pt x="1458760" y="229325"/>
                </a:lnTo>
                <a:lnTo>
                  <a:pt x="1458760" y="960654"/>
                </a:lnTo>
                <a:lnTo>
                  <a:pt x="808837" y="1326312"/>
                </a:lnTo>
                <a:lnTo>
                  <a:pt x="1126702" y="1326312"/>
                </a:lnTo>
                <a:lnTo>
                  <a:pt x="1617675" y="1050075"/>
                </a:lnTo>
                <a:lnTo>
                  <a:pt x="1617675" y="139917"/>
                </a:lnTo>
                <a:lnTo>
                  <a:pt x="1368992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1759432" y="1847837"/>
            <a:ext cx="3991458" cy="4588550"/>
          </a:xfrm>
          <a:custGeom>
            <a:avLst/>
            <a:gdLst/>
            <a:ahLst/>
            <a:cxnLst/>
            <a:rect l="l" t="t" r="r" b="b"/>
            <a:pathLst>
              <a:path w="3837940" h="4318635" extrusionOk="0">
                <a:moveTo>
                  <a:pt x="1918804" y="0"/>
                </a:moveTo>
                <a:lnTo>
                  <a:pt x="0" y="1079576"/>
                </a:lnTo>
                <a:lnTo>
                  <a:pt x="0" y="3238741"/>
                </a:lnTo>
                <a:lnTo>
                  <a:pt x="1918804" y="4318317"/>
                </a:lnTo>
                <a:lnTo>
                  <a:pt x="2672837" y="3894074"/>
                </a:lnTo>
                <a:lnTo>
                  <a:pt x="1918804" y="3894074"/>
                </a:lnTo>
                <a:lnTo>
                  <a:pt x="377012" y="3026613"/>
                </a:lnTo>
                <a:lnTo>
                  <a:pt x="377012" y="1291691"/>
                </a:lnTo>
                <a:lnTo>
                  <a:pt x="1918804" y="424230"/>
                </a:lnTo>
                <a:lnTo>
                  <a:pt x="2672814" y="424230"/>
                </a:lnTo>
                <a:lnTo>
                  <a:pt x="1918804" y="0"/>
                </a:lnTo>
                <a:close/>
              </a:path>
              <a:path w="3837940" h="4318635" extrusionOk="0">
                <a:moveTo>
                  <a:pt x="2672814" y="424230"/>
                </a:moveTo>
                <a:lnTo>
                  <a:pt x="1918804" y="424230"/>
                </a:lnTo>
                <a:lnTo>
                  <a:pt x="3460584" y="1291691"/>
                </a:lnTo>
                <a:lnTo>
                  <a:pt x="3460584" y="3026613"/>
                </a:lnTo>
                <a:lnTo>
                  <a:pt x="1918804" y="3894074"/>
                </a:lnTo>
                <a:lnTo>
                  <a:pt x="2672837" y="3894074"/>
                </a:lnTo>
                <a:lnTo>
                  <a:pt x="3837597" y="3238741"/>
                </a:lnTo>
                <a:lnTo>
                  <a:pt x="3837597" y="1079576"/>
                </a:lnTo>
                <a:lnTo>
                  <a:pt x="2672814" y="42423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7827827" y="12097"/>
            <a:ext cx="1925725" cy="2213650"/>
          </a:xfrm>
          <a:custGeom>
            <a:avLst/>
            <a:gdLst/>
            <a:ahLst/>
            <a:cxnLst/>
            <a:rect l="l" t="t" r="r" b="b"/>
            <a:pathLst>
              <a:path w="1851659" h="2083435" extrusionOk="0">
                <a:moveTo>
                  <a:pt x="925652" y="0"/>
                </a:moveTo>
                <a:lnTo>
                  <a:pt x="0" y="520801"/>
                </a:lnTo>
                <a:lnTo>
                  <a:pt x="0" y="1562392"/>
                </a:lnTo>
                <a:lnTo>
                  <a:pt x="925652" y="2083193"/>
                </a:lnTo>
                <a:lnTo>
                  <a:pt x="1289407" y="1878533"/>
                </a:lnTo>
                <a:lnTo>
                  <a:pt x="925652" y="1878533"/>
                </a:lnTo>
                <a:lnTo>
                  <a:pt x="181876" y="1460068"/>
                </a:lnTo>
                <a:lnTo>
                  <a:pt x="181876" y="623125"/>
                </a:lnTo>
                <a:lnTo>
                  <a:pt x="925652" y="204647"/>
                </a:lnTo>
                <a:lnTo>
                  <a:pt x="1289385" y="204647"/>
                </a:lnTo>
                <a:lnTo>
                  <a:pt x="925652" y="0"/>
                </a:lnTo>
                <a:close/>
              </a:path>
              <a:path w="1851659" h="2083435" extrusionOk="0">
                <a:moveTo>
                  <a:pt x="1289385" y="204647"/>
                </a:moveTo>
                <a:lnTo>
                  <a:pt x="925652" y="204647"/>
                </a:lnTo>
                <a:lnTo>
                  <a:pt x="1669415" y="623125"/>
                </a:lnTo>
                <a:lnTo>
                  <a:pt x="1669415" y="1460068"/>
                </a:lnTo>
                <a:lnTo>
                  <a:pt x="925652" y="1878533"/>
                </a:lnTo>
                <a:lnTo>
                  <a:pt x="1289407" y="1878533"/>
                </a:lnTo>
                <a:lnTo>
                  <a:pt x="1851304" y="1562392"/>
                </a:lnTo>
                <a:lnTo>
                  <a:pt x="1851304" y="520801"/>
                </a:lnTo>
                <a:lnTo>
                  <a:pt x="1289385" y="20464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4239773" y="0"/>
            <a:ext cx="7286854" cy="5261888"/>
          </a:xfrm>
          <a:custGeom>
            <a:avLst/>
            <a:gdLst/>
            <a:ahLst/>
            <a:cxnLst/>
            <a:rect l="l" t="t" r="r" b="b"/>
            <a:pathLst>
              <a:path w="7006590" h="4952365" extrusionOk="0">
                <a:moveTo>
                  <a:pt x="7006259" y="0"/>
                </a:moveTo>
                <a:lnTo>
                  <a:pt x="0" y="0"/>
                </a:lnTo>
                <a:lnTo>
                  <a:pt x="5807202" y="1397000"/>
                </a:lnTo>
                <a:lnTo>
                  <a:pt x="7006259" y="4952174"/>
                </a:lnTo>
                <a:lnTo>
                  <a:pt x="7006259" y="0"/>
                </a:lnTo>
                <a:close/>
              </a:path>
            </a:pathLst>
          </a:custGeom>
          <a:solidFill>
            <a:srgbClr val="DC052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0" y="3157090"/>
            <a:ext cx="4601667" cy="3323511"/>
          </a:xfrm>
          <a:custGeom>
            <a:avLst/>
            <a:gdLst/>
            <a:ahLst/>
            <a:cxnLst/>
            <a:rect l="l" t="t" r="r" b="b"/>
            <a:pathLst>
              <a:path w="4424680" h="3128010" extrusionOk="0">
                <a:moveTo>
                  <a:pt x="0" y="0"/>
                </a:moveTo>
                <a:lnTo>
                  <a:pt x="0" y="3127387"/>
                </a:lnTo>
                <a:lnTo>
                  <a:pt x="4424591" y="3127387"/>
                </a:lnTo>
                <a:lnTo>
                  <a:pt x="757237" y="2245169"/>
                </a:lnTo>
                <a:lnTo>
                  <a:pt x="0" y="0"/>
                </a:lnTo>
                <a:close/>
              </a:path>
            </a:pathLst>
          </a:custGeom>
          <a:solidFill>
            <a:srgbClr val="0922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9469817" y="6129702"/>
            <a:ext cx="1901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599988" y="3359874"/>
            <a:ext cx="96144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01F31"/>
                </a:solidFill>
              </a:rPr>
              <a:t>СРАВНИТЕЛЬНЫЙ АНАЛИЗ:</a:t>
            </a:r>
            <a:endParaRPr sz="3600" b="1">
              <a:solidFill>
                <a:srgbClr val="001F3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1">
                <a:solidFill>
                  <a:srgbClr val="001F31"/>
                </a:solidFill>
              </a:rPr>
              <a:t>СПИК 1.0 И СПИК 2.0</a:t>
            </a:r>
            <a:endParaRPr sz="5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634301" y="211518"/>
            <a:ext cx="5891258" cy="78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600" b="1">
                <a:latin typeface="Arial"/>
                <a:ea typeface="Arial"/>
                <a:cs typeface="Arial"/>
                <a:sym typeface="Arial"/>
              </a:rPr>
              <a:t>Анализ плюсов и минусов форматов механизма СПИК.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latin typeface="Arial"/>
                <a:ea typeface="Arial"/>
                <a:cs typeface="Arial"/>
                <a:sym typeface="Arial"/>
              </a:rPr>
              <a:t>Пр</a:t>
            </a:r>
            <a:r>
              <a:rPr lang="ru-RU" sz="1600" b="1">
                <a:latin typeface="Arial"/>
                <a:ea typeface="Arial"/>
                <a:cs typeface="Arial"/>
                <a:sym typeface="Arial"/>
              </a:rPr>
              <a:t>едложения.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graphicFrame>
        <p:nvGraphicFramePr>
          <p:cNvPr id="166" name="Google Shape;166;p16"/>
          <p:cNvGraphicFramePr/>
          <p:nvPr>
            <p:extLst>
              <p:ext uri="{D42A27DB-BD31-4B8C-83A1-F6EECF244321}">
                <p14:modId xmlns:p14="http://schemas.microsoft.com/office/powerpoint/2010/main" xmlns="" val="2239501686"/>
              </p:ext>
            </p:extLst>
          </p:nvPr>
        </p:nvGraphicFramePr>
        <p:xfrm>
          <a:off x="634301" y="1108075"/>
          <a:ext cx="10222050" cy="4230842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511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1800" u="none" strike="noStrike" cap="none" dirty="0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endParaRPr sz="16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33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Привлечение инвестиций,</a:t>
                      </a:r>
                      <a:r>
                        <a:rPr lang="ru-RU" sz="110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н</a:t>
                      </a:r>
                      <a:r>
                        <a:rPr lang="ru-RU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ацеленность на </a:t>
                      </a: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модернизацию, освоение производства промышленной продукции на территории РФ, то есть поддержка качества действующего производства внутри страны</a:t>
                      </a:r>
                      <a:endParaRPr sz="1400" u="none" strike="noStrike" cap="none" dirty="0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единого механизма заключения СПИК: федеральный и региональный уровни регулирования 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2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Механизм СПИК 1.0 послужил стабильной основой для формирования </a:t>
                      </a: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иных инструментов инвестиционной поддержки, например, заложил концептуальные основы и базовые принципы 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механизма </a:t>
                      </a: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защиты и поощрения капиталовложений (СЗПК)</a:t>
                      </a:r>
                      <a:endParaRPr sz="1400" u="none" strike="noStrike" cap="none" dirty="0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Отсутствуют условия/ограничения мер стимулирования на федеральном уровне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49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Возможность заключения СПИК без участия РФ, что предполагает самостоятельность субъектов РФ в реализации проектных инициатив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Инициирование заключения СПИК только инвестором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необходимости согласованных с муниципалитетом действий, что ускоряет процедуру заключения СПИК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780"/>
            <a:ext cx="566977" cy="31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2799626" y="736480"/>
            <a:ext cx="589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rPr>
              <a:t>СПИК 1.0</a:t>
            </a:r>
            <a:r>
              <a:rPr lang="ru-RU" sz="1800" b="1" i="0" u="none" strike="noStrike" cap="none">
                <a:solidFill>
                  <a:srgbClr val="09223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i="0" u="none" strike="noStrike" cap="none">
                <a:solidFill>
                  <a:srgbClr val="09223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 b="1" i="0" u="none" strike="noStrike" cap="none">
              <a:solidFill>
                <a:srgbClr val="0922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634301" y="211518"/>
            <a:ext cx="58914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600" b="1">
                <a:latin typeface="Arial"/>
                <a:ea typeface="Arial"/>
                <a:cs typeface="Arial"/>
                <a:sym typeface="Arial"/>
              </a:rPr>
              <a:t>Анализ плюсов и минусов форматов механизма СПИК.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latin typeface="Arial"/>
                <a:ea typeface="Arial"/>
                <a:cs typeface="Arial"/>
                <a:sym typeface="Arial"/>
              </a:rPr>
              <a:t>Пр</a:t>
            </a:r>
            <a:r>
              <a:rPr lang="ru-RU" sz="1600" b="1">
                <a:latin typeface="Arial"/>
                <a:ea typeface="Arial"/>
                <a:cs typeface="Arial"/>
                <a:sym typeface="Arial"/>
              </a:rPr>
              <a:t>едложения.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780"/>
            <a:ext cx="566977" cy="31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/>
        </p:nvSpPr>
        <p:spPr>
          <a:xfrm>
            <a:off x="3031160" y="604799"/>
            <a:ext cx="589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rPr>
              <a:t>СПИК 2.0</a:t>
            </a:r>
            <a:r>
              <a:rPr lang="ru-RU" sz="1800" b="1" i="0" u="none" strike="noStrike" cap="none">
                <a:solidFill>
                  <a:srgbClr val="09223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i="0" u="none" strike="noStrike" cap="none">
                <a:solidFill>
                  <a:srgbClr val="09223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 b="1" i="0" u="none" strike="noStrike" cap="none">
              <a:solidFill>
                <a:srgbClr val="0922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p17"/>
          <p:cNvGraphicFramePr/>
          <p:nvPr/>
        </p:nvGraphicFramePr>
        <p:xfrm>
          <a:off x="839039" y="1495683"/>
          <a:ext cx="5023575" cy="3766275"/>
        </p:xfrm>
        <a:graphic>
          <a:graphicData uri="http://schemas.openxmlformats.org/drawingml/2006/table">
            <a:tbl>
              <a:tblPr firstRow="1" bandRow="1">
                <a:noFill/>
                <a:tableStyleId>{C76492DA-6AF0-4CF0-B022-C8A1FEE22D9C}</a:tableStyleId>
              </a:tblPr>
              <a:tblGrid>
                <a:gridCol w="502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Акцент на инновации: </a:t>
                      </a: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внедрение, разработка </a:t>
                      </a:r>
                      <a:r>
                        <a:rPr lang="ru-RU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современных</a:t>
                      </a: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технологий</a:t>
                      </a:r>
                      <a:endParaRPr sz="1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Проведение конкурсного отбора с р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егламентаци</a:t>
                      </a:r>
                      <a:r>
                        <a:rPr lang="ru-RU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ей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критериев определения лучших конкурсных заявок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Единый механизм заключения СПИК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Отсутствие требуемого минимального объема инвестиций, что увеличивает количество заявок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Наличие  информации по СПИК в государственной информационной системе промышленности (ГИСП)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Регламентация </a:t>
                      </a: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конкретны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х</a:t>
                      </a: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ф</a:t>
                      </a: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орм контроля за выполнением инвесторами обязательств по СПИК на уровне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Постановления Правительства РФ</a:t>
                      </a:r>
                      <a:endParaRPr sz="12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7" name="Google Shape;177;p17"/>
          <p:cNvGraphicFramePr/>
          <p:nvPr/>
        </p:nvGraphicFramePr>
        <p:xfrm>
          <a:off x="5753939" y="1498646"/>
          <a:ext cx="4914900" cy="3782375"/>
        </p:xfrm>
        <a:graphic>
          <a:graphicData uri="http://schemas.openxmlformats.org/drawingml/2006/table">
            <a:tbl>
              <a:tblPr firstRow="1" bandRow="1">
                <a:noFill/>
                <a:tableStyleId>{C76492DA-6AF0-4CF0-B022-C8A1FEE22D9C}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Автоматизация процессов заключения СПИК, унификация документооборота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Более подробная правовая регламентация ответственности сторон по СПИК на </a:t>
                      </a:r>
                      <a:r>
                        <a:rPr lang="ru-RU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уровне Федерального закона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Подробно регламентирована процедура внесения изменений в СПИК, а также его расторжения </a:t>
                      </a:r>
                      <a:r>
                        <a:rPr lang="ru-RU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 уровне Федерального закона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Предусмотрено </a:t>
                      </a:r>
                      <a:r>
                        <a:rPr lang="ru-RU" sz="1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на законодательном уровне </a:t>
                      </a:r>
                      <a:r>
                        <a:rPr lang="ru-RU" sz="12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сохранение действия СПИК 1.0 и включение его в </a:t>
                      </a:r>
                      <a:r>
                        <a:rPr lang="ru-RU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реестр СПИК, размещенный в ГИСП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Уточнение содержания СПИК, его условий на уровне Федерального закона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98B109C-C7B9-43D5-B2F0-3C0357B8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821" y="1712731"/>
            <a:ext cx="202793" cy="2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634301" y="211518"/>
            <a:ext cx="5891258" cy="78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600" b="1">
                <a:latin typeface="Arial"/>
                <a:ea typeface="Arial"/>
                <a:cs typeface="Arial"/>
                <a:sym typeface="Arial"/>
              </a:rPr>
              <a:t>Анализ плюсов и минусов форматов механизма СПИК.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latin typeface="Arial"/>
                <a:ea typeface="Arial"/>
                <a:cs typeface="Arial"/>
                <a:sym typeface="Arial"/>
              </a:rPr>
              <a:t>Пр</a:t>
            </a:r>
            <a:r>
              <a:rPr lang="ru-RU" sz="1600" b="1">
                <a:latin typeface="Arial"/>
                <a:ea typeface="Arial"/>
                <a:cs typeface="Arial"/>
                <a:sym typeface="Arial"/>
              </a:rPr>
              <a:t>едложения.</a:t>
            </a: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780"/>
            <a:ext cx="566977" cy="31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2813821" y="767799"/>
            <a:ext cx="589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rPr>
              <a:t>СПИК 2.0</a:t>
            </a:r>
            <a:r>
              <a:rPr lang="ru-RU" sz="1800" b="1" i="0" u="none" strike="noStrike" cap="none">
                <a:solidFill>
                  <a:srgbClr val="09223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 i="0" u="none" strike="noStrike" cap="none">
                <a:solidFill>
                  <a:srgbClr val="09223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 b="1" i="0" u="none" strike="noStrike" cap="none">
              <a:solidFill>
                <a:srgbClr val="0922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5" name="Google Shape;185;p18"/>
          <p:cNvGraphicFramePr/>
          <p:nvPr/>
        </p:nvGraphicFramePr>
        <p:xfrm>
          <a:off x="2178050" y="1417641"/>
          <a:ext cx="7162800" cy="2356130"/>
        </p:xfrm>
        <a:graphic>
          <a:graphicData uri="http://schemas.openxmlformats.org/drawingml/2006/table">
            <a:tbl>
              <a:tblPr firstRow="1" bandRow="1">
                <a:noFill/>
                <a:tableStyleId>{C76492DA-6AF0-4CF0-B022-C8A1FEE22D9C}</a:tableStyleId>
              </a:tblPr>
              <a:tblGrid>
                <a:gridCol w="358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Предложения 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Региональные СПИК формата 1.0  сохраняют свое действие в соответствии с их региональными порядками. А так как законодательство субъектов РФ не сразу будет адаптировано под новый формат, при заключении новых СПИК могут возникнуть противоречия (в особенности учитывая нововведенную систему единого механизма его заключения).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Необходимо предусмотреть определенные сроки, а также условия изменений регионального законодательства и приведения его в соответствие с федеральным в части нового механизма регулирования СПИК.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629826" y="287775"/>
            <a:ext cx="17217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ВЫВОД</a:t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0" y="271531"/>
            <a:ext cx="567055" cy="317500"/>
          </a:xfrm>
          <a:custGeom>
            <a:avLst/>
            <a:gdLst/>
            <a:ahLst/>
            <a:cxnLst/>
            <a:rect l="l" t="t" r="r" b="b"/>
            <a:pathLst>
              <a:path w="567055" h="317500" extrusionOk="0">
                <a:moveTo>
                  <a:pt x="0" y="316991"/>
                </a:moveTo>
                <a:lnTo>
                  <a:pt x="566927" y="316991"/>
                </a:lnTo>
                <a:lnTo>
                  <a:pt x="5669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629825" y="1016725"/>
            <a:ext cx="10076100" cy="4533600"/>
          </a:xfrm>
          <a:prstGeom prst="rect">
            <a:avLst/>
          </a:prstGeom>
          <a:noFill/>
          <a:ln w="9525" cap="flat" cmpd="sng">
            <a:solidFill>
              <a:srgbClr val="DC05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rgbClr val="DC052B"/>
                </a:solidFill>
              </a:rPr>
              <a:t>СПИК</a:t>
            </a:r>
            <a:r>
              <a:rPr lang="ru-RU" sz="1700" b="1" dirty="0"/>
              <a:t> </a:t>
            </a:r>
            <a:r>
              <a:rPr lang="ru-RU" sz="1700" b="1" dirty="0">
                <a:solidFill>
                  <a:schemeClr val="dk1"/>
                </a:solidFill>
              </a:rPr>
              <a:t>— это живой, работающий механизм, который отвечает современным, постоянно изменяющимся потребностям государства, способный модернизироваться.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rgbClr val="333333"/>
                </a:solidFill>
              </a:rPr>
              <a:t>СПИК:</a:t>
            </a:r>
            <a:endParaRPr sz="1700" b="1" dirty="0">
              <a:solidFill>
                <a:srgbClr val="333333"/>
              </a:solidFill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1700" b="1" dirty="0"/>
              <a:t>Адаптированный к современным условиям механизм заключения </a:t>
            </a:r>
            <a:r>
              <a:rPr lang="ru-RU" sz="1700" b="1" dirty="0" smtClean="0"/>
              <a:t>контрактов:</a:t>
            </a:r>
            <a:endParaRPr sz="1700" b="1" dirty="0"/>
          </a:p>
          <a:p>
            <a:pPr marL="120650" lvl="0">
              <a:buSzPts val="1700"/>
            </a:pPr>
            <a:r>
              <a:rPr lang="ru-RU" sz="1700" b="1" dirty="0" smtClean="0"/>
              <a:t>     СПИК </a:t>
            </a:r>
            <a:r>
              <a:rPr lang="ru-RU" sz="1700" b="1" dirty="0"/>
              <a:t>1.0 – </a:t>
            </a:r>
            <a:r>
              <a:rPr lang="ru-RU" sz="1700" b="1" dirty="0" smtClean="0"/>
              <a:t>инструмент, </a:t>
            </a:r>
            <a:r>
              <a:rPr lang="ru-RU" sz="1700" b="1" dirty="0"/>
              <a:t>направленный на инвестиционное развитие </a:t>
            </a:r>
            <a:r>
              <a:rPr lang="ru-RU" sz="1700" b="1" dirty="0" smtClean="0"/>
              <a:t>производства;</a:t>
            </a:r>
          </a:p>
          <a:p>
            <a:pPr marL="120650" lvl="0">
              <a:buSzPts val="1700"/>
            </a:pPr>
            <a:r>
              <a:rPr lang="ru-RU" sz="1700" b="1" dirty="0" smtClean="0"/>
              <a:t>     СПИК 2.0 – усовершенствованный инструмент, </a:t>
            </a:r>
            <a:r>
              <a:rPr lang="ru-RU" sz="1700" b="1" dirty="0"/>
              <a:t>направленный на </a:t>
            </a:r>
            <a:r>
              <a:rPr lang="ru-RU" sz="1700" b="1" dirty="0" smtClean="0"/>
              <a:t>инновационное </a:t>
            </a:r>
            <a:r>
              <a:rPr lang="ru-RU" sz="1700" b="1" dirty="0"/>
              <a:t>развитие </a:t>
            </a:r>
            <a:r>
              <a:rPr lang="ru-RU" sz="1700" b="1" dirty="0" smtClean="0"/>
              <a:t>производства на основе современных технологий;</a:t>
            </a:r>
            <a:endParaRPr lang="ru-RU" sz="1700" b="1" dirty="0"/>
          </a:p>
          <a:p>
            <a:pPr marL="1206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</a:pPr>
            <a:endParaRPr sz="1700" b="1" dirty="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1700" b="1" dirty="0"/>
              <a:t>Заложил основы СЗПК, применимого для всех сфер экономики, а не только для промышленности.</a:t>
            </a:r>
            <a:endParaRPr sz="1700" b="1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/>
              <a:t>Таким образом, </a:t>
            </a:r>
            <a:r>
              <a:rPr lang="ru-RU" sz="1700" b="1" dirty="0" smtClean="0">
                <a:solidFill>
                  <a:srgbClr val="333333"/>
                </a:solidFill>
              </a:rPr>
              <a:t>СПИК</a:t>
            </a:r>
            <a:r>
              <a:rPr lang="ru-RU" sz="1700" b="1" dirty="0" smtClean="0"/>
              <a:t> </a:t>
            </a:r>
            <a:r>
              <a:rPr lang="ru-RU" sz="1700" b="1" dirty="0"/>
              <a:t>показал свою эффективность, благодаря чему был осуществлен переход на следующий этап, с учетом современных экономических реалий и потребностей государства.</a:t>
            </a:r>
            <a:endParaRPr sz="1700" b="1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823850" y="146300"/>
            <a:ext cx="72270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НОРМАТИВНО-ПРАВОВАЯ БАЗА, ИСПОЛЬЗОВАННАЯ В ХОДЕ АНАЛИЗА</a:t>
            </a:r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716400" y="1072250"/>
            <a:ext cx="9871200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600" b="1" dirty="0">
                <a:solidFill>
                  <a:srgbClr val="DF1C40"/>
                </a:solidFill>
              </a:rPr>
              <a:t>СПИК 1.0 </a:t>
            </a:r>
            <a:r>
              <a:rPr lang="ru-RU" sz="1400" b="1" dirty="0">
                <a:solidFill>
                  <a:srgbClr val="000000"/>
                </a:solidFill>
              </a:rPr>
              <a:t>(соглашения федерального уровня)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rgbClr val="DF1C4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400" b="1" dirty="0"/>
              <a:t>Федеральный закон от </a:t>
            </a:r>
            <a:r>
              <a:rPr lang="ru-RU" sz="1400" b="1" dirty="0" smtClean="0"/>
              <a:t>31 декабря 2014 г. </a:t>
            </a:r>
            <a:r>
              <a:rPr lang="ru-RU" sz="1400" b="1" dirty="0"/>
              <a:t>№ 488-ФЗ «О промышленной политике в Российской Федерации» (</a:t>
            </a:r>
            <a:r>
              <a:rPr lang="ru-RU" sz="1400" b="1" dirty="0" smtClean="0"/>
              <a:t>статья </a:t>
            </a:r>
            <a:r>
              <a:rPr lang="ru-RU" sz="1400" b="1" dirty="0"/>
              <a:t>16) </a:t>
            </a:r>
            <a:endParaRPr sz="1600" b="1" dirty="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400" b="1" dirty="0"/>
              <a:t>Постановление Правительства Российской Федерации от 16 июля 2015 г. № 708 «О специальных инвестиционных контрактах для отдельных отраслей промышленности</a:t>
            </a:r>
            <a:r>
              <a:rPr lang="ru-RU" sz="1400" b="1" dirty="0" smtClean="0"/>
              <a:t>»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600" b="1" dirty="0">
                <a:solidFill>
                  <a:srgbClr val="DF1C40"/>
                </a:solidFill>
              </a:rPr>
              <a:t>СПИК 2.0</a:t>
            </a:r>
            <a:endParaRPr sz="1600" b="1" dirty="0">
              <a:solidFill>
                <a:srgbClr val="DF1C4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400" b="1" dirty="0"/>
              <a:t>Федеральный закон «О промышленной политике в Российской Федерации» от </a:t>
            </a:r>
            <a:r>
              <a:rPr lang="ru-RU" sz="1400" b="1" dirty="0" smtClean="0"/>
              <a:t>31 декабря 2014 г.</a:t>
            </a:r>
            <a:br>
              <a:rPr lang="ru-RU" sz="1400" b="1" dirty="0" smtClean="0"/>
            </a:br>
            <a:r>
              <a:rPr lang="ru-RU" sz="1400" b="1" dirty="0" smtClean="0"/>
              <a:t>№ </a:t>
            </a:r>
            <a:r>
              <a:rPr lang="ru-RU" sz="1400" b="1" dirty="0"/>
              <a:t>488-ФЗ </a:t>
            </a:r>
            <a:r>
              <a:rPr lang="ru-RU" sz="1400" b="1" dirty="0" smtClean="0"/>
              <a:t>(глава </a:t>
            </a:r>
            <a:r>
              <a:rPr lang="ru-RU" sz="1400" b="1" dirty="0"/>
              <a:t>2.1) </a:t>
            </a:r>
            <a:endParaRPr sz="1600" b="1" dirty="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400" b="1" dirty="0"/>
              <a:t>Федеральный закон от </a:t>
            </a:r>
            <a:r>
              <a:rPr lang="ru-RU" sz="1400" b="1" dirty="0" smtClean="0"/>
              <a:t>2 августа 2019 г. </a:t>
            </a:r>
            <a:r>
              <a:rPr lang="ru-RU" sz="1400" b="1" dirty="0"/>
              <a:t>№ 290-ФЗ «О внесении изменений в Федеральный закон «О промышленной политике в Российской Федерации» в части регулирования специальных инвестиционных </a:t>
            </a:r>
            <a:r>
              <a:rPr lang="ru-RU" sz="1400" b="1" dirty="0" smtClean="0"/>
              <a:t>контрактов»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-RU" sz="1400" b="1" i="0" dirty="0">
                <a:solidFill>
                  <a:srgbClr val="22272F"/>
                </a:solidFill>
              </a:rPr>
              <a:t>Постановление Правительства РФ от 21 марта 2020 г. № 319 «Об утверждении Правил формирования и актуализации перечня видов технологий, признаваемых современными технологиями в целях заключения специальных инвестиционных контрактов»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ru-RU" sz="1400" b="1" i="0" dirty="0">
                <a:solidFill>
                  <a:srgbClr val="000000"/>
                </a:solidFill>
              </a:rPr>
              <a:t>Постановление Правительства РФ от </a:t>
            </a:r>
            <a:r>
              <a:rPr lang="ru-RU" sz="1400" b="1" i="0" dirty="0" smtClean="0">
                <a:solidFill>
                  <a:srgbClr val="000000"/>
                </a:solidFill>
              </a:rPr>
              <a:t>16 июля 2020 г. </a:t>
            </a:r>
            <a:r>
              <a:rPr lang="ru-RU" sz="1400" b="1" i="0" dirty="0">
                <a:solidFill>
                  <a:srgbClr val="000000"/>
                </a:solidFill>
              </a:rPr>
              <a:t>№ 1048 </a:t>
            </a:r>
            <a:r>
              <a:rPr lang="ru-RU" sz="1400" b="1" dirty="0" smtClean="0">
                <a:solidFill>
                  <a:srgbClr val="22272F"/>
                </a:solidFill>
                <a:sym typeface="PT Sans"/>
              </a:rPr>
              <a:t>«</a:t>
            </a:r>
            <a:r>
              <a:rPr lang="ru-RU" sz="1400" b="1" dirty="0">
                <a:solidFill>
                  <a:srgbClr val="22272F"/>
                </a:solidFill>
                <a:sym typeface="PT Sans"/>
              </a:rPr>
              <a:t>Об утверждении Правил заключения, изменения и расторжения специальных инвестиционных контрактов»</a:t>
            </a:r>
            <a:endParaRPr sz="1400" b="1" dirty="0">
              <a:solidFill>
                <a:srgbClr val="22272F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 i="0" dirty="0">
              <a:solidFill>
                <a:srgbClr val="22272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b="0" i="0" dirty="0">
                <a:solidFill>
                  <a:srgbClr val="22272F"/>
                </a:solidFill>
                <a:latin typeface="PT Serif"/>
                <a:ea typeface="PT Serif"/>
                <a:cs typeface="PT Serif"/>
                <a:sym typeface="PT Serif"/>
              </a:rPr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*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Информация, размещенная в открытом доступе в Интернете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  <p:sp>
        <p:nvSpPr>
          <p:cNvPr id="77" name="Google Shape;77;p8"/>
          <p:cNvSpPr/>
          <p:nvPr/>
        </p:nvSpPr>
        <p:spPr>
          <a:xfrm>
            <a:off x="0" y="146300"/>
            <a:ext cx="649278" cy="341313"/>
          </a:xfrm>
          <a:custGeom>
            <a:avLst/>
            <a:gdLst/>
            <a:ahLst/>
            <a:cxnLst/>
            <a:rect l="l" t="t" r="r" b="b"/>
            <a:pathLst>
              <a:path w="567055" h="317500" extrusionOk="0">
                <a:moveTo>
                  <a:pt x="0" y="316991"/>
                </a:moveTo>
                <a:lnTo>
                  <a:pt x="566927" y="316991"/>
                </a:lnTo>
                <a:lnTo>
                  <a:pt x="5669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629823" y="287775"/>
            <a:ext cx="40713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ЧТО ТАКОЕ СПИК 1.0 И СПИК 2.0?</a:t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0" y="271531"/>
            <a:ext cx="567055" cy="317500"/>
          </a:xfrm>
          <a:custGeom>
            <a:avLst/>
            <a:gdLst/>
            <a:ahLst/>
            <a:cxnLst/>
            <a:rect l="l" t="t" r="r" b="b"/>
            <a:pathLst>
              <a:path w="567055" h="317500" extrusionOk="0">
                <a:moveTo>
                  <a:pt x="0" y="316991"/>
                </a:moveTo>
                <a:lnTo>
                  <a:pt x="566927" y="316991"/>
                </a:lnTo>
                <a:lnTo>
                  <a:pt x="5669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2252402" y="757142"/>
            <a:ext cx="7026245" cy="706670"/>
          </a:xfrm>
          <a:prstGeom prst="rect">
            <a:avLst/>
          </a:prstGeom>
          <a:noFill/>
          <a:ln w="38100" cap="flat" cmpd="sng">
            <a:solidFill>
              <a:srgbClr val="DC05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СПЕЦИАЛЬНЫЙ ИНВЕСТИЦИОННЫЙ КОНТРАКТ (СПИК) </a:t>
            </a:r>
            <a:r>
              <a:rPr lang="ru-RU" sz="145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ru-RU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соглашение между инвестором и государством, в котором фиксируются: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382625" y="1925425"/>
            <a:ext cx="5382900" cy="3068400"/>
          </a:xfrm>
          <a:prstGeom prst="rect">
            <a:avLst/>
          </a:prstGeom>
          <a:noFill/>
          <a:ln w="9525" cap="flat" cmpd="sng">
            <a:solidFill>
              <a:srgbClr val="6262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▪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обязательства </a:t>
            </a:r>
            <a:r>
              <a:rPr lang="ru-RU" sz="1400" b="1" i="0" u="none" strike="noStrike" cap="none" dirty="0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инвестора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создать либо модернизировать и (или) освоить производство промышленной продукции;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▪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обязательства </a:t>
            </a:r>
            <a:r>
              <a:rPr lang="ru-RU" sz="1400" b="1" i="0" u="none" strike="noStrike" cap="none" dirty="0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Российской Федерации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и/или </a:t>
            </a:r>
            <a:r>
              <a:rPr lang="ru-RU" sz="1400" b="1" i="0" u="none" strike="noStrike" cap="none" dirty="0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субъекта Российской Федерации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осуществить меры стимулирования деятельности в сфере промышленности, предусмотренные законодательством Российской Федерации или законодательством субъекта Российской Федерации, и обеспечить </a:t>
            </a:r>
            <a:r>
              <a:rPr lang="ru-RU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</a:t>
            </a:r>
            <a:r>
              <a:rPr lang="ru-RU" b="1" dirty="0" smtClean="0">
                <a:solidFill>
                  <a:schemeClr val="dk1"/>
                </a:solidFill>
              </a:rPr>
              <a:t>абильность условий ведения </a:t>
            </a:r>
            <a:r>
              <a:rPr lang="ru-RU" b="1" dirty="0">
                <a:solidFill>
                  <a:schemeClr val="dk1"/>
                </a:solidFill>
              </a:rPr>
              <a:t>хозяйственной деятельности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5861325" y="1925425"/>
            <a:ext cx="5382900" cy="3068400"/>
          </a:xfrm>
          <a:prstGeom prst="rect">
            <a:avLst/>
          </a:prstGeom>
          <a:noFill/>
          <a:ln w="9525" cap="flat" cmpd="sng">
            <a:solidFill>
              <a:srgbClr val="DC05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DC052B"/>
                </a:solidFill>
                <a:latin typeface="Arial"/>
                <a:ea typeface="Arial"/>
                <a:cs typeface="Arial"/>
                <a:sym typeface="Arial"/>
              </a:rPr>
              <a:t>▪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обязательства </a:t>
            </a:r>
            <a:r>
              <a:rPr lang="ru-RU" sz="1400" b="1" i="0" u="none" strike="noStrike" cap="none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инвестора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реализовать инвестиционный проект по внедрению или разработке и внедрению технологии в целях освоения серийного производства промышленной продукции на основе этой технологии;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DF1C40"/>
                </a:solidFill>
                <a:latin typeface="Arial"/>
                <a:ea typeface="Arial"/>
                <a:cs typeface="Arial"/>
                <a:sym typeface="Arial"/>
              </a:rPr>
              <a:t>▪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обязательства </a:t>
            </a:r>
            <a:r>
              <a:rPr lang="ru-RU" sz="1400" b="1" i="0" u="none" strike="noStrike" cap="none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Российской Федерации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1" i="0" u="none" strike="noStrike" cap="none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субъекта Российской Федерации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1" i="0" u="none" strike="noStrike" cap="none">
                <a:solidFill>
                  <a:srgbClr val="626261"/>
                </a:solidFill>
                <a:latin typeface="Arial"/>
                <a:ea typeface="Arial"/>
                <a:cs typeface="Arial"/>
                <a:sym typeface="Arial"/>
              </a:rPr>
              <a:t>муниципального образования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обеспечивать стабильность условий ведения хозяйственной деятельности и применять меры стимулирования в сфере промышленности</a:t>
            </a:r>
            <a:r>
              <a:rPr lang="ru-RU" b="1"/>
              <a:t> в соответствии с законодательством</a:t>
            </a: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2105300" y="1686225"/>
            <a:ext cx="1997400" cy="44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СПИК 1.0 (федеральный)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7978575" y="1757950"/>
            <a:ext cx="1148400" cy="317400"/>
          </a:xfrm>
          <a:prstGeom prst="rect">
            <a:avLst/>
          </a:prstGeom>
          <a:solidFill>
            <a:srgbClr val="DF1C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СПИК 2.0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3068000" y="5143750"/>
            <a:ext cx="53829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DC052B"/>
                </a:solidFill>
                <a:latin typeface="Arial"/>
                <a:ea typeface="Arial"/>
                <a:cs typeface="Arial"/>
                <a:sym typeface="Arial"/>
              </a:rPr>
              <a:t>ЦЕЛЬ И ЗНАЧЕНИЕ</a:t>
            </a:r>
            <a:endParaRPr sz="1400" b="1" i="0" u="none" strike="noStrike" cap="none" dirty="0">
              <a:solidFill>
                <a:srgbClr val="DC05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DC052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>
                <a:solidFill>
                  <a:srgbClr val="333333"/>
                </a:solidFill>
              </a:rPr>
              <a:t>стимулирование инвестиций в </a:t>
            </a:r>
            <a:r>
              <a:rPr lang="ru-RU" b="1" dirty="0" smtClean="0">
                <a:solidFill>
                  <a:srgbClr val="333333"/>
                </a:solidFill>
              </a:rPr>
              <a:t>промышленное производство </a:t>
            </a:r>
            <a:r>
              <a:rPr lang="ru-RU" b="1" dirty="0">
                <a:solidFill>
                  <a:srgbClr val="333333"/>
                </a:solidFill>
              </a:rPr>
              <a:t>на территории Российской Федерации</a:t>
            </a:r>
            <a:endParaRPr sz="1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5861325" y="13125"/>
            <a:ext cx="53829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980000"/>
                </a:solidFill>
              </a:rPr>
              <a:t>Федеральный закон от 31 декабря 2014 г. № 488-ФЗ </a:t>
            </a:r>
            <a:br>
              <a:rPr lang="ru-RU" b="1">
                <a:solidFill>
                  <a:srgbClr val="980000"/>
                </a:solidFill>
              </a:rPr>
            </a:br>
            <a:r>
              <a:rPr lang="ru-RU" b="1">
                <a:solidFill>
                  <a:srgbClr val="980000"/>
                </a:solidFill>
              </a:rPr>
              <a:t>«О промышленной политике в Российской Федерации»</a:t>
            </a:r>
            <a:endParaRPr b="1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/>
          <p:nvPr/>
        </p:nvSpPr>
        <p:spPr>
          <a:xfrm>
            <a:off x="382625" y="1607875"/>
            <a:ext cx="71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980000"/>
                </a:solidFill>
              </a:rPr>
              <a:t>ст. 16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10526325" y="1607875"/>
            <a:ext cx="7179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980000"/>
                </a:solidFill>
              </a:rPr>
              <a:t>гл. 2.1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/>
        </p:nvSpPr>
        <p:spPr>
          <a:xfrm>
            <a:off x="567055" y="354027"/>
            <a:ext cx="10637520" cy="495300"/>
          </a:xfrm>
          <a:prstGeom prst="rect">
            <a:avLst/>
          </a:prstGeom>
          <a:noFill/>
          <a:ln w="25900" cap="flat" cmpd="sng">
            <a:solidFill>
              <a:srgbClr val="0922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3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rPr>
              <a:t>    КЛЮЧЕВЫЕ КРИТЕРИИ	                                               СПИК 1.0                                                                    СПИК 2.0	</a:t>
            </a:r>
            <a:endParaRPr sz="18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3783457" y="3450716"/>
            <a:ext cx="6350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Инвестор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654050" y="45454"/>
            <a:ext cx="3823357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СРАВНЕНИЕ СПИК 1.0 и СПИК 2.0</a:t>
            </a:r>
            <a:endParaRPr dirty="0"/>
          </a:p>
        </p:txBody>
      </p:sp>
      <p:sp>
        <p:nvSpPr>
          <p:cNvPr id="102" name="Google Shape;102;p10"/>
          <p:cNvSpPr/>
          <p:nvPr/>
        </p:nvSpPr>
        <p:spPr>
          <a:xfrm>
            <a:off x="-300" y="131375"/>
            <a:ext cx="467820" cy="317500"/>
          </a:xfrm>
          <a:custGeom>
            <a:avLst/>
            <a:gdLst/>
            <a:ahLst/>
            <a:cxnLst/>
            <a:rect l="l" t="t" r="r" b="b"/>
            <a:pathLst>
              <a:path w="567055" h="317500" extrusionOk="0">
                <a:moveTo>
                  <a:pt x="0" y="316991"/>
                </a:moveTo>
                <a:lnTo>
                  <a:pt x="566927" y="316991"/>
                </a:lnTo>
                <a:lnTo>
                  <a:pt x="5669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pPr marL="25400" lvl="0" indent="0" algn="l" rtl="0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/>
          </a:p>
        </p:txBody>
      </p:sp>
      <p:graphicFrame>
        <p:nvGraphicFramePr>
          <p:cNvPr id="104" name="Google Shape;104;p10"/>
          <p:cNvGraphicFramePr/>
          <p:nvPr/>
        </p:nvGraphicFramePr>
        <p:xfrm>
          <a:off x="567055" y="945003"/>
          <a:ext cx="10637250" cy="944128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Предмет контракта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(обязанности инвестора)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Создание, модернизация или освоение производства промышленной продукции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Внедрение/разработка и внедрение технологии в целях освоения серийного производства промышленной продукции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5" name="Google Shape;105;p10"/>
          <p:cNvGraphicFramePr/>
          <p:nvPr/>
        </p:nvGraphicFramePr>
        <p:xfrm>
          <a:off x="567175" y="2026124"/>
          <a:ext cx="10637250" cy="594370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9223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solidFill>
                            <a:srgbClr val="09223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Минимальный объем  инвестиций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100" b="1" u="none" strike="noStrike" cap="none">
                        <a:solidFill>
                          <a:srgbClr val="09223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750 млн. — для заключения федеральных СПИК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1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установлено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92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6" name="Google Shape;106;p10"/>
          <p:cNvGraphicFramePr/>
          <p:nvPr>
            <p:extLst>
              <p:ext uri="{D42A27DB-BD31-4B8C-83A1-F6EECF244321}">
                <p14:modId xmlns:p14="http://schemas.microsoft.com/office/powerpoint/2010/main" xmlns="" val="252316829"/>
              </p:ext>
            </p:extLst>
          </p:nvPr>
        </p:nvGraphicFramePr>
        <p:xfrm>
          <a:off x="567175" y="2746052"/>
          <a:ext cx="10637250" cy="1650502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Порядок заключения контракта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538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Заявительный порядок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 результатам п</a:t>
                      </a:r>
                      <a:r>
                        <a:rPr lang="ru-RU" sz="1100" b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роведени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я</a:t>
                      </a:r>
                      <a:r>
                        <a:rPr lang="ru-RU" sz="1100" b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открытого или закрытого конкурсного </a:t>
                      </a:r>
                      <a:r>
                        <a:rPr lang="ru-RU" sz="1100" b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отбора, за 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исключением следующих случаев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(конкурсный отбор не проводится):</a:t>
                      </a:r>
                      <a:endParaRPr sz="1100" b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1) при наличии решения Президента РФ о заключении СПИК;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2) если при проведении конкурсного отбора была подана только одна заявка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7" name="Google Shape;107;p10"/>
          <p:cNvGraphicFramePr/>
          <p:nvPr/>
        </p:nvGraphicFramePr>
        <p:xfrm>
          <a:off x="566888" y="4361319"/>
          <a:ext cx="10637550" cy="721975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1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Срок заключения СПИК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 10 лет</a:t>
                      </a:r>
                      <a:endParaRPr sz="1100" u="none" strike="noStrike" cap="none"/>
                    </a:p>
                  </a:txBody>
                  <a:tcPr marL="91450" marR="91450" marT="45725" marB="45725"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 15 лет, если объем инвестиций ≤ 50 млрд руб. До 20 лет, если объем инвестиций &gt; 50 млрд руб.</a:t>
                      </a:r>
                      <a:endParaRPr sz="11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/>
        </p:nvSpPr>
        <p:spPr>
          <a:xfrm>
            <a:off x="567050" y="354025"/>
            <a:ext cx="10467600" cy="495300"/>
          </a:xfrm>
          <a:prstGeom prst="rect">
            <a:avLst/>
          </a:prstGeom>
          <a:noFill/>
          <a:ln w="25900" cap="flat" cmpd="sng">
            <a:solidFill>
              <a:srgbClr val="0922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3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rPr>
              <a:t>КЛЮЧЕВЫЕ КРИТЕРИИ	                                                     СПИК 1.0	                                                     СПИК 2.0                         </a:t>
            </a:r>
            <a:endParaRPr sz="18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3783457" y="3450716"/>
            <a:ext cx="6350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Инвестор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654050" y="61220"/>
            <a:ext cx="3764407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СРАВНЕНИЕ СПИК 1.0 и СПИК 2.0</a:t>
            </a:r>
            <a:endParaRPr dirty="0"/>
          </a:p>
        </p:txBody>
      </p:sp>
      <p:sp>
        <p:nvSpPr>
          <p:cNvPr id="116" name="Google Shape;116;p11"/>
          <p:cNvSpPr/>
          <p:nvPr/>
        </p:nvSpPr>
        <p:spPr>
          <a:xfrm>
            <a:off x="0" y="131375"/>
            <a:ext cx="484832" cy="317500"/>
          </a:xfrm>
          <a:custGeom>
            <a:avLst/>
            <a:gdLst/>
            <a:ahLst/>
            <a:cxnLst/>
            <a:rect l="l" t="t" r="r" b="b"/>
            <a:pathLst>
              <a:path w="567055" h="317500" extrusionOk="0">
                <a:moveTo>
                  <a:pt x="0" y="316991"/>
                </a:moveTo>
                <a:lnTo>
                  <a:pt x="566927" y="316991"/>
                </a:lnTo>
                <a:lnTo>
                  <a:pt x="5669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pPr marL="25400" lvl="0" indent="0" algn="l" rtl="0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/>
          </a:p>
        </p:txBody>
      </p:sp>
      <p:graphicFrame>
        <p:nvGraphicFramePr>
          <p:cNvPr id="118" name="Google Shape;118;p11"/>
          <p:cNvGraphicFramePr/>
          <p:nvPr/>
        </p:nvGraphicFramePr>
        <p:xfrm>
          <a:off x="525567" y="2131137"/>
          <a:ext cx="10550550" cy="1264930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1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Публичная сторона</a:t>
                      </a:r>
                      <a:r>
                        <a:rPr lang="ru-RU" sz="11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контракта </a:t>
                      </a:r>
                      <a:endParaRPr sz="11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РФ (наряду с РФ сторонами СПИК могут быть субъект РФ и (или) муниципальное образование) - </a:t>
                      </a:r>
                      <a:r>
                        <a:rPr lang="ru-RU" sz="1100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федер</a:t>
                      </a: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альный СПИК </a:t>
                      </a:r>
                      <a:endParaRPr sz="1100" i="1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Субъект РФ (наряду с субъектом РФ стороной СПИК может быть муниципальное образование) - </a:t>
                      </a:r>
                      <a:r>
                        <a:rPr lang="ru-RU" sz="1100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региональный СПИК </a:t>
                      </a:r>
                      <a:endParaRPr sz="1100" i="1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Совместно РФ, субъект РФ, муниципальное образование 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9" name="Google Shape;119;p11"/>
          <p:cNvGraphicFramePr/>
          <p:nvPr/>
        </p:nvGraphicFramePr>
        <p:xfrm>
          <a:off x="527642" y="4162404"/>
          <a:ext cx="10550575" cy="812302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14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8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Инициатор заключения СПИК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Инвестор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98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Инвестор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2984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РФ</a:t>
                      </a:r>
                      <a:endParaRPr sz="1100" b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Совместно РФ, субъект РФ, муниципальное образование </a:t>
                      </a:r>
                      <a:endParaRPr sz="1100" b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0" name="Google Shape;120;p11"/>
          <p:cNvGraphicFramePr/>
          <p:nvPr/>
        </p:nvGraphicFramePr>
        <p:xfrm>
          <a:off x="527650" y="4982789"/>
          <a:ext cx="10550550" cy="1432570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14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8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Обязанность публичного субъекта контракта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Российская Федерация или субъект Российской Федерации обязуется осуществлять </a:t>
                      </a:r>
                      <a:r>
                        <a:rPr lang="ru-RU" sz="1100" b="1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меры стимулирования </a:t>
                      </a:r>
                      <a:r>
                        <a:rPr lang="ru-RU" sz="11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деятельности в сфере промышленности и 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обеспечивать </a:t>
                      </a:r>
                      <a:r>
                        <a:rPr lang="ru-RU" sz="1100" i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стабильность условий ведения хозяйственной деятельности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в течение срока действия СПИК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100" i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Совместно</a:t>
                      </a:r>
                      <a:r>
                        <a:rPr lang="ru-RU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Российская Федерация, субъект Российской Федерации, муниципальное образование обязуются обеспечивать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стабильность условий ведения хозяйственной деятельности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для инвестора и применять </a:t>
                      </a:r>
                      <a:r>
                        <a:rPr lang="ru-RU" sz="1100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меры стимулирования деятельности в сфере промышленности 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течение срока действия СПИК</a:t>
                      </a:r>
                      <a:endParaRPr sz="19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1"/>
          <p:cNvGraphicFramePr/>
          <p:nvPr/>
        </p:nvGraphicFramePr>
        <p:xfrm>
          <a:off x="525565" y="3506341"/>
          <a:ext cx="10550550" cy="594370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1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Стороны контракта, к которым применяются меры стимулирования</a:t>
                      </a:r>
                      <a:endParaRPr sz="11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100" b="1" u="none" strike="noStrike" cap="none">
                        <a:solidFill>
                          <a:srgbClr val="09223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отношении инвестора и (или) иных лиц, указанных в СПИК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отношении инвестора 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2" name="Google Shape;122;p11"/>
          <p:cNvGraphicFramePr/>
          <p:nvPr>
            <p:extLst>
              <p:ext uri="{D42A27DB-BD31-4B8C-83A1-F6EECF244321}">
                <p14:modId xmlns:p14="http://schemas.microsoft.com/office/powerpoint/2010/main" xmlns="" val="4068607840"/>
              </p:ext>
            </p:extLst>
          </p:nvPr>
        </p:nvGraphicFramePr>
        <p:xfrm>
          <a:off x="525575" y="925818"/>
          <a:ext cx="10550550" cy="1172728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1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6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Критерии определения победителей отбора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Заключение СПИК при соблюдении требований законодательства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том числе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соответствие  государственным программам Российской Федерации в отраслях промышленности,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которых планируется реализация инвестиционных проектов 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1) срок внедрения современной технологии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2) объем промышленной продукции, произведенной в течение срока действия СПИК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3) технологический уровень локализации производства промышленной продукции с применением технологии 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/>
          <p:nvPr/>
        </p:nvSpPr>
        <p:spPr>
          <a:xfrm>
            <a:off x="440690" y="736475"/>
            <a:ext cx="10637520" cy="495300"/>
          </a:xfrm>
          <a:prstGeom prst="rect">
            <a:avLst/>
          </a:prstGeom>
          <a:noFill/>
          <a:ln w="25900" cap="flat" cmpd="sng">
            <a:solidFill>
              <a:srgbClr val="0922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3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rPr>
              <a:t>КЛЮЧЕВЫЕ КРИТЕРИИ                                                            СПИК 1.0                                                                       СПИК 2.0</a:t>
            </a:r>
            <a:endParaRPr sz="18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3783457" y="3450716"/>
            <a:ext cx="6350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Инвестор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 txBox="1">
            <a:spLocks noGrp="1"/>
          </p:cNvSpPr>
          <p:nvPr>
            <p:ph type="title"/>
          </p:nvPr>
        </p:nvSpPr>
        <p:spPr>
          <a:xfrm>
            <a:off x="654050" y="259983"/>
            <a:ext cx="3878536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СРАВНЕНИЕ СПИК 1.0 и СПИК 2.0</a:t>
            </a:r>
            <a:endParaRPr dirty="0"/>
          </a:p>
        </p:txBody>
      </p:sp>
      <p:sp>
        <p:nvSpPr>
          <p:cNvPr id="131" name="Google Shape;131;p12"/>
          <p:cNvSpPr/>
          <p:nvPr/>
        </p:nvSpPr>
        <p:spPr>
          <a:xfrm>
            <a:off x="0" y="259983"/>
            <a:ext cx="567055" cy="317500"/>
          </a:xfrm>
          <a:custGeom>
            <a:avLst/>
            <a:gdLst/>
            <a:ahLst/>
            <a:cxnLst/>
            <a:rect l="l" t="t" r="r" b="b"/>
            <a:pathLst>
              <a:path w="567055" h="317500" extrusionOk="0">
                <a:moveTo>
                  <a:pt x="0" y="316991"/>
                </a:moveTo>
                <a:lnTo>
                  <a:pt x="566927" y="316991"/>
                </a:lnTo>
                <a:lnTo>
                  <a:pt x="5669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pPr marL="25400" lvl="0" indent="0" algn="l" rtl="0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/>
          </a:p>
        </p:txBody>
      </p:sp>
      <p:graphicFrame>
        <p:nvGraphicFramePr>
          <p:cNvPr id="133" name="Google Shape;133;p12"/>
          <p:cNvGraphicFramePr/>
          <p:nvPr>
            <p:extLst>
              <p:ext uri="{D42A27DB-BD31-4B8C-83A1-F6EECF244321}">
                <p14:modId xmlns:p14="http://schemas.microsoft.com/office/powerpoint/2010/main" xmlns="" val="1759861153"/>
              </p:ext>
            </p:extLst>
          </p:nvPr>
        </p:nvGraphicFramePr>
        <p:xfrm>
          <a:off x="440690" y="1356631"/>
          <a:ext cx="10637250" cy="3125734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6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Субъекты, действующие от имени публичной стороны СПИК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538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Обязательное участие федерального органа исполнительной власти, уполномоченного Правительством РФ на заключение СПИК</a:t>
                      </a:r>
                      <a:r>
                        <a:rPr kumimoji="0" 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в соответствующей отрасли промышленности (Минпромторг России, Минсельхоз России, Минэнерго России)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субъекта РФ и муниципального образования вариативное.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kumimoji="0" lang="ru-RU" sz="11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(федеральный СПИК)</a:t>
                      </a:r>
                      <a:endParaRPr lang="ru-RU" sz="1100" b="0" i="1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1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1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Обязательное участие органов власти всех уровней (федеральный,</a:t>
                      </a:r>
                      <a:r>
                        <a:rPr lang="ru-RU" sz="1100" b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региональный, муниципальный):</a:t>
                      </a:r>
                      <a:endParaRPr lang="ru-RU" sz="1100" b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ru-RU" sz="1100" b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 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имени РФ действуют федеральные органы исполнительной власти, уполномоченные Правительством РФ на заключение </a:t>
                      </a:r>
                      <a:r>
                        <a:rPr lang="ru-RU" sz="1100" b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в соответствующих отраслях промышленности (Минпромторг</a:t>
                      </a:r>
                      <a:r>
                        <a:rPr lang="ru-RU" sz="1100" b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России, Минсельхоз России, Минэнерго России)</a:t>
                      </a:r>
                      <a:r>
                        <a:rPr lang="ru-RU" sz="1100" b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 имени субъекта РФ действует высшее должностное лицо субъекта РФ;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 имени муниципального образования действует глава муниципального образования 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8E7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4" name="Google Shape;134;p12"/>
          <p:cNvGraphicFramePr/>
          <p:nvPr>
            <p:extLst>
              <p:ext uri="{D42A27DB-BD31-4B8C-83A1-F6EECF244321}">
                <p14:modId xmlns:p14="http://schemas.microsoft.com/office/powerpoint/2010/main" xmlns="" val="1887534155"/>
              </p:ext>
            </p:extLst>
          </p:nvPr>
        </p:nvGraphicFramePr>
        <p:xfrm>
          <a:off x="440690" y="4502017"/>
          <a:ext cx="10637250" cy="1768085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680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Право продления СПИК в случаях введения мер ограничительного характера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регламентируется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действии в отношении инвестора на день заключения СПИК внешних односторонних ограничительных мер, контракт подлежит продлению на срок, в течение которого в отношении инвестора действуют указанные односторонние меры ограничительного характера 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/>
        </p:nvSpPr>
        <p:spPr>
          <a:xfrm>
            <a:off x="521540" y="529838"/>
            <a:ext cx="10637400" cy="495300"/>
          </a:xfrm>
          <a:prstGeom prst="rect">
            <a:avLst/>
          </a:prstGeom>
          <a:noFill/>
          <a:ln w="25900" cap="flat" cmpd="sng">
            <a:solidFill>
              <a:srgbClr val="0922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93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92231"/>
                </a:solidFill>
                <a:latin typeface="Arial"/>
                <a:ea typeface="Arial"/>
                <a:cs typeface="Arial"/>
                <a:sym typeface="Arial"/>
              </a:rPr>
              <a:t>КЛЮЧЕВЫЕ КРИТЕРИИ	                                                    СПИК 1.0	                                                    СПИК 2.0</a:t>
            </a:r>
            <a:endParaRPr sz="18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3783457" y="3450716"/>
            <a:ext cx="6350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Инвестор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602540" y="244734"/>
            <a:ext cx="3815917" cy="28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СРАВНЕНИЕ СПИК 1.0 и СПИК 2.0</a:t>
            </a: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-25978" y="244725"/>
            <a:ext cx="439468" cy="317500"/>
          </a:xfrm>
          <a:custGeom>
            <a:avLst/>
            <a:gdLst/>
            <a:ahLst/>
            <a:cxnLst/>
            <a:rect l="l" t="t" r="r" b="b"/>
            <a:pathLst>
              <a:path w="567055" h="317500" extrusionOk="0">
                <a:moveTo>
                  <a:pt x="0" y="316991"/>
                </a:moveTo>
                <a:lnTo>
                  <a:pt x="566927" y="316991"/>
                </a:lnTo>
                <a:lnTo>
                  <a:pt x="5669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solidFill>
            <a:srgbClr val="DF1C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 txBox="1">
            <a:spLocks noGrp="1"/>
          </p:cNvSpPr>
          <p:nvPr>
            <p:ph type="sldNum" idx="12"/>
          </p:nvPr>
        </p:nvSpPr>
        <p:spPr>
          <a:xfrm>
            <a:off x="11251565" y="6254521"/>
            <a:ext cx="2159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pPr marL="25400" lvl="0" indent="0" algn="l" rtl="0">
                <a:lnSpc>
                  <a:spcPct val="10875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/>
          </a:p>
        </p:txBody>
      </p:sp>
      <p:graphicFrame>
        <p:nvGraphicFramePr>
          <p:cNvPr id="145" name="Google Shape;145;p13"/>
          <p:cNvGraphicFramePr/>
          <p:nvPr>
            <p:extLst>
              <p:ext uri="{D42A27DB-BD31-4B8C-83A1-F6EECF244321}">
                <p14:modId xmlns:p14="http://schemas.microsoft.com/office/powerpoint/2010/main" xmlns="" val="4263745622"/>
              </p:ext>
            </p:extLst>
          </p:nvPr>
        </p:nvGraphicFramePr>
        <p:xfrm>
          <a:off x="521548" y="1097092"/>
          <a:ext cx="10637400" cy="3760675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6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Основания для отказа в заключении СПИК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не может быть заключен в случаях, если:</a:t>
                      </a:r>
                      <a:endParaRPr sz="11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1) 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инвестиционный проект не соответствует целям, указанным в пункте 5 Постановления</a:t>
                      </a:r>
                      <a:endParaRPr sz="11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Правительства РФ от 16 июля 2015 г. № 708 «О СПИК для отдельных отраслей</a:t>
                      </a:r>
                      <a:endParaRPr sz="11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промышленности»;</a:t>
                      </a:r>
                      <a:endParaRPr sz="11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2) 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все указанные в заявлении о заключении СПИК меры стимулирования, предложенные в отношении инвестора и (или) промышленных предприятий (в случае их привлечения), не соответствуют законодательству РФ;</a:t>
                      </a:r>
                      <a:endParaRPr sz="1100" b="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3)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объем инвестиций, запланированных в соответствии со СПИК, меньше совокупного объема расходов и недополученных доходов бюджетов бюджетной системы РФ, образующихся в связи с осуществлением мер стимулирования, предусмотренных СПИК.</a:t>
                      </a:r>
                      <a:endParaRPr sz="1100" b="0" u="none" strike="noStrike" cap="none" dirty="0">
                        <a:solidFill>
                          <a:srgbClr val="464C5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не может быть заключен в случаях, если: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1)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технология, на основе которой планируется осуществление производства промышленной продукции, не включена в перечень современных технологий;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2) 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 не соответствует требованиям, установленным настоящим ФЗ или актом Правительства РФ;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3)</a:t>
                      </a:r>
                      <a:r>
                        <a:rPr lang="ru-RU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объем капитальных вложений, запланированных в ходе выполнения специального инвестиционного контракта, меньше совокупного объема расходов и недополученных доходов бюджетов бюджетной системы РФ.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6" name="Google Shape;146;p13"/>
          <p:cNvGraphicFramePr/>
          <p:nvPr>
            <p:extLst>
              <p:ext uri="{D42A27DB-BD31-4B8C-83A1-F6EECF244321}">
                <p14:modId xmlns:p14="http://schemas.microsoft.com/office/powerpoint/2010/main" xmlns="" val="907623761"/>
              </p:ext>
            </p:extLst>
          </p:nvPr>
        </p:nvGraphicFramePr>
        <p:xfrm>
          <a:off x="521546" y="4922339"/>
          <a:ext cx="10637400" cy="1478290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54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0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Контроль за выполнением инвесторами обязательств по СПИК </a:t>
                      </a:r>
                      <a:endParaRPr sz="1100" b="1" u="none" strike="noStrike" cap="none" dirty="0">
                        <a:solidFill>
                          <a:srgbClr val="09223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Осуществляют </a:t>
                      </a: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федеральные органы исполнительной власти, уполномоченные Правительством РФ на заключение СПИК в соответствующих отраслях промышленности 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 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органы государственной власти субъектов 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РФ</a:t>
                      </a:r>
                      <a:r>
                        <a:rPr lang="ru-RU" sz="1100" b="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 Порядок 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устанавливают федеральные </a:t>
                      </a:r>
                      <a:r>
                        <a:rPr lang="ru-RU" sz="11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органы исполнительной власти </a:t>
                      </a:r>
                      <a:r>
                        <a:rPr lang="ru-RU" sz="11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b="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(приказ).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существляют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федеральные органы исполнительной власти, уполномоченные Правительством РФ на заключение СПИК в соответствующих отраслях промышленности, и органы государственной власти субъектов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РФ.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Порядок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устанавливает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Правительство РФ (постановление).</a:t>
                      </a:r>
                      <a:endParaRPr sz="1000" b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629818" y="287781"/>
            <a:ext cx="3758032" cy="31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СРАВНЕНИЕ СПИК 1.0 и СПИК 2.0</a:t>
            </a:r>
            <a:endParaRPr/>
          </a:p>
        </p:txBody>
      </p:sp>
      <p:graphicFrame>
        <p:nvGraphicFramePr>
          <p:cNvPr id="152" name="Google Shape;152;p14"/>
          <p:cNvGraphicFramePr/>
          <p:nvPr>
            <p:extLst>
              <p:ext uri="{D42A27DB-BD31-4B8C-83A1-F6EECF244321}">
                <p14:modId xmlns:p14="http://schemas.microsoft.com/office/powerpoint/2010/main" xmlns="" val="3240292140"/>
              </p:ext>
            </p:extLst>
          </p:nvPr>
        </p:nvGraphicFramePr>
        <p:xfrm>
          <a:off x="598401" y="652649"/>
          <a:ext cx="10322100" cy="4514850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3440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0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КЛЮЧЕВЫЕ </a:t>
                      </a: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КРИТЕРИИ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1.0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2.0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Ограничение срока предоставления налоговых льгот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До 2025 года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Срок </a:t>
                      </a:r>
                      <a:r>
                        <a:rPr lang="ru-RU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ограничен</a:t>
                      </a: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контрактом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Приоритет современных технологий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Не установлен</a:t>
                      </a:r>
                      <a:endParaRPr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Приоритет — внедрение современных технологий, </a:t>
                      </a:r>
                      <a:r>
                        <a:rPr lang="ru-RU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перечень которых утверждается Правительством РФ</a:t>
                      </a:r>
                      <a:endParaRPr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Заключение СПИК в электронном формате</a:t>
                      </a:r>
                      <a:endParaRPr sz="1400" u="none" strike="noStrike" cap="none" dirty="0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b="1">
                          <a:solidFill>
                            <a:srgbClr val="000000"/>
                          </a:solidFill>
                        </a:rPr>
                        <a:t>—</a:t>
                      </a:r>
                      <a:endParaRPr sz="14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заключается в форме электронного документа с использованием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Государственной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информационной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системы промышленности (ГИСП)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Крайний срок заключения СПИК</a:t>
                      </a:r>
                      <a:endParaRPr sz="1400" u="none" strike="noStrike" cap="none" dirty="0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Не установлен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lang="ru-RU" sz="1100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i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(с </a:t>
                      </a:r>
                      <a:r>
                        <a:rPr lang="ru-RU" sz="110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вступлением в силу </a:t>
                      </a:r>
                      <a:r>
                        <a:rPr lang="ru-RU" sz="1100" i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Федерального</a:t>
                      </a:r>
                      <a:r>
                        <a:rPr lang="ru-RU" sz="1100" i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закона</a:t>
                      </a:r>
                      <a:br>
                        <a:rPr lang="ru-RU" sz="1100" i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ru-RU" sz="1100" i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№ </a:t>
                      </a:r>
                      <a:r>
                        <a:rPr lang="ru-RU" sz="1100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290-ФЗ новые СПИК не </a:t>
                      </a:r>
                      <a:r>
                        <a:rPr lang="ru-RU" sz="1100" i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заключаются)</a:t>
                      </a:r>
                      <a:endParaRPr sz="1400" i="1" u="none" strike="noStrike" cap="none" dirty="0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Не </a:t>
                      </a: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позднее 31 декабря 2030 года</a:t>
                      </a:r>
                      <a:endParaRPr sz="1400" u="none" strike="noStrike" cap="none" dirty="0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780"/>
            <a:ext cx="566977" cy="31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title"/>
          </p:nvPr>
        </p:nvSpPr>
        <p:spPr>
          <a:xfrm>
            <a:off x="629818" y="287781"/>
            <a:ext cx="3758032" cy="31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СРАВНЕНИЕ СПИК 1.0 и СПИК 2.0</a:t>
            </a:r>
            <a:endParaRPr/>
          </a:p>
        </p:txBody>
      </p:sp>
      <p:graphicFrame>
        <p:nvGraphicFramePr>
          <p:cNvPr id="159" name="Google Shape;159;p15"/>
          <p:cNvGraphicFramePr/>
          <p:nvPr>
            <p:extLst>
              <p:ext uri="{D42A27DB-BD31-4B8C-83A1-F6EECF244321}">
                <p14:modId xmlns:p14="http://schemas.microsoft.com/office/powerpoint/2010/main" xmlns="" val="259920699"/>
              </p:ext>
            </p:extLst>
          </p:nvPr>
        </p:nvGraphicFramePr>
        <p:xfrm>
          <a:off x="601200" y="640800"/>
          <a:ext cx="10322100" cy="5385825"/>
        </p:xfrm>
        <a:graphic>
          <a:graphicData uri="http://schemas.openxmlformats.org/drawingml/2006/table">
            <a:tbl>
              <a:tblPr firstRow="1" bandRow="1">
                <a:noFill/>
                <a:tableStyleId>{57AECB30-B82C-4B74-B6DD-AACFA6E3D302}</a:tableStyleId>
              </a:tblPr>
              <a:tblGrid>
                <a:gridCol w="2220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4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7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КЛЮЧЕВЫЕ </a:t>
                      </a:r>
                      <a:r>
                        <a:rPr lang="ru-RU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КРИТЕРИИ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1.0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СПИК 2.0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Правосубъектность РФ, субъектов РФ и муниципальных образований в рамках единого механизма СПИК</a:t>
                      </a:r>
                      <a:endParaRPr sz="1400" u="none" strike="noStrike" cap="none"/>
                    </a:p>
                  </a:txBody>
                  <a:tcPr marL="45725" marR="4572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u="sng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Механизм реализации СПИК:</a:t>
                      </a:r>
                      <a:endParaRPr sz="1100" b="1" u="sng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— федеральный уровень (регулируется 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ст.</a:t>
                      </a:r>
                      <a:r>
                        <a:rPr lang="ru-RU" sz="11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16 федерального закона № 488-ФЗ и Постановлением Правительства РФ № 708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);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— 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региональный уровень (регулируется ст. 16 федерального закона № 488-ФЗ и соответствующим </a:t>
                      </a: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законодательством </a:t>
                      </a:r>
                      <a:r>
                        <a:rPr lang="ru-RU" sz="11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субъекта </a:t>
                      </a: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РФ).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</a:t>
                      </a:r>
                      <a:r>
                        <a:rPr lang="ru-RU" sz="1100" b="1" u="sng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РФ, субъект РФ, муниципальное образование:</a:t>
                      </a:r>
                      <a:endParaRPr sz="1400" b="1" u="sng" strike="noStrike" cap="none" dirty="0"/>
                    </a:p>
                    <a:p>
                      <a:pPr marL="298800" marR="0" lvl="0" indent="-228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</a:t>
                      </a: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огут предъявлять к инвестору требования о возмещении реального ущерба в связи с нарушением им обязательств, предусмотренных СПИК;</a:t>
                      </a:r>
                      <a:endParaRPr sz="1400" u="none" strike="noStrike" cap="none" dirty="0"/>
                    </a:p>
                    <a:p>
                      <a:pPr marL="298800" marR="0" lvl="0" indent="-228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ru-RU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ыступают в качестве второй стороны СПИК и несут соответствующие обязательства (обеспечение стабильности условий ведения хозяйственной деятельности для инвестора и применение мер стимулирования деятельности в сфере промышленности);</a:t>
                      </a:r>
                      <a:endParaRPr sz="1400" u="none" strike="noStrike" cap="none" dirty="0"/>
                    </a:p>
                    <a:p>
                      <a:pPr marL="298800" marR="0" lvl="0" indent="-228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Являясь одной из сторон СПИК, регулируются НПА соответствующего уровня (законодательством РФ, законодательством субъекта РФ, муниципальными правовыми актами, в зависимости от заключения СПИК);</a:t>
                      </a:r>
                      <a:endParaRPr sz="1400" u="none" strike="noStrike" cap="none" dirty="0"/>
                    </a:p>
                    <a:p>
                      <a:pPr marL="298800" marR="0" lvl="0" indent="-228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Имеют право выступать в качестве инициаторов заключения СПИК;</a:t>
                      </a:r>
                      <a:endParaRPr sz="1400" u="none" strike="noStrike" cap="none" dirty="0"/>
                    </a:p>
                    <a:p>
                      <a:pPr marL="298800" marR="0" lvl="0" indent="-228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Решение о необходимости изменения или расторжения СПИК со стороны любого уровня принимает комиссия;</a:t>
                      </a:r>
                      <a:endParaRPr sz="1400" u="none" strike="noStrike" cap="none" dirty="0"/>
                    </a:p>
                    <a:p>
                      <a:pPr marL="298800" marR="0" lvl="0" indent="-228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AutoNum type="arabicPeriod"/>
                      </a:pPr>
                      <a:r>
                        <a:rPr lang="ru-RU" sz="11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В случае совместного причинения ущерба обязаны возместить реальный ущерб соразмерно доле каждого в невыполненном обязательстве по применению предусмотренных СПИК мер стимулирования деятельности в сфере промышленности, если иное не установлено специальным инвестиционным контрактом и др.</a:t>
                      </a:r>
                      <a:endParaRPr sz="1400" u="none" strike="noStrike" cap="none" dirty="0"/>
                    </a:p>
                    <a:p>
                      <a:pPr marL="228600" marR="0" lvl="0" indent="-158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rgbClr val="98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0" name="Google Shape;1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7780"/>
            <a:ext cx="566977" cy="31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3954D71BDD9540BBA926E43C5BB163" ma:contentTypeVersion="1" ma:contentTypeDescription="Создание документа." ma:contentTypeScope="" ma:versionID="77409ddad1ac7fa0f37e87a032d0575a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F0494-CE0A-4CAA-848E-5A00B138B8E1}"/>
</file>

<file path=customXml/itemProps2.xml><?xml version="1.0" encoding="utf-8"?>
<ds:datastoreItem xmlns:ds="http://schemas.openxmlformats.org/officeDocument/2006/customXml" ds:itemID="{5DDD439E-0B64-4A90-879E-AF0D04A03C7B}"/>
</file>

<file path=customXml/itemProps3.xml><?xml version="1.0" encoding="utf-8"?>
<ds:datastoreItem xmlns:ds="http://schemas.openxmlformats.org/officeDocument/2006/customXml" ds:itemID="{DF76B8F0-5E34-4A6D-8222-485C7C9ECB63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1759</Words>
  <Application>Microsoft Office PowerPoint</Application>
  <PresentationFormat>Произвольный</PresentationFormat>
  <Paragraphs>209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PT Sans</vt:lpstr>
      <vt:lpstr>PT Serif</vt:lpstr>
      <vt:lpstr>Calibri</vt:lpstr>
      <vt:lpstr>Times New Roman</vt:lpstr>
      <vt:lpstr>Office Theme</vt:lpstr>
      <vt:lpstr>СРАВНИТЕЛЬНЫЙ АНАЛИЗ: СПИК 1.0 И СПИК 2.0</vt:lpstr>
      <vt:lpstr>НОРМАТИВНО-ПРАВОВАЯ БАЗА, ИСПОЛЬЗОВАННАЯ В ХОДЕ АНАЛИЗА</vt:lpstr>
      <vt:lpstr>ЧТО ТАКОЕ СПИК 1.0 И СПИК 2.0?</vt:lpstr>
      <vt:lpstr>СРАВНЕНИЕ СПИК 1.0 и СПИК 2.0</vt:lpstr>
      <vt:lpstr>СРАВНЕНИЕ СПИК 1.0 и СПИК 2.0</vt:lpstr>
      <vt:lpstr>СРАВНЕНИЕ СПИК 1.0 и СПИК 2.0</vt:lpstr>
      <vt:lpstr>СРАВНЕНИЕ СПИК 1.0 и СПИК 2.0</vt:lpstr>
      <vt:lpstr>СРАВНЕНИЕ СПИК 1.0 и СПИК 2.0</vt:lpstr>
      <vt:lpstr>СРАВНЕНИЕ СПИК 1.0 и СПИК 2.0</vt:lpstr>
      <vt:lpstr>Анализ плюсов и минусов форматов механизма СПИК. Предложения. </vt:lpstr>
      <vt:lpstr>Анализ плюсов и минусов форматов механизма СПИК. Предложения. </vt:lpstr>
      <vt:lpstr>Анализ плюсов и минусов форматов механизма СПИК. Предложения.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АНАЛИЗ: СПИК 1.0 И СПИК 2.0</dc:title>
  <dc:creator>Гунел Гусейнова</dc:creator>
  <cp:lastModifiedBy>Сергей</cp:lastModifiedBy>
  <cp:revision>19</cp:revision>
  <dcterms:modified xsi:type="dcterms:W3CDTF">2021-02-08T16:16:11Z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0x010100033954D71BDD9540BBA926E43C5BB163</vt:lpwstr>
  </property>
</Properties>
</file>