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72" r:id="rId4"/>
    <p:sldId id="259" r:id="rId5"/>
    <p:sldId id="277" r:id="rId6"/>
    <p:sldId id="278" r:id="rId7"/>
    <p:sldId id="279" r:id="rId8"/>
    <p:sldId id="283" r:id="rId9"/>
    <p:sldId id="28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38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025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612" y="72"/>
      </p:cViewPr>
      <p:guideLst>
        <p:guide orient="horz" pos="2727"/>
        <p:guide pos="38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1842" y="5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4B820AE-1B2A-445C-A4B2-53F384576E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5BC12C-CF8A-4105-A637-3CBF472604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B132-54F2-4220-ACD1-3781FBD8318F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1266E-0183-4E8F-B15A-84742DCE61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2778227-954E-404E-AF04-7C532D66E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F62D6-C5AE-49CC-9150-67E0182FD5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7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CC1583-19C2-445C-95FA-A70871E0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A5486A-C161-425C-A383-9D1AA1977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C422A5-B09C-47C4-9C8A-9B9C0517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7E6C82-6792-4FBB-A79A-3F80C4AF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855793-DEBA-4AE8-B065-700CB954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3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6AB12F-3919-42A5-9D52-28C1DE36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5FE983-91ED-40FC-9704-B9703B86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5FD293-9E72-4E85-80A3-FF4D8D8E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3688E-55E4-4D81-890E-EC336702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7A172E-A83B-408A-B0A4-2E5F703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533554-5169-4CC7-A4B9-9D141DCB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08A324-4A63-43E6-9BBD-85864AB68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7C24C4-894C-409E-9E39-69CFA6E2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037769-3786-46C2-A86D-ED5F8347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81EAF2-D9EA-4EE8-B9A7-F2E9680D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6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9DA0-77CA-42D1-9E41-301657AC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4ACEA-FC89-4D93-8E7C-FE16DB6CB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149FBB-7482-43D8-98B8-BF5BFD05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205ED-E192-4047-A673-F6E4B000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78A468-C1C1-4B5B-B81A-B95CA4BF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4FA79D-0246-4C47-B9A0-628545E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0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D9698-40DB-4AB0-BD05-36AA0D1E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14F902-6425-4FA6-93D4-724C523F5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049BD2-C62A-4E57-B887-C32B05B1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E74049-94B3-49AA-8CD7-9172B01C5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109F05-4687-4CFD-A436-163973A05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AC0CE0-2AB5-4CBD-8E60-2ABDF657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B3D1275-E8E5-480E-90E1-4EADE740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BCDE941-E13C-4D42-AF56-C64BB08D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4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70D95C-0797-4F7D-BC50-20E74033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6A4E088-2564-49AE-8E4F-8DD392A1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D8E9E9-6661-4367-AB64-688C61CD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15DA628-06E5-4D9C-A79C-DB0B4A4F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F5E2C55-0969-41E2-8FFB-082F86A7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2CE4470-2816-455C-8E37-FC40595D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095C40-48B2-41DD-A014-024576B7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5042B5-EF30-4606-8317-A279D26E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A24599-6234-48CF-AD9E-314A84EA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3D57904-A3CD-4307-A279-44285096D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A95DA4-8BB1-4E7F-AF48-045C6736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65630F-C522-48EC-9F1F-E5EB2360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721C11B-307E-411A-A095-F9ECC0B4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7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431920-2195-4E28-AA90-D5435E4B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91F81EF-CBFD-4115-A513-0A50A4CDC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C7EBD3-6E69-4898-8DE6-878FC9E5F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07ABFA-DDA1-49CD-87EA-ED4C5270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580AF6-21B1-4083-AAB1-2DACA204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C60580-281C-47D0-9648-B147512E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CEC1A4-0E58-49C3-B439-240A1A98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D451F3B-FD5E-4E7C-85E3-1969A7FC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B9DA68-4033-4F4D-BA02-F06DD578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2F5F98-4F93-4447-9EB7-B7EBA245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1C79D1-9967-4DDF-A07B-505B1BB8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7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0057E58-D846-4199-8F9E-1C0B7031A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4FF0D0-E51B-4909-9B60-E67E657A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366614-09B2-4A72-B948-DF23AB34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A4C8D8-0894-4668-A55F-A450833B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E9E2D4-6B9E-42F2-85D8-22619C9B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0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470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10350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6EF77BD0-0A00-4EB4-9CDD-5A98ACBE15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843213"/>
            <a:ext cx="10612438" cy="37814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xmlns="" id="{A9322F2F-857E-4FE4-BE4D-D21B4515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5216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450900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29245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D6F7538-3390-41DD-B230-F5083FB82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55937"/>
            <a:ext cx="10515600" cy="9179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8257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AB6D58-97DC-44E4-9E0A-561EED96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000" y="365125"/>
            <a:ext cx="7732800" cy="1038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285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E46014F-1F57-473C-840B-91CF6FA9A7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6638" y="1673225"/>
            <a:ext cx="7785100" cy="49514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956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445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5E16D1-998B-48A7-9C66-2F192101B82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48120B5-0C92-46E1-BAA0-BA8A5399D9C2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7BF0CE19-D07F-45F4-8B53-F4AE3EAC0AF5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6D0ED7C-6F6D-4A0C-B5BF-D4C886121974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9" name="Блок-схема: объединение 8">
              <a:extLst>
                <a:ext uri="{FF2B5EF4-FFF2-40B4-BE49-F238E27FC236}">
                  <a16:creationId xmlns:a16="http://schemas.microsoft.com/office/drawing/2014/main" xmlns="" id="{F6313D72-2173-410E-9DAC-5F683BF77D8C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D0FFF0F-DED0-4533-AA04-278237E63B65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01E034F0-B288-495E-B8C4-5A4D6270B72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xmlns="" id="{7F3095C1-9AE8-47F3-8F8B-8B149C02C89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Рисунок 2">
            <a:extLst>
              <a:ext uri="{FF2B5EF4-FFF2-40B4-BE49-F238E27FC236}">
                <a16:creationId xmlns:a16="http://schemas.microsoft.com/office/drawing/2014/main" xmlns="" id="{9563E350-4964-48DA-95EE-507A76F601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Заголовок 16">
            <a:extLst>
              <a:ext uri="{FF2B5EF4-FFF2-40B4-BE49-F238E27FC236}">
                <a16:creationId xmlns:a16="http://schemas.microsoft.com/office/drawing/2014/main" xmlns="" id="{E44DF226-C979-4C53-9AB3-F30F19A6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8">
            <a:extLst>
              <a:ext uri="{FF2B5EF4-FFF2-40B4-BE49-F238E27FC236}">
                <a16:creationId xmlns:a16="http://schemas.microsoft.com/office/drawing/2014/main" xmlns="" id="{C0D997C5-63D2-40A5-8978-8A0E7A482F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xmlns="" id="{0DC8507B-223A-4D10-9873-5F8CBA1FA6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3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0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>
            <a:extLst>
              <a:ext uri="{FF2B5EF4-FFF2-40B4-BE49-F238E27FC236}">
                <a16:creationId xmlns:a16="http://schemas.microsoft.com/office/drawing/2014/main" xmlns="" id="{AC7B45C4-0029-484F-BC10-E13FF562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234000"/>
            <a:ext cx="11341100" cy="10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F8FF044D-1DB9-4B7C-9D24-F0D3A3DD3C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450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xmlns="" id="{738784A2-81B9-4C54-8F48-52CB72EF9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95341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xmlns="" id="{21C4B4FC-EB7C-4B83-9B03-36AC76ADC6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1675" y="23034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0" name="Рисунок 2">
            <a:extLst>
              <a:ext uri="{FF2B5EF4-FFF2-40B4-BE49-F238E27FC236}">
                <a16:creationId xmlns:a16="http://schemas.microsoft.com/office/drawing/2014/main" xmlns="" id="{FC421DAD-9956-40BC-B396-121BDF5220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450" y="40581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xmlns="" id="{0596AFFC-6327-4316-8A52-555C5499A3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06109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Рисунок 2">
            <a:extLst>
              <a:ext uri="{FF2B5EF4-FFF2-40B4-BE49-F238E27FC236}">
                <a16:creationId xmlns:a16="http://schemas.microsoft.com/office/drawing/2014/main" xmlns="" id="{709A8CBC-B10E-4729-8664-C17D4F6947A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76000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05550F69-FB7F-4160-902B-8FE3C5C275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739" y="1493838"/>
            <a:ext cx="11341100" cy="62706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7035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8E8430-DDB9-4451-9D36-B3AF2E76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E93D94-3035-46FC-A88F-4C3D803A5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C1E060-1FC4-4335-BB7B-E97E627F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E2BF-9ADC-477C-B985-ED6A3FE2C52E}" type="datetimeFigureOut">
              <a:rPr lang="ru-RU" smtClean="0"/>
              <a:pPr/>
              <a:t>15.04.2023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DED04A-12F8-4119-ACB5-AA522965E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F0D0D2-7346-4BE2-B3F5-7DE8403A2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24E6-770A-4943-8DFB-C07B33ECB3B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xmlns="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67" r:id="rId4"/>
    <p:sldLayoutId id="2147483666" r:id="rId5"/>
    <p:sldLayoutId id="2147483661" r:id="rId6"/>
    <p:sldLayoutId id="2147483662" r:id="rId7"/>
    <p:sldLayoutId id="2147483663" r:id="rId8"/>
    <p:sldLayoutId id="2147483664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mtdata.ru/u15/photo952A/20301155503-0/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7A3F9B0-C61E-4C60-847E-58C20F285C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3A62C24-D04B-48C3-AA2C-139B09BA2CCB}"/>
              </a:ext>
            </a:extLst>
          </p:cNvPr>
          <p:cNvSpPr/>
          <p:nvPr/>
        </p:nvSpPr>
        <p:spPr>
          <a:xfrm>
            <a:off x="1236000" y="683550"/>
            <a:ext cx="9720000" cy="54675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517E966-A564-45E1-84EA-531571F52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650" y="2292318"/>
            <a:ext cx="9144000" cy="2249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Вопросы</a:t>
            </a:r>
            <a:r>
              <a:rPr lang="en-US" sz="3200" dirty="0" smtClean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практики </a:t>
            </a:r>
            <a:r>
              <a:rPr lang="ru-RU" sz="32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применения законодательства о злоупотреблении  доминирующим </a:t>
            </a:r>
            <a:r>
              <a:rPr lang="ru-RU" sz="3200" dirty="0" smtClean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положением</a:t>
            </a:r>
            <a:r>
              <a:rPr lang="en-US" sz="3200" dirty="0" smtClean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Операторов сотовой связи РФ</a:t>
            </a:r>
            <a:br>
              <a:rPr lang="ru-RU" sz="3200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</a:br>
            <a:endParaRPr lang="ru-RU" sz="3200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7677A69-23E8-4468-B0C1-F200BA6A0BB0}"/>
              </a:ext>
            </a:extLst>
          </p:cNvPr>
          <p:cNvSpPr/>
          <p:nvPr/>
        </p:nvSpPr>
        <p:spPr>
          <a:xfrm>
            <a:off x="456450" y="257400"/>
            <a:ext cx="11318400" cy="6366600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6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0" y="4291564"/>
            <a:ext cx="1217150" cy="599935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450625" y="431577"/>
            <a:ext cx="10665000" cy="6055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00" y="471383"/>
            <a:ext cx="10515599" cy="60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dirty="0">
                <a:latin typeface="Gotham" pitchFamily="50" charset="0"/>
                <a:cs typeface="Gotham" pitchFamily="50" charset="0"/>
              </a:rPr>
              <a:t>Злоупотребление доминирующим положением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1231" y="1564882"/>
            <a:ext cx="3894271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0500" lvl="0">
              <a:lnSpc>
                <a:spcPct val="80000"/>
              </a:lnSpc>
              <a:spcBef>
                <a:spcPts val="100"/>
              </a:spcBef>
              <a:defRPr/>
            </a:pPr>
            <a:r>
              <a:rPr lang="ru-RU" sz="2800" b="1" dirty="0">
                <a:solidFill>
                  <a:srgbClr val="C0504D"/>
                </a:solidFill>
                <a:cs typeface="Arial"/>
              </a:rPr>
              <a:t>Устоявшиеся</a:t>
            </a:r>
            <a:r>
              <a:rPr lang="ru-RU" sz="2800" b="1" spc="-40" dirty="0">
                <a:solidFill>
                  <a:srgbClr val="C0504D"/>
                </a:solidFill>
                <a:cs typeface="Arial"/>
              </a:rPr>
              <a:t> </a:t>
            </a:r>
            <a:r>
              <a:rPr lang="ru-RU" sz="2800" b="1" dirty="0" smtClean="0">
                <a:solidFill>
                  <a:srgbClr val="C0504D"/>
                </a:solidFill>
                <a:cs typeface="Arial"/>
              </a:rPr>
              <a:t>позиции</a:t>
            </a:r>
            <a:r>
              <a:rPr lang="en-US" sz="2800" b="1" dirty="0">
                <a:solidFill>
                  <a:srgbClr val="C0504D"/>
                </a:solidFill>
                <a:cs typeface="Arial"/>
              </a:rPr>
              <a:t>:</a:t>
            </a:r>
            <a:endParaRPr lang="ru-RU" sz="2800" b="1" dirty="0">
              <a:solidFill>
                <a:srgbClr val="C0504D"/>
              </a:solidFill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0570" y="2844821"/>
            <a:ext cx="8640000" cy="69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715" lvl="0" indent="177800">
              <a:lnSpc>
                <a:spcPct val="80000"/>
              </a:lnSpc>
              <a:spcBef>
                <a:spcPts val="30"/>
              </a:spcBef>
              <a:defRPr/>
            </a:pPr>
            <a:r>
              <a:rPr lang="ru-RU" sz="2400" b="1" spc="-15" dirty="0">
                <a:solidFill>
                  <a:srgbClr val="025373"/>
                </a:solidFill>
                <a:cs typeface="Microsoft Sans Serif" pitchFamily="34" charset="0"/>
              </a:rPr>
              <a:t>Обладание </a:t>
            </a:r>
            <a:r>
              <a:rPr lang="ru-RU" sz="2400" b="1" spc="-10" dirty="0">
                <a:solidFill>
                  <a:srgbClr val="025373"/>
                </a:solidFill>
                <a:cs typeface="Microsoft Sans Serif" pitchFamily="34" charset="0"/>
              </a:rPr>
              <a:t>хозсубъекта </a:t>
            </a:r>
            <a:r>
              <a:rPr lang="ru-RU" sz="2400" b="1" spc="-15" dirty="0">
                <a:solidFill>
                  <a:srgbClr val="025373"/>
                </a:solidFill>
                <a:cs typeface="Microsoft Sans Serif" pitchFamily="34" charset="0"/>
              </a:rPr>
              <a:t>доминирующим </a:t>
            </a:r>
            <a:r>
              <a:rPr lang="ru-RU" sz="2400" b="1" spc="-20" dirty="0">
                <a:solidFill>
                  <a:srgbClr val="025373"/>
                </a:solidFill>
                <a:cs typeface="Microsoft Sans Serif" pitchFamily="34" charset="0"/>
              </a:rPr>
              <a:t>положением  </a:t>
            </a:r>
            <a:r>
              <a:rPr lang="ru-RU" sz="2400" b="1" spc="-5" dirty="0" smtClean="0">
                <a:solidFill>
                  <a:srgbClr val="025373"/>
                </a:solidFill>
                <a:cs typeface="Microsoft Sans Serif" pitchFamily="34" charset="0"/>
              </a:rPr>
              <a:t>на</a:t>
            </a:r>
            <a:r>
              <a:rPr lang="en-US" sz="2400" b="1" spc="-5" dirty="0" smtClean="0">
                <a:solidFill>
                  <a:srgbClr val="025373"/>
                </a:solidFill>
                <a:cs typeface="Microsoft Sans Serif" pitchFamily="34" charset="0"/>
              </a:rPr>
              <a:t> </a:t>
            </a:r>
            <a:r>
              <a:rPr lang="ru-RU" sz="2400" b="1" spc="-10" dirty="0" smtClean="0">
                <a:solidFill>
                  <a:srgbClr val="025373"/>
                </a:solidFill>
                <a:cs typeface="Microsoft Sans Serif" pitchFamily="34" charset="0"/>
              </a:rPr>
              <a:t>товарном </a:t>
            </a:r>
            <a:r>
              <a:rPr lang="ru-RU" sz="2400" b="1" spc="-5" dirty="0" smtClean="0">
                <a:solidFill>
                  <a:srgbClr val="025373"/>
                </a:solidFill>
                <a:cs typeface="Microsoft Sans Serif" pitchFamily="34" charset="0"/>
              </a:rPr>
              <a:t> </a:t>
            </a:r>
            <a:r>
              <a:rPr lang="ru-RU" sz="2400" b="1" spc="-25" dirty="0">
                <a:solidFill>
                  <a:srgbClr val="025373"/>
                </a:solidFill>
                <a:cs typeface="Microsoft Sans Serif" pitchFamily="34" charset="0"/>
              </a:rPr>
              <a:t>рынке</a:t>
            </a:r>
            <a:r>
              <a:rPr lang="ru-RU" sz="2400" b="1" spc="20" dirty="0">
                <a:solidFill>
                  <a:srgbClr val="025373"/>
                </a:solidFill>
                <a:cs typeface="Microsoft Sans Serif" pitchFamily="34" charset="0"/>
              </a:rPr>
              <a:t> </a:t>
            </a:r>
            <a:r>
              <a:rPr lang="ru-RU" sz="2400" b="1" dirty="0">
                <a:solidFill>
                  <a:srgbClr val="025373"/>
                </a:solidFill>
                <a:cs typeface="Microsoft Sans Serif" pitchFamily="34" charset="0"/>
              </a:rPr>
              <a:t>не</a:t>
            </a:r>
            <a:r>
              <a:rPr lang="ru-RU" sz="2400" b="1" spc="-5" dirty="0">
                <a:solidFill>
                  <a:srgbClr val="025373"/>
                </a:solidFill>
                <a:cs typeface="Microsoft Sans Serif" pitchFamily="34" charset="0"/>
              </a:rPr>
              <a:t> является</a:t>
            </a:r>
            <a:r>
              <a:rPr lang="ru-RU" sz="2400" b="1" dirty="0">
                <a:solidFill>
                  <a:srgbClr val="025373"/>
                </a:solidFill>
                <a:cs typeface="Microsoft Sans Serif" pitchFamily="34" charset="0"/>
              </a:rPr>
              <a:t> </a:t>
            </a:r>
            <a:r>
              <a:rPr lang="ru-RU" sz="2400" b="1" spc="-5" dirty="0">
                <a:solidFill>
                  <a:srgbClr val="025373"/>
                </a:solidFill>
                <a:cs typeface="Microsoft Sans Serif" pitchFamily="34" charset="0"/>
              </a:rPr>
              <a:t>объектом</a:t>
            </a:r>
            <a:r>
              <a:rPr lang="ru-RU" sz="2400" b="1" dirty="0">
                <a:solidFill>
                  <a:srgbClr val="025373"/>
                </a:solidFill>
                <a:cs typeface="Microsoft Sans Serif" pitchFamily="34" charset="0"/>
              </a:rPr>
              <a:t> правового </a:t>
            </a:r>
            <a:r>
              <a:rPr lang="ru-RU" sz="2400" b="1" spc="-5" dirty="0">
                <a:solidFill>
                  <a:srgbClr val="025373"/>
                </a:solidFill>
                <a:cs typeface="Microsoft Sans Serif" pitchFamily="34" charset="0"/>
              </a:rPr>
              <a:t>запрета</a:t>
            </a:r>
            <a:endParaRPr lang="ru-RU" sz="2400" b="1" spc="-5" dirty="0">
              <a:solidFill>
                <a:srgbClr val="025373"/>
              </a:solidFill>
              <a:cs typeface="Microsoft Sans Serif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6000" y="4246213"/>
            <a:ext cx="8936100" cy="69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 lvl="0">
              <a:lnSpc>
                <a:spcPct val="80000"/>
              </a:lnSpc>
              <a:spcBef>
                <a:spcPts val="0"/>
              </a:spcBef>
              <a:tabLst>
                <a:tab pos="2680970" algn="l"/>
                <a:tab pos="5220970" algn="l"/>
                <a:tab pos="6967220" algn="l"/>
              </a:tabLst>
              <a:defRPr/>
            </a:pPr>
            <a:r>
              <a:rPr lang="ru-RU" sz="2400" b="1" dirty="0">
                <a:solidFill>
                  <a:srgbClr val="025373"/>
                </a:solidFill>
                <a:cs typeface="Arial"/>
              </a:rPr>
              <a:t>Антимонопольным </a:t>
            </a:r>
            <a:r>
              <a:rPr lang="ru-RU" sz="2400" b="1" spc="-5" dirty="0">
                <a:solidFill>
                  <a:srgbClr val="025373"/>
                </a:solidFill>
                <a:cs typeface="Arial"/>
              </a:rPr>
              <a:t>законодательством </a:t>
            </a:r>
            <a:r>
              <a:rPr lang="ru-RU" sz="2400" b="1" dirty="0">
                <a:solidFill>
                  <a:srgbClr val="025373"/>
                </a:solidFill>
                <a:cs typeface="Arial"/>
              </a:rPr>
              <a:t>запрещается </a:t>
            </a:r>
            <a:r>
              <a:rPr lang="ru-RU" sz="2400" b="1" spc="-10" dirty="0">
                <a:solidFill>
                  <a:srgbClr val="025373"/>
                </a:solidFill>
                <a:cs typeface="Arial" panose="020B0604020202020204" pitchFamily="34" charset="0"/>
              </a:rPr>
              <a:t>злоупотребление</a:t>
            </a:r>
            <a:r>
              <a:rPr lang="ru-RU" sz="2400" b="1" spc="20" dirty="0">
                <a:solidFill>
                  <a:srgbClr val="025373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025373"/>
                </a:solidFill>
                <a:cs typeface="Arial" panose="020B0604020202020204" pitchFamily="34" charset="0"/>
              </a:rPr>
              <a:t>доминирующим</a:t>
            </a:r>
            <a:r>
              <a:rPr lang="ru-RU" sz="2400" b="1" spc="20" dirty="0">
                <a:solidFill>
                  <a:srgbClr val="025373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025373"/>
                </a:solidFill>
                <a:cs typeface="Arial" panose="020B0604020202020204" pitchFamily="34" charset="0"/>
              </a:rPr>
              <a:t>положением</a:t>
            </a:r>
            <a:endParaRPr lang="ru-RU" sz="2400" b="1" spc="-15" dirty="0">
              <a:solidFill>
                <a:srgbClr val="025373"/>
              </a:solidFill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200" dirty="0" smtClean="0">
                <a:latin typeface="Gotham" pitchFamily="50" charset="0"/>
                <a:cs typeface="Gotham" pitchFamily="50" charset="0"/>
              </a:rPr>
              <a:t>1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6ACD048D-76D9-41CB-88F8-FD08228D74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3721" y="3294000"/>
            <a:ext cx="10612438" cy="3239165"/>
          </a:xfrm>
        </p:spPr>
        <p:txBody>
          <a:bodyPr>
            <a:normAutofit/>
          </a:bodyPr>
          <a:lstStyle/>
          <a:p>
            <a:pPr marL="190500" marR="0" lvl="0" indent="0" defTabSz="914400" rtl="0" eaLnBrk="1" fontAlgn="auto" latinLnBrk="0" hangingPunct="1">
              <a:lnSpc>
                <a:spcPct val="80000"/>
              </a:lnSpc>
              <a:spcBef>
                <a:spcPts val="62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b="1" spc="-5" dirty="0" smtClean="0">
                <a:solidFill>
                  <a:srgbClr val="1F497D"/>
                </a:solidFill>
                <a:cs typeface="Arial" panose="020B0604020202020204" pitchFamily="34" charset="0"/>
              </a:rPr>
              <a:t>При</a:t>
            </a:r>
            <a:r>
              <a:rPr lang="ru-RU" sz="2400" b="1" dirty="0" smtClean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20" dirty="0">
                <a:solidFill>
                  <a:srgbClr val="1F497D"/>
                </a:solidFill>
                <a:cs typeface="Arial" panose="020B0604020202020204" pitchFamily="34" charset="0"/>
              </a:rPr>
              <a:t>возникновении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спора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504D"/>
                </a:solidFill>
                <a:cs typeface="Arial" panose="020B0604020202020204" pitchFamily="34" charset="0"/>
              </a:rPr>
              <a:t>антимонопольный</a:t>
            </a:r>
            <a:r>
              <a:rPr lang="ru-RU" sz="2400" b="1" spc="5" dirty="0">
                <a:solidFill>
                  <a:srgbClr val="C0504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C0504D"/>
                </a:solidFill>
                <a:cs typeface="Arial" panose="020B0604020202020204" pitchFamily="34" charset="0"/>
              </a:rPr>
              <a:t>орган</a:t>
            </a:r>
            <a:r>
              <a:rPr lang="ru-RU" sz="2400" b="1" dirty="0">
                <a:solidFill>
                  <a:srgbClr val="C0504D"/>
                </a:solidFill>
                <a:cs typeface="Arial" panose="020B0604020202020204" pitchFamily="34" charset="0"/>
              </a:rPr>
              <a:t> обязан</a:t>
            </a:r>
            <a:r>
              <a:rPr lang="ru-RU" sz="2400" b="1" spc="5" dirty="0">
                <a:solidFill>
                  <a:srgbClr val="C0504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C0504D"/>
                </a:solidFill>
                <a:cs typeface="Arial" panose="020B0604020202020204" pitchFamily="34" charset="0"/>
              </a:rPr>
              <a:t>доказать</a:t>
            </a:r>
            <a:r>
              <a:rPr lang="ru-RU" sz="2400" b="1" spc="-5" dirty="0">
                <a:solidFill>
                  <a:srgbClr val="333399"/>
                </a:solidFill>
                <a:cs typeface="Arial" panose="020B0604020202020204" pitchFamily="34" charset="0"/>
              </a:rPr>
              <a:t>,</a:t>
            </a:r>
            <a:r>
              <a:rPr lang="ru-RU" sz="2400" b="1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что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 поведение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хозяйствующего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субъекта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является</a:t>
            </a:r>
            <a:r>
              <a:rPr lang="ru-RU" sz="2400" b="1" spc="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злоупотреблением,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 допущенным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в </a:t>
            </a:r>
            <a:r>
              <a:rPr lang="ru-RU" sz="2400" b="1" spc="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одной </a:t>
            </a:r>
            <a:r>
              <a:rPr lang="ru-RU" sz="2400" b="1" spc="-45" dirty="0">
                <a:solidFill>
                  <a:srgbClr val="1F497D"/>
                </a:solidFill>
                <a:cs typeface="Arial" panose="020B0604020202020204" pitchFamily="34" charset="0"/>
              </a:rPr>
              <a:t>из </a:t>
            </a:r>
            <a:r>
              <a:rPr lang="ru-RU" sz="2400" b="1" spc="-25" dirty="0">
                <a:solidFill>
                  <a:srgbClr val="1F497D"/>
                </a:solidFill>
                <a:cs typeface="Arial" panose="020B0604020202020204" pitchFamily="34" charset="0"/>
              </a:rPr>
              <a:t>указанных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форм.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В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отношении действий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в </a:t>
            </a:r>
            <a:r>
              <a:rPr lang="ru-RU" sz="2400" b="1" spc="-25" dirty="0">
                <a:solidFill>
                  <a:srgbClr val="1F497D"/>
                </a:solidFill>
                <a:cs typeface="Arial" panose="020B0604020202020204" pitchFamily="34" charset="0"/>
              </a:rPr>
              <a:t>пунктах </a:t>
            </a:r>
            <a:r>
              <a:rPr lang="ru-RU" sz="2400" b="1" spc="110" dirty="0">
                <a:solidFill>
                  <a:srgbClr val="1F497D"/>
                </a:solidFill>
                <a:cs typeface="Arial" panose="020B0604020202020204" pitchFamily="34" charset="0"/>
              </a:rPr>
              <a:t>1–11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части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1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статьи 10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антимонопольный</a:t>
            </a:r>
            <a:r>
              <a:rPr lang="ru-RU" sz="2400" b="1" spc="-10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C0504D"/>
                </a:solidFill>
                <a:cs typeface="Arial" panose="020B0604020202020204" pitchFamily="34" charset="0"/>
              </a:rPr>
              <a:t>орган </a:t>
            </a:r>
            <a:r>
              <a:rPr lang="ru-RU" sz="2400" b="1" spc="-20" dirty="0">
                <a:solidFill>
                  <a:srgbClr val="C0504D"/>
                </a:solidFill>
                <a:cs typeface="Arial" panose="020B0604020202020204" pitchFamily="34" charset="0"/>
              </a:rPr>
              <a:t>обязан </a:t>
            </a:r>
            <a:r>
              <a:rPr lang="ru-RU" sz="2400" b="1" spc="-25" dirty="0">
                <a:solidFill>
                  <a:srgbClr val="C0504D"/>
                </a:solidFill>
                <a:cs typeface="Arial" panose="020B0604020202020204" pitchFamily="34" charset="0"/>
              </a:rPr>
              <a:t>доказать</a:t>
            </a:r>
            <a:r>
              <a:rPr lang="ru-RU" sz="2400" b="1" spc="-25" dirty="0">
                <a:solidFill>
                  <a:srgbClr val="1F497D"/>
                </a:solidFill>
                <a:cs typeface="Arial" panose="020B0604020202020204" pitchFamily="34" charset="0"/>
              </a:rPr>
              <a:t>,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что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поведение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хозяйствующего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субъекта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образует</a:t>
            </a:r>
            <a:r>
              <a:rPr lang="ru-RU" sz="2400" b="1" spc="2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один</a:t>
            </a:r>
            <a:r>
              <a:rPr lang="ru-RU" sz="2400" b="1" spc="2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45" dirty="0">
                <a:solidFill>
                  <a:srgbClr val="1F497D"/>
                </a:solidFill>
                <a:cs typeface="Arial" panose="020B0604020202020204" pitchFamily="34" charset="0"/>
              </a:rPr>
              <a:t>из</a:t>
            </a:r>
            <a:r>
              <a:rPr lang="ru-RU" sz="2400" b="1" spc="2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25" dirty="0">
                <a:solidFill>
                  <a:srgbClr val="1F497D"/>
                </a:solidFill>
                <a:cs typeface="Arial" panose="020B0604020202020204" pitchFamily="34" charset="0"/>
              </a:rPr>
              <a:t>указанных</a:t>
            </a:r>
            <a:r>
              <a:rPr lang="ru-RU" sz="2400" b="1" spc="2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видов</a:t>
            </a:r>
            <a:r>
              <a:rPr lang="ru-RU" sz="2400" b="1" spc="2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 smtClean="0">
                <a:solidFill>
                  <a:srgbClr val="1F497D"/>
                </a:solidFill>
                <a:cs typeface="Arial" panose="020B0604020202020204" pitchFamily="34" charset="0"/>
              </a:rPr>
              <a:t>злоупотреблений</a:t>
            </a:r>
            <a:r>
              <a:rPr lang="ru-RU" sz="2400" b="1" dirty="0" smtClean="0">
                <a:solidFill>
                  <a:srgbClr val="1F497D"/>
                </a:solidFill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solidFill>
                  <a:srgbClr val="1F497D"/>
                </a:solidFill>
                <a:cs typeface="Arial" panose="020B0604020202020204" pitchFamily="34" charset="0"/>
              </a:rPr>
              <a:t>В</a:t>
            </a:r>
            <a:r>
              <a:rPr lang="ru-RU" sz="2400" b="1" spc="150" dirty="0" smtClean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свою</a:t>
            </a:r>
            <a:r>
              <a:rPr lang="ru-RU" sz="2400" b="1" spc="15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очередь,</a:t>
            </a:r>
            <a:r>
              <a:rPr lang="ru-RU" sz="2400" b="1" spc="15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хозяйствующий</a:t>
            </a:r>
            <a:r>
              <a:rPr lang="ru-RU" sz="2400" b="1" spc="14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20" dirty="0">
                <a:solidFill>
                  <a:srgbClr val="1F497D"/>
                </a:solidFill>
                <a:cs typeface="Arial" panose="020B0604020202020204" pitchFamily="34" charset="0"/>
              </a:rPr>
              <a:t>субъект</a:t>
            </a:r>
            <a:r>
              <a:rPr lang="ru-RU" sz="2400" b="1" spc="15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вправе</a:t>
            </a:r>
            <a:r>
              <a:rPr lang="ru-RU" sz="2400" b="1" spc="15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20" dirty="0">
                <a:solidFill>
                  <a:srgbClr val="1F497D"/>
                </a:solidFill>
                <a:cs typeface="Arial" panose="020B0604020202020204" pitchFamily="34" charset="0"/>
              </a:rPr>
              <a:t>доказывать,</a:t>
            </a:r>
            <a:r>
              <a:rPr lang="ru-RU" sz="2400" b="1" spc="15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что</a:t>
            </a:r>
            <a:r>
              <a:rPr lang="ru-RU" sz="2400" b="1" spc="15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его</a:t>
            </a:r>
            <a:r>
              <a:rPr lang="ru-RU" sz="2400" b="1" spc="15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поведение</a:t>
            </a:r>
            <a:r>
              <a:rPr lang="ru-RU" sz="2400" b="1" spc="14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не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образует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злоупотребление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в</a:t>
            </a:r>
            <a:r>
              <a:rPr lang="ru-RU" sz="2400" b="1" spc="5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соответствующей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15" dirty="0">
                <a:solidFill>
                  <a:srgbClr val="1F497D"/>
                </a:solidFill>
                <a:cs typeface="Arial" panose="020B0604020202020204" pitchFamily="34" charset="0"/>
              </a:rPr>
              <a:t>форме,</a:t>
            </a:r>
            <a:r>
              <a:rPr lang="ru-RU" sz="2400" b="1" spc="-10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 panose="020B0604020202020204" pitchFamily="34" charset="0"/>
              </a:rPr>
              <a:t>поскольку</a:t>
            </a:r>
            <a:r>
              <a:rPr lang="ru-RU" sz="2400" b="1" dirty="0">
                <a:solidFill>
                  <a:srgbClr val="1F497D"/>
                </a:solidFill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не</a:t>
            </a:r>
            <a:r>
              <a:rPr lang="ru-RU" sz="2400" b="1" spc="5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способно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 привести</a:t>
            </a:r>
            <a:r>
              <a:rPr lang="ru-RU" sz="2400" b="1" spc="5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к</a:t>
            </a:r>
            <a:r>
              <a:rPr lang="ru-RU" sz="2400" b="1" spc="5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наступлению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неблагоприятных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последствий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spc="-10" dirty="0">
                <a:solidFill>
                  <a:srgbClr val="1F497D"/>
                </a:solidFill>
                <a:cs typeface="Arial"/>
              </a:rPr>
              <a:t>для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 конкуренции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 на </a:t>
            </a:r>
            <a:r>
              <a:rPr lang="ru-RU" sz="2400" b="1" spc="-490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рынке</a:t>
            </a:r>
            <a:r>
              <a:rPr lang="ru-RU" sz="2400" b="1" spc="-10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и</a:t>
            </a:r>
            <a:r>
              <a:rPr lang="ru-RU" sz="2400" b="1" spc="5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(или)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имеет</a:t>
            </a:r>
            <a:r>
              <a:rPr lang="ru-RU" sz="2400" b="1" spc="5" dirty="0">
                <a:solidFill>
                  <a:srgbClr val="1F497D"/>
                </a:solidFill>
                <a:cs typeface="Arial"/>
              </a:rPr>
              <a:t> </a:t>
            </a:r>
            <a:r>
              <a:rPr lang="ru-RU" sz="2400" b="1" dirty="0">
                <a:solidFill>
                  <a:srgbClr val="1F497D"/>
                </a:solidFill>
                <a:cs typeface="Arial"/>
              </a:rPr>
              <a:t>разумное </a:t>
            </a:r>
            <a:r>
              <a:rPr lang="ru-RU" sz="2400" b="1" spc="-5" dirty="0">
                <a:solidFill>
                  <a:srgbClr val="1F497D"/>
                </a:solidFill>
                <a:cs typeface="Arial"/>
              </a:rPr>
              <a:t>оправдание</a:t>
            </a:r>
            <a:endParaRPr lang="ru-RU" sz="2400" dirty="0">
              <a:solidFill>
                <a:srgbClr val="1F497D"/>
              </a:solidFill>
              <a:cs typeface="Arial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xmlns="" id="{0ED081E3-0EEC-47D6-8B2C-F43BA7232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504000"/>
            <a:ext cx="13230000" cy="1485000"/>
          </a:xfrm>
        </p:spPr>
        <p:txBody>
          <a:bodyPr>
            <a:normAutofit/>
          </a:bodyPr>
          <a:lstStyle/>
          <a:p>
            <a:pPr marL="190500" lvl="0" indent="0">
              <a:lnSpc>
                <a:spcPct val="100000"/>
              </a:lnSpc>
              <a:spcBef>
                <a:spcPts val="620"/>
              </a:spcBef>
              <a:defRPr/>
            </a:pPr>
            <a:r>
              <a:rPr lang="ru-RU" sz="3200" b="1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Распределение</a:t>
            </a:r>
            <a:r>
              <a:rPr lang="ru-RU" sz="3200" b="1" spc="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lang="ru-RU" sz="3200" b="1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бремени</a:t>
            </a:r>
            <a:r>
              <a:rPr lang="ru-RU" sz="3200" b="1" spc="1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 </a:t>
            </a:r>
            <a:r>
              <a:rPr lang="ru-RU" sz="3200" b="1" spc="-5" dirty="0">
                <a:solidFill>
                  <a:schemeClr val="bg1"/>
                </a:solidFill>
                <a:latin typeface="Gotham" pitchFamily="50" charset="0"/>
                <a:cs typeface="Gotham" pitchFamily="50" charset="0"/>
              </a:rPr>
              <a:t>доказывания</a:t>
            </a:r>
            <a:endParaRPr lang="ru-RU" sz="3200" dirty="0">
              <a:solidFill>
                <a:schemeClr val="bg1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200" dirty="0">
                <a:latin typeface="Gotham" pitchFamily="50" charset="0"/>
                <a:cs typeface="Gotham" pitchFamily="50" charset="0"/>
              </a:rPr>
              <a:t>2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3721" y="2574000"/>
            <a:ext cx="2923236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0500" lvl="0" algn="just">
              <a:lnSpc>
                <a:spcPct val="80000"/>
              </a:lnSpc>
              <a:spcBef>
                <a:spcPts val="620"/>
              </a:spcBef>
              <a:defRPr/>
            </a:pPr>
            <a:r>
              <a:rPr lang="ru-RU" sz="2800" b="1" spc="-5" dirty="0">
                <a:solidFill>
                  <a:srgbClr val="C0504D"/>
                </a:solidFill>
                <a:cs typeface="Arial"/>
              </a:rPr>
              <a:t>Новые позиции:</a:t>
            </a:r>
            <a:endParaRPr lang="ru-RU" sz="2800" b="1" spc="-5" dirty="0">
              <a:solidFill>
                <a:srgbClr val="C0504D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208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194A4E3-5AD2-417E-8A8A-F82C06AC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04" y="511043"/>
            <a:ext cx="6906000" cy="11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latin typeface="Gotham" pitchFamily="50" charset="0"/>
                <a:cs typeface="Gotham" pitchFamily="50" charset="0"/>
              </a:rPr>
              <a:t>Злоупотребление доминирующим положением</a:t>
            </a:r>
            <a:br>
              <a:rPr lang="ru-RU" sz="2400" dirty="0">
                <a:latin typeface="Gotham" pitchFamily="50" charset="0"/>
                <a:cs typeface="Gotham" pitchFamily="50" charset="0"/>
              </a:rPr>
            </a:br>
            <a:r>
              <a:rPr lang="ru-RU" sz="2400" dirty="0">
                <a:latin typeface="Gotham" pitchFamily="50" charset="0"/>
                <a:cs typeface="Gotham" pitchFamily="50" charset="0"/>
              </a:rPr>
              <a:t>ст.10 Закона о </a:t>
            </a:r>
            <a:r>
              <a:rPr lang="ru-RU" sz="2400" dirty="0" smtClean="0">
                <a:latin typeface="Gotham" pitchFamily="50" charset="0"/>
                <a:cs typeface="Gotham" pitchFamily="50" charset="0"/>
              </a:rPr>
              <a:t>защите конкуренции</a:t>
            </a:r>
            <a:endParaRPr lang="ru-RU" sz="24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CAE7D754-7D65-49B0-A3EE-82146EF432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5504" y="2050043"/>
            <a:ext cx="5655837" cy="4469762"/>
          </a:xfrm>
        </p:spPr>
        <p:txBody>
          <a:bodyPr>
            <a:normAutofit fontScale="85000" lnSpcReduction="20000"/>
          </a:bodyPr>
          <a:lstStyle/>
          <a:p>
            <a:r>
              <a:rPr lang="ru-RU" sz="1800" b="1" dirty="0"/>
              <a:t>установления экономически, технологически, иным образом необоснованных цен (тарифов)</a:t>
            </a:r>
          </a:p>
          <a:p>
            <a:r>
              <a:rPr lang="ru-RU" sz="1800" b="1" dirty="0">
                <a:solidFill>
                  <a:srgbClr val="C0504D"/>
                </a:solidFill>
              </a:rPr>
              <a:t>Решение ФАС дело № 11/01/10-37/2021 от 25.10.2022.</a:t>
            </a:r>
          </a:p>
          <a:p>
            <a:r>
              <a:rPr lang="ru-RU" sz="1800" b="1" dirty="0">
                <a:solidFill>
                  <a:srgbClr val="C0504D"/>
                </a:solidFill>
              </a:rPr>
              <a:t>Решение ФАС дело № 11/01/10-16/2022 от 16.01.2023.</a:t>
            </a:r>
          </a:p>
          <a:p>
            <a:r>
              <a:rPr lang="ru-RU" sz="1800" b="1" dirty="0"/>
              <a:t>Перенос хозяйствующим субъектом - потерпевшим на покупателей полностью или в части издержек, возникших вследствие антимонопольного нарушения, например завышенной ценой на перепродаваемый товар, сам по себе не означает отсутствие у него убытков вследствие данного нарушения. </a:t>
            </a:r>
          </a:p>
          <a:p>
            <a:r>
              <a:rPr lang="ru-RU" sz="1800" b="1" dirty="0"/>
              <a:t>Возмещению в подобном случае подлежит разница между завышенной ценой, уплаченной хозяйствующим субъектом, и издержками, переложенными на покупателей</a:t>
            </a:r>
          </a:p>
          <a:p>
            <a:r>
              <a:rPr lang="ru-RU" sz="1800" b="1" dirty="0"/>
              <a:t>Решающее значение имеет направленность спорного платежа на компенсацию дополнительных расходов на соответствующую услугу связи, а не формальная правовая квалификация платежа</a:t>
            </a:r>
          </a:p>
          <a:p>
            <a:r>
              <a:rPr lang="ru-RU" sz="1800" b="1" dirty="0">
                <a:solidFill>
                  <a:srgbClr val="C0504D"/>
                </a:solidFill>
              </a:rPr>
              <a:t>Решение Арбитражного суда г.Москвы от 18 января 2022 г. по делу N </a:t>
            </a:r>
            <a:r>
              <a:rPr lang="ru-RU" sz="1800" b="1" dirty="0" smtClean="0">
                <a:solidFill>
                  <a:srgbClr val="C0504D"/>
                </a:solidFill>
              </a:rPr>
              <a:t>А40-152904/2021</a:t>
            </a:r>
          </a:p>
          <a:p>
            <a:r>
              <a:rPr lang="ru-RU" sz="1800" b="1" dirty="0">
                <a:solidFill>
                  <a:srgbClr val="C0504D"/>
                </a:solidFill>
              </a:rPr>
              <a:t>Решение Московского городского суда от 11 мая 2022 г. по делу N </a:t>
            </a:r>
            <a:r>
              <a:rPr lang="ru-RU" sz="1800" b="1" dirty="0" smtClean="0">
                <a:solidFill>
                  <a:srgbClr val="C0504D"/>
                </a:solidFill>
              </a:rPr>
              <a:t>7-4263/2022</a:t>
            </a:r>
            <a:endParaRPr lang="ru-RU" sz="1800" b="1" dirty="0">
              <a:solidFill>
                <a:srgbClr val="C0504D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pic>
        <p:nvPicPr>
          <p:cNvPr id="5122" name="Picture 2" descr="https://phonoteka.org/uploads/posts/2022-02/1645041185_6-phonoteka-org-p-fon-suda-6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/>
          <a:srcRect t="1859" b="1859"/>
          <a:stretch>
            <a:fillRect/>
          </a:stretch>
        </p:blipFill>
        <p:spPr bwMode="auto">
          <a:xfrm>
            <a:off x="6771000" y="9000"/>
            <a:ext cx="5421000" cy="3330000"/>
          </a:xfrm>
          <a:prstGeom prst="rect">
            <a:avLst/>
          </a:prstGeom>
          <a:noFill/>
        </p:spPr>
      </p:pic>
      <p:pic>
        <p:nvPicPr>
          <p:cNvPr id="5130" name="Picture 10" descr="Main logo d6ce0707cadd0e4bddf558958779cbcd0deb683b7aa50e8c9673512b93ba8c6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1000" y="4149000"/>
            <a:ext cx="5205525" cy="1945125"/>
          </a:xfrm>
          <a:prstGeom prst="rect">
            <a:avLst/>
          </a:prstGeom>
          <a:noFill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3200" dirty="0">
                <a:latin typeface="Gotham" pitchFamily="50" charset="0"/>
                <a:cs typeface="Gotham" pitchFamily="50" charset="0"/>
              </a:rPr>
              <a:t>3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71000" y="725124"/>
            <a:ext cx="10665000" cy="6055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Gotham" pitchFamily="50" charset="0"/>
                <a:cs typeface="Gotham" pitchFamily="50" charset="0"/>
              </a:rPr>
              <a:t>Неопределенный круг потребителей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838200" y="2169000"/>
            <a:ext cx="10444163" cy="39143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тех случаях, когда Закон о защите конкуренции связывает  применение его положений с наличием неопределенного круга потребителей,  судам необходимо исходить из того, что возможность точного определения  числа потребителей на определенный момент не имеет значения</a:t>
            </a:r>
          </a:p>
          <a:p>
            <a:r>
              <a:rPr lang="ru-RU" dirty="0"/>
              <a:t>В названных случаях необходимо оценить потенциальную возможность нарушения в целом прав потребителей как участников рынка с учетом характера допущенных соответствующим субъектом нарушений, наступивших последствий или последствий, которые могут наступить в будущем</a:t>
            </a:r>
          </a:p>
          <a:p>
            <a:pPr algn="r"/>
            <a:endParaRPr lang="ru-RU" dirty="0">
              <a:solidFill>
                <a:srgbClr val="FF0000"/>
              </a:solidFill>
            </a:endParaRPr>
          </a:p>
          <a:p>
            <a:pPr algn="r"/>
            <a:endParaRPr lang="ru-RU" dirty="0">
              <a:solidFill>
                <a:srgbClr val="FF0000"/>
              </a:solidFill>
            </a:endParaRPr>
          </a:p>
          <a:p>
            <a:pPr algn="r"/>
            <a:endParaRPr lang="ru-RU" dirty="0">
              <a:solidFill>
                <a:srgbClr val="FF0000"/>
              </a:solidFill>
            </a:endParaRPr>
          </a:p>
          <a:p>
            <a:pPr algn="r"/>
            <a:r>
              <a:rPr lang="ru-RU" dirty="0">
                <a:solidFill>
                  <a:srgbClr val="C0504D"/>
                </a:solidFill>
              </a:rPr>
              <a:t>постановление Пленума ВС от 04.03.2021 №2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dirty="0" smtClean="0">
                <a:latin typeface="Gotham" pitchFamily="50" charset="0"/>
                <a:cs typeface="Gotham" pitchFamily="50" charset="0"/>
              </a:rPr>
              <a:t>4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1000" y="369000"/>
            <a:ext cx="11136000" cy="7816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4986" y="549000"/>
            <a:ext cx="10942014" cy="6986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latin typeface="Gotham" pitchFamily="50" charset="0"/>
                <a:cs typeface="Gotham" pitchFamily="50" charset="0"/>
              </a:rPr>
              <a:t>Судебная практика на рынке операторов  сотовой связи</a:t>
            </a:r>
            <a:br>
              <a:rPr lang="ru-RU" sz="2400" dirty="0">
                <a:latin typeface="Gotham" pitchFamily="50" charset="0"/>
                <a:cs typeface="Gotham" pitchFamily="50" charset="0"/>
              </a:rPr>
            </a:br>
            <a:r>
              <a:rPr lang="ru-RU" sz="2400" dirty="0">
                <a:latin typeface="Gotham" pitchFamily="50" charset="0"/>
                <a:cs typeface="Gotham" pitchFamily="50" charset="0"/>
              </a:rPr>
              <a:t>Установление монопольно высоких цен на услугу смс-рассылки</a:t>
            </a:r>
            <a:r>
              <a:rPr lang="ru-RU" sz="2000" dirty="0">
                <a:latin typeface="Gotham" pitchFamily="50" charset="0"/>
                <a:cs typeface="Gotham" pitchFamily="50" charset="0"/>
              </a:rPr>
              <a:t/>
            </a:r>
            <a:br>
              <a:rPr lang="ru-RU" sz="2000" dirty="0">
                <a:latin typeface="Gotham" pitchFamily="50" charset="0"/>
                <a:cs typeface="Gotham" pitchFamily="50" charset="0"/>
              </a:rPr>
            </a:br>
            <a:endParaRPr lang="ru-RU" sz="20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645499" y="1719000"/>
            <a:ext cx="5746014" cy="477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C0504D"/>
                </a:solidFill>
              </a:rPr>
              <a:t>Решения Арбитражного суда г.Москвы :</a:t>
            </a:r>
          </a:p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C0504D"/>
                </a:solidFill>
              </a:rPr>
              <a:t>-от 23 декабря 2021 г. по делу N А40-125721/2021;</a:t>
            </a:r>
          </a:p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C0504D"/>
                </a:solidFill>
              </a:rPr>
              <a:t>-от 18 января 2022 г. по делу N А40-152904/2021;</a:t>
            </a:r>
          </a:p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C0504D"/>
                </a:solidFill>
              </a:rPr>
              <a:t>-от 4 февраля 2022 г. по делу N А40-142299/2021;</a:t>
            </a:r>
          </a:p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C0504D"/>
                </a:solidFill>
              </a:rPr>
              <a:t>-от 11 февраля 2022 г. по делу N А40-112933/2021</a:t>
            </a:r>
            <a:endParaRPr lang="en-US" sz="3200" dirty="0">
              <a:solidFill>
                <a:srgbClr val="C0504D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200" b="1" dirty="0"/>
              <a:t>Основные выводы суда:</a:t>
            </a:r>
          </a:p>
          <a:p>
            <a:pPr>
              <a:lnSpc>
                <a:spcPct val="100000"/>
              </a:lnSpc>
            </a:pPr>
            <a:r>
              <a:rPr lang="ru-RU" sz="3200" b="1" dirty="0"/>
              <a:t>Отказ в исковых требованиях о взыскании убытков с ответчиков, так как, истцом был произведен перенос издержек, вызванных действиями ответчика на потребителей услуг сотовой связи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2770" name="Picture 2" descr="https://xn--80a2ac.xn--p1ai/wp-content/uploads/2021/08/CTPd-MUaCsY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 cstate="print"/>
          <a:srcRect t="5602" b="5602"/>
          <a:stretch>
            <a:fillRect/>
          </a:stretch>
        </p:blipFill>
        <p:spPr bwMode="auto">
          <a:xfrm>
            <a:off x="6713138" y="2057679"/>
            <a:ext cx="5186362" cy="3330000"/>
          </a:xfrm>
          <a:prstGeom prst="rect">
            <a:avLst/>
          </a:prstGeom>
          <a:noFill/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dirty="0" smtClean="0">
                <a:latin typeface="Gotham" pitchFamily="50" charset="0"/>
                <a:cs typeface="Gotham" pitchFamily="50" charset="0"/>
              </a:rPr>
              <a:t>5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664986" y="2082105"/>
            <a:ext cx="6061013" cy="296689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/>
              <a:t>В дальнейшем выводы судов первой</a:t>
            </a:r>
            <a:r>
              <a:rPr lang="en-US" sz="2400" b="1" dirty="0"/>
              <a:t> </a:t>
            </a:r>
            <a:r>
              <a:rPr lang="ru-RU" sz="2400" b="1" dirty="0"/>
              <a:t>инстанции были подтверждены в апелляционных и кассационных </a:t>
            </a:r>
            <a:r>
              <a:rPr lang="ru-RU" sz="2400" b="1" dirty="0" smtClean="0"/>
              <a:t>инстанциях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/>
              <a:t>Иски в большинстве случаев подаются к организациям «большой четверки» телефонных операторов</a:t>
            </a:r>
          </a:p>
          <a:p>
            <a:endParaRPr lang="ru-RU" sz="24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3D4B124-36E3-39CE-E0BE-3CC40726749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96000" y="1899000"/>
            <a:ext cx="5196000" cy="3294000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dirty="0" smtClean="0">
                <a:latin typeface="Gotham" pitchFamily="50" charset="0"/>
                <a:cs typeface="Gotham" pitchFamily="50" charset="0"/>
              </a:rPr>
              <a:t>6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000" y="369000"/>
            <a:ext cx="11136000" cy="78168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664986" y="549000"/>
            <a:ext cx="10942014" cy="6986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latin typeface="Gotham" pitchFamily="50" charset="0"/>
                <a:cs typeface="Gotham" pitchFamily="50" charset="0"/>
              </a:rPr>
              <a:t>Судебная практика на рынке операторов  сотовой связи</a:t>
            </a:r>
            <a:br>
              <a:rPr lang="ru-RU" sz="2400" dirty="0">
                <a:latin typeface="Gotham" pitchFamily="50" charset="0"/>
                <a:cs typeface="Gotham" pitchFamily="50" charset="0"/>
              </a:rPr>
            </a:br>
            <a:r>
              <a:rPr lang="ru-RU" sz="2400" dirty="0">
                <a:latin typeface="Gotham" pitchFamily="50" charset="0"/>
                <a:cs typeface="Gotham" pitchFamily="50" charset="0"/>
              </a:rPr>
              <a:t>Установление монопольно высоких цен на услугу смс-рассылки</a:t>
            </a:r>
            <a:r>
              <a:rPr lang="ru-RU" sz="2000" dirty="0">
                <a:latin typeface="Gotham" pitchFamily="50" charset="0"/>
                <a:cs typeface="Gotham" pitchFamily="50" charset="0"/>
              </a:rPr>
              <a:t/>
            </a:r>
            <a:br>
              <a:rPr lang="ru-RU" sz="2000" dirty="0">
                <a:latin typeface="Gotham" pitchFamily="50" charset="0"/>
                <a:cs typeface="Gotham" pitchFamily="50" charset="0"/>
              </a:rPr>
            </a:br>
            <a:endParaRPr lang="ru-RU" sz="2000" dirty="0">
              <a:latin typeface="Gotham" pitchFamily="50" charset="0"/>
              <a:cs typeface="Gotham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61000" y="549000"/>
            <a:ext cx="7740000" cy="104204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708" y="390118"/>
            <a:ext cx="7785000" cy="155056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otham" pitchFamily="50" charset="0"/>
                <a:cs typeface="Gotham" pitchFamily="50" charset="0"/>
              </a:rPr>
              <a:t>Решение ФАС</a:t>
            </a:r>
            <a:br>
              <a:rPr lang="ru-RU" sz="2000" dirty="0">
                <a:latin typeface="Gotham" pitchFamily="50" charset="0"/>
                <a:cs typeface="Gotham" pitchFamily="50" charset="0"/>
              </a:rPr>
            </a:br>
            <a:r>
              <a:rPr lang="ru-RU" sz="2000" dirty="0">
                <a:latin typeface="Gotham" pitchFamily="50" charset="0"/>
                <a:cs typeface="Gotham" pitchFamily="50" charset="0"/>
              </a:rPr>
              <a:t>Необоснованное повышение цены на оказываемые услуги операторами сотовой связи</a:t>
            </a:r>
            <a:br>
              <a:rPr lang="ru-RU" sz="2000" dirty="0">
                <a:latin typeface="Gotham" pitchFamily="50" charset="0"/>
                <a:cs typeface="Gotham" pitchFamily="50" charset="0"/>
              </a:rPr>
            </a:br>
            <a:endParaRPr lang="ru-RU" sz="20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859708" y="2580502"/>
            <a:ext cx="10444163" cy="4049712"/>
          </a:xfrm>
        </p:spPr>
        <p:txBody>
          <a:bodyPr>
            <a:normAutofit/>
          </a:bodyPr>
          <a:lstStyle/>
          <a:p>
            <a:r>
              <a:rPr lang="ru-RU" sz="2400" b="1" dirty="0"/>
              <a:t>Дело № 11/01/10-37/2021 от 25.10.2022 </a:t>
            </a:r>
            <a:r>
              <a:rPr lang="ru-RU" sz="2400" dirty="0"/>
              <a:t>в отношении  ПАО «МТС» в связи с нарушением антимонопольного законодательства, выразившееся в  неоднократном   повышении тарифов в 2022 году более чем на 20% с начало года.</a:t>
            </a:r>
          </a:p>
          <a:p>
            <a:r>
              <a:rPr lang="ru-RU" sz="2400" b="1" dirty="0"/>
              <a:t>Решение ФАС:  признать </a:t>
            </a:r>
            <a:r>
              <a:rPr lang="ru-RU" sz="2400" dirty="0"/>
              <a:t>ПАО «МТС» нарушившим пункт 1 части 1 статьи 10 Закона о защите конкуренции путем установления и поддержания монопольно высокой цены на услуги подвижной радиотелефонной связи.</a:t>
            </a:r>
          </a:p>
          <a:p>
            <a:r>
              <a:rPr lang="ru-RU" sz="2400" dirty="0"/>
              <a:t>По результатам рассмотрения дела № 11/01/10-37/2021 ПАО «МТС» выдано предписание об устранении нарушения антимонопольного законодательства.</a:t>
            </a:r>
          </a:p>
          <a:p>
            <a:endParaRPr lang="ru-RU" sz="2400" dirty="0"/>
          </a:p>
        </p:txBody>
      </p:sp>
      <p:pic>
        <p:nvPicPr>
          <p:cNvPr id="4" name="Picture 2" descr="Main logo d6ce0707cadd0e4bddf558958779cbcd0deb683b7aa50e8c9673512b93ba8c6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4731" y="413999"/>
            <a:ext cx="3150000" cy="1177046"/>
          </a:xfrm>
          <a:prstGeom prst="rect">
            <a:avLst/>
          </a:prstGeom>
          <a:noFill/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dirty="0" smtClean="0">
                <a:latin typeface="Gotham" pitchFamily="50" charset="0"/>
                <a:cs typeface="Gotham" pitchFamily="50" charset="0"/>
              </a:rPr>
              <a:t>7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6000" y="684000"/>
            <a:ext cx="7200000" cy="76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000" y="594000"/>
            <a:ext cx="7200000" cy="99000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otham" pitchFamily="50" charset="0"/>
                <a:cs typeface="Gotham" pitchFamily="50" charset="0"/>
              </a:rPr>
              <a:t>Необоснованное повышение цены на оказываемые услуги операторами сотовой </a:t>
            </a:r>
            <a:r>
              <a:rPr lang="ru-RU" sz="2000" dirty="0" smtClean="0">
                <a:latin typeface="Gotham" pitchFamily="50" charset="0"/>
                <a:cs typeface="Gotham" pitchFamily="50" charset="0"/>
              </a:rPr>
              <a:t>связи</a:t>
            </a:r>
            <a:endParaRPr lang="ru-RU" sz="2000" dirty="0">
              <a:latin typeface="Gotham" pitchFamily="50" charset="0"/>
              <a:cs typeface="Gotham" pitchFamily="50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603777" y="2054151"/>
            <a:ext cx="10444163" cy="45904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ru-RU" b="1" dirty="0"/>
              <a:t>Дело № 11/01/10-16/2022 от 16.01.2023  </a:t>
            </a:r>
            <a:r>
              <a:rPr lang="ru-RU" dirty="0"/>
              <a:t>в отношении ПАО «Мегафон» в связи с изменением с 31.05.2022 тарифов на услуги связи для более 16,5 </a:t>
            </a:r>
            <a:r>
              <a:rPr lang="ru-RU" dirty="0" err="1"/>
              <a:t>млн</a:t>
            </a:r>
            <a:r>
              <a:rPr lang="ru-RU" dirty="0"/>
              <a:t> абонентов в среднем на 12%.</a:t>
            </a:r>
          </a:p>
          <a:p>
            <a:pPr>
              <a:lnSpc>
                <a:spcPct val="100000"/>
              </a:lnSpc>
            </a:pPr>
            <a:r>
              <a:rPr lang="ru-RU" dirty="0"/>
              <a:t>ФАС России проведен анализ экономической обоснованности повышения, результатом которого установлено, что уровень изменения тарифов не соответствовал уровню инфляции с начала 2022 г. </a:t>
            </a:r>
          </a:p>
          <a:p>
            <a:pPr>
              <a:lnSpc>
                <a:spcPct val="100000"/>
              </a:lnSpc>
            </a:pPr>
            <a:r>
              <a:rPr lang="ru-RU" dirty="0"/>
              <a:t>Ведомство пришло к выводу, что рост затрат компании не соответствует росту доходов от повышения тарифов на услуги связи. Это может привести к ущемлению интересов потребителей.</a:t>
            </a:r>
          </a:p>
          <a:p>
            <a:pPr>
              <a:lnSpc>
                <a:spcPct val="100000"/>
              </a:lnSpc>
            </a:pPr>
            <a:r>
              <a:rPr lang="ru-RU" b="1" dirty="0"/>
              <a:t>Решение ФАС: </a:t>
            </a:r>
            <a:r>
              <a:rPr lang="ru-RU" dirty="0"/>
              <a:t>признать ПАО «Мегафон» нарушившим п. 1 ч. 1 статьи 10 Закона о защите конкуренции путем установления с 31.05.2022 и поддержания монопольно высокой цены на услуги подвижной радиотелефонной связи.</a:t>
            </a:r>
          </a:p>
          <a:p>
            <a:pPr>
              <a:lnSpc>
                <a:spcPct val="100000"/>
              </a:lnSpc>
            </a:pPr>
            <a:r>
              <a:rPr lang="ru-RU" dirty="0"/>
              <a:t>По результатам рассмотрения дела № 11/01/10-16/2022 ПАО «Мегафон» выдано предписание об устранении нарушения антимонопольного законодательства.</a:t>
            </a:r>
          </a:p>
          <a:p>
            <a:endParaRPr lang="ru-RU" dirty="0"/>
          </a:p>
        </p:txBody>
      </p:sp>
      <p:pic>
        <p:nvPicPr>
          <p:cNvPr id="4" name="Picture 2" descr="Main logo d6ce0707cadd0e4bddf558958779cbcd0deb683b7aa50e8c9673512b93ba8c6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000" y="414000"/>
            <a:ext cx="3612858" cy="1350000"/>
          </a:xfrm>
          <a:prstGeom prst="rect">
            <a:avLst/>
          </a:prstGeom>
          <a:noFill/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8AE3AC5-8DCB-496C-8E63-AC9FF0F463D4}"/>
              </a:ext>
            </a:extLst>
          </p:cNvPr>
          <p:cNvSpPr txBox="1">
            <a:spLocks/>
          </p:cNvSpPr>
          <p:nvPr/>
        </p:nvSpPr>
        <p:spPr>
          <a:xfrm>
            <a:off x="11607000" y="6039000"/>
            <a:ext cx="585000" cy="6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dirty="0">
                <a:latin typeface="Gotham" pitchFamily="50" charset="0"/>
                <a:cs typeface="Gotham" pitchFamily="50" charset="0"/>
              </a:rPr>
              <a:t>8</a:t>
            </a:r>
            <a:endParaRPr lang="ru-RU" sz="3200" dirty="0">
              <a:solidFill>
                <a:schemeClr val="tx2"/>
              </a:solidFill>
              <a:latin typeface="Gotham" pitchFamily="50" charset="0"/>
              <a:cs typeface="Gotham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33954D71BDD9540BBA926E43C5BB163" ma:contentTypeVersion="1" ma:contentTypeDescription="Создание документа." ma:contentTypeScope="" ma:versionID="77409ddad1ac7fa0f37e87a032d0575a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730C1D-F757-40C7-ACE5-9094D4ED7C24}"/>
</file>

<file path=customXml/itemProps2.xml><?xml version="1.0" encoding="utf-8"?>
<ds:datastoreItem xmlns:ds="http://schemas.openxmlformats.org/officeDocument/2006/customXml" ds:itemID="{DBB957F8-731B-44AF-9F91-F60AD8290083}"/>
</file>

<file path=customXml/itemProps3.xml><?xml version="1.0" encoding="utf-8"?>
<ds:datastoreItem xmlns:ds="http://schemas.openxmlformats.org/officeDocument/2006/customXml" ds:itemID="{F6B8048E-D237-4260-9071-2884C33BFFCE}"/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711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Gotham</vt:lpstr>
      <vt:lpstr>Microsoft Sans Serif</vt:lpstr>
      <vt:lpstr>Тема Office</vt:lpstr>
      <vt:lpstr>Вопросы практики применения законодательства о злоупотреблении  доминирующим положением Операторов сотовой связи РФ </vt:lpstr>
      <vt:lpstr>Злоупотребление доминирующим положением</vt:lpstr>
      <vt:lpstr>Распределение бремени доказывания</vt:lpstr>
      <vt:lpstr>Злоупотребление доминирующим положением ст.10 Закона о защите конкуренции</vt:lpstr>
      <vt:lpstr>Неопределенный круг потребителей</vt:lpstr>
      <vt:lpstr>Судебная практика на рынке операторов  сотовой связи Установление монопольно высоких цен на услугу смс-рассылки </vt:lpstr>
      <vt:lpstr>Судебная практика на рынке операторов  сотовой связи Установление монопольно высоких цен на услугу смс-рассылки </vt:lpstr>
      <vt:lpstr>Решение ФАС Необоснованное повышение цены на оказываемые услуги операторами сотовой связи </vt:lpstr>
      <vt:lpstr>Необоснованное повышение цены на оказываемые услуги операторами сотовой связи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Далель Чегенбаев</cp:lastModifiedBy>
  <cp:revision>42</cp:revision>
  <dcterms:created xsi:type="dcterms:W3CDTF">2020-06-21T13:18:43Z</dcterms:created>
  <dcterms:modified xsi:type="dcterms:W3CDTF">2023-04-15T07:48:39Z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0x010100033954D71BDD9540BBA926E43C5BB163</vt:lpwstr>
  </property>
</Properties>
</file>