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85" r:id="rId3"/>
    <p:sldId id="286" r:id="rId4"/>
    <p:sldId id="284" r:id="rId5"/>
    <p:sldId id="287" r:id="rId6"/>
    <p:sldId id="261" r:id="rId7"/>
    <p:sldId id="280" r:id="rId8"/>
    <p:sldId id="288" r:id="rId9"/>
  </p:sldIdLst>
  <p:sldSz cx="9144000" cy="5143500" type="screen16x9"/>
  <p:notesSz cx="6858000" cy="9144000"/>
  <p:embeddedFontLst>
    <p:embeddedFont>
      <p:font typeface="Fira Sans SemiBold" charset="0"/>
      <p:regular r:id="rId11"/>
      <p:bold r:id="rId12"/>
      <p:italic r:id="rId13"/>
      <p:boldItalic r:id="rId14"/>
    </p:embeddedFont>
    <p:embeddedFont>
      <p:font typeface="Fira Sans Light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DF24990-78ED-44D3-90B0-682273356933}">
  <a:tblStyle styleId="{6DF24990-78ED-44D3-90B0-6822733569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2943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000" y="0"/>
            <a:ext cx="9144000" cy="5143500"/>
          </a:xfrm>
          <a:prstGeom prst="rect">
            <a:avLst/>
          </a:prstGeom>
          <a:solidFill>
            <a:srgbClr val="02102E">
              <a:alpha val="5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860500" y="-25"/>
            <a:ext cx="2283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51500" y="751925"/>
            <a:ext cx="3426900" cy="36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92600" y="4392000"/>
            <a:ext cx="751500" cy="751500"/>
          </a:xfrm>
          <a:prstGeom prst="rect">
            <a:avLst/>
          </a:prstGeom>
          <a:solidFill>
            <a:srgbClr val="02102E">
              <a:alpha val="16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-2000" y="0"/>
            <a:ext cx="9144000" cy="5143500"/>
          </a:xfrm>
          <a:prstGeom prst="rect">
            <a:avLst/>
          </a:prstGeom>
          <a:solidFill>
            <a:srgbClr val="02102E">
              <a:alpha val="5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6860500" y="-25"/>
            <a:ext cx="2283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0" y="0"/>
            <a:ext cx="751500" cy="75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51500" y="1217000"/>
            <a:ext cx="44916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51500" y="1664175"/>
            <a:ext cx="4491600" cy="272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▪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392497" y="4391174"/>
            <a:ext cx="751500" cy="75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-2000" y="0"/>
            <a:ext cx="9144000" cy="5143500"/>
          </a:xfrm>
          <a:prstGeom prst="rect">
            <a:avLst/>
          </a:prstGeom>
          <a:solidFill>
            <a:srgbClr val="02102E">
              <a:alpha val="5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6860500" y="-25"/>
            <a:ext cx="2283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0" y="0"/>
            <a:ext cx="751500" cy="75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51500" y="1217000"/>
            <a:ext cx="44916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751500" y="1664175"/>
            <a:ext cx="2098500" cy="272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3144470" y="1664175"/>
            <a:ext cx="2098500" cy="272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392497" y="4391174"/>
            <a:ext cx="751500" cy="75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/>
          <p:nvPr/>
        </p:nvSpPr>
        <p:spPr>
          <a:xfrm>
            <a:off x="-2000" y="0"/>
            <a:ext cx="9144000" cy="5143500"/>
          </a:xfrm>
          <a:prstGeom prst="rect">
            <a:avLst/>
          </a:prstGeom>
          <a:solidFill>
            <a:srgbClr val="02102E">
              <a:alpha val="5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>
            <a:off x="0" y="0"/>
            <a:ext cx="751500" cy="75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>
            <a:off x="8392600" y="0"/>
            <a:ext cx="751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392497" y="4391174"/>
            <a:ext cx="751500" cy="75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80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1500" y="1217000"/>
            <a:ext cx="4491600" cy="3963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1500" y="1664175"/>
            <a:ext cx="4491600" cy="27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Fira Sans Light"/>
              <a:buChar char="▪"/>
              <a:defRPr sz="22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Fira Sans Light"/>
              <a:buChar char="▫"/>
              <a:defRPr sz="22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Fira Sans Light"/>
              <a:buChar char="▫"/>
              <a:defRPr sz="22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▫"/>
              <a:defRPr sz="22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Fira Sans Light"/>
              <a:buChar char="○"/>
              <a:defRPr sz="22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Fira Sans Light"/>
              <a:buChar char="■"/>
              <a:defRPr sz="22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Fira Sans Light"/>
              <a:buChar char="●"/>
              <a:defRPr sz="22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Fira Sans Light"/>
              <a:buChar char="○"/>
              <a:defRPr sz="22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Fira Sans Light"/>
              <a:buChar char="■"/>
              <a:defRPr sz="22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2497" y="4391174"/>
            <a:ext cx="751500" cy="751500"/>
          </a:xfrm>
          <a:prstGeom prst="rect">
            <a:avLst/>
          </a:prstGeom>
          <a:solidFill>
            <a:srgbClr val="02102E">
              <a:alpha val="1620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5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 algn="ctr" rtl="0">
              <a:buNone/>
              <a:defRPr sz="15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algn="ctr" rtl="0">
              <a:buNone/>
              <a:defRPr sz="15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algn="ctr" rtl="0">
              <a:buNone/>
              <a:defRPr sz="15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algn="ctr" rtl="0">
              <a:buNone/>
              <a:defRPr sz="15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algn="ctr" rtl="0">
              <a:buNone/>
              <a:defRPr sz="15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algn="ctr" rtl="0">
              <a:buNone/>
              <a:defRPr sz="15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algn="ctr" rtl="0">
              <a:buNone/>
              <a:defRPr sz="15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algn="ctr" rtl="0">
              <a:buNone/>
              <a:defRPr sz="1500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60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751500" y="751925"/>
            <a:ext cx="3892508" cy="36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Отчет о деятельности Научного студенческого общества </a:t>
            </a:r>
            <a:r>
              <a:rPr lang="ru-RU" sz="2800" dirty="0" smtClean="0"/>
              <a:t>Факультета «Высшая школа управления</a:t>
            </a:r>
            <a:r>
              <a:rPr lang="ru-RU" sz="2800" dirty="0" smtClean="0"/>
              <a:t>» за 2020-2021 учебный год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" b="957"/>
          <a:stretch/>
        </p:blipFill>
        <p:spPr bwMode="auto">
          <a:xfrm>
            <a:off x="7236296" y="123478"/>
            <a:ext cx="158417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qrcoder.ru/code/?https%3A%2F%2Fvk.com%2Fnsomanagement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30" y="1779661"/>
            <a:ext cx="1573741" cy="15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196575" y="226686"/>
            <a:ext cx="358351" cy="298118"/>
            <a:chOff x="1926350" y="995225"/>
            <a:chExt cx="428650" cy="356600"/>
          </a:xfrm>
        </p:grpSpPr>
        <p:sp>
          <p:nvSpPr>
            <p:cNvPr id="96" name="Google Shape;96;p14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971600" y="365975"/>
            <a:ext cx="5548692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sz="2400" dirty="0" smtClean="0"/>
              <a:t>Организованные и проведенные научные мероприятия:</a:t>
            </a:r>
            <a:endParaRPr sz="2400" dirty="0"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>
            <a:off x="283613" y="999493"/>
            <a:ext cx="6592643" cy="272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финансовый </a:t>
            </a:r>
            <a:r>
              <a:rPr lang="ru-RU" sz="1200" dirty="0" err="1"/>
              <a:t>квест</a:t>
            </a:r>
            <a:r>
              <a:rPr lang="ru-RU" sz="1200" dirty="0"/>
              <a:t> в рамках XV Всероссийского Фестиваля науки "NAUKA 0+"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ночь </a:t>
            </a:r>
            <a:r>
              <a:rPr lang="ru-RU" sz="1200" dirty="0"/>
              <a:t>науки с </a:t>
            </a:r>
            <a:r>
              <a:rPr lang="ru-RU" sz="1200" dirty="0" err="1"/>
              <a:t>Mars</a:t>
            </a:r>
            <a:endParaRPr lang="ru-RU" sz="1200" dirty="0"/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ночь </a:t>
            </a:r>
            <a:r>
              <a:rPr lang="ru-RU" sz="1200" dirty="0"/>
              <a:t>науки с </a:t>
            </a:r>
            <a:r>
              <a:rPr lang="ru-RU" sz="1200" dirty="0" err="1"/>
              <a:t>Mars</a:t>
            </a:r>
            <a:r>
              <a:rPr lang="ru-RU" sz="1200" dirty="0"/>
              <a:t> 2.0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научный </a:t>
            </a:r>
            <a:r>
              <a:rPr lang="ru-RU" sz="1200" dirty="0"/>
              <a:t>новогодний проект НСО </a:t>
            </a:r>
            <a:r>
              <a:rPr lang="ru-RU" sz="1200" dirty="0" smtClean="0"/>
              <a:t>ВШУ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мастер-класс «Написание </a:t>
            </a:r>
            <a:r>
              <a:rPr lang="ru-RU" sz="1200" dirty="0"/>
              <a:t>научных статей и их публикация в научных журналах»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викторина </a:t>
            </a:r>
            <a:r>
              <a:rPr lang="ru-RU" sz="1200" dirty="0"/>
              <a:t>«Своя игра»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киновечер </a:t>
            </a:r>
            <a:r>
              <a:rPr lang="ru-RU" sz="1200" dirty="0"/>
              <a:t>Научного студенческого общества Факультета «Высшая школа управления»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научный </a:t>
            </a:r>
            <a:r>
              <a:rPr lang="ru-RU" sz="1200" dirty="0" err="1"/>
              <a:t>квест</a:t>
            </a:r>
            <a:r>
              <a:rPr lang="ru-RU" sz="1200" dirty="0"/>
              <a:t> по жизни Юрия Гагарина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круглый </a:t>
            </a:r>
            <a:r>
              <a:rPr lang="ru-RU" sz="1200" dirty="0"/>
              <a:t>стол «Устойчивое развитие экономики страны: взгляд студента»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лекция </a:t>
            </a:r>
            <a:r>
              <a:rPr lang="ru-RU" sz="1200" dirty="0"/>
              <a:t>от шеф-редактора проекта </a:t>
            </a:r>
            <a:r>
              <a:rPr lang="ru-RU" sz="1200" dirty="0" err="1"/>
              <a:t>Собиратор</a:t>
            </a:r>
            <a:r>
              <a:rPr lang="ru-RU" sz="1200" dirty="0"/>
              <a:t>: «</a:t>
            </a:r>
            <a:r>
              <a:rPr lang="ru-RU" sz="1200" dirty="0" err="1"/>
              <a:t>Zero</a:t>
            </a:r>
            <a:r>
              <a:rPr lang="ru-RU" sz="1200" dirty="0"/>
              <a:t> </a:t>
            </a:r>
            <a:r>
              <a:rPr lang="ru-RU" sz="1200" dirty="0" err="1"/>
              <a:t>waste</a:t>
            </a:r>
            <a:r>
              <a:rPr lang="ru-RU" sz="1200" dirty="0"/>
              <a:t>: как применять правила концепции в жизни»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круглый </a:t>
            </a:r>
            <a:r>
              <a:rPr lang="ru-RU" sz="1200" dirty="0"/>
              <a:t>стол в рамках I Всероссийской научно-практической конференция “Местное самоуправление: шаг вперед или откат назад?”</a:t>
            </a:r>
          </a:p>
          <a:p>
            <a:pPr marL="342900" lvl="0"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sz="1400" dirty="0"/>
          </a:p>
          <a:p>
            <a:pPr marL="34290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dirty="0" smtClean="0"/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>
          <a:xfrm>
            <a:off x="8392497" y="4391174"/>
            <a:ext cx="751500" cy="75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3478"/>
            <a:ext cx="2037730" cy="144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24" y="1656154"/>
            <a:ext cx="2040477" cy="130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23" y="3075806"/>
            <a:ext cx="2040477" cy="149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91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196575" y="226686"/>
            <a:ext cx="358351" cy="298118"/>
            <a:chOff x="1926350" y="995225"/>
            <a:chExt cx="428650" cy="356600"/>
          </a:xfrm>
        </p:grpSpPr>
        <p:sp>
          <p:nvSpPr>
            <p:cNvPr id="96" name="Google Shape;96;p14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971600" y="365975"/>
            <a:ext cx="5548692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sz="2400" dirty="0" smtClean="0"/>
              <a:t>Волонтерство членов НСО ВШУ на мероприятиях:</a:t>
            </a:r>
            <a:endParaRPr sz="2400" dirty="0"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>
            <a:off x="283613" y="915566"/>
            <a:ext cx="6592643" cy="272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/>
              <a:t>- </a:t>
            </a:r>
            <a:r>
              <a:rPr lang="ru-RU" sz="1200" dirty="0" smtClean="0"/>
              <a:t>день </a:t>
            </a:r>
            <a:r>
              <a:rPr lang="ru-RU" sz="1200" dirty="0"/>
              <a:t>открытых дверей Факультета ”Высшая школа управления” 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Е- ежегодный </a:t>
            </a:r>
            <a:r>
              <a:rPr lang="ru-RU" sz="1200" dirty="0"/>
              <a:t>форум IX Васильевские чтения. Тема форума: «Умный бюджет как инструмент повышения уровня жизни граждан»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день </a:t>
            </a:r>
            <a:r>
              <a:rPr lang="ru-RU" sz="1200" dirty="0"/>
              <a:t>открытых дверей на факультете «</a:t>
            </a:r>
            <a:r>
              <a:rPr lang="ru-RU" sz="1200" dirty="0" err="1"/>
              <a:t>FINrise</a:t>
            </a:r>
            <a:r>
              <a:rPr lang="ru-RU" sz="1200" dirty="0"/>
              <a:t>»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</a:t>
            </a:r>
            <a:r>
              <a:rPr lang="en-US" sz="1200" dirty="0" smtClean="0"/>
              <a:t>II </a:t>
            </a:r>
            <a:r>
              <a:rPr lang="ru-RU" sz="1200" dirty="0" smtClean="0"/>
              <a:t>международная </a:t>
            </a:r>
            <a:r>
              <a:rPr lang="ru-RU" sz="1200" dirty="0"/>
              <a:t>научно-практическая конференция «Операционный и проектный менеджмент: стратегии и тенденции»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sz="1200" dirty="0"/>
          </a:p>
          <a:p>
            <a:pPr marL="342900" lvl="0"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sz="1400" dirty="0"/>
          </a:p>
          <a:p>
            <a:pPr marL="34290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dirty="0" smtClean="0"/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>
          <a:xfrm>
            <a:off x="8392497" y="4391174"/>
            <a:ext cx="751500" cy="75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3" name="Google Shape;100;p14"/>
          <p:cNvSpPr txBox="1">
            <a:spLocks/>
          </p:cNvSpPr>
          <p:nvPr/>
        </p:nvSpPr>
        <p:spPr>
          <a:xfrm>
            <a:off x="266626" y="3003798"/>
            <a:ext cx="6376619" cy="3963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 b="0" i="0" u="none" strike="noStrike" cap="none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 b="0" i="0" u="none" strike="noStrike" cap="none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 b="0" i="0" u="none" strike="noStrike" cap="none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 b="0" i="0" u="none" strike="noStrike" cap="none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 b="0" i="0" u="none" strike="noStrike" cap="none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 b="0" i="0" u="none" strike="noStrike" cap="none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 b="0" i="0" u="none" strike="noStrike" cap="none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 b="0" i="0" u="none" strike="noStrike" cap="none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ira Sans SemiBold"/>
              <a:buNone/>
              <a:defRPr sz="2800" b="0" i="0" u="none" strike="noStrike" cap="none">
                <a:solidFill>
                  <a:schemeClr val="accent6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 sz="2000" dirty="0"/>
              <a:t>M</a:t>
            </a:r>
            <a:r>
              <a:rPr lang="ru-RU" sz="2000" dirty="0" err="1" smtClean="0"/>
              <a:t>ероприятия</a:t>
            </a:r>
            <a:r>
              <a:rPr lang="ru-RU" sz="2000" dirty="0"/>
              <a:t>, </a:t>
            </a:r>
            <a:r>
              <a:rPr lang="ru-RU" sz="2000" dirty="0" smtClean="0"/>
              <a:t>направленные </a:t>
            </a:r>
            <a:r>
              <a:rPr lang="ru-RU" sz="2000" dirty="0"/>
              <a:t>на развитие профессиональных навыков по направлению деятельности </a:t>
            </a:r>
            <a:r>
              <a:rPr lang="ru-RU" sz="2000" dirty="0" smtClean="0"/>
              <a:t>НСО:</a:t>
            </a:r>
            <a:endParaRPr lang="ru-RU" sz="2000" dirty="0"/>
          </a:p>
        </p:txBody>
      </p:sp>
      <p:sp>
        <p:nvSpPr>
          <p:cNvPr id="14" name="Google Shape;102;p14"/>
          <p:cNvSpPr txBox="1">
            <a:spLocks noGrp="1"/>
          </p:cNvSpPr>
          <p:nvPr>
            <p:ph type="body" idx="1"/>
          </p:nvPr>
        </p:nvSpPr>
        <p:spPr>
          <a:xfrm>
            <a:off x="196575" y="3507854"/>
            <a:ext cx="6592643" cy="15037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лекция </a:t>
            </a:r>
            <a:r>
              <a:rPr lang="ru-RU" sz="1200" dirty="0"/>
              <a:t>"</a:t>
            </a:r>
            <a:r>
              <a:rPr lang="ru-RU" sz="1200" dirty="0" err="1" smtClean="0"/>
              <a:t>Иискусство</a:t>
            </a:r>
            <a:r>
              <a:rPr lang="ru-RU" sz="1200" dirty="0" smtClean="0"/>
              <a:t> </a:t>
            </a:r>
            <a:r>
              <a:rPr lang="ru-RU" sz="1200" dirty="0"/>
              <a:t>переговоров" от </a:t>
            </a:r>
            <a:r>
              <a:rPr lang="ru-RU" sz="1200" dirty="0" err="1" smtClean="0"/>
              <a:t>ББбизнес</a:t>
            </a:r>
            <a:r>
              <a:rPr lang="ru-RU" sz="1200" dirty="0" smtClean="0"/>
              <a:t>-клуба </a:t>
            </a:r>
            <a:r>
              <a:rPr lang="ru-RU" sz="1200" dirty="0"/>
              <a:t>НСО </a:t>
            </a:r>
            <a:r>
              <a:rPr lang="ru-RU" sz="1200" dirty="0" smtClean="0"/>
              <a:t>ВШУЕ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лекция </a:t>
            </a:r>
            <a:r>
              <a:rPr lang="ru-RU" sz="1200" dirty="0"/>
              <a:t>«Цикл бизнеса или как войти и выйти из него» от </a:t>
            </a:r>
            <a:r>
              <a:rPr lang="ru-RU" sz="1200" dirty="0" err="1" smtClean="0"/>
              <a:t>Ббизнес</a:t>
            </a:r>
            <a:r>
              <a:rPr lang="ru-RU" sz="1200" dirty="0" smtClean="0"/>
              <a:t>-клуба </a:t>
            </a:r>
            <a:r>
              <a:rPr lang="ru-RU" sz="1200" dirty="0"/>
              <a:t>НСО </a:t>
            </a:r>
            <a:r>
              <a:rPr lang="ru-RU" sz="1200" dirty="0" smtClean="0"/>
              <a:t>ВШУ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/>
              <a:t>- </a:t>
            </a:r>
            <a:r>
              <a:rPr lang="ru-RU" sz="1200" dirty="0" err="1" smtClean="0"/>
              <a:t>Ммастер</a:t>
            </a:r>
            <a:r>
              <a:rPr lang="ru-RU" sz="1200" dirty="0" smtClean="0"/>
              <a:t>-класс </a:t>
            </a:r>
            <a:r>
              <a:rPr lang="ru-RU" sz="1200" dirty="0"/>
              <a:t>победителя конкурса «Лидеры </a:t>
            </a:r>
            <a:r>
              <a:rPr lang="ru-RU" sz="1200" dirty="0" smtClean="0"/>
              <a:t>РР</a:t>
            </a:r>
            <a:r>
              <a:rPr lang="en-US" sz="1200" dirty="0" smtClean="0"/>
              <a:t>P</a:t>
            </a:r>
            <a:r>
              <a:rPr lang="ru-RU" sz="1200" dirty="0" err="1" smtClean="0"/>
              <a:t>оссии</a:t>
            </a:r>
            <a:r>
              <a:rPr lang="ru-RU" sz="1200" dirty="0"/>
              <a:t>», бизнесмена и общественного деятеля Дмитрия Афанасьева</a:t>
            </a:r>
          </a:p>
          <a:p>
            <a:pPr marL="342900" lvl="0"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sz="1400" dirty="0"/>
          </a:p>
          <a:p>
            <a:pPr marL="34290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329"/>
            <a:ext cx="2088232" cy="155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707654"/>
            <a:ext cx="2088232" cy="136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3162988"/>
            <a:ext cx="2088232" cy="155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865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 txBox="1">
            <a:spLocks noGrp="1"/>
          </p:cNvSpPr>
          <p:nvPr>
            <p:ph type="title" idx="4294967295"/>
          </p:nvPr>
        </p:nvSpPr>
        <p:spPr>
          <a:xfrm>
            <a:off x="971600" y="538843"/>
            <a:ext cx="7298239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dirty="0" smtClean="0"/>
              <a:t>Вовлечение обучающихся университета в деятельность НСО </a:t>
            </a:r>
            <a:endParaRPr lang="ru-RU" dirty="0"/>
          </a:p>
        </p:txBody>
      </p:sp>
      <p:sp>
        <p:nvSpPr>
          <p:cNvPr id="304" name="Google Shape;304;p29"/>
          <p:cNvSpPr txBox="1">
            <a:spLocks noGrp="1"/>
          </p:cNvSpPr>
          <p:nvPr>
            <p:ph type="sldNum" idx="12"/>
          </p:nvPr>
        </p:nvSpPr>
        <p:spPr>
          <a:xfrm>
            <a:off x="8392497" y="4391174"/>
            <a:ext cx="751500" cy="75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305" name="Google Shape;305;p29"/>
          <p:cNvGrpSpPr/>
          <p:nvPr/>
        </p:nvGrpSpPr>
        <p:grpSpPr>
          <a:xfrm>
            <a:off x="268031" y="200148"/>
            <a:ext cx="215437" cy="351204"/>
            <a:chOff x="6730350" y="2315900"/>
            <a:chExt cx="257700" cy="420100"/>
          </a:xfrm>
        </p:grpSpPr>
        <p:sp>
          <p:nvSpPr>
            <p:cNvPr id="306" name="Google Shape;306;p29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1" y="1017318"/>
            <a:ext cx="4222884" cy="401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Google Shape;102;p14"/>
          <p:cNvSpPr txBox="1">
            <a:spLocks/>
          </p:cNvSpPr>
          <p:nvPr/>
        </p:nvSpPr>
        <p:spPr>
          <a:xfrm>
            <a:off x="4788024" y="1131590"/>
            <a:ext cx="3024336" cy="36724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ru-RU" sz="1200" dirty="0" smtClean="0">
                <a:solidFill>
                  <a:schemeClr val="bg1"/>
                </a:solidFill>
                <a:latin typeface="Fira Sans Light" charset="0"/>
              </a:rPr>
              <a:t>Р</a:t>
            </a:r>
            <a:r>
              <a:rPr lang="en-US" sz="1200" dirty="0" smtClean="0">
                <a:solidFill>
                  <a:schemeClr val="bg1"/>
                </a:solidFill>
                <a:latin typeface="Fira Sans Light" charset="0"/>
              </a:rPr>
              <a:t>P</a:t>
            </a:r>
            <a:r>
              <a:rPr lang="ru-RU" sz="1200" dirty="0" err="1" smtClean="0">
                <a:solidFill>
                  <a:schemeClr val="bg1"/>
                </a:solidFill>
                <a:latin typeface="Fira Sans Light" charset="0"/>
              </a:rPr>
              <a:t>абота</a:t>
            </a:r>
            <a:r>
              <a:rPr lang="ru-RU" sz="1200" dirty="0" smtClean="0">
                <a:solidFill>
                  <a:schemeClr val="bg1"/>
                </a:solidFill>
                <a:latin typeface="Fira Sans Light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Fira Sans Light" charset="0"/>
              </a:rPr>
              <a:t>Отдела информационной политики и позиционирования построена на привлечении студентов к участию в научных мероприятиях: конференциях, кейс-чемпионатах, конкурсах и т.д. </a:t>
            </a:r>
            <a:endParaRPr lang="en-US" sz="1200" dirty="0" smtClean="0">
              <a:solidFill>
                <a:schemeClr val="bg1"/>
              </a:solidFill>
              <a:latin typeface="Fira Sans Light" charset="0"/>
            </a:endParaRPr>
          </a:p>
          <a:p>
            <a:pPr>
              <a:buClr>
                <a:schemeClr val="dk1"/>
              </a:buClr>
              <a:buSzPts val="1100"/>
            </a:pPr>
            <a:endParaRPr lang="ru-RU" sz="1200" dirty="0">
              <a:solidFill>
                <a:schemeClr val="bg1"/>
              </a:solidFill>
              <a:latin typeface="Fira Sans Light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ru-RU" sz="1200" dirty="0">
                <a:solidFill>
                  <a:schemeClr val="bg1"/>
                </a:solidFill>
                <a:latin typeface="Fira Sans Light" charset="0"/>
              </a:rPr>
              <a:t>Отдел информационной политики и позиционирования часто публикует информацию не только о мероприятиях на факультете, но и других. Это объясняется большим количеством подписчиков в нашем сообществе. Также, если сравнить активность нашего сообщества и большого НСО Финансового университета, то у нас она больше, в том числе и количество </a:t>
            </a:r>
            <a:r>
              <a:rPr lang="ru-RU" sz="1200" dirty="0" err="1">
                <a:solidFill>
                  <a:schemeClr val="bg1"/>
                </a:solidFill>
                <a:latin typeface="Fira Sans Light" charset="0"/>
              </a:rPr>
              <a:t>лайков</a:t>
            </a:r>
            <a:r>
              <a:rPr lang="ru-RU" sz="1200" dirty="0">
                <a:solidFill>
                  <a:schemeClr val="bg1"/>
                </a:solidFill>
                <a:latin typeface="Fira Sans Light" charset="0"/>
              </a:rPr>
              <a:t> у нас больше.</a:t>
            </a:r>
            <a:endParaRPr lang="ru-RU" sz="1200" dirty="0" smtClean="0">
              <a:solidFill>
                <a:schemeClr val="bg1"/>
              </a:solidFill>
              <a:latin typeface="Fira Sans Light" charset="0"/>
            </a:endParaRPr>
          </a:p>
          <a:p>
            <a:pPr marL="342900"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dirty="0" smtClean="0"/>
          </a:p>
          <a:p>
            <a:pPr marL="34290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56055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 txBox="1">
            <a:spLocks noGrp="1"/>
          </p:cNvSpPr>
          <p:nvPr>
            <p:ph type="title" idx="4294967295"/>
          </p:nvPr>
        </p:nvSpPr>
        <p:spPr>
          <a:xfrm>
            <a:off x="971600" y="538843"/>
            <a:ext cx="7298239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dirty="0" smtClean="0"/>
              <a:t>Вовлечение обучающихся университета в деятельность НСО </a:t>
            </a:r>
            <a:endParaRPr lang="ru-RU" dirty="0"/>
          </a:p>
        </p:txBody>
      </p:sp>
      <p:sp>
        <p:nvSpPr>
          <p:cNvPr id="304" name="Google Shape;304;p29"/>
          <p:cNvSpPr txBox="1">
            <a:spLocks noGrp="1"/>
          </p:cNvSpPr>
          <p:nvPr>
            <p:ph type="sldNum" idx="12"/>
          </p:nvPr>
        </p:nvSpPr>
        <p:spPr>
          <a:xfrm>
            <a:off x="8392497" y="4391174"/>
            <a:ext cx="751500" cy="75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305" name="Google Shape;305;p29"/>
          <p:cNvGrpSpPr/>
          <p:nvPr/>
        </p:nvGrpSpPr>
        <p:grpSpPr>
          <a:xfrm>
            <a:off x="268031" y="200148"/>
            <a:ext cx="215437" cy="351204"/>
            <a:chOff x="6730350" y="2315900"/>
            <a:chExt cx="257700" cy="420100"/>
          </a:xfrm>
        </p:grpSpPr>
        <p:sp>
          <p:nvSpPr>
            <p:cNvPr id="306" name="Google Shape;306;p29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17372" r="14993" b="14079"/>
          <a:stretch>
            <a:fillRect/>
          </a:stretch>
        </p:blipFill>
        <p:spPr bwMode="auto">
          <a:xfrm>
            <a:off x="4644008" y="1000741"/>
            <a:ext cx="2880320" cy="184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7" t="18085" r="16071" b="9567"/>
          <a:stretch>
            <a:fillRect/>
          </a:stretch>
        </p:blipFill>
        <p:spPr bwMode="auto">
          <a:xfrm>
            <a:off x="4644008" y="3065555"/>
            <a:ext cx="2880320" cy="19648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2;p14"/>
          <p:cNvSpPr txBox="1">
            <a:spLocks/>
          </p:cNvSpPr>
          <p:nvPr/>
        </p:nvSpPr>
        <p:spPr>
          <a:xfrm>
            <a:off x="899592" y="1367807"/>
            <a:ext cx="3024336" cy="36724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ru-RU" dirty="0" err="1">
                <a:solidFill>
                  <a:schemeClr val="bg1"/>
                </a:solidFill>
                <a:latin typeface="Fira Sans Light" charset="0"/>
              </a:rPr>
              <a:t>РНа</a:t>
            </a:r>
            <a:r>
              <a:rPr lang="ru-RU" dirty="0">
                <a:solidFill>
                  <a:schemeClr val="bg1"/>
                </a:solidFill>
                <a:latin typeface="Fira Sans Light" charset="0"/>
              </a:rPr>
              <a:t> рисунке </a:t>
            </a:r>
            <a:r>
              <a:rPr lang="ru-RU" dirty="0" smtClean="0">
                <a:solidFill>
                  <a:schemeClr val="bg1"/>
                </a:solidFill>
                <a:latin typeface="Fira Sans Light" charset="0"/>
              </a:rPr>
              <a:t>1 </a:t>
            </a:r>
            <a:r>
              <a:rPr lang="ru-RU" dirty="0">
                <a:solidFill>
                  <a:schemeClr val="bg1"/>
                </a:solidFill>
                <a:latin typeface="Fira Sans Light" charset="0"/>
              </a:rPr>
              <a:t>видно, что этот год нам удавалось держать интерес аудитории на высоком уровне. К примеру, 21 апреля 2021 года охват составил 1364. </a:t>
            </a:r>
            <a:endParaRPr lang="ru-RU" dirty="0" smtClean="0">
              <a:solidFill>
                <a:schemeClr val="bg1"/>
              </a:solidFill>
              <a:latin typeface="Fira Sans Light" charset="0"/>
            </a:endParaRPr>
          </a:p>
          <a:p>
            <a:pPr>
              <a:buClr>
                <a:schemeClr val="dk1"/>
              </a:buClr>
              <a:buSzPts val="1100"/>
            </a:pPr>
            <a:endParaRPr lang="ru-RU" dirty="0">
              <a:solidFill>
                <a:schemeClr val="bg1"/>
              </a:solidFill>
              <a:latin typeface="Fira Sans Light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ru-RU" dirty="0">
                <a:solidFill>
                  <a:schemeClr val="bg1"/>
                </a:solidFill>
                <a:latin typeface="Fira Sans Light" charset="0"/>
              </a:rPr>
              <a:t>Кроме этого, как видно на рисунке </a:t>
            </a:r>
            <a:r>
              <a:rPr lang="ru-RU" dirty="0" smtClean="0">
                <a:solidFill>
                  <a:schemeClr val="bg1"/>
                </a:solidFill>
                <a:latin typeface="Fira Sans Light" charset="0"/>
              </a:rPr>
              <a:t>2, </a:t>
            </a:r>
            <a:r>
              <a:rPr lang="ru-RU" dirty="0">
                <a:solidFill>
                  <a:schemeClr val="bg1"/>
                </a:solidFill>
                <a:latin typeface="Fira Sans Light" charset="0"/>
              </a:rPr>
              <a:t>нам удается сохранять посещаемость студентов на среднем </a:t>
            </a:r>
            <a:r>
              <a:rPr lang="ru-RU" dirty="0" smtClean="0">
                <a:solidFill>
                  <a:schemeClr val="bg1"/>
                </a:solidFill>
                <a:latin typeface="Fira Sans Light" charset="0"/>
              </a:rPr>
              <a:t>уровне, из чего можно </a:t>
            </a:r>
            <a:r>
              <a:rPr lang="ru-RU" dirty="0">
                <a:solidFill>
                  <a:schemeClr val="bg1"/>
                </a:solidFill>
                <a:latin typeface="Fira Sans Light" charset="0"/>
              </a:rPr>
              <a:t>сделать вывод, что нам удается сохранять интерес, а также предлагать новые активности для студентов. </a:t>
            </a:r>
            <a:endParaRPr lang="ru-RU" sz="1600" dirty="0" smtClean="0"/>
          </a:p>
          <a:p>
            <a:pPr marL="34290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23099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971600" y="201485"/>
            <a:ext cx="5832648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sz="2400" dirty="0" smtClean="0"/>
              <a:t>Количество и статус партнеров НСО</a:t>
            </a:r>
            <a:endParaRPr lang="ru-RU" sz="2400" dirty="0"/>
          </a:p>
        </p:txBody>
      </p:sp>
      <p:sp>
        <p:nvSpPr>
          <p:cNvPr id="133" name="Google Shape;133;p18"/>
          <p:cNvSpPr txBox="1">
            <a:spLocks noGrp="1"/>
          </p:cNvSpPr>
          <p:nvPr>
            <p:ph type="sldNum" idx="12"/>
          </p:nvPr>
        </p:nvSpPr>
        <p:spPr>
          <a:xfrm>
            <a:off x="8392497" y="4391174"/>
            <a:ext cx="751500" cy="751500"/>
          </a:xfrm>
          <a:prstGeom prst="rect">
            <a:avLst/>
          </a:prstGeom>
          <a:solidFill>
            <a:srgbClr val="02102E">
              <a:alpha val="16200"/>
            </a:srgb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35" name="Google Shape;135;p18"/>
          <p:cNvGrpSpPr/>
          <p:nvPr/>
        </p:nvGrpSpPr>
        <p:grpSpPr>
          <a:xfrm>
            <a:off x="268031" y="200148"/>
            <a:ext cx="215437" cy="351204"/>
            <a:chOff x="6730350" y="2315900"/>
            <a:chExt cx="257700" cy="420100"/>
          </a:xfrm>
        </p:grpSpPr>
        <p:sp>
          <p:nvSpPr>
            <p:cNvPr id="136" name="Google Shape;136;p18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1" name="Google Shape;102;p14"/>
          <p:cNvSpPr txBox="1">
            <a:spLocks noGrp="1"/>
          </p:cNvSpPr>
          <p:nvPr>
            <p:ph type="body" idx="1"/>
          </p:nvPr>
        </p:nvSpPr>
        <p:spPr>
          <a:xfrm>
            <a:off x="179512" y="915566"/>
            <a:ext cx="6592643" cy="15037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</a:t>
            </a:r>
            <a:r>
              <a:rPr lang="ru-RU" sz="1200" dirty="0" err="1" smtClean="0"/>
              <a:t>Собиратор</a:t>
            </a:r>
            <a:r>
              <a:rPr lang="ru-RU" sz="1200" dirty="0" smtClean="0"/>
              <a:t> </a:t>
            </a:r>
            <a:r>
              <a:rPr lang="ru-RU" sz="1200" dirty="0"/>
              <a:t>– некоммерческий проект, продвигающий концепцию осознанного </a:t>
            </a:r>
            <a:r>
              <a:rPr lang="ru-RU" sz="1200" dirty="0" smtClean="0"/>
              <a:t>потребления</a:t>
            </a:r>
          </a:p>
          <a:p>
            <a:pPr marL="228600" lvl="0" indent="-228600">
              <a:buClr>
                <a:schemeClr val="dk1"/>
              </a:buClr>
              <a:buSzPts val="1100"/>
              <a:buAutoNum type="arabicPeriod"/>
            </a:pPr>
            <a:endParaRPr lang="ru-RU" sz="1200" dirty="0" smtClean="0"/>
          </a:p>
          <a:p>
            <a:pPr marL="228600" lvl="0" indent="-228600">
              <a:buClr>
                <a:schemeClr val="dk1"/>
              </a:buClr>
              <a:buSzPts val="1100"/>
              <a:buAutoNum type="arabicPeriod"/>
            </a:pPr>
            <a:endParaRPr lang="ru-RU" sz="1200" dirty="0"/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sz="1200" dirty="0"/>
          </a:p>
          <a:p>
            <a:pPr marL="228600" lvl="0" indent="-228600">
              <a:buClr>
                <a:schemeClr val="dk1"/>
              </a:buClr>
              <a:buSzPts val="1100"/>
              <a:buAutoNum type="arabicPeriod"/>
            </a:pPr>
            <a:endParaRPr lang="ru-RU" sz="1200" dirty="0"/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sz="1200" dirty="0" smtClean="0"/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sz="1200" dirty="0"/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- Практико-ориентированный </a:t>
            </a:r>
            <a:r>
              <a:rPr lang="ru-RU" sz="1200" dirty="0"/>
              <a:t>студенческий </a:t>
            </a:r>
            <a:r>
              <a:rPr lang="ru-RU" sz="1200" dirty="0" smtClean="0"/>
              <a:t>          </a:t>
            </a:r>
            <a:r>
              <a:rPr lang="en-US" sz="1200" dirty="0" smtClean="0"/>
              <a:t>- </a:t>
            </a:r>
            <a:r>
              <a:rPr lang="ru-RU" sz="1200" dirty="0" smtClean="0"/>
              <a:t>Компания </a:t>
            </a:r>
            <a:r>
              <a:rPr lang="en-US" sz="1200" dirty="0" smtClean="0"/>
              <a:t>Mars</a:t>
            </a:r>
            <a:endParaRPr lang="ru-RU" sz="1200" dirty="0" smtClean="0"/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200" dirty="0" smtClean="0"/>
              <a:t>клуб </a:t>
            </a:r>
            <a:r>
              <a:rPr lang="ru-RU" sz="1200" dirty="0"/>
              <a:t>“Самоуправление вне границ”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sz="1200" dirty="0" smtClean="0"/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sz="1200" dirty="0"/>
          </a:p>
          <a:p>
            <a:pPr marL="0" lvl="0" indent="0">
              <a:buClr>
                <a:schemeClr val="dk1"/>
              </a:buClr>
              <a:buSzPts val="1100"/>
              <a:buNone/>
            </a:pPr>
            <a:endParaRPr lang="ru-RU" sz="1200" dirty="0"/>
          </a:p>
          <a:p>
            <a:pPr marL="342900" lvl="0"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sz="1400" dirty="0"/>
          </a:p>
          <a:p>
            <a:pPr marL="34290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6242"/>
            <a:ext cx="2407295" cy="142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https://sun9-51.userapi.com/impg/hQLYUB30VQS_amdipRKxVuX-Gmt05t3GpAE6wg/XDtQPYheewU.jpg?size=1920x1080&amp;quality=96&amp;sign=4a68bde73aec5825807e31625e5a122d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22715"/>
            <a:ext cx="2352675" cy="141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" b="3367"/>
          <a:stretch/>
        </p:blipFill>
        <p:spPr bwMode="auto">
          <a:xfrm>
            <a:off x="179512" y="3363838"/>
            <a:ext cx="2407295" cy="163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s://lh6.googleusercontent.com/6VJMY4NqB7-9nM8Y-NhW_C9Rr-qgE4wf8jVGNiaj0UZiROUGaosyqGr9aLVRTLqHCcdEXyoiKpUeShjD8tdhSLvhEA3wRH3ii1Ik3-dfoaKRd3Kh7Iz85dBUdWjXA209EClS1GPq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6" b="37887"/>
          <a:stretch/>
        </p:blipFill>
        <p:spPr bwMode="auto">
          <a:xfrm>
            <a:off x="3347864" y="3673223"/>
            <a:ext cx="2352675" cy="132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s://lh6.googleusercontent.com/6VJMY4NqB7-9nM8Y-NhW_C9Rr-qgE4wf8jVGNiaj0UZiROUGaosyqGr9aLVRTLqHCcdEXyoiKpUeShjD8tdhSLvhEA3wRH3ii1Ik3-dfoaKRd3Kh7Iz85dBUdWjXA209EClS1GPq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90661"/>
          <a:stretch/>
        </p:blipFill>
        <p:spPr bwMode="auto">
          <a:xfrm>
            <a:off x="3347864" y="3322108"/>
            <a:ext cx="2352675" cy="3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37"/>
          <p:cNvGrpSpPr/>
          <p:nvPr/>
        </p:nvGrpSpPr>
        <p:grpSpPr>
          <a:xfrm>
            <a:off x="193001" y="193009"/>
            <a:ext cx="365499" cy="365499"/>
            <a:chOff x="1922075" y="1629000"/>
            <a:chExt cx="437200" cy="437200"/>
          </a:xfrm>
        </p:grpSpPr>
        <p:sp>
          <p:nvSpPr>
            <p:cNvPr id="415" name="Google Shape;415;p37"/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l" t="t" r="r" b="b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l" t="t" r="r" b="b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420" name="Google Shape;420;p37"/>
          <p:cNvSpPr txBox="1">
            <a:spLocks noGrp="1"/>
          </p:cNvSpPr>
          <p:nvPr>
            <p:ph type="sldNum" idx="12"/>
          </p:nvPr>
        </p:nvSpPr>
        <p:spPr>
          <a:xfrm>
            <a:off x="8392497" y="4391174"/>
            <a:ext cx="751500" cy="75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6" name="Google Shape;131;p18"/>
          <p:cNvSpPr txBox="1">
            <a:spLocks noGrp="1"/>
          </p:cNvSpPr>
          <p:nvPr>
            <p:ph type="title"/>
          </p:nvPr>
        </p:nvSpPr>
        <p:spPr>
          <a:xfrm>
            <a:off x="971600" y="201485"/>
            <a:ext cx="5832648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dirty="0" smtClean="0"/>
              <a:t>Наши достижения</a:t>
            </a:r>
            <a:endParaRPr lang="ru-RU" dirty="0"/>
          </a:p>
        </p:txBody>
      </p:sp>
      <p:sp>
        <p:nvSpPr>
          <p:cNvPr id="13" name="Google Shape;102;p14"/>
          <p:cNvSpPr txBox="1">
            <a:spLocks/>
          </p:cNvSpPr>
          <p:nvPr/>
        </p:nvSpPr>
        <p:spPr>
          <a:xfrm>
            <a:off x="351757" y="1059582"/>
            <a:ext cx="3024336" cy="36724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ru-RU" sz="1200" dirty="0" smtClean="0">
                <a:solidFill>
                  <a:schemeClr val="bg1"/>
                </a:solidFill>
                <a:latin typeface="Fira Sans Light" charset="0"/>
              </a:rPr>
              <a:t>Члены НСО ВШУ за 2020-2021 учебный год:  </a:t>
            </a:r>
          </a:p>
          <a:p>
            <a:pPr>
              <a:buClr>
                <a:schemeClr val="dk1"/>
              </a:buClr>
              <a:buSzPts val="1100"/>
            </a:pPr>
            <a:endParaRPr lang="ru-RU" sz="1200" dirty="0">
              <a:solidFill>
                <a:schemeClr val="bg1"/>
              </a:solidFill>
              <a:latin typeface="Fira Sans Light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ru-RU" sz="1200" dirty="0" smtClean="0">
                <a:solidFill>
                  <a:schemeClr val="bg1"/>
                </a:solidFill>
                <a:latin typeface="Fira Sans Light" charset="0"/>
              </a:rPr>
              <a:t>- приняли участие в 57 научных мероприятиях Финансового университета;</a:t>
            </a:r>
          </a:p>
          <a:p>
            <a:pPr marL="171450" indent="-171450">
              <a:buClr>
                <a:schemeClr val="dk1"/>
              </a:buClr>
              <a:buSzPts val="1100"/>
              <a:buFontTx/>
              <a:buChar char="-"/>
            </a:pPr>
            <a:endParaRPr lang="ru-RU" sz="1200" dirty="0">
              <a:solidFill>
                <a:schemeClr val="bg1"/>
              </a:solidFill>
              <a:latin typeface="Fira Sans Light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ru-RU" sz="1200" dirty="0" smtClean="0">
                <a:solidFill>
                  <a:schemeClr val="bg1"/>
                </a:solidFill>
                <a:latin typeface="Fira Sans Light" charset="0"/>
              </a:rPr>
              <a:t>- приняли участие в 36 внешних научных мероприятиях;</a:t>
            </a:r>
          </a:p>
          <a:p>
            <a:pPr marL="171450" indent="-171450">
              <a:buClr>
                <a:schemeClr val="dk1"/>
              </a:buClr>
              <a:buSzPts val="1100"/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Fira Sans Light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ru-RU" sz="1200" dirty="0" smtClean="0">
                <a:solidFill>
                  <a:schemeClr val="bg1"/>
                </a:solidFill>
                <a:latin typeface="Fira Sans Light" charset="0"/>
              </a:rPr>
              <a:t>- подготовили 117 научных докладов в рамках научных конференций, круглых столов, форумов и конгрессов;</a:t>
            </a:r>
          </a:p>
          <a:p>
            <a:pPr marL="171450" indent="-171450">
              <a:buClr>
                <a:schemeClr val="dk1"/>
              </a:buClr>
              <a:buSzPts val="1100"/>
              <a:buFontTx/>
              <a:buChar char="-"/>
            </a:pPr>
            <a:endParaRPr lang="ru-RU" sz="1200" dirty="0">
              <a:solidFill>
                <a:schemeClr val="bg1"/>
              </a:solidFill>
              <a:latin typeface="Fira Sans Light" charset="0"/>
            </a:endParaRPr>
          </a:p>
          <a:p>
            <a:pPr marL="342900"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dirty="0" smtClean="0"/>
          </a:p>
          <a:p>
            <a:pPr marL="34290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9751"/>
            <a:ext cx="2304256" cy="170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80485"/>
            <a:ext cx="2304256" cy="172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75806"/>
            <a:ext cx="2896493" cy="190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37"/>
          <p:cNvGrpSpPr/>
          <p:nvPr/>
        </p:nvGrpSpPr>
        <p:grpSpPr>
          <a:xfrm>
            <a:off x="193001" y="193009"/>
            <a:ext cx="365499" cy="365499"/>
            <a:chOff x="1922075" y="1629000"/>
            <a:chExt cx="437200" cy="437200"/>
          </a:xfrm>
        </p:grpSpPr>
        <p:sp>
          <p:nvSpPr>
            <p:cNvPr id="415" name="Google Shape;415;p37"/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l" t="t" r="r" b="b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l" t="t" r="r" b="b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420" name="Google Shape;420;p37"/>
          <p:cNvSpPr txBox="1">
            <a:spLocks noGrp="1"/>
          </p:cNvSpPr>
          <p:nvPr>
            <p:ph type="sldNum" idx="12"/>
          </p:nvPr>
        </p:nvSpPr>
        <p:spPr>
          <a:xfrm>
            <a:off x="8392497" y="4391174"/>
            <a:ext cx="751500" cy="75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6" name="Google Shape;131;p18"/>
          <p:cNvSpPr txBox="1">
            <a:spLocks noGrp="1"/>
          </p:cNvSpPr>
          <p:nvPr>
            <p:ph type="title"/>
          </p:nvPr>
        </p:nvSpPr>
        <p:spPr>
          <a:xfrm>
            <a:off x="971600" y="201485"/>
            <a:ext cx="5832648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dirty="0" smtClean="0"/>
              <a:t>Наши достижения</a:t>
            </a:r>
            <a:endParaRPr lang="ru-RU" dirty="0"/>
          </a:p>
        </p:txBody>
      </p:sp>
      <p:sp>
        <p:nvSpPr>
          <p:cNvPr id="13" name="Google Shape;102;p14"/>
          <p:cNvSpPr txBox="1">
            <a:spLocks/>
          </p:cNvSpPr>
          <p:nvPr/>
        </p:nvSpPr>
        <p:spPr>
          <a:xfrm>
            <a:off x="351757" y="1059582"/>
            <a:ext cx="3024336" cy="367240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ru-RU" sz="1200" dirty="0" smtClean="0">
                <a:solidFill>
                  <a:schemeClr val="bg1"/>
                </a:solidFill>
                <a:latin typeface="Fira Sans Light" charset="0"/>
              </a:rPr>
              <a:t>Члены НСО ВШУ за 2020-2021 учебный год:  </a:t>
            </a:r>
          </a:p>
          <a:p>
            <a:pPr>
              <a:buClr>
                <a:schemeClr val="dk1"/>
              </a:buClr>
              <a:buSzPts val="1100"/>
            </a:pPr>
            <a:endParaRPr lang="ru-RU" sz="1200" dirty="0">
              <a:solidFill>
                <a:schemeClr val="bg1"/>
              </a:solidFill>
              <a:latin typeface="Fira Sans Light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ru-RU" sz="1200" dirty="0" smtClean="0">
                <a:solidFill>
                  <a:schemeClr val="bg1"/>
                </a:solidFill>
                <a:latin typeface="Fira Sans Light" charset="0"/>
              </a:rPr>
              <a:t>- Опубликовали 38 научных статей, из которых 22 статьи в журналах, входящих в перечень ВАК;</a:t>
            </a:r>
          </a:p>
          <a:p>
            <a:pPr marL="171450" indent="-171450">
              <a:buClr>
                <a:schemeClr val="dk1"/>
              </a:buClr>
              <a:buSzPts val="1100"/>
              <a:buFontTx/>
              <a:buChar char="-"/>
            </a:pPr>
            <a:endParaRPr lang="ru-RU" sz="1200" dirty="0">
              <a:solidFill>
                <a:schemeClr val="bg1"/>
              </a:solidFill>
              <a:latin typeface="Fira Sans Light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ru-RU" sz="1200" dirty="0" smtClean="0">
                <a:solidFill>
                  <a:schemeClr val="bg1"/>
                </a:solidFill>
                <a:latin typeface="Fira Sans Light" charset="0"/>
              </a:rPr>
              <a:t>- Выиграли 71 научный конкурс и приняли активное участие в ВТСК.</a:t>
            </a:r>
          </a:p>
          <a:p>
            <a:pPr marL="171450" indent="-171450">
              <a:buClr>
                <a:schemeClr val="dk1"/>
              </a:buClr>
              <a:buSzPts val="1100"/>
              <a:buFontTx/>
              <a:buChar char="-"/>
            </a:pPr>
            <a:endParaRPr lang="ru-RU" sz="1200" dirty="0">
              <a:solidFill>
                <a:schemeClr val="bg1"/>
              </a:solidFill>
              <a:latin typeface="Fira Sans Light" charset="0"/>
            </a:endParaRPr>
          </a:p>
          <a:p>
            <a:pPr marL="342900"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dirty="0" smtClean="0"/>
          </a:p>
          <a:p>
            <a:pPr marL="34290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AutoNum type="arabicPeriod"/>
            </a:pPr>
            <a:endParaRPr lang="ru-RU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76946"/>
            <a:ext cx="2575446" cy="168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21" y="344725"/>
            <a:ext cx="1402084" cy="186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21" y="2427734"/>
            <a:ext cx="1402084" cy="191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5" y="2719095"/>
            <a:ext cx="1543666" cy="219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19095"/>
            <a:ext cx="1535824" cy="219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18" y="2719096"/>
            <a:ext cx="1536407" cy="219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19095"/>
            <a:ext cx="1356082" cy="219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405348"/>
      </p:ext>
    </p:extLst>
  </p:cSld>
  <p:clrMapOvr>
    <a:masterClrMapping/>
  </p:clrMapOvr>
</p:sld>
</file>

<file path=ppt/theme/theme1.xml><?xml version="1.0" encoding="utf-8"?>
<a:theme xmlns:a="http://schemas.openxmlformats.org/drawingml/2006/main" name="Leontes template">
  <a:themeElements>
    <a:clrScheme name="Custom 347">
      <a:dk1>
        <a:srgbClr val="03153B"/>
      </a:dk1>
      <a:lt1>
        <a:srgbClr val="FFFFFF"/>
      </a:lt1>
      <a:dk2>
        <a:srgbClr val="DFE2E9"/>
      </a:dk2>
      <a:lt2>
        <a:srgbClr val="6C7588"/>
      </a:lt2>
      <a:accent1>
        <a:srgbClr val="F36232"/>
      </a:accent1>
      <a:accent2>
        <a:srgbClr val="32A707"/>
      </a:accent2>
      <a:accent3>
        <a:srgbClr val="AFE435"/>
      </a:accent3>
      <a:accent4>
        <a:srgbClr val="9287E6"/>
      </a:accent4>
      <a:accent5>
        <a:srgbClr val="B5BDFD"/>
      </a:accent5>
      <a:accent6>
        <a:srgbClr val="FF703B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12597</TotalTime>
  <Words>536</Words>
  <Application>Microsoft Office PowerPoint</Application>
  <PresentationFormat>Экран (16:9)</PresentationFormat>
  <Paragraphs>67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Fira Sans SemiBold</vt:lpstr>
      <vt:lpstr>Fira Sans Light</vt:lpstr>
      <vt:lpstr>Leontes template</vt:lpstr>
      <vt:lpstr>Отчет о деятельности Научного студенческого общества Факультета «Высшая школа управления» за 2020-2021 учебный год   </vt:lpstr>
      <vt:lpstr>Организованные и проведенные научные мероприятия:</vt:lpstr>
      <vt:lpstr>Волонтерство членов НСО ВШУ на мероприятиях:</vt:lpstr>
      <vt:lpstr>Вовлечение обучающихся университета в деятельность НСО </vt:lpstr>
      <vt:lpstr>Вовлечение обучающихся университета в деятельность НСО </vt:lpstr>
      <vt:lpstr>Количество и статус партнеров НСО</vt:lpstr>
      <vt:lpstr>Наши достижения</vt:lpstr>
      <vt:lpstr>Наши достижения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деятельности НСО ВШУ  Декабрь 2020  Подготовила: Гнедкова Милена, Председатель НСО ВШУ</dc:title>
  <dc:creator>Милена</dc:creator>
  <cp:lastModifiedBy>Милена</cp:lastModifiedBy>
  <cp:revision>34</cp:revision>
  <dcterms:modified xsi:type="dcterms:W3CDTF">2021-05-23T09:20:16Z</dcterms:modified>
</cp:coreProperties>
</file>