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0"/>
  </p:notesMasterIdLst>
  <p:sldIdLst>
    <p:sldId id="256" r:id="rId5"/>
    <p:sldId id="257" r:id="rId6"/>
    <p:sldId id="275" r:id="rId7"/>
    <p:sldId id="272" r:id="rId8"/>
    <p:sldId id="262" r:id="rId9"/>
    <p:sldId id="273" r:id="rId10"/>
    <p:sldId id="276" r:id="rId11"/>
    <p:sldId id="278" r:id="rId12"/>
    <p:sldId id="285" r:id="rId13"/>
    <p:sldId id="283" r:id="rId14"/>
    <p:sldId id="284" r:id="rId15"/>
    <p:sldId id="281" r:id="rId16"/>
    <p:sldId id="280" r:id="rId17"/>
    <p:sldId id="286" r:id="rId18"/>
    <p:sldId id="274" r:id="rId1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5052"/>
    <a:srgbClr val="36868A"/>
    <a:srgbClr val="09282A"/>
    <a:srgbClr val="1A6163"/>
    <a:srgbClr val="29777B"/>
    <a:srgbClr val="175B5C"/>
    <a:srgbClr val="2565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41"/>
    <p:restoredTop sz="94674"/>
  </p:normalViewPr>
  <p:slideViewPr>
    <p:cSldViewPr snapToGrid="0">
      <p:cViewPr varScale="1">
        <p:scale>
          <a:sx n="102" d="100"/>
          <a:sy n="102" d="100"/>
        </p:scale>
        <p:origin x="1704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53B6B-958D-4F33-8318-591858E9AAB4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34959C-4C32-4A2D-97D1-64F65D6F5E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89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0596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563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7740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3503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8065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0788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2493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5940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34959C-4C32-4A2D-97D1-64F65D6F5EF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5136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3000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399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207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47099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228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919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354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3335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892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0321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499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6214AC-42D7-4112-B607-287FA1B3348F}" type="datetimeFigureOut">
              <a:rPr lang="ru-RU" smtClean="0"/>
              <a:t>20.06.2019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8E1EF-28A3-48B0-A2E7-28A1554736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577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4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gif"/><Relationship Id="rId10" Type="http://schemas.openxmlformats.org/officeDocument/2006/relationships/image" Target="../media/image28.jpeg"/><Relationship Id="rId4" Type="http://schemas.openxmlformats.org/officeDocument/2006/relationships/hyperlink" Target="http://www.fa.ru/org/faculty/fef/News/2019-02-21-%D0%BA%D0%BE%D0%BD%D0%BA%D1%83%D1%80%D1%81.aspx#ctl00_PlaceHolderPageTitleInTitleArea_ctl00_SkipLink" TargetMode="External"/><Relationship Id="rId9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13" Type="http://schemas.openxmlformats.org/officeDocument/2006/relationships/image" Target="../media/image44.jpg"/><Relationship Id="rId3" Type="http://schemas.openxmlformats.org/officeDocument/2006/relationships/image" Target="../media/image4.png"/><Relationship Id="rId7" Type="http://schemas.openxmlformats.org/officeDocument/2006/relationships/image" Target="../media/image38.jpg"/><Relationship Id="rId12" Type="http://schemas.openxmlformats.org/officeDocument/2006/relationships/image" Target="../media/image43.jp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11" Type="http://schemas.openxmlformats.org/officeDocument/2006/relationships/image" Target="../media/image42.jpg"/><Relationship Id="rId5" Type="http://schemas.openxmlformats.org/officeDocument/2006/relationships/image" Target="../media/image36.jpg"/><Relationship Id="rId15" Type="http://schemas.openxmlformats.org/officeDocument/2006/relationships/image" Target="../media/image46.jpg"/><Relationship Id="rId10" Type="http://schemas.openxmlformats.org/officeDocument/2006/relationships/image" Target="../media/image41.jpg"/><Relationship Id="rId4" Type="http://schemas.openxmlformats.org/officeDocument/2006/relationships/image" Target="../media/image35.jpg"/><Relationship Id="rId9" Type="http://schemas.openxmlformats.org/officeDocument/2006/relationships/image" Target="../media/image40.jpg"/><Relationship Id="rId14" Type="http://schemas.openxmlformats.org/officeDocument/2006/relationships/image" Target="../media/image45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4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0143" y="2054521"/>
            <a:ext cx="883673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sz="4000" dirty="0"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НСО Финансового университета при Правительстве РФ</a:t>
            </a:r>
            <a:endParaRPr lang="ru-RU" sz="4000" dirty="0">
              <a:solidFill>
                <a:srgbClr val="0F505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1778"/>
            <a:ext cx="9144000" cy="5362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2619" y="6362108"/>
            <a:ext cx="1588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2019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881349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ÑÐ¸Ð½Ð°Ð½ÑÐ¾Ð²ÑÐ¹ ÑÐ½Ð¸Ð²ÐµÑÑÐ¸ÑÐµÑ Ð¿ÑÐ¸ Ð¿ÑÐ°Ð²Ð¸ÑÐµÐ»ÑÑÑÐ²Ðµ ÑÑ Ð»Ð¾Ð³Ð¾ÑÐ¸Ð¿ ÐºÐ»Ð¸Ð¿Ð°Ñ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275" y="3608194"/>
            <a:ext cx="4221466" cy="1344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8260" y="3701094"/>
            <a:ext cx="4048125" cy="150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71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2032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4242" y="176281"/>
            <a:ext cx="40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моменты НСО ФЭФ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348916" y="4182813"/>
            <a:ext cx="8524540" cy="2518777"/>
            <a:chOff x="204537" y="3966244"/>
            <a:chExt cx="8524540" cy="2518777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204537" y="4025842"/>
              <a:ext cx="3777916" cy="203132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Победа в рамках X Юбилейной Международной научно-практическая конференции «Архитектура финансов: </a:t>
              </a:r>
              <a:r>
                <a:rPr lang="ru-RU" b="1" dirty="0" err="1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форсаж</a:t>
              </a:r>
              <a:r>
                <a:rPr lang="ru-RU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-развитие экономики в условиях внешних шоков и внутренних противоречий»</a:t>
              </a:r>
            </a:p>
          </p:txBody>
        </p:sp>
        <p:pic>
          <p:nvPicPr>
            <p:cNvPr id="9218" name="Picture 2" descr="https://pp.userapi.com/c849420/v849420266/1bcf55/HVrMEsWT4js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2467" y="3966244"/>
              <a:ext cx="1889082" cy="25187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0" name="Picture 4" descr="1 Ð¼ÐµÑÑÐ¾ Ð¡Ð²Ð¸ÑÐµÐ²Ð° 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66" t="22712"/>
            <a:stretch/>
          </p:blipFill>
          <p:spPr bwMode="auto">
            <a:xfrm>
              <a:off x="5991726" y="3970639"/>
              <a:ext cx="2737351" cy="25106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733822" y="6011599"/>
              <a:ext cx="1706557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11-13.04.2019 г.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253594" y="898178"/>
            <a:ext cx="7499366" cy="3135220"/>
            <a:chOff x="205469" y="910209"/>
            <a:chExt cx="7499366" cy="3135220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887181" y="910209"/>
              <a:ext cx="3206712" cy="400110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Фестиваль научного кино</a:t>
              </a:r>
            </a:p>
          </p:txBody>
        </p:sp>
        <p:pic>
          <p:nvPicPr>
            <p:cNvPr id="7" name="Picture 2" descr="Ð´Ð¸Ð¿Ð»Ð¾Ð¼ 1 ÑÑÐµÐ¿ÐµÐ½Ð¸ Ð¤ÐÐ Ð·Ð° Ð»ÑÑÑÐ¸Ð¹ ÑÑÐµÐ½Ð°ÑÐ¸Ð¹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69" y="1323221"/>
              <a:ext cx="2882303" cy="23103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ÐÐ²ÐµÐ·Ð´Ð° Ð·Ð° Ð»ÑÑÑÐ¸Ð¹ ÑÑÐµÐ½Ð°ÑÐ¸Ð¹ Ð¤ÐÐ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6844" y="1337263"/>
              <a:ext cx="1210620" cy="22690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947229" y="3676097"/>
              <a:ext cx="1398781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15.11.2018 г.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5370542" y="3675083"/>
              <a:ext cx="2334293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Январь-апрель 2019 г.</a:t>
              </a:r>
            </a:p>
          </p:txBody>
        </p:sp>
      </p:grpSp>
      <p:pic>
        <p:nvPicPr>
          <p:cNvPr id="9222" name="Picture 6" descr="https://pp.userapi.com/c848524/v848524611/1ac049/rR3jjy5xcfI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5452" y="1446744"/>
            <a:ext cx="2882303" cy="2161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403556" y="813955"/>
            <a:ext cx="4511843" cy="71776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75000"/>
              </a:lnSpc>
            </a:pPr>
            <a:r>
              <a:rPr lang="ru-RU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лауреата конкурса «Выдающиеся выпускники </a:t>
            </a:r>
            <a:r>
              <a:rPr lang="ru-RU" b="1" dirty="0" err="1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3863727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2032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4242" y="176281"/>
            <a:ext cx="375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победы НСО ФЭФ</a:t>
            </a:r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1191126" y="1020280"/>
            <a:ext cx="6906127" cy="1207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190440" numCol="1" anchor="ctr" anchorCtr="0" compatLnSpc="1">
            <a:prstTxWarp prst="textNoShape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200" b="1" i="0" u="none" strike="noStrike" normalizeH="0" baseline="0" dirty="0">
                <a:ln/>
                <a:solidFill>
                  <a:schemeClr val="accent4"/>
                </a:solidFill>
                <a:latin typeface="Lora"/>
              </a:rPr>
              <a:t> </a:t>
            </a:r>
            <a:r>
              <a:rPr kumimoji="0" lang="ru-RU" altLang="ru-RU" sz="2200" b="1" i="0" u="none" strike="noStrike" normalizeH="0" baseline="0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Призеры конкурса "Лучший научный вклад", посвященный 100-летию Финансового университета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200" b="1" i="0" u="none" strike="noStrike" normalizeH="0" baseline="0" dirty="0">
              <a:ln/>
              <a:solidFill>
                <a:schemeClr val="accent4"/>
              </a:solidFill>
              <a:latin typeface="Lora"/>
            </a:endParaRPr>
          </a:p>
        </p:txBody>
      </p:sp>
      <p:pic>
        <p:nvPicPr>
          <p:cNvPr id="11266" name="Picture 2" descr="Проход по ссылкам навигации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-201613"/>
            <a:ext cx="9525" cy="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Группа 8"/>
          <p:cNvGrpSpPr/>
          <p:nvPr/>
        </p:nvGrpSpPr>
        <p:grpSpPr>
          <a:xfrm>
            <a:off x="1275348" y="1912770"/>
            <a:ext cx="6545176" cy="4466599"/>
            <a:chOff x="1191127" y="2009023"/>
            <a:chExt cx="6545176" cy="4466599"/>
          </a:xfrm>
        </p:grpSpPr>
        <p:pic>
          <p:nvPicPr>
            <p:cNvPr id="11268" name="Picture 4" descr="http://www.fa.ru/org/faculty/fef/PublishingImages/%D0%93%D1%80%D1%83%D0%B7%D0%B8%D0%BD%D0%B0%20%D0%B2%D1%80%D1%83%D1%87%D0%B0%D0%B5%D1%82%203%20%D0%BC%D0%B5%D1%81%D1%82%D0%BE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03158" y="2025400"/>
              <a:ext cx="2462127" cy="2342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0" name="Picture 6" descr="http://www.fa.ru/org/faculty/fef/PublishingImages/%D0%BE%D0%B1%D1%89%D0%B5%D0%B5%20%D1%84%D0%BE%D1%82%D0%BE%20%D0%9B%D0%9D%D0%92%20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9946" y="2009023"/>
              <a:ext cx="3946357" cy="2342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2" name="Picture 8" descr="http://www.fa.ru/org/faculty/fef/PublishingImages/%D1%82%D0%B0%D0%B1%D0%BB%D0%B8%D1%87%D0%BA%D0%B0%20%D0%BD%D0%B0%D0%B3%D1%80%D0%B0%D0%B4%D0%BD%D0%B0%D1%8F%203%20%D0%BC%D0%B5%D1%81%D1%82%D0%BE%20%D0%9B%D0%9D%D0%92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1127" y="4419351"/>
              <a:ext cx="3011568" cy="20562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4" name="Picture 10" descr="http://www.fa.ru/org/faculty/fef/PublishingImages/%D0%B7%D0%B2%D0%B5%D0%B7%D0%B4%D0%B0%203%20%D0%BC%D0%B5%D1%81%D1%82%D0%BE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565" y="4411330"/>
              <a:ext cx="1661646" cy="20616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6" name="Picture 12" descr="http://www.fa.ru/org/faculty/fef/PublishingImages/%D0%91%D0%B0%D1%82%D0%B0%D0%B5%D0%B2%D0%B0%20%D0%B8%20%D0%A8%D0%B0%D0%BB%D1%8C%D0%BD%D0%B5%D0%B2%D0%B0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95638" y="4415674"/>
              <a:ext cx="1716604" cy="20491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Прямоугольник 15"/>
          <p:cNvSpPr/>
          <p:nvPr/>
        </p:nvSpPr>
        <p:spPr>
          <a:xfrm>
            <a:off x="4122875" y="6396610"/>
            <a:ext cx="1407373" cy="369332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20.02.2019 г.</a:t>
            </a:r>
          </a:p>
        </p:txBody>
      </p:sp>
    </p:spTree>
    <p:extLst>
      <p:ext uri="{BB962C8B-B14F-4D97-AF65-F5344CB8AC3E}">
        <p14:creationId xmlns:p14="http://schemas.microsoft.com/office/powerpoint/2010/main" val="1530457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2032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4242" y="176281"/>
            <a:ext cx="375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победы НСО ФЭФ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0" y="3825960"/>
            <a:ext cx="4054640" cy="2610935"/>
            <a:chOff x="114690" y="1034633"/>
            <a:chExt cx="3949325" cy="261093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14690" y="1198965"/>
              <a:ext cx="2121151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en-US" sz="16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II </a:t>
              </a:r>
              <a:r>
                <a:rPr lang="ru-RU" sz="16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место в III Всероссийской олимпиаде «Корпоративные финансы», г. Уфа</a:t>
              </a:r>
              <a:endParaRPr lang="ru-RU" sz="1600" b="1" i="0" u="none" strike="noStrike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42" name="Picture 2" descr="Ð¾Ð»Ð¸Ð¼Ð¿Ð¸Ð°Ð´Ð° 3 Ð¼ÐµÑÑÐ¾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04328" y="1034633"/>
              <a:ext cx="1859687" cy="26109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464762" y="2588992"/>
              <a:ext cx="1407373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18.04.2019 г.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0" y="994572"/>
            <a:ext cx="8578089" cy="3365052"/>
            <a:chOff x="72190" y="3809962"/>
            <a:chExt cx="8578089" cy="3365052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72190" y="3940153"/>
              <a:ext cx="2070267" cy="2585323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16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 I степени в конкурсе-выставке инновационных проектов «STARTUP: MODERN YOUTH PROJECTS»,</a:t>
              </a:r>
            </a:p>
            <a:p>
              <a:pPr algn="ctr"/>
              <a:r>
                <a:rPr lang="ru-RU" sz="16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г. Караганда,</a:t>
              </a:r>
            </a:p>
            <a:p>
              <a:pPr algn="ctr"/>
              <a:r>
                <a:rPr lang="ru-RU" sz="16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Казахстан</a:t>
              </a:r>
            </a:p>
            <a:p>
              <a:pPr algn="ctr"/>
              <a:endParaRPr lang="ru-RU" b="1" i="0" u="none" strike="noStrike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0244" name="Picture 4" descr="Ð´Ð¸Ð¿Ð»Ð¾Ð¼ Ð¡ÐµÑÐ³ÐµÑ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9905" y="3809962"/>
              <a:ext cx="1840832" cy="2614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Прямоугольник 11"/>
            <p:cNvSpPr/>
            <p:nvPr/>
          </p:nvSpPr>
          <p:spPr>
            <a:xfrm>
              <a:off x="431597" y="6240198"/>
              <a:ext cx="1407373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12.04.2019 г.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7242906" y="6805682"/>
              <a:ext cx="1407373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20.04.2019 г.</a:t>
              </a:r>
            </a:p>
          </p:txBody>
        </p:sp>
      </p:grpSp>
      <p:pic>
        <p:nvPicPr>
          <p:cNvPr id="10246" name="Picture 6" descr="https://pp.userapi.com/c852228/v852228611/14c63e/6rtVsMpU1F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786" y="3809833"/>
            <a:ext cx="2651961" cy="2615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s://pp.userapi.com/c851528/v851528611/13e5a0/mbtPtY_Lhn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995" y="998621"/>
            <a:ext cx="2623721" cy="2623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966285" y="1691641"/>
            <a:ext cx="1851190" cy="258532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 </a:t>
            </a:r>
            <a:r>
              <a:rPr lang="en-US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степени и Диплом лауреата в конкурсе бизнес-проектов МНСК</a:t>
            </a:r>
          </a:p>
          <a:p>
            <a:pPr algn="ctr"/>
            <a:endParaRPr lang="ru-RU" b="1" dirty="0">
              <a:ln/>
              <a:solidFill>
                <a:srgbClr val="3686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5851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2032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4242" y="176281"/>
            <a:ext cx="37511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победы НСО ФЭФ</a:t>
            </a:r>
          </a:p>
        </p:txBody>
      </p:sp>
      <p:grpSp>
        <p:nvGrpSpPr>
          <p:cNvPr id="9" name="Группа 8"/>
          <p:cNvGrpSpPr/>
          <p:nvPr/>
        </p:nvGrpSpPr>
        <p:grpSpPr>
          <a:xfrm>
            <a:off x="168442" y="1090681"/>
            <a:ext cx="4270174" cy="5049618"/>
            <a:chOff x="168442" y="1090681"/>
            <a:chExt cx="4270174" cy="5049618"/>
          </a:xfrm>
        </p:grpSpPr>
        <p:pic>
          <p:nvPicPr>
            <p:cNvPr id="6150" name="Picture 6" descr="https://pp.userapi.com/c848416/v848416611/1b07bb/5eaRaw-EpDY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385"/>
            <a:stretch/>
          </p:blipFill>
          <p:spPr bwMode="auto">
            <a:xfrm>
              <a:off x="276725" y="2131324"/>
              <a:ext cx="3716155" cy="35355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Прямоугольник 7"/>
            <p:cNvSpPr/>
            <p:nvPr/>
          </p:nvSpPr>
          <p:spPr>
            <a:xfrm>
              <a:off x="168442" y="1090681"/>
              <a:ext cx="4270174" cy="923330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Победа Бондаренко Никиты в Международном ​​конкурсе научных работ студентов и аспирантов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1648222" y="5770967"/>
              <a:ext cx="1407373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30.05.2019 г.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4547937" y="881359"/>
            <a:ext cx="3834063" cy="5246905"/>
            <a:chOff x="4547937" y="881359"/>
            <a:chExt cx="3834063" cy="524690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5931465" y="5758932"/>
              <a:ext cx="1921936" cy="369332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r>
                <a:rPr lang="ru-RU" dirty="0">
                  <a:ln/>
                  <a:solidFill>
                    <a:srgbClr val="0F505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Май-июнь 2019 г.</a:t>
              </a:r>
            </a:p>
          </p:txBody>
        </p:sp>
        <p:pic>
          <p:nvPicPr>
            <p:cNvPr id="6152" name="Picture 8" descr="https://pp.userapi.com/c855032/v855032611/5f7d9/zw39z6CbXsg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87" r="20726"/>
            <a:stretch/>
          </p:blipFill>
          <p:spPr bwMode="auto">
            <a:xfrm>
              <a:off x="4547937" y="2201248"/>
              <a:ext cx="3834063" cy="3477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Прямоугольник 14"/>
            <p:cNvSpPr/>
            <p:nvPr/>
          </p:nvSpPr>
          <p:spPr>
            <a:xfrm>
              <a:off x="4547937" y="881359"/>
              <a:ext cx="3725333" cy="1323439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/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Харитоненко Лида – </a:t>
              </a:r>
            </a:p>
            <a:p>
              <a:pPr algn="ctr"/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призер </a:t>
              </a:r>
              <a:r>
                <a:rPr lang="ru-RU" sz="2000" b="1" dirty="0" err="1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МКНРСиА</a:t>
              </a:r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и </a:t>
              </a:r>
            </a:p>
            <a:p>
              <a:pPr algn="ctr"/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Лауреат премии Ректора </a:t>
              </a:r>
              <a:r>
                <a:rPr lang="ru-RU" sz="2000" b="1" dirty="0" err="1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Финуниверситета</a:t>
              </a:r>
              <a:r>
                <a:rPr lang="ru-RU" sz="2000" b="1" dirty="0">
                  <a:ln/>
                  <a:solidFill>
                    <a:srgbClr val="36868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2019 г.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7536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215979" y="164250"/>
            <a:ext cx="40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моменты НСО ФЭФ</a:t>
            </a:r>
          </a:p>
        </p:txBody>
      </p:sp>
      <p:pic>
        <p:nvPicPr>
          <p:cNvPr id="6" name="Рисунок 5" descr="Изображение выглядит как внутренний, стол, окно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AC40743-6757-724F-B69D-4FA313265D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3" y="862078"/>
            <a:ext cx="2263036" cy="1889140"/>
          </a:xfrm>
          <a:prstGeom prst="rect">
            <a:avLst/>
          </a:prstGeom>
        </p:spPr>
      </p:pic>
      <p:pic>
        <p:nvPicPr>
          <p:cNvPr id="8" name="Рисунок 7" descr="Изображение выглядит как человек, внутренний, стена, знак&#10;&#10;Автоматически созданное описание">
            <a:extLst>
              <a:ext uri="{FF2B5EF4-FFF2-40B4-BE49-F238E27FC236}">
                <a16:creationId xmlns:a16="http://schemas.microsoft.com/office/drawing/2014/main" id="{5AA76DCF-5CCD-B344-A695-2AED98DF51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1" y="869328"/>
            <a:ext cx="2311910" cy="188189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внутренний, стена, пол, цветной&#10;&#10;Автоматически созданное описание">
            <a:extLst>
              <a:ext uri="{FF2B5EF4-FFF2-40B4-BE49-F238E27FC236}">
                <a16:creationId xmlns:a16="http://schemas.microsoft.com/office/drawing/2014/main" id="{71FF5D60-ECDA-4F41-8188-AD3A20D122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6" y="865703"/>
            <a:ext cx="1411418" cy="1881890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утренний, стол, окно&#10;&#10;Автоматически созданное описание">
            <a:extLst>
              <a:ext uri="{FF2B5EF4-FFF2-40B4-BE49-F238E27FC236}">
                <a16:creationId xmlns:a16="http://schemas.microsoft.com/office/drawing/2014/main" id="{4D36C567-328A-FB42-B165-2B3C3B17B7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4" y="4950727"/>
            <a:ext cx="2300195" cy="187826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человек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86BD2D2F-DACF-9844-A07E-FC855B14B5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3" y="4939718"/>
            <a:ext cx="2311910" cy="1885518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потолок, стена, внутренний, телевидение&#10;&#10;Автоматически созданное описание">
            <a:extLst>
              <a:ext uri="{FF2B5EF4-FFF2-40B4-BE49-F238E27FC236}">
                <a16:creationId xmlns:a16="http://schemas.microsoft.com/office/drawing/2014/main" id="{85670C1A-D3EC-E449-9221-419469F899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1" y="2892076"/>
            <a:ext cx="2311910" cy="1878265"/>
          </a:xfrm>
          <a:prstGeom prst="rect">
            <a:avLst/>
          </a:prstGeom>
        </p:spPr>
      </p:pic>
      <p:pic>
        <p:nvPicPr>
          <p:cNvPr id="24" name="Рисунок 23" descr="Изображение выглядит как человек, внутренний, стена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F5031287-7DD5-F044-9EF9-A653324C3A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6" y="2908215"/>
            <a:ext cx="2329778" cy="1881890"/>
          </a:xfrm>
          <a:prstGeom prst="rect">
            <a:avLst/>
          </a:prstGeom>
        </p:spPr>
      </p:pic>
      <p:pic>
        <p:nvPicPr>
          <p:cNvPr id="26" name="Рисунок 25" descr="Изображение выглядит как человек, внутренний, люди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CF73A47F-750A-1A42-90BF-B12006B00E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52" y="4943345"/>
            <a:ext cx="2311910" cy="1878265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человек, люди, группа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089F2FE4-C698-794F-850C-8AEE41E657C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123" y="2897208"/>
            <a:ext cx="2311910" cy="1892897"/>
          </a:xfrm>
          <a:prstGeom prst="rect">
            <a:avLst/>
          </a:prstGeom>
        </p:spPr>
      </p:pic>
      <p:pic>
        <p:nvPicPr>
          <p:cNvPr id="30" name="Рисунок 29" descr="Изображение выглядит как человек, внутренний, стена&#10;&#10;Автоматически созданное описание">
            <a:extLst>
              <a:ext uri="{FF2B5EF4-FFF2-40B4-BE49-F238E27FC236}">
                <a16:creationId xmlns:a16="http://schemas.microsoft.com/office/drawing/2014/main" id="{ACB592AA-9D22-7148-AF74-F0C8C01B9F7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4" y="869328"/>
            <a:ext cx="2311910" cy="1878265"/>
          </a:xfrm>
          <a:prstGeom prst="rect">
            <a:avLst/>
          </a:prstGeom>
        </p:spPr>
      </p:pic>
      <p:pic>
        <p:nvPicPr>
          <p:cNvPr id="32" name="Рисунок 31" descr="Изображение выглядит как человек, внутренний, стоит, еда&#10;&#10;Автоматически созданное описание">
            <a:extLst>
              <a:ext uri="{FF2B5EF4-FFF2-40B4-BE49-F238E27FC236}">
                <a16:creationId xmlns:a16="http://schemas.microsoft.com/office/drawing/2014/main" id="{C19770A2-951E-9345-A04C-5C1549BEE0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6" y="2908215"/>
            <a:ext cx="1411418" cy="1881890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человек, внутренний, стена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CB345840-78CB-A64B-9151-9971E7E5151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836" y="4939718"/>
            <a:ext cx="1411418" cy="187826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573872F1-0606-2844-B6F7-AF6302280690}"/>
              </a:ext>
            </a:extLst>
          </p:cNvPr>
          <p:cNvSpPr txBox="1"/>
          <p:nvPr/>
        </p:nvSpPr>
        <p:spPr>
          <a:xfrm>
            <a:off x="4591943" y="553387"/>
            <a:ext cx="429161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</a:p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</a:p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</a:p>
          <a:p>
            <a:endParaRPr lang="ru-RU" sz="6000" b="1" dirty="0">
              <a:solidFill>
                <a:srgbClr val="36868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</a:t>
            </a:r>
          </a:p>
          <a:p>
            <a:r>
              <a:rPr lang="ru-RU" sz="6000" b="1" dirty="0"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4E624767-2CF0-1947-BD39-5D10ADA9880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930" r="65134" b="9670"/>
          <a:stretch/>
        </p:blipFill>
        <p:spPr>
          <a:xfrm>
            <a:off x="4431538" y="3194943"/>
            <a:ext cx="1049715" cy="124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2435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28257" y="1008688"/>
            <a:ext cx="808182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0F505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21778"/>
            <a:ext cx="9144000" cy="536222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952619" y="6362108"/>
            <a:ext cx="158870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Москва 2019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881349"/>
          </a:xfrm>
          <a:prstGeom prst="rect">
            <a:avLst/>
          </a:prstGeom>
        </p:spPr>
      </p:pic>
      <p:pic>
        <p:nvPicPr>
          <p:cNvPr id="1026" name="Picture 2" descr="ÐÐ°ÑÑÐ¸Ð½ÐºÐ¸ Ð¿Ð¾ Ð·Ð°Ð¿ÑÐ¾ÑÑ ÑÐ¸Ð½Ð°Ð½ÑÐ¾Ð²ÑÐ¹ ÑÐ½Ð¸Ð²ÐµÑÑÐ¸ÑÐµÑ Ð¿ÑÐ¸ Ð¿ÑÐ°Ð²Ð¸ÑÐµÐ»ÑÑÑÐ²Ðµ ÑÑ Ð»Ð¾Ð³Ð¾ÑÐ¸Ð¿ ÐºÐ»Ð¸Ð¿Ð°ÑÑ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6" y="1736863"/>
            <a:ext cx="3741464" cy="119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832" y="1819133"/>
            <a:ext cx="3588329" cy="133401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433238" y="5240218"/>
            <a:ext cx="371076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Канал на </a:t>
            </a:r>
            <a:r>
              <a:rPr lang="ru-RU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YouTube</a:t>
            </a: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https://www.youtube.com/channel/UCNS19qUKJNDf5xHctcqxdRw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360428" y="3201529"/>
            <a:ext cx="46783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Страница НСО на сайте </a:t>
            </a:r>
            <a:r>
              <a:rPr lang="ru-RU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Финуниверситета</a:t>
            </a:r>
            <a:r>
              <a:rPr lang="ru-RU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: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http://www.fa.ru/org/faculty/fef/Pages/nso.aspx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454502" y="3967072"/>
            <a:ext cx="29239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Официальная страница НСО ФЭФ «</a:t>
            </a:r>
            <a:r>
              <a:rPr lang="ru-RU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Вконтакте</a:t>
            </a: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https://vk.com/nsofef </a:t>
            </a:r>
            <a:endParaRPr lang="ru-RU" sz="16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041991" y="3998970"/>
            <a:ext cx="290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Закрытая страница Актив НСО ФЭФ «</a:t>
            </a:r>
            <a:r>
              <a:rPr lang="ru-RU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Вконтакте</a:t>
            </a: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https://vk.com/nso__fef </a:t>
            </a:r>
            <a:endParaRPr lang="ru-RU" sz="16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25033" y="5274599"/>
            <a:ext cx="30621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Страница «</a:t>
            </a:r>
            <a:r>
              <a:rPr lang="ru-RU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Facebook</a:t>
            </a: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https://ru.facebook.com/people/Nso-Fef/100011221845714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53562" y="4860208"/>
            <a:ext cx="31153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Страница «</a:t>
            </a:r>
            <a:r>
              <a:rPr lang="ru-RU" sz="1600" u="sng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Twitter</a:t>
            </a:r>
            <a:r>
              <a:rPr lang="ru-RU" sz="1600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»: 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https://twitter.com/ssrs_fef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64512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94064"/>
            <a:chOff x="0" y="-1"/>
            <a:chExt cx="9144000" cy="685304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r="723"/>
            <a:stretch/>
          </p:blipFill>
          <p:spPr>
            <a:xfrm>
              <a:off x="5418667" y="-1"/>
              <a:ext cx="3725333" cy="685304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0"/>
              <a:ext cx="6037243" cy="685302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8" name="Прямоугольник 7"/>
          <p:cNvSpPr/>
          <p:nvPr/>
        </p:nvSpPr>
        <p:spPr>
          <a:xfrm>
            <a:off x="1685582" y="6101499"/>
            <a:ext cx="27652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НСО ФЭФ:</a:t>
            </a:r>
          </a:p>
          <a:p>
            <a:pPr algn="ctr"/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Батюк Богдана</a:t>
            </a:r>
            <a:endParaRPr lang="ru-RU" i="1" dirty="0"/>
          </a:p>
        </p:txBody>
      </p:sp>
      <p:pic>
        <p:nvPicPr>
          <p:cNvPr id="1026" name="Picture 2" descr="http://www.fa.ru/org/faculty/fef/PublishingImages/%d0%94%d0%b0%d0%bd%d0%b0%20%d0%91%d0%b0%d1%82%d1%8e%d0%ba%20%d0%bd%d0%b0%20%d1%81%d0%b0%d0%b9%d1%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8" t="14284"/>
          <a:stretch/>
        </p:blipFill>
        <p:spPr bwMode="auto">
          <a:xfrm>
            <a:off x="1608462" y="1911183"/>
            <a:ext cx="2864386" cy="4150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654146" y="1156821"/>
            <a:ext cx="8302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solidFill>
                  <a:srgbClr val="000000"/>
                </a:solidFill>
                <a:latin typeface="Times New Roman" panose="02020603050405020304" pitchFamily="18" charset="0"/>
              </a:rPr>
              <a:t>Цель НСО ФЭФ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- популяризация науки и создание условий для развития научной 				  деятельности студентов факультета.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29210" y="123614"/>
            <a:ext cx="421128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Административный аппарат</a:t>
            </a:r>
          </a:p>
        </p:txBody>
      </p:sp>
      <p:pic>
        <p:nvPicPr>
          <p:cNvPr id="5" name="Picture 2" descr="https://pp.userapi.com/c846321/v846321349/21df8/kMQY84T_tG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489" y="1916935"/>
            <a:ext cx="2726201" cy="4087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294742" y="6110679"/>
            <a:ext cx="39018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руководитель НСО ФЭФ:</a:t>
            </a:r>
          </a:p>
          <a:p>
            <a:pPr algn="ctr"/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Шальнева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Мария Сергеевна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374270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694064"/>
            <a:chOff x="0" y="-1"/>
            <a:chExt cx="9144000" cy="685304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r="723"/>
            <a:stretch/>
          </p:blipFill>
          <p:spPr>
            <a:xfrm>
              <a:off x="5418667" y="-1"/>
              <a:ext cx="3725333" cy="685304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0"/>
              <a:ext cx="6037243" cy="685302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1445306" y="167682"/>
            <a:ext cx="2741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НСО ФЭФ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881897-364A-B141-B7D7-C93D64FA2BD8}"/>
              </a:ext>
            </a:extLst>
          </p:cNvPr>
          <p:cNvSpPr txBox="1"/>
          <p:nvPr/>
        </p:nvSpPr>
        <p:spPr>
          <a:xfrm>
            <a:off x="275573" y="1002082"/>
            <a:ext cx="8580328" cy="5146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Ежегодное пополнение состава НСО ФЭФ за счет привлечения новых активистов; 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Организация, проведение и участие в образовательных интеллектуальных мероприятиях научной направленности; 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Накопление, структуризация и аналитика всех видов НИРС ФЭФ для ведения учета научных результатов студентов и анализа динамики развития НИРС на факультете; 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Выстраивание взаимовыгодного сотрудничества с департаментами и научными центрами </a:t>
            </a:r>
            <a:r>
              <a:rPr lang="ru-RU" sz="1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через действующие научных кружки факультета и с потенциальными работодателями посредством совместной работы с Клубом молодых финансистов и представителями Молодежной финансовой лиги; 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Привлечение студентов к участию в волонтерской деятельности, связанной с организацией и проведением научных мероприятий; </a:t>
            </a:r>
            <a:b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Развитие научного, творческого и организаторского потенциала активистов для раскрытия их талантов. </a:t>
            </a:r>
          </a:p>
        </p:txBody>
      </p:sp>
    </p:spTree>
    <p:extLst>
      <p:ext uri="{BB962C8B-B14F-4D97-AF65-F5344CB8AC3E}">
        <p14:creationId xmlns:p14="http://schemas.microsoft.com/office/powerpoint/2010/main" val="31148874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529389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r="723"/>
            <a:stretch/>
          </p:blipFill>
          <p:spPr>
            <a:xfrm>
              <a:off x="5739063" y="0"/>
              <a:ext cx="3404937" cy="674424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lvl="0"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Структура НСО ФЭФ:</a:t>
              </a:r>
            </a:p>
            <a:p>
              <a:pPr algn="ctr"/>
              <a:endParaRPr lang="ru-RU" dirty="0"/>
            </a:p>
          </p:txBody>
        </p:sp>
      </p:grpSp>
      <p:pic>
        <p:nvPicPr>
          <p:cNvPr id="2050" name="Picture 2" descr="https://psv4.userapi.com/c848232/u173297600/docs/d16/ca4f03743e7f/stend_27.jpg?extra=laajqmYQVaKEo2j-TYw-f0dEAfzCVNrgGkjpedwlpkp0r-36oGqPfLVzM5w1xYiCVMe7YYW5rLMDXij8LXtq2SBUZpm11PcH62SjwfjdUg28HIzfU9nSK-waRUEh9grvpxa6HvB-ZOSiaSl_oG9Us-T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0804"/>
            <a:ext cx="9144000" cy="629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9259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"/>
            <a:ext cx="9144000" cy="705080"/>
            <a:chOff x="0" y="-2"/>
            <a:chExt cx="9144000" cy="674426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2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2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Направления развития на год: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0" y="805470"/>
            <a:ext cx="884103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на регулярной основе тематических диспутов, круглых столов и свободных обсуждений со всеми студентами ФЭФ, в том числе развитие формы онлайн-участия для тех, кто не может очно присутствовать, например, проведение мероприятий в виде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вебинаров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инстаграм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аккаунта НСО ФЭФ (необходимо вести блог, который будет рассказывать не только о мероприятиях, но и о жизни активистов НСО ФЭФ (их взаимоотношения, совместная работа над проектами и т.д.), чтобы создать благоприятный имидж студенческого общества)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Активный поиск и участие в выездных научных мероприятиях;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и проведение тренингов для активистов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чемпионата «Бизнес-игра» среди студентов разных профилей ФЭФ (на основе бизнес-симулятора «Управление корпорацией») в рамках празднования Дня финансиста, а далее в рамках проведения на площадке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Финуниверситета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мероприятий Фестиваля науки – организация чемпионата ФУ «Бизнес-игра».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необычного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интерактива-квеста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продвижения НСО среди первокурсников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количества обучающих мастер классов по написанию научных статей и научных работ, по оформлению презентаций для стимуляции участия студентов в научных конкурсах и повышения их публикационной активности 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Помощь активистам НСО ФЭФ в работе с информационно-аналитическими базами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Bloomberg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Thomson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Reuters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3382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НСО в цифрах: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355064" y="865050"/>
            <a:ext cx="4674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участников, вовлеченных в деятельность НСО</a:t>
            </a:r>
            <a:endParaRPr 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00434" y="888920"/>
            <a:ext cx="1173298" cy="52322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n/>
                <a:solidFill>
                  <a:srgbClr val="36868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35369" y="1680656"/>
            <a:ext cx="298006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научных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мероприятий, организованных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НСО за год,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.: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59609" y="1333167"/>
            <a:ext cx="4572000" cy="19851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мероприятий: 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Международные: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Всероссийские: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Региональные: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Внутриуниверситетские: </a:t>
            </a: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166921" y="1414332"/>
            <a:ext cx="578385" cy="1846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54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9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11 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6 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2</a:t>
            </a:r>
            <a:endParaRPr lang="ru-RU" sz="2000" b="1" dirty="0">
              <a:ln/>
              <a:solidFill>
                <a:srgbClr val="36868A"/>
              </a:solidFill>
            </a:endParaRPr>
          </a:p>
        </p:txBody>
      </p:sp>
      <p:grpSp>
        <p:nvGrpSpPr>
          <p:cNvPr id="22" name="Группа 21"/>
          <p:cNvGrpSpPr/>
          <p:nvPr/>
        </p:nvGrpSpPr>
        <p:grpSpPr>
          <a:xfrm>
            <a:off x="2599641" y="1598613"/>
            <a:ext cx="1680259" cy="1454150"/>
            <a:chOff x="2599641" y="1598613"/>
            <a:chExt cx="1680259" cy="1454150"/>
          </a:xfrm>
        </p:grpSpPr>
        <p:cxnSp>
          <p:nvCxnSpPr>
            <p:cNvPr id="12" name="Прямая соединительная линия 11"/>
            <p:cNvCxnSpPr/>
            <p:nvPr/>
          </p:nvCxnSpPr>
          <p:spPr>
            <a:xfrm flipV="1">
              <a:off x="2599641" y="2361308"/>
              <a:ext cx="917466" cy="1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>
              <a:off x="3521075" y="1604963"/>
              <a:ext cx="0" cy="144780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>
              <a:off x="3525838" y="1598613"/>
              <a:ext cx="238125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3517900" y="1928813"/>
              <a:ext cx="647700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/>
          </p:nvCxnSpPr>
          <p:spPr>
            <a:xfrm>
              <a:off x="3524250" y="2360613"/>
              <a:ext cx="695325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Прямая соединительная линия 18"/>
            <p:cNvCxnSpPr/>
            <p:nvPr/>
          </p:nvCxnSpPr>
          <p:spPr>
            <a:xfrm>
              <a:off x="3517900" y="2735263"/>
              <a:ext cx="762000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>
              <a:off x="3517900" y="3051176"/>
              <a:ext cx="282575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Прямоугольник 30"/>
          <p:cNvSpPr/>
          <p:nvPr/>
        </p:nvSpPr>
        <p:spPr>
          <a:xfrm>
            <a:off x="371475" y="3424535"/>
            <a:ext cx="2667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публикаций,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авторами которых являются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члены НСО,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т.ч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.:</a:t>
            </a:r>
            <a:endParaRPr lang="ru-RU" sz="1600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769995" y="3201650"/>
            <a:ext cx="3644265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Всего публикаций: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Индексированных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Scopus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WoS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:  Индексированных в РИНЦ: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ВАК: </a:t>
            </a:r>
            <a:endParaRPr lang="ru-RU" sz="1600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6817995" y="3284131"/>
            <a:ext cx="752475" cy="149579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140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5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112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23</a:t>
            </a:r>
            <a:endParaRPr lang="ru-RU" sz="2000" b="1" dirty="0">
              <a:ln/>
              <a:solidFill>
                <a:srgbClr val="36868A"/>
              </a:solidFill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2861580" y="3448050"/>
            <a:ext cx="2446229" cy="1114425"/>
            <a:chOff x="2861580" y="3448050"/>
            <a:chExt cx="2446229" cy="1114425"/>
          </a:xfrm>
        </p:grpSpPr>
        <p:cxnSp>
          <p:nvCxnSpPr>
            <p:cNvPr id="36" name="Прямая соединительная линия 35"/>
            <p:cNvCxnSpPr/>
            <p:nvPr/>
          </p:nvCxnSpPr>
          <p:spPr>
            <a:xfrm>
              <a:off x="3778250" y="3452813"/>
              <a:ext cx="0" cy="1109662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Прямая соединительная линия 34"/>
            <p:cNvCxnSpPr/>
            <p:nvPr/>
          </p:nvCxnSpPr>
          <p:spPr>
            <a:xfrm flipV="1">
              <a:off x="2861580" y="3999607"/>
              <a:ext cx="917466" cy="1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>
              <a:off x="3776664" y="3448050"/>
              <a:ext cx="919164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3781426" y="3803649"/>
              <a:ext cx="283368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единительная линия 39"/>
            <p:cNvCxnSpPr/>
            <p:nvPr/>
          </p:nvCxnSpPr>
          <p:spPr>
            <a:xfrm>
              <a:off x="3782221" y="4209256"/>
              <a:ext cx="537367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Прямая соединительная линия 46"/>
            <p:cNvCxnSpPr/>
            <p:nvPr/>
          </p:nvCxnSpPr>
          <p:spPr>
            <a:xfrm>
              <a:off x="3782222" y="4561680"/>
              <a:ext cx="1525587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Прямоугольник 4"/>
          <p:cNvSpPr/>
          <p:nvPr/>
        </p:nvSpPr>
        <p:spPr>
          <a:xfrm>
            <a:off x="304800" y="5214461"/>
            <a:ext cx="29527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внешних научных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мероприятий, участниками</a:t>
            </a:r>
          </a:p>
          <a:p>
            <a:pPr algn="ctr"/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которых были члены НСО</a:t>
            </a:r>
            <a:endParaRPr lang="ru-RU" b="0" i="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143375" y="4805660"/>
            <a:ext cx="279082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Количество мероприятий: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Международные: 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Всероссийские: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Региональные: </a:t>
            </a:r>
          </a:p>
          <a:p>
            <a:pPr algn="ctr">
              <a:lnSpc>
                <a:spcPct val="150000"/>
              </a:lnSpc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</a:rPr>
              <a:t>Отраслевые: </a:t>
            </a:r>
            <a:endParaRPr lang="ru-RU" sz="16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867525" y="4881086"/>
            <a:ext cx="676275" cy="184665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132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29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22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27</a:t>
            </a:r>
          </a:p>
          <a:p>
            <a:pPr algn="ctr">
              <a:lnSpc>
                <a:spcPct val="114000"/>
              </a:lnSpc>
            </a:pPr>
            <a:r>
              <a:rPr lang="ru-RU" sz="2000" b="1" dirty="0">
                <a:ln/>
                <a:solidFill>
                  <a:srgbClr val="36868A"/>
                </a:solidFill>
                <a:latin typeface="Times New Roman" panose="02020603050405020304" pitchFamily="18" charset="0"/>
              </a:rPr>
              <a:t>54</a:t>
            </a:r>
            <a:endParaRPr lang="ru-RU" sz="2000" b="1" dirty="0">
              <a:ln/>
              <a:solidFill>
                <a:srgbClr val="36868A"/>
              </a:solidFill>
            </a:endParaRPr>
          </a:p>
        </p:txBody>
      </p:sp>
      <p:grpSp>
        <p:nvGrpSpPr>
          <p:cNvPr id="51" name="Группа 50"/>
          <p:cNvGrpSpPr/>
          <p:nvPr/>
        </p:nvGrpSpPr>
        <p:grpSpPr>
          <a:xfrm>
            <a:off x="3063508" y="5094923"/>
            <a:ext cx="1879967" cy="1447800"/>
            <a:chOff x="3063508" y="5094923"/>
            <a:chExt cx="1879967" cy="1447800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V="1">
              <a:off x="3063508" y="5798880"/>
              <a:ext cx="917466" cy="1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3965893" y="5094923"/>
              <a:ext cx="0" cy="144780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Прямая соединительная линия 43"/>
            <p:cNvCxnSpPr/>
            <p:nvPr/>
          </p:nvCxnSpPr>
          <p:spPr>
            <a:xfrm>
              <a:off x="3970656" y="5098098"/>
              <a:ext cx="415607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Прямая соединительная линия 44"/>
            <p:cNvCxnSpPr/>
            <p:nvPr/>
          </p:nvCxnSpPr>
          <p:spPr>
            <a:xfrm>
              <a:off x="3967480" y="5428298"/>
              <a:ext cx="804545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Прямая соединительная линия 45"/>
            <p:cNvCxnSpPr/>
            <p:nvPr/>
          </p:nvCxnSpPr>
          <p:spPr>
            <a:xfrm>
              <a:off x="3969068" y="5802948"/>
              <a:ext cx="845820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Прямая соединительная линия 47"/>
            <p:cNvCxnSpPr/>
            <p:nvPr/>
          </p:nvCxnSpPr>
          <p:spPr>
            <a:xfrm>
              <a:off x="3972243" y="6168073"/>
              <a:ext cx="871220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3967480" y="6541136"/>
              <a:ext cx="975995" cy="0"/>
            </a:xfrm>
            <a:prstGeom prst="line">
              <a:avLst/>
            </a:prstGeom>
            <a:ln>
              <a:solidFill>
                <a:srgbClr val="0F505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114049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41" name="Прямоугольник 40"/>
          <p:cNvSpPr/>
          <p:nvPr/>
        </p:nvSpPr>
        <p:spPr>
          <a:xfrm>
            <a:off x="1215979" y="164250"/>
            <a:ext cx="40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моменты НСО ФЭФ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-251960" y="956398"/>
            <a:ext cx="5063681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этап выставки «Выдающиеся финансисты России»</a:t>
            </a:r>
          </a:p>
        </p:txBody>
      </p:sp>
      <p:pic>
        <p:nvPicPr>
          <p:cNvPr id="3074" name="Picture 2" descr="https://pp.userapi.com/c847019/v847019211/109e67/iB4D5bGivmM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94" y="1777300"/>
            <a:ext cx="4256705" cy="431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1215979" y="6201630"/>
            <a:ext cx="14169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12.10.2018 г.</a:t>
            </a:r>
            <a:endParaRPr lang="ru-RU" dirty="0"/>
          </a:p>
        </p:txBody>
      </p:sp>
      <p:pic>
        <p:nvPicPr>
          <p:cNvPr id="9" name="Picture 2" descr="https://pp.userapi.com/c830400/v830400979/1b91ec/TTYFdt0EkB4.jpg">
            <a:extLst>
              <a:ext uri="{FF2B5EF4-FFF2-40B4-BE49-F238E27FC236}">
                <a16:creationId xmlns:a16="http://schemas.microsoft.com/office/drawing/2014/main" id="{C8A860D4-E925-504B-B73E-415FF11A4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8" t="4929" r="5662" b="11065"/>
          <a:stretch/>
        </p:blipFill>
        <p:spPr bwMode="auto">
          <a:xfrm>
            <a:off x="4811721" y="1777300"/>
            <a:ext cx="4126058" cy="431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ABC9F8B9-DB25-9E45-85AE-F89D2565291E}"/>
              </a:ext>
            </a:extLst>
          </p:cNvPr>
          <p:cNvSpPr/>
          <p:nvPr/>
        </p:nvSpPr>
        <p:spPr>
          <a:xfrm>
            <a:off x="4441353" y="1036253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фестиваль науки </a:t>
            </a:r>
            <a:r>
              <a:rPr lang="en-US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NAUKA0+</a:t>
            </a:r>
            <a:endParaRPr lang="ru-RU" sz="2000" b="1" dirty="0">
              <a:ln/>
              <a:solidFill>
                <a:srgbClr val="0F50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D56245F-438C-6046-84E0-DFDD44A4C7B5}"/>
              </a:ext>
            </a:extLst>
          </p:cNvPr>
          <p:cNvSpPr/>
          <p:nvPr/>
        </p:nvSpPr>
        <p:spPr>
          <a:xfrm>
            <a:off x="5418667" y="6201630"/>
            <a:ext cx="28206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.10.2018 г</a:t>
            </a:r>
            <a:r>
              <a:rPr lang="en-US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13.10.2018 </a:t>
            </a:r>
            <a:r>
              <a:rPr lang="ru-RU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4444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-12032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264242" y="176281"/>
            <a:ext cx="40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моменты НСО ФЭФ</a:t>
            </a:r>
          </a:p>
        </p:txBody>
      </p:sp>
      <p:pic>
        <p:nvPicPr>
          <p:cNvPr id="5122" name="Picture 2" descr="https://pp.userapi.com/c848524/v848524829/d26a5/KWZj5jFoRX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358" y="1838742"/>
            <a:ext cx="3910263" cy="387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s://pp.userapi.com/c855736/v855736367/1f555/TsZfHr39bK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472" y="1846598"/>
            <a:ext cx="3862137" cy="3862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8727" y="1018492"/>
            <a:ext cx="3142325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Интеллектуальная игра «Что? Где? Когда?»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8538" y="5746902"/>
            <a:ext cx="152496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11.11.2018 г.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891360" y="5766954"/>
            <a:ext cx="1543949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15.03.2019 г.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051180" y="1174903"/>
            <a:ext cx="3142325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 </a:t>
            </a:r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Васильевские чтения</a:t>
            </a:r>
          </a:p>
        </p:txBody>
      </p:sp>
    </p:spTree>
    <p:extLst>
      <p:ext uri="{BB962C8B-B14F-4D97-AF65-F5344CB8AC3E}">
        <p14:creationId xmlns:p14="http://schemas.microsoft.com/office/powerpoint/2010/main" val="3264646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0"/>
            <a:ext cx="9144000" cy="705081"/>
            <a:chOff x="0" y="-3"/>
            <a:chExt cx="9144000" cy="674427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/>
            <a:srcRect r="723"/>
            <a:stretch/>
          </p:blipFill>
          <p:spPr>
            <a:xfrm>
              <a:off x="5418667" y="-1"/>
              <a:ext cx="3725333" cy="674425"/>
            </a:xfrm>
            <a:prstGeom prst="rect">
              <a:avLst/>
            </a:prstGeom>
            <a:effectLst>
              <a:outerShdw blurRad="190500" dist="50800" dir="5400000" sx="21000" sy="21000" algn="ctr" rotWithShape="0">
                <a:srgbClr val="000000"/>
              </a:outerShdw>
            </a:effectLst>
          </p:spPr>
        </p:pic>
        <p:sp>
          <p:nvSpPr>
            <p:cNvPr id="4" name="Пятиугольник 3"/>
            <p:cNvSpPr/>
            <p:nvPr/>
          </p:nvSpPr>
          <p:spPr>
            <a:xfrm>
              <a:off x="0" y="-3"/>
              <a:ext cx="6037243" cy="674424"/>
            </a:xfrm>
            <a:prstGeom prst="homePlate">
              <a:avLst/>
            </a:prstGeom>
            <a:gradFill>
              <a:gsLst>
                <a:gs pos="45000">
                  <a:srgbClr val="29777B">
                    <a:alpha val="78000"/>
                  </a:srgbClr>
                </a:gs>
                <a:gs pos="40000">
                  <a:srgbClr val="27676A"/>
                </a:gs>
                <a:gs pos="14000">
                  <a:srgbClr val="09282A">
                    <a:lumMod val="97000"/>
                    <a:alpha val="96000"/>
                  </a:srgbClr>
                </a:gs>
                <a:gs pos="62000">
                  <a:srgbClr val="1A6163">
                    <a:alpha val="79000"/>
                  </a:srgbClr>
                </a:gs>
                <a:gs pos="77000">
                  <a:srgbClr val="175B5C">
                    <a:alpha val="79000"/>
                  </a:srgbClr>
                </a:gs>
                <a:gs pos="95000">
                  <a:srgbClr val="09282A">
                    <a:alpha val="84000"/>
                  </a:srgbClr>
                </a:gs>
              </a:gsLst>
              <a:lin ang="5400000" scaled="1"/>
            </a:gradFill>
            <a:ln>
              <a:noFill/>
            </a:ln>
            <a:effectLst>
              <a:outerShdw blurRad="50800" dist="50800" dir="5400000" sx="1000" sy="1000" algn="ctr" rotWithShape="0">
                <a:srgbClr val="000000">
                  <a:alpha val="7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dirty="0"/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084592" y="152218"/>
            <a:ext cx="40106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Яркие моменты НСО ФЭФ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58345" y="857296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НСО ФЭФ в г. Турин</a:t>
            </a:r>
            <a:r>
              <a:rPr lang="en-US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Италия)</a:t>
            </a:r>
          </a:p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Май 2019</a:t>
            </a:r>
          </a:p>
        </p:txBody>
      </p:sp>
      <p:pic>
        <p:nvPicPr>
          <p:cNvPr id="8194" name="Picture 2" descr="https://pp.userapi.com/c852124/v852124611/139e6d/RirUYF2cj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813" y="1502239"/>
            <a:ext cx="4275871" cy="2198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pp.userapi.com/c851236/v851236611/13b63e/7y7Av0MjFC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5" y="4101038"/>
            <a:ext cx="4293339" cy="256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E1EACCF4-043A-C945-932A-C1B153DE80A9}"/>
              </a:ext>
            </a:extLst>
          </p:cNvPr>
          <p:cNvSpPr/>
          <p:nvPr/>
        </p:nvSpPr>
        <p:spPr>
          <a:xfrm>
            <a:off x="4519489" y="766101"/>
            <a:ext cx="4572000" cy="707886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000" b="1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VIII Форум ведущих экономистов России и Китая в г. Санкт-Петербурге</a:t>
            </a:r>
            <a:endParaRPr lang="ru-RU" sz="2000" b="1" i="0" u="none" strike="noStrike" dirty="0">
              <a:ln/>
              <a:solidFill>
                <a:srgbClr val="0F505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Ð´ÐµÐ»ÐµÐ³Ð°ÑÐ¸Ñ Ð½Ð° ÑÐ¾ÑÑÐ¼Ðµ Ð Ð¾ÑÑÐ¸Ñ-ÐÐ¸ÑÐ°Ð¹.jpg">
            <a:extLst>
              <a:ext uri="{FF2B5EF4-FFF2-40B4-BE49-F238E27FC236}">
                <a16:creationId xmlns:a16="http://schemas.microsoft.com/office/drawing/2014/main" id="{B9C092DD-662B-C545-B480-69DC2CBA6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085" y="1479526"/>
            <a:ext cx="4310807" cy="2221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698C0941-3D2C-594F-A01E-21E695F15EC1}"/>
              </a:ext>
            </a:extLst>
          </p:cNvPr>
          <p:cNvGrpSpPr/>
          <p:nvPr/>
        </p:nvGrpSpPr>
        <p:grpSpPr>
          <a:xfrm>
            <a:off x="5536503" y="4108536"/>
            <a:ext cx="3294345" cy="2705271"/>
            <a:chOff x="5966827" y="1866900"/>
            <a:chExt cx="3040982" cy="4148889"/>
          </a:xfrm>
        </p:grpSpPr>
        <p:pic>
          <p:nvPicPr>
            <p:cNvPr id="12" name="Picture 4" descr="ÑÐµÑÑÐ¸ÑÐ¸ÐºÐ°Ñ ÐÐ·Ð°ÑÐµÐ½ÐºÐ¾ ÐÐ¼Ð¸ÑÑÐ¸Ñ.jpg">
              <a:extLst>
                <a:ext uri="{FF2B5EF4-FFF2-40B4-BE49-F238E27FC236}">
                  <a16:creationId xmlns:a16="http://schemas.microsoft.com/office/drawing/2014/main" id="{8D8F026F-C0BE-304A-9945-E13650858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6827" y="1866900"/>
              <a:ext cx="2070268" cy="30994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6" descr="ÑÐµÑÑÐ¸ÑÐ¸ÐºÐ°Ñ ÐÐ¶Ð°Ð³Ð¸Ð½ÑÐ½Ð° Ð¡ÐµÑÐ³ÐµÑ.jpg">
              <a:extLst>
                <a:ext uri="{FF2B5EF4-FFF2-40B4-BE49-F238E27FC236}">
                  <a16:creationId xmlns:a16="http://schemas.microsoft.com/office/drawing/2014/main" id="{6B998A2A-D395-8544-9ED1-8F186704D6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580" y="2360196"/>
              <a:ext cx="2249905" cy="31116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8" descr="ÑÐµÑÑÐ¸ÑÐ¸ÐºÐ°Ñ Ð¡Ð²Ð¸ÑÑÐ²Ð¾Ð¹ ÐÐ°ÑÐ°Ð»ÑÐ¸.jpg">
              <a:extLst>
                <a:ext uri="{FF2B5EF4-FFF2-40B4-BE49-F238E27FC236}">
                  <a16:creationId xmlns:a16="http://schemas.microsoft.com/office/drawing/2014/main" id="{10140970-1027-D24E-B562-5C65161BA0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47627" y="2869616"/>
              <a:ext cx="2260182" cy="3146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117CB2B7-8377-024B-ABA9-93E6E9D16383}"/>
              </a:ext>
            </a:extLst>
          </p:cNvPr>
          <p:cNvSpPr/>
          <p:nvPr/>
        </p:nvSpPr>
        <p:spPr>
          <a:xfrm>
            <a:off x="5296708" y="3700928"/>
            <a:ext cx="3159711" cy="40011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2000" dirty="0">
                <a:ln/>
                <a:solidFill>
                  <a:srgbClr val="0F50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22.10.2018 г. – 24.10.2018 г.</a:t>
            </a:r>
          </a:p>
        </p:txBody>
      </p:sp>
    </p:spTree>
    <p:extLst>
      <p:ext uri="{BB962C8B-B14F-4D97-AF65-F5344CB8AC3E}">
        <p14:creationId xmlns:p14="http://schemas.microsoft.com/office/powerpoint/2010/main" val="15657322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61F775A8A8478C4C92B16B2FBFD81A9D" ma:contentTypeVersion="1" ma:contentTypeDescription="Создание документа." ma:contentTypeScope="" ma:versionID="2b94fc7b6696acbc9efe204b9121f093">
  <xsd:schema xmlns:xsd="http://www.w3.org/2001/XMLSchema" xmlns:xs="http://www.w3.org/2001/XMLSchema" xmlns:p="http://schemas.microsoft.com/office/2006/metadata/properties" xmlns:ns2="b545a042-29c2-4f0a-932d-d96c064ae9ed" targetNamespace="http://schemas.microsoft.com/office/2006/metadata/properties" ma:root="true" ma:fieldsID="0329678ff4acef0a306ae52ae5bf9457" ns2:_="">
    <xsd:import namespace="b545a042-29c2-4f0a-932d-d96c064ae9ed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5a042-29c2-4f0a-932d-d96c064ae9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9554F8-5174-43CF-BBCF-3A54AB0D8D1C}"/>
</file>

<file path=customXml/itemProps2.xml><?xml version="1.0" encoding="utf-8"?>
<ds:datastoreItem xmlns:ds="http://schemas.openxmlformats.org/officeDocument/2006/customXml" ds:itemID="{77F78A8B-7EE1-459B-81DE-8E382C3F86C9}"/>
</file>

<file path=customXml/itemProps3.xml><?xml version="1.0" encoding="utf-8"?>
<ds:datastoreItem xmlns:ds="http://schemas.openxmlformats.org/officeDocument/2006/customXml" ds:itemID="{FE14FB3A-98B0-4541-A9B6-6A9A9A4E971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1156</TotalTime>
  <Words>714</Words>
  <Application>Microsoft Macintosh PowerPoint</Application>
  <PresentationFormat>Экран (4:3)</PresentationFormat>
  <Paragraphs>134</Paragraphs>
  <Slides>15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Lora</vt:lpstr>
      <vt:lpstr>Times New Roman</vt:lpstr>
      <vt:lpstr>Wingdings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Dana Batyuk</cp:lastModifiedBy>
  <cp:revision>181</cp:revision>
  <dcterms:created xsi:type="dcterms:W3CDTF">2016-09-22T16:49:19Z</dcterms:created>
  <dcterms:modified xsi:type="dcterms:W3CDTF">2019-06-19T23:16:28Z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0x01010061F775A8A8478C4C92B16B2FBFD81A9D</vt:lpwstr>
  </property>
</Properties>
</file>