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7"/>
  </p:notesMasterIdLst>
  <p:sldIdLst>
    <p:sldId id="259" r:id="rId5"/>
    <p:sldId id="257" r:id="rId6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979A"/>
    <a:srgbClr val="20A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249" autoAdjust="0"/>
  </p:normalViewPr>
  <p:slideViewPr>
    <p:cSldViewPr snapToGrid="0">
      <p:cViewPr varScale="1">
        <p:scale>
          <a:sx n="52" d="100"/>
          <a:sy n="52" d="100"/>
        </p:scale>
        <p:origin x="220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87DED-A739-48EE-942F-64DD0045A267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567A7-8E3E-4F52-81D7-1A75CB6C98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451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567A7-8E3E-4F52-81D7-1A75CB6C98B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376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5159A-A876-4492-92F7-1C5C5A9A56AD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F603F-9EBF-47E4-8B3A-AE2BAD51B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154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5159A-A876-4492-92F7-1C5C5A9A56AD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F603F-9EBF-47E4-8B3A-AE2BAD51B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472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5159A-A876-4492-92F7-1C5C5A9A56AD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F603F-9EBF-47E4-8B3A-AE2BAD51B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692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5159A-A876-4492-92F7-1C5C5A9A56AD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F603F-9EBF-47E4-8B3A-AE2BAD51B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913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5159A-A876-4492-92F7-1C5C5A9A56AD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F603F-9EBF-47E4-8B3A-AE2BAD51B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480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5159A-A876-4492-92F7-1C5C5A9A56AD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F603F-9EBF-47E4-8B3A-AE2BAD51B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915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5159A-A876-4492-92F7-1C5C5A9A56AD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F603F-9EBF-47E4-8B3A-AE2BAD51B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242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5159A-A876-4492-92F7-1C5C5A9A56AD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F603F-9EBF-47E4-8B3A-AE2BAD51B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400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5159A-A876-4492-92F7-1C5C5A9A56AD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F603F-9EBF-47E4-8B3A-AE2BAD51B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558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5159A-A876-4492-92F7-1C5C5A9A56AD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F603F-9EBF-47E4-8B3A-AE2BAD51B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569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5159A-A876-4492-92F7-1C5C5A9A56AD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F603F-9EBF-47E4-8B3A-AE2BAD51B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012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97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5159A-A876-4492-92F7-1C5C5A9A56AD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F603F-9EBF-47E4-8B3A-AE2BAD51B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15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3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DB4352-8979-45BB-ACC5-C62146D8A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350" y="-454117"/>
            <a:ext cx="5829300" cy="3183467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ru-RU" sz="4400" dirty="0">
                <a:solidFill>
                  <a:schemeClr val="bg1"/>
                </a:solidFill>
                <a:latin typeface="Gabriola" panose="04040605051002020D02" pitchFamily="82" charset="0"/>
              </a:rPr>
              <a:t>Интерактивная выставка </a:t>
            </a:r>
            <a:r>
              <a:rPr lang="ru-RU" sz="4400" b="1" dirty="0">
                <a:solidFill>
                  <a:schemeClr val="bg1"/>
                </a:solidFill>
                <a:latin typeface="Gabriola" panose="04040605051002020D02" pitchFamily="82" charset="0"/>
              </a:rPr>
              <a:t>«Выдающиеся финансисты России»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CA89BB4-9982-46C4-A667-EDDC6668A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451" y="3749169"/>
            <a:ext cx="5495098" cy="4738849"/>
          </a:xfrm>
        </p:spPr>
        <p:txBody>
          <a:bodyPr>
            <a:normAutofit/>
          </a:bodyPr>
          <a:lstStyle/>
          <a:p>
            <a:pPr>
              <a:lnSpc>
                <a:spcPct val="50000"/>
              </a:lnSpc>
              <a:spcBef>
                <a:spcPts val="0"/>
              </a:spcBef>
            </a:pPr>
            <a:r>
              <a:rPr lang="ru-RU" sz="2800" dirty="0">
                <a:solidFill>
                  <a:schemeClr val="bg1"/>
                </a:solidFill>
                <a:latin typeface="Gabriola" panose="04040605051002020D02" pitchFamily="82" charset="0"/>
                <a:ea typeface="+mj-ea"/>
                <a:cs typeface="+mj-cs"/>
              </a:rPr>
              <a:t>Финансово-экономический факультет</a:t>
            </a:r>
          </a:p>
          <a:p>
            <a:pPr>
              <a:lnSpc>
                <a:spcPct val="50000"/>
              </a:lnSpc>
              <a:spcBef>
                <a:spcPts val="0"/>
              </a:spcBef>
            </a:pPr>
            <a:r>
              <a:rPr lang="ru-RU" sz="2800" dirty="0">
                <a:solidFill>
                  <a:schemeClr val="bg1"/>
                </a:solidFill>
                <a:latin typeface="Gabriola" panose="04040605051002020D02" pitchFamily="82" charset="0"/>
                <a:ea typeface="+mj-ea"/>
                <a:cs typeface="+mj-cs"/>
              </a:rPr>
              <a:t>Факультет государственного управления и финансового контроля</a:t>
            </a:r>
          </a:p>
          <a:p>
            <a:pPr>
              <a:lnSpc>
                <a:spcPct val="50000"/>
              </a:lnSpc>
              <a:spcBef>
                <a:spcPts val="0"/>
              </a:spcBef>
            </a:pPr>
            <a:r>
              <a:rPr lang="ru-RU" sz="2800" dirty="0">
                <a:solidFill>
                  <a:schemeClr val="bg1"/>
                </a:solidFill>
                <a:latin typeface="Gabriola" panose="04040605051002020D02" pitchFamily="82" charset="0"/>
                <a:ea typeface="+mj-ea"/>
                <a:cs typeface="+mj-cs"/>
              </a:rPr>
              <a:t>Факультет финансовых рынков</a:t>
            </a:r>
          </a:p>
          <a:p>
            <a:pPr>
              <a:lnSpc>
                <a:spcPct val="50000"/>
              </a:lnSpc>
              <a:spcBef>
                <a:spcPts val="0"/>
              </a:spcBef>
            </a:pPr>
            <a:r>
              <a:rPr lang="ru-RU" sz="2800" dirty="0">
                <a:solidFill>
                  <a:schemeClr val="bg1"/>
                </a:solidFill>
                <a:latin typeface="Gabriola" panose="04040605051002020D02" pitchFamily="82" charset="0"/>
                <a:ea typeface="+mj-ea"/>
                <a:cs typeface="+mj-cs"/>
              </a:rPr>
              <a:t>Факультет экономики и финансов топливно-энергетического комплекса</a:t>
            </a:r>
          </a:p>
          <a:p>
            <a:pPr>
              <a:lnSpc>
                <a:spcPct val="50000"/>
              </a:lnSpc>
              <a:spcBef>
                <a:spcPts val="0"/>
              </a:spcBef>
            </a:pPr>
            <a:r>
              <a:rPr lang="ru-RU" sz="2800" dirty="0">
                <a:solidFill>
                  <a:schemeClr val="bg1"/>
                </a:solidFill>
                <a:latin typeface="Gabriola" panose="04040605051002020D02" pitchFamily="82" charset="0"/>
                <a:ea typeface="+mj-ea"/>
                <a:cs typeface="+mj-cs"/>
              </a:rPr>
              <a:t>Департамент общественных финансов</a:t>
            </a:r>
          </a:p>
          <a:p>
            <a:pPr>
              <a:lnSpc>
                <a:spcPct val="50000"/>
              </a:lnSpc>
              <a:spcBef>
                <a:spcPts val="0"/>
              </a:spcBef>
            </a:pPr>
            <a:r>
              <a:rPr lang="ru-RU" sz="2800" dirty="0">
                <a:solidFill>
                  <a:schemeClr val="bg1"/>
                </a:solidFill>
                <a:latin typeface="Gabriola" panose="04040605051002020D02" pitchFamily="82" charset="0"/>
                <a:ea typeface="+mj-ea"/>
                <a:cs typeface="+mj-cs"/>
              </a:rPr>
              <a:t>Департамент корпоративных финансов и корпоративного управления</a:t>
            </a:r>
          </a:p>
          <a:p>
            <a:pPr>
              <a:lnSpc>
                <a:spcPct val="50000"/>
              </a:lnSpc>
              <a:spcBef>
                <a:spcPts val="0"/>
              </a:spcBef>
            </a:pPr>
            <a:r>
              <a:rPr lang="ru-RU" sz="2800" dirty="0">
                <a:solidFill>
                  <a:schemeClr val="bg1"/>
                </a:solidFill>
                <a:latin typeface="Gabriola" panose="04040605051002020D02" pitchFamily="82" charset="0"/>
                <a:ea typeface="+mj-ea"/>
                <a:cs typeface="+mj-cs"/>
              </a:rPr>
              <a:t>Департамент страхования и экономики социальной сферы</a:t>
            </a:r>
          </a:p>
          <a:p>
            <a:pPr>
              <a:lnSpc>
                <a:spcPct val="50000"/>
              </a:lnSpc>
              <a:spcBef>
                <a:spcPts val="0"/>
              </a:spcBef>
            </a:pPr>
            <a:r>
              <a:rPr lang="ru-RU" sz="2800" dirty="0">
                <a:solidFill>
                  <a:schemeClr val="bg1"/>
                </a:solidFill>
                <a:latin typeface="Gabriola" panose="04040605051002020D02" pitchFamily="82" charset="0"/>
                <a:ea typeface="+mj-ea"/>
                <a:cs typeface="+mj-cs"/>
              </a:rPr>
              <a:t>Департамент финансовых рынков и банков</a:t>
            </a:r>
          </a:p>
          <a:p>
            <a:pPr>
              <a:lnSpc>
                <a:spcPct val="50000"/>
              </a:lnSpc>
              <a:spcBef>
                <a:spcPts val="0"/>
              </a:spcBef>
            </a:pPr>
            <a:r>
              <a:rPr lang="ru-RU" sz="2800" dirty="0">
                <a:solidFill>
                  <a:schemeClr val="bg1"/>
                </a:solidFill>
                <a:latin typeface="Gabriola" panose="04040605051002020D02" pitchFamily="82" charset="0"/>
                <a:ea typeface="+mj-ea"/>
                <a:cs typeface="+mj-cs"/>
              </a:rPr>
              <a:t>Кафедра «Экономика организации»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353135F-25D0-498B-A51D-936A1997B52F}"/>
              </a:ext>
            </a:extLst>
          </p:cNvPr>
          <p:cNvSpPr/>
          <p:nvPr/>
        </p:nvSpPr>
        <p:spPr>
          <a:xfrm>
            <a:off x="298173" y="337931"/>
            <a:ext cx="6244259" cy="8468139"/>
          </a:xfrm>
          <a:prstGeom prst="rect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A32ACB-86E4-4D88-A5BA-F1B85430E9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9"/>
          <a:stretch/>
        </p:blipFill>
        <p:spPr>
          <a:xfrm>
            <a:off x="4810540" y="7655260"/>
            <a:ext cx="1672259" cy="10433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CEB036-5244-4417-89A9-13DF603CE6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91"/>
          <a:stretch/>
        </p:blipFill>
        <p:spPr>
          <a:xfrm>
            <a:off x="3657602" y="7643413"/>
            <a:ext cx="1152938" cy="10433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59DCEA-26B5-4C5C-85E1-9CA09FF183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786" r="28915"/>
          <a:stretch/>
        </p:blipFill>
        <p:spPr>
          <a:xfrm>
            <a:off x="0" y="28526"/>
            <a:ext cx="6858000" cy="9115474"/>
          </a:xfrm>
          <a:prstGeom prst="rect">
            <a:avLst/>
          </a:prstGeom>
        </p:spPr>
      </p:pic>
      <p:pic>
        <p:nvPicPr>
          <p:cNvPr id="5" name="vagner-polet-valkirijj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24200" y="426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18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F37048-A57D-4588-A55C-89823779AE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63" t="70307" r="31233" b="4666"/>
          <a:stretch/>
        </p:blipFill>
        <p:spPr>
          <a:xfrm>
            <a:off x="1332476" y="6452322"/>
            <a:ext cx="5180157" cy="2299004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1778F025-3278-4E46-A5BB-26F9F74093A3}"/>
              </a:ext>
            </a:extLst>
          </p:cNvPr>
          <p:cNvSpPr/>
          <p:nvPr/>
        </p:nvSpPr>
        <p:spPr>
          <a:xfrm>
            <a:off x="298173" y="337931"/>
            <a:ext cx="6244259" cy="8468139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Объект 44" descr="Изображение выглядит как человек, мужчина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CA883FA-4B39-4BBA-B797-BD8A6DA72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9"/>
          <a:stretch/>
        </p:blipFill>
        <p:spPr>
          <a:xfrm>
            <a:off x="-2390722" y="2316838"/>
            <a:ext cx="1584980" cy="1970475"/>
          </a:xfrm>
        </p:spPr>
      </p:pic>
      <p:pic>
        <p:nvPicPr>
          <p:cNvPr id="17" name="Рисунок 16" descr="Изображение выглядит как мужчина, человек, костюм, фотография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7441D39-0CCC-422D-BE05-CA63A4CB077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656" y="2923113"/>
            <a:ext cx="1299902" cy="149440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FBFE9BD8-A542-4C05-ADBE-D26BEE652974}"/>
              </a:ext>
            </a:extLst>
          </p:cNvPr>
          <p:cNvSpPr txBox="1"/>
          <p:nvPr/>
        </p:nvSpPr>
        <p:spPr>
          <a:xfrm>
            <a:off x="-2874178" y="3698562"/>
            <a:ext cx="2231957" cy="33598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b="1" dirty="0">
                <a:solidFill>
                  <a:schemeClr val="bg1"/>
                </a:solidFill>
                <a:latin typeface="Akrobat Black" panose="00000A00000000000000" pitchFamily="50" charset="-52"/>
              </a:rPr>
              <a:t>Г.Г. Елисеев</a:t>
            </a:r>
            <a:endParaRPr lang="ru-RU" sz="2000" dirty="0">
              <a:solidFill>
                <a:schemeClr val="bg1"/>
              </a:solidFill>
              <a:latin typeface="Akrobat Black" panose="00000A00000000000000" pitchFamily="50" charset="-52"/>
            </a:endParaRPr>
          </a:p>
        </p:txBody>
      </p:sp>
      <p:pic>
        <p:nvPicPr>
          <p:cNvPr id="66" name="Рисунок 65" descr="Изображение выглядит как человек, мужчина, галстук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5E4167ED-DAF6-4108-AE10-E8FBDD7306B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9756" y="1699839"/>
            <a:ext cx="1714014" cy="197047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CB416715-D05D-448A-9BB8-9967E602BB97}"/>
              </a:ext>
            </a:extLst>
          </p:cNvPr>
          <p:cNvSpPr txBox="1"/>
          <p:nvPr/>
        </p:nvSpPr>
        <p:spPr>
          <a:xfrm>
            <a:off x="-2778727" y="4287313"/>
            <a:ext cx="2231957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krobat Black" panose="00000A00000000000000" pitchFamily="50" charset="-52"/>
              </a:rPr>
              <a:t>А. И. Абрикосов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Akrobat Black" panose="00000A00000000000000" pitchFamily="50" charset="-52"/>
              </a:rPr>
              <a:t>Династия Абрикосовых 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E6E88BC1-A1BF-4556-8D63-3BF170A30146}"/>
              </a:ext>
            </a:extLst>
          </p:cNvPr>
          <p:cNvGrpSpPr/>
          <p:nvPr/>
        </p:nvGrpSpPr>
        <p:grpSpPr>
          <a:xfrm>
            <a:off x="7646347" y="2138027"/>
            <a:ext cx="2275764" cy="2149286"/>
            <a:chOff x="1314188" y="1149543"/>
            <a:chExt cx="2275764" cy="2149286"/>
          </a:xfrm>
        </p:grpSpPr>
        <p:pic>
          <p:nvPicPr>
            <p:cNvPr id="54" name="Рисунок 53" descr="Изображение выглядит как мужчина, человек&#10;&#10;Описание создано с очень высокой степенью достоверности">
              <a:extLst>
                <a:ext uri="{FF2B5EF4-FFF2-40B4-BE49-F238E27FC236}">
                  <a16:creationId xmlns:a16="http://schemas.microsoft.com/office/drawing/2014/main" id="{90428414-D9EF-4592-AC6F-A0CE431CC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4188" y="1149543"/>
              <a:ext cx="1507953" cy="173358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мужчина, человек, костюм, фотография&#10;&#10;Описание создано с очень высокой степенью достоверности">
              <a:extLst>
                <a:ext uri="{FF2B5EF4-FFF2-40B4-BE49-F238E27FC236}">
                  <a16:creationId xmlns:a16="http://schemas.microsoft.com/office/drawing/2014/main" id="{BD7AF699-09C9-41EB-9518-488B5DE93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4994" y="1511211"/>
              <a:ext cx="1554958" cy="1787618"/>
            </a:xfrm>
            <a:prstGeom prst="rect">
              <a:avLst/>
            </a:prstGeom>
          </p:spPr>
        </p:pic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E0C51E20-AFEC-46A2-849D-7DEADB2F5CF4}"/>
              </a:ext>
            </a:extLst>
          </p:cNvPr>
          <p:cNvSpPr txBox="1"/>
          <p:nvPr/>
        </p:nvSpPr>
        <p:spPr>
          <a:xfrm>
            <a:off x="7646347" y="4034551"/>
            <a:ext cx="1991709" cy="50552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600" b="1" dirty="0">
                <a:solidFill>
                  <a:schemeClr val="bg1"/>
                </a:solidFill>
                <a:latin typeface="+mj-lt"/>
              </a:rPr>
              <a:t>Династия Кузнецовых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EAD68F7-8FAA-4BC3-8C2F-C6A05C9D820E}"/>
              </a:ext>
            </a:extLst>
          </p:cNvPr>
          <p:cNvSpPr txBox="1"/>
          <p:nvPr/>
        </p:nvSpPr>
        <p:spPr>
          <a:xfrm>
            <a:off x="7010896" y="3999349"/>
            <a:ext cx="1991709" cy="3231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solidFill>
                  <a:schemeClr val="bg1"/>
                </a:solidFill>
                <a:latin typeface="Akrobat Black" panose="00000A00000000000000" pitchFamily="50" charset="-52"/>
              </a:rPr>
              <a:t>А.З. Хитрово</a:t>
            </a:r>
          </a:p>
        </p:txBody>
      </p:sp>
      <p:pic>
        <p:nvPicPr>
          <p:cNvPr id="71" name="Рисунок 70" descr="Изображение выглядит как человек, внутренний, мужчи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12AB5E9F-43F5-41D2-80A2-2A2AC9F2E49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9" b="26359"/>
          <a:stretch/>
        </p:blipFill>
        <p:spPr>
          <a:xfrm>
            <a:off x="7336465" y="1534544"/>
            <a:ext cx="2301591" cy="250000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мужчина, человек, стоит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1DE281FF-543F-4C57-BE03-95DEFB30619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8" r="12070"/>
          <a:stretch/>
        </p:blipFill>
        <p:spPr>
          <a:xfrm>
            <a:off x="-1816858" y="2499423"/>
            <a:ext cx="1299901" cy="20281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9D7E6C1-49A0-40EF-BF91-87D7F9775221}"/>
              </a:ext>
            </a:extLst>
          </p:cNvPr>
          <p:cNvSpPr txBox="1"/>
          <p:nvPr/>
        </p:nvSpPr>
        <p:spPr>
          <a:xfrm>
            <a:off x="-2251510" y="4527561"/>
            <a:ext cx="2231957" cy="33598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dirty="0" err="1">
                <a:solidFill>
                  <a:schemeClr val="bg1"/>
                </a:solidFill>
                <a:latin typeface="Akrobat Black" panose="00000A00000000000000" pitchFamily="50" charset="-52"/>
              </a:rPr>
              <a:t>С.И.Мамонтов</a:t>
            </a:r>
            <a:endParaRPr lang="ru-RU" dirty="0">
              <a:solidFill>
                <a:schemeClr val="bg1"/>
              </a:solidFill>
              <a:latin typeface="Akrobat Black" panose="00000A00000000000000" pitchFamily="50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379C90-E254-4692-80DF-A40FF5133C37}"/>
              </a:ext>
            </a:extLst>
          </p:cNvPr>
          <p:cNvSpPr txBox="1"/>
          <p:nvPr/>
        </p:nvSpPr>
        <p:spPr>
          <a:xfrm>
            <a:off x="6922343" y="4350287"/>
            <a:ext cx="2231957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krobat Black" panose="00000A00000000000000" pitchFamily="50" charset="-52"/>
              </a:rPr>
              <a:t>И. </a:t>
            </a:r>
            <a:r>
              <a:rPr lang="ru-RU" sz="2000" b="1" dirty="0" err="1">
                <a:solidFill>
                  <a:schemeClr val="bg1"/>
                </a:solidFill>
                <a:latin typeface="Akrobat Black" panose="00000A00000000000000" pitchFamily="50" charset="-52"/>
              </a:rPr>
              <a:t>Х.Озеров</a:t>
            </a:r>
            <a:endParaRPr lang="ru-RU" sz="1600" dirty="0">
              <a:solidFill>
                <a:schemeClr val="bg1"/>
              </a:solidFill>
              <a:latin typeface="Akrobat Black" panose="00000A00000000000000" pitchFamily="50" charset="-52"/>
            </a:endParaRPr>
          </a:p>
        </p:txBody>
      </p:sp>
      <p:pic>
        <p:nvPicPr>
          <p:cNvPr id="19" name="Рисунок 18" descr="Изображение выглядит как мужчина, человек, одежда, костюм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FBBF0F66-B676-4AAE-8882-8B7C49A799A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7"/>
          <a:stretch/>
        </p:blipFill>
        <p:spPr>
          <a:xfrm>
            <a:off x="-2078648" y="2241197"/>
            <a:ext cx="1780293" cy="217631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3CF26E5-3E67-459A-AB66-D670DB630EBA}"/>
              </a:ext>
            </a:extLst>
          </p:cNvPr>
          <p:cNvSpPr txBox="1"/>
          <p:nvPr/>
        </p:nvSpPr>
        <p:spPr>
          <a:xfrm>
            <a:off x="-2250427" y="4325490"/>
            <a:ext cx="2231957" cy="33598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sz="2000" dirty="0">
                <a:solidFill>
                  <a:schemeClr val="bg1"/>
                </a:solidFill>
                <a:latin typeface="Akrobat Black" panose="00000A00000000000000" pitchFamily="50" charset="-52"/>
              </a:rPr>
              <a:t>Г.Г. Солодовников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9AC81A-E1DA-4D5D-A791-560434E58D9A}"/>
              </a:ext>
            </a:extLst>
          </p:cNvPr>
          <p:cNvSpPr txBox="1"/>
          <p:nvPr/>
        </p:nvSpPr>
        <p:spPr>
          <a:xfrm>
            <a:off x="7261585" y="4774365"/>
            <a:ext cx="1991709" cy="55399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solidFill>
                  <a:schemeClr val="bg1"/>
                </a:solidFill>
                <a:latin typeface="Akrobat Black" panose="00000A00000000000000" pitchFamily="50" charset="-52"/>
              </a:rPr>
              <a:t>Руководители Сбербанка 90-х гг. ХХ в.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C37164-AF98-48E7-8466-1AC5498FD42D}"/>
              </a:ext>
            </a:extLst>
          </p:cNvPr>
          <p:cNvSpPr txBox="1"/>
          <p:nvPr/>
        </p:nvSpPr>
        <p:spPr>
          <a:xfrm>
            <a:off x="-2590922" y="4839722"/>
            <a:ext cx="1991709" cy="3231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ru-RU" sz="1500" dirty="0" err="1">
                <a:solidFill>
                  <a:schemeClr val="bg1"/>
                </a:solidFill>
                <a:latin typeface="Akrobat Black" panose="00000A00000000000000" pitchFamily="50" charset="-52"/>
              </a:rPr>
              <a:t>А.И.Казьмин</a:t>
            </a:r>
            <a:endParaRPr lang="ru-RU" sz="1500" dirty="0">
              <a:solidFill>
                <a:schemeClr val="bg1"/>
              </a:solidFill>
              <a:latin typeface="Akrobat Black" panose="00000A00000000000000" pitchFamily="50" charset="-52"/>
            </a:endParaRPr>
          </a:p>
        </p:txBody>
      </p:sp>
      <p:pic>
        <p:nvPicPr>
          <p:cNvPr id="37" name="Рисунок 36" descr="Изображение выглядит как мужчина, человек, костюм, галсту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06F9C9FA-89FF-49EE-A4D2-F6222A75A034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249" y="3453760"/>
            <a:ext cx="1042313" cy="119827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человек, мужчина, костюм, галсту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FC53243E-04F1-4FCA-8538-CD795F068B0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6" b="8702"/>
          <a:stretch/>
        </p:blipFill>
        <p:spPr>
          <a:xfrm>
            <a:off x="7691191" y="3269055"/>
            <a:ext cx="1096575" cy="1441676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42FEDB2-4F2E-4B45-AC5F-D6688C93EFDC}"/>
              </a:ext>
            </a:extLst>
          </p:cNvPr>
          <p:cNvGrpSpPr/>
          <p:nvPr/>
        </p:nvGrpSpPr>
        <p:grpSpPr>
          <a:xfrm>
            <a:off x="7079422" y="3006411"/>
            <a:ext cx="2266874" cy="1767954"/>
            <a:chOff x="3179695" y="1481942"/>
            <a:chExt cx="2627312" cy="2049063"/>
          </a:xfrm>
        </p:grpSpPr>
        <p:pic>
          <p:nvPicPr>
            <p:cNvPr id="22" name="Рисунок 21" descr="Изображение выглядит как человек, мужчина, костюм, галстук&#10;&#10;Описание создано с очень высокой степенью достоверности">
              <a:extLst>
                <a:ext uri="{FF2B5EF4-FFF2-40B4-BE49-F238E27FC236}">
                  <a16:creationId xmlns:a16="http://schemas.microsoft.com/office/drawing/2014/main" id="{735852F8-025E-44C6-BA17-02B243CEB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9695" y="1481942"/>
              <a:ext cx="1673460" cy="1923853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мужчина, человек, костюм, одежда&#10;&#10;Описание создано с очень высокой степенью достоверности">
              <a:extLst>
                <a:ext uri="{FF2B5EF4-FFF2-40B4-BE49-F238E27FC236}">
                  <a16:creationId xmlns:a16="http://schemas.microsoft.com/office/drawing/2014/main" id="{1CB792BE-5A52-49DC-9F84-AD9164967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19"/>
            <a:stretch/>
          </p:blipFill>
          <p:spPr>
            <a:xfrm>
              <a:off x="4276115" y="1607152"/>
              <a:ext cx="1530892" cy="1923853"/>
            </a:xfrm>
            <a:prstGeom prst="trapezoid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81E784B1-047C-4465-9033-B6D0E6A42CD6}"/>
              </a:ext>
            </a:extLst>
          </p:cNvPr>
          <p:cNvGrpSpPr/>
          <p:nvPr/>
        </p:nvGrpSpPr>
        <p:grpSpPr>
          <a:xfrm>
            <a:off x="7138960" y="3085849"/>
            <a:ext cx="2266874" cy="1600923"/>
            <a:chOff x="4325580" y="416122"/>
            <a:chExt cx="2266874" cy="1600923"/>
          </a:xfrm>
        </p:grpSpPr>
        <p:pic>
          <p:nvPicPr>
            <p:cNvPr id="28" name="Рисунок 27" descr="Изображение выглядит как человек, мужчина, костюм, галстук&#10;&#10;Описание создано с очень высокой степенью достоверности">
              <a:extLst>
                <a:ext uri="{FF2B5EF4-FFF2-40B4-BE49-F238E27FC236}">
                  <a16:creationId xmlns:a16="http://schemas.microsoft.com/office/drawing/2014/main" id="{B8B04640-4723-4110-9E1A-A70E90A74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14" t="59816" b="8275"/>
            <a:stretch/>
          </p:blipFill>
          <p:spPr>
            <a:xfrm>
              <a:off x="5026837" y="1135293"/>
              <a:ext cx="960291" cy="430710"/>
            </a:xfrm>
            <a:prstGeom prst="rect">
              <a:avLst/>
            </a:prstGeom>
          </p:spPr>
        </p:pic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BCE93007-B006-45A9-8E57-15CF13BAD7C6}"/>
                </a:ext>
              </a:extLst>
            </p:cNvPr>
            <p:cNvGrpSpPr/>
            <p:nvPr/>
          </p:nvGrpSpPr>
          <p:grpSpPr>
            <a:xfrm>
              <a:off x="4325580" y="416122"/>
              <a:ext cx="2266874" cy="1600923"/>
              <a:chOff x="428102" y="5054738"/>
              <a:chExt cx="2266874" cy="1600923"/>
            </a:xfrm>
          </p:grpSpPr>
          <p:pic>
            <p:nvPicPr>
              <p:cNvPr id="30" name="Рисунок 29" descr="Изображение выглядит как человек, мужчина, галстук, костюм&#10;&#10;Описание создано с очень высокой степенью достоверности">
                <a:extLst>
                  <a:ext uri="{FF2B5EF4-FFF2-40B4-BE49-F238E27FC236}">
                    <a16:creationId xmlns:a16="http://schemas.microsoft.com/office/drawing/2014/main" id="{2453E7A2-B12F-4735-A4E0-D3D3B89E80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3442" y="5054738"/>
                <a:ext cx="692746" cy="763774"/>
              </a:xfrm>
              <a:prstGeom prst="rect">
                <a:avLst/>
              </a:prstGeom>
            </p:spPr>
          </p:pic>
          <p:pic>
            <p:nvPicPr>
              <p:cNvPr id="31" name="Рисунок 30" descr="Изображение выглядит как человек, костюм, мужчина, галстук&#10;&#10;Описание создано с очень высокой степенью достоверности">
                <a:extLst>
                  <a:ext uri="{FF2B5EF4-FFF2-40B4-BE49-F238E27FC236}">
                    <a16:creationId xmlns:a16="http://schemas.microsoft.com/office/drawing/2014/main" id="{353A76FD-635B-4FC2-BEEF-4F5BED7D8A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8102" y="5127500"/>
                <a:ext cx="1225747" cy="1409150"/>
              </a:xfrm>
              <a:prstGeom prst="rect">
                <a:avLst/>
              </a:prstGeom>
            </p:spPr>
          </p:pic>
          <p:pic>
            <p:nvPicPr>
              <p:cNvPr id="32" name="Рисунок 31" descr="Изображение выглядит как человек, мужчина, костюм, галстук&#10;&#10;Описание создано с очень высокой степенью достоверности">
                <a:extLst>
                  <a:ext uri="{FF2B5EF4-FFF2-40B4-BE49-F238E27FC236}">
                    <a16:creationId xmlns:a16="http://schemas.microsoft.com/office/drawing/2014/main" id="{FCA368D9-3949-4967-A939-167CD7AECD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9229" y="5246511"/>
                <a:ext cx="1225747" cy="1409150"/>
              </a:xfrm>
              <a:prstGeom prst="rect">
                <a:avLst/>
              </a:prstGeom>
            </p:spPr>
          </p:pic>
        </p:grpSp>
      </p:grpSp>
      <p:pic>
        <p:nvPicPr>
          <p:cNvPr id="38" name="Рисунок 37" descr="Изображение выглядит как человек, галстук, костюм, мужчи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31866C7-FA04-4CE6-BD20-D3872A40A46A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0505" y="3077598"/>
            <a:ext cx="1055242" cy="121313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FA21F09-D410-4CD2-8646-C86DCBB8C82A}"/>
              </a:ext>
            </a:extLst>
          </p:cNvPr>
          <p:cNvSpPr txBox="1"/>
          <p:nvPr/>
        </p:nvSpPr>
        <p:spPr>
          <a:xfrm>
            <a:off x="7334535" y="4555175"/>
            <a:ext cx="1991709" cy="7848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solidFill>
                  <a:schemeClr val="bg1"/>
                </a:solidFill>
                <a:latin typeface="Akrobat Black" panose="00000A00000000000000" pitchFamily="50" charset="-52"/>
              </a:rPr>
              <a:t>Министры финансов Российской Федерации 90 –х годов</a:t>
            </a:r>
          </a:p>
        </p:txBody>
      </p:sp>
      <p:pic>
        <p:nvPicPr>
          <p:cNvPr id="26" name="Рисунок 25" descr="Изображение выглядит как мужчина, человек, костюм, галсту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D3A933D4-9BF4-4F29-9407-DE7EB3CFBC22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932" y="3545657"/>
            <a:ext cx="1176602" cy="135265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жчина, человек, костюм, нос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44BF2E13-5311-42B9-9BDA-807F504793A3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7712" y="2963298"/>
            <a:ext cx="1185599" cy="136299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B814C45-9F6B-497E-9005-CA97522919B6}"/>
              </a:ext>
            </a:extLst>
          </p:cNvPr>
          <p:cNvSpPr txBox="1"/>
          <p:nvPr/>
        </p:nvSpPr>
        <p:spPr>
          <a:xfrm>
            <a:off x="-2027193" y="4020375"/>
            <a:ext cx="2231957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krobat Black" panose="00000A00000000000000" pitchFamily="50" charset="-52"/>
              </a:rPr>
              <a:t>В.М. Родионова</a:t>
            </a:r>
            <a:endParaRPr lang="ru-RU" sz="1200" dirty="0">
              <a:solidFill>
                <a:schemeClr val="bg1"/>
              </a:solidFill>
              <a:latin typeface="Akrobat Black" panose="00000A00000000000000" pitchFamily="50" charset="-52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8E15CB-2F2E-46A6-A50D-39A90AD0DA2E}"/>
              </a:ext>
            </a:extLst>
          </p:cNvPr>
          <p:cNvSpPr txBox="1"/>
          <p:nvPr/>
        </p:nvSpPr>
        <p:spPr>
          <a:xfrm>
            <a:off x="7196970" y="4636187"/>
            <a:ext cx="2231957" cy="33598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dirty="0">
                <a:solidFill>
                  <a:schemeClr val="bg1"/>
                </a:solidFill>
                <a:latin typeface="Akrobat Black" panose="00000A00000000000000" pitchFamily="50" charset="-52"/>
              </a:rPr>
              <a:t>Д.С. </a:t>
            </a:r>
            <a:r>
              <a:rPr lang="ru-RU" dirty="0" err="1">
                <a:solidFill>
                  <a:schemeClr val="bg1"/>
                </a:solidFill>
                <a:latin typeface="Akrobat Black" panose="00000A00000000000000" pitchFamily="50" charset="-52"/>
              </a:rPr>
              <a:t>Моляков</a:t>
            </a:r>
            <a:endParaRPr lang="ru-RU" dirty="0">
              <a:solidFill>
                <a:schemeClr val="bg1"/>
              </a:solidFill>
              <a:latin typeface="Akrobat Black" panose="00000A00000000000000" pitchFamily="50" charset="-52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6DE2BAF-5508-4A3D-8226-8665F592FA9C}"/>
              </a:ext>
            </a:extLst>
          </p:cNvPr>
          <p:cNvSpPr txBox="1"/>
          <p:nvPr/>
        </p:nvSpPr>
        <p:spPr>
          <a:xfrm>
            <a:off x="-2407912" y="4628593"/>
            <a:ext cx="2231957" cy="33598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sz="2000" dirty="0">
                <a:solidFill>
                  <a:schemeClr val="bg1"/>
                </a:solidFill>
                <a:latin typeface="Akrobat Black" panose="00000A00000000000000" pitchFamily="50" charset="-52"/>
              </a:rPr>
              <a:t>Л.П. Павлова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BB6A0B7-58AB-4954-8D2F-720D5FBA1E7C}"/>
              </a:ext>
            </a:extLst>
          </p:cNvPr>
          <p:cNvSpPr txBox="1"/>
          <p:nvPr/>
        </p:nvSpPr>
        <p:spPr>
          <a:xfrm>
            <a:off x="7295394" y="4622154"/>
            <a:ext cx="1991709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krobat Black" panose="00000A00000000000000" pitchFamily="50" charset="-52"/>
              </a:rPr>
              <a:t>Г.О. Греф</a:t>
            </a:r>
          </a:p>
        </p:txBody>
      </p:sp>
      <p:pic>
        <p:nvPicPr>
          <p:cNvPr id="2" name="vagner-polet-valkirijj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839872" y="5328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9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000" decel="9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5185E-6 -1.11111E-6 L 0.74236 0.12083 " pathEditMode="relative" rAng="0" ptsTypes="AA">
                                      <p:cBhvr>
                                        <p:cTn id="6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06" y="60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4000" decel="9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9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accel="4000" decel="9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94444E-6 L 0.75532 0.18351 " pathEditMode="relative" rAng="0" ptsTypes="AA">
                                      <p:cBhvr>
                                        <p:cTn id="10" dur="9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55" y="916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6" presetClass="emph" presetSubtype="0" accel="4000" decel="9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9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236 0.12083 L 0.39722 -0.2168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9" y="-168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42" presetClass="path" presetSubtype="0" accel="12000" decel="8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1481E-6 0 L -0.76019 0.22292 " pathEditMode="relative" rAng="0" ptsTypes="AA">
                                      <p:cBhvr>
                                        <p:cTn id="18" dur="9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09" y="1114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6" presetClass="emph" presetSubtype="0" accel="12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9000" fill="hold"/>
                                        <p:tgtEl>
                                          <p:spTgt spid="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42" presetClass="path" presetSubtype="0" accel="12000" decel="86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6296E-6 1.11111E-6 L -0.78079 0.13055 " pathEditMode="relative" rAng="0" ptsTypes="AA">
                                      <p:cBhvr>
                                        <p:cTn id="22" dur="9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51" y="586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accel="12000" decel="86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9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8079 0.13055 L -0.93982 -0.1835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3" y="-157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0"/>
                            </p:stCondLst>
                            <p:childTnLst>
                              <p:par>
                                <p:cTn id="29" presetID="42" presetClass="path" presetSubtype="0" accel="8000" decel="8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-3.05556E-6 L 0.75648 0.26893 " pathEditMode="relative" rAng="0" ptsTypes="AA">
                                      <p:cBhvr>
                                        <p:cTn id="30" dur="9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24" y="1343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6" presetClass="emph" presetSubtype="0" accel="8000" decel="8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9000" fill="hold"/>
                                        <p:tgtEl>
                                          <p:spTgt spid="6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42" presetClass="path" presetSubtype="0" accel="8000" decel="82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61111E-6 L 0.74236 0.18836 " pathEditMode="relative" rAng="0" ptsTypes="AA">
                                      <p:cBhvr>
                                        <p:cTn id="34" dur="9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06" y="876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accel="8000" decel="82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9000" fill="hold"/>
                                        <p:tgtEl>
                                          <p:spTgt spid="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10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236 0.18836 L 0.70903 -0.1571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172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3000"/>
                            </p:stCondLst>
                            <p:childTnLst>
                              <p:par>
                                <p:cTn id="41" presetID="42" presetClass="path" presetSubtype="0" accel="8000" decel="9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72222E-6 L -0.66736 0.19549 " pathEditMode="relative" rAng="0" ptsTypes="AA">
                                      <p:cBhvr>
                                        <p:cTn id="42" dur="9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80" y="977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6" presetClass="emph" presetSubtype="0" accel="8000" decel="9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9000" fill="hold"/>
                                        <p:tgtEl>
                                          <p:spTgt spid="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42" presetClass="path" presetSubtype="0" accel="8000" decel="9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-3.88889E-6 L -0.6331 0.11216 " pathEditMode="relative" rAng="0" ptsTypes="AA">
                                      <p:cBhvr>
                                        <p:cTn id="46" dur="9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67" y="560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accel="8000" decel="9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9000" fill="hold"/>
                                        <p:tgtEl>
                                          <p:spTgt spid="7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2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31 0.11216 L -0.47083 -0.1890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02" y="-1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4000"/>
                            </p:stCondLst>
                            <p:childTnLst>
                              <p:par>
                                <p:cTn id="53" presetID="42" presetClass="path" presetSubtype="0" accel="8000" decel="9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0741E-7 -0.0158 L 0.66551 0.17709 " pathEditMode="relative" rAng="0" ptsTypes="AA">
                                      <p:cBhvr>
                                        <p:cTn id="54" dur="9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64" y="963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5" presetID="6" presetClass="emph" presetSubtype="0" accel="8000" decel="9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9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7" presetID="42" presetClass="path" presetSubtype="0" accel="8000" decel="9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451 L 0.67014 0.09774 " pathEditMode="relative" rAng="0" ptsTypes="AA">
                                      <p:cBhvr>
                                        <p:cTn id="58" dur="9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95" y="526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accel="8000" decel="9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9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300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014 0.09774 L 0.31875 -0.130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69" y="-114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0"/>
                            </p:stCondLst>
                            <p:childTnLst>
                              <p:par>
                                <p:cTn id="65" presetID="42" presetClass="path" presetSubtype="0" accel="6000" decel="9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0741E-7 5.55556E-7 L -0.67199 0.1941 " pathEditMode="relative" rAng="0" ptsTypes="AA">
                                      <p:cBhvr>
                                        <p:cTn id="66" dur="9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11" y="970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7" presetID="6" presetClass="emph" presetSubtype="0" accel="6000" decel="9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9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7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9" presetID="42" presetClass="path" presetSubtype="0" accel="6000" decel="94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0741E-7 1.11111E-6 L -0.65949 0.08055 " pathEditMode="relative" rAng="0" ptsTypes="AA">
                                      <p:cBhvr>
                                        <p:cTn id="70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86" y="567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accel="6000" decel="94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9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400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5949 0.08055 L -0.56458 -0.2918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5" y="-186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6000"/>
                            </p:stCondLst>
                            <p:childTnLst>
                              <p:par>
                                <p:cTn id="77" presetID="42" presetClass="path" presetSubtype="0" accel="6000" decel="8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0741E-7 5.55556E-7 L 0.66551 0.18733 " pathEditMode="relative" rAng="0" ptsTypes="AA">
                                      <p:cBhvr>
                                        <p:cTn id="78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64" y="935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7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9" presetID="6" presetClass="emph" presetSubtype="0" accel="6000" decel="8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9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9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1" presetID="42" presetClass="path" presetSubtype="0" accel="6000" decel="84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5185E-6 -2.5E-6 L 0.66505 0.11788 " pathEditMode="relative" rAng="0" ptsTypes="AA">
                                      <p:cBhvr>
                                        <p:cTn id="82" dur="9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41" y="5885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" presetClass="emph" presetSubtype="0" accel="6000" decel="84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9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00"/>
                            </p:stCondLst>
                            <p:childTnLst>
                              <p:par>
                                <p:cTn id="8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505 0.11788 L 0.99074 -0.21024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73" y="-164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7000"/>
                            </p:stCondLst>
                            <p:childTnLst>
                              <p:par>
                                <p:cTn id="89" presetID="42" presetClass="path" presetSubtype="0" accel="8000" decel="9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1481E-6 3.05556E-6 L -0.70394 0.09878 " pathEditMode="relative" rAng="0" ptsTypes="AA">
                                      <p:cBhvr>
                                        <p:cTn id="90" dur="9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08" y="493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9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1" presetID="6" presetClass="emph" presetSubtype="0" accel="8000" decel="9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9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1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3" presetID="42" presetClass="path" presetSubtype="0" accel="12000" decel="86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6 2.77778E-6 L -0.71273 0.07118 " pathEditMode="relative" rAng="0" ptsTypes="AA">
                                      <p:cBhvr>
                                        <p:cTn id="94" dur="9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48" y="3559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" presetClass="emph" presetSubtype="0" accel="12000" decel="86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9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6000"/>
                            </p:stCondLst>
                            <p:childTnLst>
                              <p:par>
                                <p:cTn id="9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19 0.05659 L -0.92569 -0.15209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-104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8000"/>
                            </p:stCondLst>
                            <p:childTnLst>
                              <p:par>
                                <p:cTn id="101" presetID="42" presetClass="path" presetSubtype="0" accel="8000" decel="9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59E-6 5E-6 L 0.65556 0.1033 " pathEditMode="relative" rAng="0" ptsTypes="AA">
                                      <p:cBhvr>
                                        <p:cTn id="102" dur="9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8" y="515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1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3" presetID="6" presetClass="emph" presetSubtype="0" accel="8000" decel="9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9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3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5" presetID="42" presetClass="path" presetSubtype="0" accel="8000" decel="9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8148E-6 -1.94444E-6 L 0.66227 0.02031 " pathEditMode="relative" rAng="0" ptsTypes="AA">
                                      <p:cBhvr>
                                        <p:cTn id="106" dur="9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02" y="764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accel="8000" decel="9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9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7000"/>
                            </p:stCondLst>
                            <p:childTnLst>
                              <p:par>
                                <p:cTn id="1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227 0.02031 L 0.71875 -0.1631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4" y="-91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9000"/>
                            </p:stCondLst>
                            <p:childTnLst>
                              <p:par>
                                <p:cTn id="113" presetID="42" presetClass="path" presetSubtype="0" accel="8000" decel="9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03 0.02257 L -0.71458 0.09688 " pathEditMode="relative" rAng="0" ptsTypes="AA">
                                      <p:cBhvr>
                                        <p:cTn id="114" dur="9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39" y="371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5" presetID="6" presetClass="emph" presetSubtype="0" accel="8000" decel="9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9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5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7" presetID="42" presetClass="path" presetSubtype="0" accel="12000" decel="86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5.55112E-17 L -0.71273 0.07118 " pathEditMode="relative" rAng="0" ptsTypes="AA">
                                      <p:cBhvr>
                                        <p:cTn id="118" dur="9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48" y="3559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6" presetClass="emph" presetSubtype="0" accel="12000" decel="86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9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8000"/>
                            </p:stCondLst>
                            <p:childTnLst>
                              <p:par>
                                <p:cTn id="1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1273 0.07118 L -0.51273 -0.18021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-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125" presetID="42" presetClass="path" presetSubtype="0" accel="8000" decel="9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2.77778E-7 L 0.63542 0.18559 " pathEditMode="relative" rAng="0" ptsTypes="AA">
                                      <p:cBhvr>
                                        <p:cTn id="126" dur="9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59" y="927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5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7" presetID="6" presetClass="emph" presetSubtype="0" accel="8000" decel="9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9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7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9" presetID="42" presetClass="path" presetSubtype="0" accel="8000" decel="92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9259E-6 -1.11111E-6 L 0.64676 0.08177 " pathEditMode="relative" rAng="0" ptsTypes="AA">
                                      <p:cBhvr>
                                        <p:cTn id="130" dur="9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38" y="4080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" presetClass="emph" presetSubtype="0" accel="8000" decel="92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9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19000"/>
                            </p:stCondLst>
                            <p:childTnLst>
                              <p:par>
                                <p:cTn id="1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676 0.08177 L 0.60115 -0.10017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" y="-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21000"/>
                            </p:stCondLst>
                            <p:childTnLst>
                              <p:par>
                                <p:cTn id="137" presetID="42" presetClass="path" presetSubtype="0" accel="12000" decel="8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6296E-6 2.77778E-6 L -0.71204 0.13541 " pathEditMode="relative" rAng="0" ptsTypes="AA">
                                      <p:cBhvr>
                                        <p:cTn id="138" dur="9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02" y="677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7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9" presetID="6" presetClass="emph" presetSubtype="0" accel="12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9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9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1" presetID="6" presetClass="emph" presetSubtype="0" accel="8000" decel="92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2" dur="9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42" presetClass="path" presetSubtype="0" accel="8000" decel="92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7407E-6 8.33333E-7 L -0.71598 0.05226 " pathEditMode="relative" rAng="0" ptsTypes="AA">
                                      <p:cBhvr>
                                        <p:cTn id="144" dur="9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10" y="26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30000"/>
                            </p:stCondLst>
                            <p:childTnLst>
                              <p:par>
                                <p:cTn id="1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1598 0.05226 L -0.71598 -0.24375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8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32000"/>
                            </p:stCondLst>
                            <p:childTnLst>
                              <p:par>
                                <p:cTn id="149" presetID="42" presetClass="path" presetSubtype="0" accel="12000" decel="8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8.33333E-7 L 0.68843 0.14792 " pathEditMode="relative" rAng="0" ptsTypes="AA">
                                      <p:cBhvr>
                                        <p:cTn id="150" dur="9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21" y="739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9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1" presetID="6" presetClass="emph" presetSubtype="0" accel="12000" decel="86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2" dur="9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1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3" presetID="42" presetClass="path" presetSubtype="0" accel="8000" decel="92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38889E-6 L 0.68819 0.07101 " pathEditMode="relative" rAng="0" ptsTypes="AA">
                                      <p:cBhvr>
                                        <p:cTn id="154" dur="9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98" y="3542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" presetClass="emph" presetSubtype="0" accel="8000" decel="92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6" dur="9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41000"/>
                            </p:stCondLst>
                            <p:childTnLst>
                              <p:par>
                                <p:cTn id="1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819 0.07101 L 1.08379 -0.10451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69" y="-87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43000"/>
                            </p:stCondLst>
                            <p:childTnLst>
                              <p:par>
                                <p:cTn id="161" presetID="42" presetClass="path" presetSubtype="0" accel="8000" decel="9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04 0.02257 L -0.70903 0.13837 " pathEditMode="relative" rAng="0" ptsTypes="AA">
                                      <p:cBhvr>
                                        <p:cTn id="162" dur="9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61" y="578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1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3" presetID="6" presetClass="emph" presetSubtype="0" accel="8000" decel="9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4" dur="9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3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5" presetID="42" presetClass="path" presetSubtype="0" accel="8000" decel="92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72222E-6 L -0.69051 0.0625 " pathEditMode="relative" rAng="0" ptsTypes="AA">
                                      <p:cBhvr>
                                        <p:cTn id="166" dur="9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37" y="3125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6" presetClass="emph" presetSubtype="0" accel="8000" decel="92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8" dur="9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2000"/>
                            </p:stCondLst>
                            <p:childTnLst>
                              <p:par>
                                <p:cTn id="17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9051 0.0625 L -0.33982 -0.22673 " pathEditMode="relative" rAng="0" ptsTypes="AA">
                                      <p:cBhvr>
                                        <p:cTn id="17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23" y="-144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6" dur="289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3" grpId="0"/>
      <p:bldP spid="63" grpId="1"/>
      <p:bldP spid="44" grpId="0"/>
      <p:bldP spid="44" grpId="1"/>
      <p:bldP spid="60" grpId="0"/>
      <p:bldP spid="60" grpId="1"/>
      <p:bldP spid="68" grpId="0"/>
      <p:bldP spid="68" grpId="1"/>
      <p:bldP spid="16" grpId="0"/>
      <p:bldP spid="16" grpId="1"/>
      <p:bldP spid="18" grpId="0"/>
      <p:bldP spid="18" grpId="1"/>
      <p:bldP spid="20" grpId="0"/>
      <p:bldP spid="20" grpId="1"/>
      <p:bldP spid="24" grpId="0"/>
      <p:bldP spid="24" grpId="1"/>
      <p:bldP spid="25" grpId="0"/>
      <p:bldP spid="25" grpId="1"/>
      <p:bldP spid="33" grpId="0"/>
      <p:bldP spid="33" grpId="1"/>
      <p:bldP spid="35" grpId="0"/>
      <p:bldP spid="35" grpId="1"/>
      <p:bldP spid="36" grpId="0"/>
      <p:bldP spid="36" grpId="1"/>
      <p:bldP spid="39" grpId="0"/>
      <p:bldP spid="39" grpId="1"/>
      <p:bldP spid="41" grpId="0"/>
      <p:bldP spid="41" grpId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1F775A8A8478C4C92B16B2FBFD81A9D" ma:contentTypeVersion="1" ma:contentTypeDescription="Создание документа." ma:contentTypeScope="" ma:versionID="2b94fc7b6696acbc9efe204b9121f093">
  <xsd:schema xmlns:xsd="http://www.w3.org/2001/XMLSchema" xmlns:xs="http://www.w3.org/2001/XMLSchema" xmlns:p="http://schemas.microsoft.com/office/2006/metadata/properties" xmlns:ns2="b545a042-29c2-4f0a-932d-d96c064ae9ed" targetNamespace="http://schemas.microsoft.com/office/2006/metadata/properties" ma:root="true" ma:fieldsID="0329678ff4acef0a306ae52ae5bf9457" ns2:_="">
    <xsd:import namespace="b545a042-29c2-4f0a-932d-d96c064ae9ed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45a042-29c2-4f0a-932d-d96c064ae9e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414E08D-BC69-4949-8A48-D71162B13D52}"/>
</file>

<file path=customXml/itemProps2.xml><?xml version="1.0" encoding="utf-8"?>
<ds:datastoreItem xmlns:ds="http://schemas.openxmlformats.org/officeDocument/2006/customXml" ds:itemID="{7B1846BE-0AC8-4399-8224-406ADFCB25D9}"/>
</file>

<file path=customXml/itemProps3.xml><?xml version="1.0" encoding="utf-8"?>
<ds:datastoreItem xmlns:ds="http://schemas.openxmlformats.org/officeDocument/2006/customXml" ds:itemID="{0F3A7F60-2E33-41FA-BB9A-3774F39BE7B4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646</TotalTime>
  <Words>125</Words>
  <Application>Microsoft Office PowerPoint</Application>
  <PresentationFormat>Экран (4:3)</PresentationFormat>
  <Paragraphs>26</Paragraphs>
  <Slides>2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8" baseType="lpstr">
      <vt:lpstr>Akrobat Black</vt:lpstr>
      <vt:lpstr>Arial</vt:lpstr>
      <vt:lpstr>Calibri</vt:lpstr>
      <vt:lpstr>Calibri Light</vt:lpstr>
      <vt:lpstr>Gabriola</vt:lpstr>
      <vt:lpstr>Тема Office</vt:lpstr>
      <vt:lpstr>Интерактивная выставка «Выдающиеся финансисты России»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Интерактивная выставка «Выдающиеся финансисты России»</dc:title>
  <dc:creator>User</dc:creator>
  <cp:lastModifiedBy>User</cp:lastModifiedBy>
  <cp:revision>47</cp:revision>
  <dcterms:created xsi:type="dcterms:W3CDTF">2018-10-10T16:40:50Z</dcterms:created>
  <dcterms:modified xsi:type="dcterms:W3CDTF">2018-12-20T20:01:31Z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0x01010061F775A8A8478C4C92B16B2FBFD81A9D</vt:lpwstr>
  </property>
</Properties>
</file>