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303" r:id="rId5"/>
    <p:sldId id="301" r:id="rId6"/>
    <p:sldId id="302" r:id="rId7"/>
    <p:sldId id="304" r:id="rId8"/>
  </p:sldIdLst>
  <p:sldSz cx="9906000" cy="6858000" type="A4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18" y="108"/>
      </p:cViewPr>
      <p:guideLst>
        <p:guide orient="horz" pos="1872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DD8D-773B-499C-9B46-207246614DDC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B43F-C31A-408D-9706-B9A7EE2D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4896-D4A9-49E4-A989-298C954813D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6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4896-D4A9-49E4-A989-298C954813D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47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kpmg.r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19" b="16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78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82867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715999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5999" y="52403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15999" y="6029325"/>
            <a:ext cx="7375525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5999" y="43132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Rectangle 13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1712634" y="3554085"/>
            <a:ext cx="18983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100" b="1" i="0" kern="0" dirty="0" smtClean="0">
                <a:solidFill>
                  <a:srgbClr val="00338D"/>
                </a:solidFill>
                <a:latin typeface="+mn-lt"/>
                <a:cs typeface="Univers for KPMG"/>
              </a:rPr>
              <a:t>kpmg.ru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28800" y="6660000"/>
            <a:ext cx="5934075" cy="122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Статус документа: Конфиденциально</a:t>
            </a:r>
            <a:endParaRPr lang="en-GB" sz="6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1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023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43572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9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210" y="451575"/>
            <a:ext cx="7462984" cy="723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1" y="1422400"/>
            <a:ext cx="8918242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9027000" y="6320118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48364" y="6320118"/>
            <a:ext cx="68445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</a:t>
            </a:r>
            <a:r>
              <a:rPr lang="en-US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9 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г.</a:t>
            </a:r>
            <a:r>
              <a:rPr lang="ru-RU" sz="600" kern="120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 Все права защищены. </a:t>
            </a:r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488950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28800" y="6660000"/>
            <a:ext cx="5934075" cy="122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Статус документа: Конфиденциально</a:t>
            </a:r>
            <a:endParaRPr lang="en-GB" sz="6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8950" y="442913"/>
            <a:ext cx="1191124" cy="73226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802167" y="442913"/>
            <a:ext cx="0" cy="735012"/>
          </a:xfrm>
          <a:prstGeom prst="line">
            <a:avLst/>
          </a:prstGeom>
          <a:ln w="57150">
            <a:solidFill>
              <a:srgbClr val="009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66" r:id="rId2"/>
    <p:sldLayoutId id="2147483684" r:id="rId3"/>
    <p:sldLayoutId id="2147483667" r:id="rId4"/>
    <p:sldLayoutId id="2147483711" r:id="rId5"/>
    <p:sldLayoutId id="214748371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5932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6" orient="horz" pos="279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3061" userDrawn="1">
          <p15:clr>
            <a:srgbClr val="F26B43"/>
          </p15:clr>
        </p15:guide>
        <p15:guide id="9" pos="31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963" y="4016828"/>
            <a:ext cx="4860576" cy="26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4955" y="654307"/>
            <a:ext cx="7110115" cy="478523"/>
          </a:xfrm>
        </p:spPr>
        <p:txBody>
          <a:bodyPr/>
          <a:lstStyle/>
          <a:p>
            <a:r>
              <a:rPr lang="ru-RU" sz="3692" dirty="0"/>
              <a:t>Кейс №1 (Описание)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68774" y="1309603"/>
            <a:ext cx="5984444" cy="4996310"/>
          </a:xfrm>
          <a:prstGeom prst="rect">
            <a:avLst/>
          </a:prstGeom>
          <a:noFill/>
        </p:spPr>
        <p:txBody>
          <a:bodyPr wrap="square" lIns="50409" tIns="50409" rIns="50409" bIns="50409" rtlCol="0">
            <a:noAutofit/>
          </a:bodyPr>
          <a:lstStyle/>
          <a:p>
            <a:pPr>
              <a:spcAft>
                <a:spcPts val="554"/>
              </a:spcAft>
            </a:pPr>
            <a:r>
              <a:rPr lang="ru-RU" sz="1200" dirty="0">
                <a:solidFill>
                  <a:srgbClr val="00338D"/>
                </a:solidFill>
              </a:rPr>
              <a:t>По результатам </a:t>
            </a:r>
            <a:r>
              <a:rPr lang="ru-RU" sz="1200" dirty="0" smtClean="0">
                <a:solidFill>
                  <a:srgbClr val="00338D"/>
                </a:solidFill>
              </a:rPr>
              <a:t>анализа </a:t>
            </a:r>
            <a:r>
              <a:rPr lang="ru-RU" sz="1200" dirty="0">
                <a:solidFill>
                  <a:srgbClr val="00338D"/>
                </a:solidFill>
              </a:rPr>
              <a:t>закупочной деятельности </a:t>
            </a:r>
            <a:r>
              <a:rPr lang="ru-RU" sz="1200" dirty="0" smtClean="0">
                <a:solidFill>
                  <a:srgbClr val="00338D"/>
                </a:solidFill>
              </a:rPr>
              <a:t>государственной компании ООО</a:t>
            </a:r>
            <a:r>
              <a:rPr lang="ru-RU" sz="1200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rgbClr val="00338D"/>
                </a:solidFill>
              </a:rPr>
              <a:t>«Арсенал Строй» внутренними </a:t>
            </a:r>
            <a:r>
              <a:rPr lang="ru-RU" sz="1200" dirty="0">
                <a:solidFill>
                  <a:srgbClr val="00338D"/>
                </a:solidFill>
              </a:rPr>
              <a:t>аудиторами была выявлена следующая </a:t>
            </a:r>
            <a:r>
              <a:rPr lang="ru-RU" sz="1200" dirty="0" smtClean="0">
                <a:solidFill>
                  <a:srgbClr val="00338D"/>
                </a:solidFill>
              </a:rPr>
              <a:t>закупка: </a:t>
            </a:r>
            <a:endParaRPr lang="ru-RU" sz="1200" dirty="0">
              <a:solidFill>
                <a:srgbClr val="00338D"/>
              </a:solidFill>
            </a:endParaRP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8D"/>
                </a:solidFill>
              </a:rPr>
              <a:t>ООО «Арсенал Строй» </a:t>
            </a:r>
            <a:r>
              <a:rPr lang="ru-RU" sz="1200" dirty="0" smtClean="0">
                <a:solidFill>
                  <a:srgbClr val="00338D"/>
                </a:solidFill>
              </a:rPr>
              <a:t>- </a:t>
            </a:r>
            <a:r>
              <a:rPr lang="ru-RU" sz="1200" dirty="0">
                <a:solidFill>
                  <a:srgbClr val="00338D"/>
                </a:solidFill>
              </a:rPr>
              <a:t>генеральный подрядчик по строительству нового здания полиции в Оренбургской области, объявило тендер на проведение </a:t>
            </a:r>
            <a:r>
              <a:rPr lang="ru-RU" sz="1200" dirty="0" smtClean="0">
                <a:solidFill>
                  <a:srgbClr val="00338D"/>
                </a:solidFill>
              </a:rPr>
              <a:t>строительно-монтажных </a:t>
            </a:r>
            <a:r>
              <a:rPr lang="ru-RU" sz="1200" dirty="0">
                <a:solidFill>
                  <a:srgbClr val="00338D"/>
                </a:solidFill>
              </a:rPr>
              <a:t>работ. </a:t>
            </a:r>
            <a:endParaRPr lang="ru-RU" sz="1200" dirty="0" smtClean="0">
              <a:solidFill>
                <a:srgbClr val="00338D"/>
              </a:solidFill>
            </a:endParaRP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8D"/>
                </a:solidFill>
              </a:rPr>
              <a:t>Начальная </a:t>
            </a:r>
            <a:r>
              <a:rPr lang="ru-RU" sz="1200" dirty="0">
                <a:solidFill>
                  <a:srgbClr val="00338D"/>
                </a:solidFill>
              </a:rPr>
              <a:t>максимальная цена (НМЦ) данной закупки </a:t>
            </a:r>
            <a:r>
              <a:rPr lang="ru-RU" sz="1200" dirty="0" smtClean="0">
                <a:solidFill>
                  <a:srgbClr val="00338D"/>
                </a:solidFill>
              </a:rPr>
              <a:t>составляла 5,000,000</a:t>
            </a:r>
            <a:r>
              <a:rPr lang="ru-RU" sz="1200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rgbClr val="00338D"/>
                </a:solidFill>
              </a:rPr>
              <a:t>руб. </a:t>
            </a: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8D"/>
                </a:solidFill>
              </a:rPr>
              <a:t>Коммерческие предложения на тендер были </a:t>
            </a:r>
            <a:r>
              <a:rPr lang="ru-RU" sz="1200" dirty="0" smtClean="0">
                <a:solidFill>
                  <a:srgbClr val="00338D"/>
                </a:solidFill>
              </a:rPr>
              <a:t>поданы следующими компаниями: ООО «Дельта Со Строй» (предложение – 4,902,000 руб.), </a:t>
            </a:r>
            <a:r>
              <a:rPr lang="ru-RU" sz="1200" dirty="0">
                <a:solidFill>
                  <a:srgbClr val="00338D"/>
                </a:solidFill>
              </a:rPr>
              <a:t>ООО</a:t>
            </a:r>
            <a:r>
              <a:rPr lang="ru-RU" sz="12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>
                <a:solidFill>
                  <a:srgbClr val="00338D"/>
                </a:solidFill>
              </a:rPr>
              <a:t>«Дельта</a:t>
            </a:r>
            <a:r>
              <a:rPr lang="ru-RU" sz="12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200" dirty="0">
                <a:solidFill>
                  <a:srgbClr val="00338D"/>
                </a:solidFill>
              </a:rPr>
              <a:t>Монтаж</a:t>
            </a:r>
            <a:r>
              <a:rPr lang="ru-RU" sz="1200" dirty="0" smtClean="0">
                <a:solidFill>
                  <a:srgbClr val="00338D"/>
                </a:solidFill>
              </a:rPr>
              <a:t>» (предложение </a:t>
            </a:r>
            <a:r>
              <a:rPr lang="ru-RU" sz="1200" dirty="0">
                <a:solidFill>
                  <a:srgbClr val="00338D"/>
                </a:solidFill>
              </a:rPr>
              <a:t>–</a:t>
            </a:r>
            <a:r>
              <a:rPr lang="ru-RU" sz="1200" dirty="0" smtClean="0">
                <a:solidFill>
                  <a:srgbClr val="00338D"/>
                </a:solidFill>
              </a:rPr>
              <a:t> 4,900,000 </a:t>
            </a:r>
            <a:r>
              <a:rPr lang="ru-RU" sz="1200" dirty="0">
                <a:solidFill>
                  <a:srgbClr val="00338D"/>
                </a:solidFill>
              </a:rPr>
              <a:t>руб</a:t>
            </a:r>
            <a:r>
              <a:rPr lang="ru-RU" sz="1200" dirty="0" smtClean="0">
                <a:solidFill>
                  <a:srgbClr val="00338D"/>
                </a:solidFill>
              </a:rPr>
              <a:t>.), ООО «Дельта Со Отделка» (предложение – 4,901,000 </a:t>
            </a:r>
            <a:r>
              <a:rPr lang="ru-RU" sz="1200" dirty="0">
                <a:solidFill>
                  <a:srgbClr val="00338D"/>
                </a:solidFill>
              </a:rPr>
              <a:t>руб</a:t>
            </a:r>
            <a:r>
              <a:rPr lang="ru-RU" sz="1200" dirty="0" smtClean="0">
                <a:solidFill>
                  <a:srgbClr val="00338D"/>
                </a:solidFill>
              </a:rPr>
              <a:t>.), ООО «Элит Строй» (предложение – 7,890,000 руб.).</a:t>
            </a:r>
            <a:endParaRPr lang="ru-RU" sz="1200" dirty="0">
              <a:solidFill>
                <a:srgbClr val="00338D"/>
              </a:solidFill>
            </a:endParaRP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8D"/>
                </a:solidFill>
              </a:rPr>
              <a:t>Победителем закупки была </a:t>
            </a:r>
            <a:r>
              <a:rPr lang="ru-RU" sz="1200" dirty="0">
                <a:solidFill>
                  <a:srgbClr val="00338D"/>
                </a:solidFill>
              </a:rPr>
              <a:t>признана компания ООО «Дельта </a:t>
            </a:r>
            <a:r>
              <a:rPr lang="ru-RU" sz="1200" dirty="0" smtClean="0">
                <a:solidFill>
                  <a:srgbClr val="00338D"/>
                </a:solidFill>
              </a:rPr>
              <a:t>Со </a:t>
            </a:r>
            <a:r>
              <a:rPr lang="ru-RU" sz="1200" dirty="0">
                <a:solidFill>
                  <a:srgbClr val="00338D"/>
                </a:solidFill>
              </a:rPr>
              <a:t>Отделка</a:t>
            </a:r>
            <a:r>
              <a:rPr lang="ru-RU" sz="1200" dirty="0" smtClean="0">
                <a:solidFill>
                  <a:srgbClr val="00338D"/>
                </a:solidFill>
              </a:rPr>
              <a:t>».</a:t>
            </a: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8D"/>
                </a:solidFill>
              </a:rPr>
              <a:t>Впоследствии </a:t>
            </a:r>
            <a:r>
              <a:rPr lang="ru-RU" sz="1200" dirty="0">
                <a:solidFill>
                  <a:srgbClr val="00338D"/>
                </a:solidFill>
              </a:rPr>
              <a:t>путем заключения дополнительных соглашений к основному договору стоимость оказанных услуг компанией ООО</a:t>
            </a:r>
            <a:r>
              <a:rPr lang="ru-RU" sz="12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>
                <a:solidFill>
                  <a:srgbClr val="00338D"/>
                </a:solidFill>
              </a:rPr>
              <a:t>«</a:t>
            </a:r>
            <a:r>
              <a:rPr lang="ru-RU" sz="1200" dirty="0" smtClean="0">
                <a:solidFill>
                  <a:srgbClr val="00338D"/>
                </a:solidFill>
              </a:rPr>
              <a:t>Дельта С</a:t>
            </a:r>
            <a:r>
              <a:rPr lang="ru-RU" sz="1200" dirty="0">
                <a:solidFill>
                  <a:srgbClr val="00338D"/>
                </a:solidFill>
              </a:rPr>
              <a:t>о</a:t>
            </a:r>
            <a:r>
              <a:rPr lang="ru-RU" sz="1200" dirty="0" smtClean="0">
                <a:solidFill>
                  <a:srgbClr val="00338D"/>
                </a:solidFill>
              </a:rPr>
              <a:t> Отделка» возросла до 8,000,000 руб. Работы были оплачены в полном размере.</a:t>
            </a: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8D"/>
                </a:solidFill>
              </a:rPr>
              <a:t>Аудиторами было </a:t>
            </a:r>
            <a:r>
              <a:rPr lang="ru-RU" sz="1200" dirty="0">
                <a:solidFill>
                  <a:srgbClr val="00338D"/>
                </a:solidFill>
              </a:rPr>
              <a:t>выявлено, что генеральный директор ООО «Дельта </a:t>
            </a:r>
            <a:r>
              <a:rPr lang="ru-RU" sz="1200" dirty="0" smtClean="0">
                <a:solidFill>
                  <a:srgbClr val="00338D"/>
                </a:solidFill>
              </a:rPr>
              <a:t>Со Отделка», </a:t>
            </a:r>
            <a:r>
              <a:rPr lang="ru-RU" sz="1200" dirty="0">
                <a:solidFill>
                  <a:srgbClr val="00338D"/>
                </a:solidFill>
              </a:rPr>
              <a:t>у которого ребенок болен и находится на дорогостоящем лечении в другой стране, – близкий товарищ руководителя отдела закупок ООО «Арсенал Строй».</a:t>
            </a: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8D"/>
                </a:solidFill>
              </a:rPr>
              <a:t>Руководитель отдела закупок ООО «Арсенал Строй» попросил внутренних аудиторов не включать детали по данной закупке в отчет руководству, так как сумма сделки несущественная по масштабам деятельности общества. </a:t>
            </a:r>
          </a:p>
          <a:p>
            <a:pPr marL="171450" indent="-171450">
              <a:spcAft>
                <a:spcPts val="554"/>
              </a:spcAft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338D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6225" y="1378610"/>
            <a:ext cx="1346172" cy="1048324"/>
            <a:chOff x="-1888703" y="1965325"/>
            <a:chExt cx="2164928" cy="1685925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-1335088" y="1965325"/>
              <a:ext cx="1562100" cy="1235075"/>
            </a:xfrm>
            <a:custGeom>
              <a:avLst/>
              <a:gdLst>
                <a:gd name="T0" fmla="*/ 8 w 160"/>
                <a:gd name="T1" fmla="*/ 0 h 126"/>
                <a:gd name="T2" fmla="*/ 69 w 160"/>
                <a:gd name="T3" fmla="*/ 0 h 126"/>
                <a:gd name="T4" fmla="*/ 81 w 160"/>
                <a:gd name="T5" fmla="*/ 8 h 126"/>
                <a:gd name="T6" fmla="*/ 84 w 160"/>
                <a:gd name="T7" fmla="*/ 18 h 126"/>
                <a:gd name="T8" fmla="*/ 151 w 160"/>
                <a:gd name="T9" fmla="*/ 18 h 126"/>
                <a:gd name="T10" fmla="*/ 160 w 160"/>
                <a:gd name="T11" fmla="*/ 27 h 126"/>
                <a:gd name="T12" fmla="*/ 156 w 160"/>
                <a:gd name="T13" fmla="*/ 118 h 126"/>
                <a:gd name="T14" fmla="*/ 148 w 160"/>
                <a:gd name="T15" fmla="*/ 126 h 126"/>
                <a:gd name="T16" fmla="*/ 12 w 160"/>
                <a:gd name="T17" fmla="*/ 126 h 126"/>
                <a:gd name="T18" fmla="*/ 4 w 160"/>
                <a:gd name="T19" fmla="*/ 118 h 126"/>
                <a:gd name="T20" fmla="*/ 0 w 160"/>
                <a:gd name="T21" fmla="*/ 9 h 126"/>
                <a:gd name="T22" fmla="*/ 8 w 160"/>
                <a:gd name="T2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26">
                  <a:moveTo>
                    <a:pt x="8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9" y="4"/>
                    <a:pt x="81" y="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6" y="18"/>
                    <a:pt x="160" y="22"/>
                    <a:pt x="160" y="27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22"/>
                    <a:pt x="153" y="126"/>
                    <a:pt x="14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7" y="126"/>
                    <a:pt x="4" y="122"/>
                    <a:pt x="4" y="1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 dirty="0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-1285875" y="2160588"/>
              <a:ext cx="1463675" cy="558800"/>
            </a:xfrm>
            <a:custGeom>
              <a:avLst/>
              <a:gdLst>
                <a:gd name="T0" fmla="*/ 922 w 922"/>
                <a:gd name="T1" fmla="*/ 285 h 352"/>
                <a:gd name="T2" fmla="*/ 31 w 922"/>
                <a:gd name="T3" fmla="*/ 352 h 352"/>
                <a:gd name="T4" fmla="*/ 0 w 922"/>
                <a:gd name="T5" fmla="*/ 68 h 352"/>
                <a:gd name="T6" fmla="*/ 892 w 922"/>
                <a:gd name="T7" fmla="*/ 0 h 352"/>
                <a:gd name="T8" fmla="*/ 922 w 922"/>
                <a:gd name="T9" fmla="*/ 2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352">
                  <a:moveTo>
                    <a:pt x="922" y="285"/>
                  </a:moveTo>
                  <a:lnTo>
                    <a:pt x="31" y="352"/>
                  </a:lnTo>
                  <a:lnTo>
                    <a:pt x="0" y="68"/>
                  </a:lnTo>
                  <a:lnTo>
                    <a:pt x="892" y="0"/>
                  </a:lnTo>
                  <a:lnTo>
                    <a:pt x="922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 dirty="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-1382713" y="2279650"/>
              <a:ext cx="1658938" cy="1117600"/>
            </a:xfrm>
            <a:custGeom>
              <a:avLst/>
              <a:gdLst>
                <a:gd name="T0" fmla="*/ 161 w 170"/>
                <a:gd name="T1" fmla="*/ 0 h 114"/>
                <a:gd name="T2" fmla="*/ 96 w 170"/>
                <a:gd name="T3" fmla="*/ 1 h 114"/>
                <a:gd name="T4" fmla="*/ 84 w 170"/>
                <a:gd name="T5" fmla="*/ 8 h 114"/>
                <a:gd name="T6" fmla="*/ 80 w 170"/>
                <a:gd name="T7" fmla="*/ 17 h 114"/>
                <a:gd name="T8" fmla="*/ 9 w 170"/>
                <a:gd name="T9" fmla="*/ 17 h 114"/>
                <a:gd name="T10" fmla="*/ 0 w 170"/>
                <a:gd name="T11" fmla="*/ 25 h 114"/>
                <a:gd name="T12" fmla="*/ 4 w 170"/>
                <a:gd name="T13" fmla="*/ 106 h 114"/>
                <a:gd name="T14" fmla="*/ 13 w 170"/>
                <a:gd name="T15" fmla="*/ 114 h 114"/>
                <a:gd name="T16" fmla="*/ 157 w 170"/>
                <a:gd name="T17" fmla="*/ 114 h 114"/>
                <a:gd name="T18" fmla="*/ 166 w 170"/>
                <a:gd name="T19" fmla="*/ 106 h 114"/>
                <a:gd name="T20" fmla="*/ 170 w 170"/>
                <a:gd name="T21" fmla="*/ 8 h 114"/>
                <a:gd name="T22" fmla="*/ 161 w 170"/>
                <a:gd name="T2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14">
                  <a:moveTo>
                    <a:pt x="161" y="0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1" y="1"/>
                    <a:pt x="86" y="4"/>
                    <a:pt x="84" y="8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20"/>
                    <a:pt x="0" y="25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11"/>
                    <a:pt x="8" y="114"/>
                    <a:pt x="13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62" y="114"/>
                    <a:pt x="166" y="111"/>
                    <a:pt x="166" y="106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4"/>
                    <a:pt x="166" y="0"/>
                    <a:pt x="161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 dirty="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-1354138" y="2279650"/>
              <a:ext cx="1630363" cy="1117600"/>
            </a:xfrm>
            <a:custGeom>
              <a:avLst/>
              <a:gdLst>
                <a:gd name="T0" fmla="*/ 158 w 167"/>
                <a:gd name="T1" fmla="*/ 0 h 114"/>
                <a:gd name="T2" fmla="*/ 151 w 167"/>
                <a:gd name="T3" fmla="*/ 0 h 114"/>
                <a:gd name="T4" fmla="*/ 148 w 167"/>
                <a:gd name="T5" fmla="*/ 93 h 114"/>
                <a:gd name="T6" fmla="*/ 139 w 167"/>
                <a:gd name="T7" fmla="*/ 101 h 114"/>
                <a:gd name="T8" fmla="*/ 0 w 167"/>
                <a:gd name="T9" fmla="*/ 101 h 114"/>
                <a:gd name="T10" fmla="*/ 1 w 167"/>
                <a:gd name="T11" fmla="*/ 106 h 114"/>
                <a:gd name="T12" fmla="*/ 10 w 167"/>
                <a:gd name="T13" fmla="*/ 114 h 114"/>
                <a:gd name="T14" fmla="*/ 154 w 167"/>
                <a:gd name="T15" fmla="*/ 114 h 114"/>
                <a:gd name="T16" fmla="*/ 163 w 167"/>
                <a:gd name="T17" fmla="*/ 106 h 114"/>
                <a:gd name="T18" fmla="*/ 167 w 167"/>
                <a:gd name="T19" fmla="*/ 8 h 114"/>
                <a:gd name="T20" fmla="*/ 158 w 167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14">
                  <a:moveTo>
                    <a:pt x="158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8"/>
                    <a:pt x="144" y="101"/>
                    <a:pt x="13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11"/>
                    <a:pt x="5" y="114"/>
                    <a:pt x="10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9" y="114"/>
                    <a:pt x="163" y="111"/>
                    <a:pt x="163" y="106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7" y="4"/>
                    <a:pt x="163" y="0"/>
                    <a:pt x="158" y="0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 sz="1662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-1888703" y="2406650"/>
              <a:ext cx="1517828" cy="1244600"/>
              <a:chOff x="-1949450" y="2406650"/>
              <a:chExt cx="1376363" cy="1244600"/>
            </a:xfrm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-1539875" y="2994025"/>
                <a:ext cx="303213" cy="265113"/>
              </a:xfrm>
              <a:custGeom>
                <a:avLst/>
                <a:gdLst>
                  <a:gd name="T0" fmla="*/ 172 w 191"/>
                  <a:gd name="T1" fmla="*/ 0 h 167"/>
                  <a:gd name="T2" fmla="*/ 0 w 191"/>
                  <a:gd name="T3" fmla="*/ 130 h 167"/>
                  <a:gd name="T4" fmla="*/ 25 w 191"/>
                  <a:gd name="T5" fmla="*/ 167 h 167"/>
                  <a:gd name="T6" fmla="*/ 191 w 191"/>
                  <a:gd name="T7" fmla="*/ 37 h 167"/>
                  <a:gd name="T8" fmla="*/ 172 w 191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67">
                    <a:moveTo>
                      <a:pt x="172" y="0"/>
                    </a:moveTo>
                    <a:lnTo>
                      <a:pt x="0" y="130"/>
                    </a:lnTo>
                    <a:lnTo>
                      <a:pt x="25" y="167"/>
                    </a:lnTo>
                    <a:lnTo>
                      <a:pt x="191" y="37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-1500188" y="3052763"/>
                <a:ext cx="301625" cy="265113"/>
              </a:xfrm>
              <a:custGeom>
                <a:avLst/>
                <a:gdLst>
                  <a:gd name="T0" fmla="*/ 190 w 190"/>
                  <a:gd name="T1" fmla="*/ 37 h 167"/>
                  <a:gd name="T2" fmla="*/ 166 w 190"/>
                  <a:gd name="T3" fmla="*/ 0 h 167"/>
                  <a:gd name="T4" fmla="*/ 0 w 190"/>
                  <a:gd name="T5" fmla="*/ 130 h 167"/>
                  <a:gd name="T6" fmla="*/ 24 w 190"/>
                  <a:gd name="T7" fmla="*/ 167 h 167"/>
                  <a:gd name="T8" fmla="*/ 190 w 190"/>
                  <a:gd name="T9" fmla="*/ 3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67">
                    <a:moveTo>
                      <a:pt x="190" y="37"/>
                    </a:moveTo>
                    <a:lnTo>
                      <a:pt x="166" y="0"/>
                    </a:lnTo>
                    <a:lnTo>
                      <a:pt x="0" y="130"/>
                    </a:lnTo>
                    <a:lnTo>
                      <a:pt x="24" y="167"/>
                    </a:lnTo>
                    <a:lnTo>
                      <a:pt x="190" y="37"/>
                    </a:lnTo>
                    <a:close/>
                  </a:path>
                </a:pathLst>
              </a:custGeom>
              <a:solidFill>
                <a:srgbClr val="134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-1900238" y="3092450"/>
                <a:ext cx="506413" cy="441325"/>
              </a:xfrm>
              <a:custGeom>
                <a:avLst/>
                <a:gdLst>
                  <a:gd name="T0" fmla="*/ 46 w 52"/>
                  <a:gd name="T1" fmla="*/ 0 h 45"/>
                  <a:gd name="T2" fmla="*/ 0 w 52"/>
                  <a:gd name="T3" fmla="*/ 36 h 45"/>
                  <a:gd name="T4" fmla="*/ 5 w 52"/>
                  <a:gd name="T5" fmla="*/ 45 h 45"/>
                  <a:gd name="T6" fmla="*/ 52 w 52"/>
                  <a:gd name="T7" fmla="*/ 9 h 45"/>
                  <a:gd name="T8" fmla="*/ 46 w 5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5">
                    <a:moveTo>
                      <a:pt x="46" y="0"/>
                    </a:moveTo>
                    <a:cubicBezTo>
                      <a:pt x="29" y="9"/>
                      <a:pt x="13" y="21"/>
                      <a:pt x="0" y="36"/>
                    </a:cubicBezTo>
                    <a:cubicBezTo>
                      <a:pt x="2" y="40"/>
                      <a:pt x="4" y="42"/>
                      <a:pt x="5" y="45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6"/>
                      <a:pt x="48" y="4"/>
                      <a:pt x="46" y="0"/>
                    </a:cubicBezTo>
                    <a:close/>
                  </a:path>
                </a:pathLst>
              </a:custGeom>
              <a:solidFill>
                <a:srgbClr val="483698"/>
              </a:solidFill>
              <a:ln>
                <a:noFill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4" name="Freeform 12"/>
              <p:cNvSpPr>
                <a:spLocks/>
              </p:cNvSpPr>
              <p:nvPr/>
            </p:nvSpPr>
            <p:spPr bwMode="auto">
              <a:xfrm>
                <a:off x="-1852613" y="3181350"/>
                <a:ext cx="517525" cy="441325"/>
              </a:xfrm>
              <a:custGeom>
                <a:avLst/>
                <a:gdLst>
                  <a:gd name="T0" fmla="*/ 53 w 53"/>
                  <a:gd name="T1" fmla="*/ 8 h 45"/>
                  <a:gd name="T2" fmla="*/ 47 w 53"/>
                  <a:gd name="T3" fmla="*/ 0 h 45"/>
                  <a:gd name="T4" fmla="*/ 0 w 53"/>
                  <a:gd name="T5" fmla="*/ 36 h 45"/>
                  <a:gd name="T6" fmla="*/ 6 w 53"/>
                  <a:gd name="T7" fmla="*/ 45 h 45"/>
                  <a:gd name="T8" fmla="*/ 53 w 53"/>
                  <a:gd name="T9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5">
                    <a:moveTo>
                      <a:pt x="53" y="8"/>
                    </a:moveTo>
                    <a:cubicBezTo>
                      <a:pt x="50" y="5"/>
                      <a:pt x="48" y="2"/>
                      <a:pt x="47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9"/>
                      <a:pt x="4" y="41"/>
                      <a:pt x="6" y="45"/>
                    </a:cubicBezTo>
                    <a:cubicBezTo>
                      <a:pt x="23" y="36"/>
                      <a:pt x="39" y="23"/>
                      <a:pt x="53" y="8"/>
                    </a:cubicBezTo>
                    <a:close/>
                  </a:path>
                </a:pathLst>
              </a:custGeom>
              <a:solidFill>
                <a:srgbClr val="6D2077"/>
              </a:solidFill>
              <a:ln>
                <a:noFill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-1422400" y="2406650"/>
                <a:ext cx="722313" cy="695325"/>
              </a:xfrm>
              <a:custGeom>
                <a:avLst/>
                <a:gdLst>
                  <a:gd name="T0" fmla="*/ 21 w 74"/>
                  <a:gd name="T1" fmla="*/ 14 h 71"/>
                  <a:gd name="T2" fmla="*/ 12 w 74"/>
                  <a:gd name="T3" fmla="*/ 71 h 71"/>
                  <a:gd name="T4" fmla="*/ 74 w 74"/>
                  <a:gd name="T5" fmla="*/ 23 h 71"/>
                  <a:gd name="T6" fmla="*/ 21 w 74"/>
                  <a:gd name="T7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1">
                    <a:moveTo>
                      <a:pt x="21" y="14"/>
                    </a:moveTo>
                    <a:cubicBezTo>
                      <a:pt x="4" y="27"/>
                      <a:pt x="0" y="53"/>
                      <a:pt x="12" y="71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62" y="4"/>
                      <a:pt x="38" y="0"/>
                      <a:pt x="21" y="14"/>
                    </a:cubicBezTo>
                    <a:close/>
                  </a:path>
                </a:pathLst>
              </a:custGeom>
              <a:solidFill>
                <a:srgbClr val="483698"/>
              </a:solidFill>
              <a:ln>
                <a:noFill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-1304925" y="2632075"/>
                <a:ext cx="731838" cy="695325"/>
              </a:xfrm>
              <a:custGeom>
                <a:avLst/>
                <a:gdLst>
                  <a:gd name="T0" fmla="*/ 62 w 75"/>
                  <a:gd name="T1" fmla="*/ 0 h 71"/>
                  <a:gd name="T2" fmla="*/ 0 w 75"/>
                  <a:gd name="T3" fmla="*/ 48 h 71"/>
                  <a:gd name="T4" fmla="*/ 54 w 75"/>
                  <a:gd name="T5" fmla="*/ 57 h 71"/>
                  <a:gd name="T6" fmla="*/ 62 w 75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71">
                    <a:moveTo>
                      <a:pt x="62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7"/>
                      <a:pt x="37" y="71"/>
                      <a:pt x="54" y="57"/>
                    </a:cubicBezTo>
                    <a:cubicBezTo>
                      <a:pt x="71" y="44"/>
                      <a:pt x="75" y="18"/>
                      <a:pt x="62" y="0"/>
                    </a:cubicBezTo>
                    <a:close/>
                  </a:path>
                </a:pathLst>
              </a:custGeom>
              <a:solidFill>
                <a:srgbClr val="6D2077"/>
              </a:solidFill>
              <a:ln>
                <a:noFill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>
                <a:off x="-1208088" y="2700338"/>
                <a:ext cx="498475" cy="490538"/>
              </a:xfrm>
              <a:custGeom>
                <a:avLst/>
                <a:gdLst>
                  <a:gd name="T0" fmla="*/ 43 w 51"/>
                  <a:gd name="T1" fmla="*/ 0 h 50"/>
                  <a:gd name="T2" fmla="*/ 0 w 51"/>
                  <a:gd name="T3" fmla="*/ 34 h 50"/>
                  <a:gd name="T4" fmla="*/ 37 w 51"/>
                  <a:gd name="T5" fmla="*/ 40 h 50"/>
                  <a:gd name="T6" fmla="*/ 43 w 51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43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8" y="47"/>
                      <a:pt x="25" y="50"/>
                      <a:pt x="37" y="40"/>
                    </a:cubicBezTo>
                    <a:cubicBezTo>
                      <a:pt x="49" y="31"/>
                      <a:pt x="51" y="13"/>
                      <a:pt x="43" y="0"/>
                    </a:cubicBezTo>
                    <a:close/>
                  </a:path>
                </a:pathLst>
              </a:custGeom>
              <a:solidFill>
                <a:srgbClr val="739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8" name="Freeform 16"/>
              <p:cNvSpPr>
                <a:spLocks/>
              </p:cNvSpPr>
              <p:nvPr/>
            </p:nvSpPr>
            <p:spPr bwMode="auto">
              <a:xfrm>
                <a:off x="-1295400" y="2543175"/>
                <a:ext cx="508000" cy="490538"/>
              </a:xfrm>
              <a:custGeom>
                <a:avLst/>
                <a:gdLst>
                  <a:gd name="T0" fmla="*/ 15 w 52"/>
                  <a:gd name="T1" fmla="*/ 10 h 50"/>
                  <a:gd name="T2" fmla="*/ 9 w 52"/>
                  <a:gd name="T3" fmla="*/ 50 h 50"/>
                  <a:gd name="T4" fmla="*/ 52 w 52"/>
                  <a:gd name="T5" fmla="*/ 16 h 50"/>
                  <a:gd name="T6" fmla="*/ 15 w 52"/>
                  <a:gd name="T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15" y="10"/>
                    </a:moveTo>
                    <a:cubicBezTo>
                      <a:pt x="3" y="19"/>
                      <a:pt x="0" y="37"/>
                      <a:pt x="9" y="50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43" y="3"/>
                      <a:pt x="27" y="0"/>
                      <a:pt x="15" y="10"/>
                    </a:cubicBezTo>
                    <a:close/>
                  </a:path>
                </a:pathLst>
              </a:custGeom>
              <a:solidFill>
                <a:srgbClr val="9EC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39" name="Freeform 17"/>
              <p:cNvSpPr>
                <a:spLocks/>
              </p:cNvSpPr>
              <p:nvPr/>
            </p:nvSpPr>
            <p:spPr bwMode="auto">
              <a:xfrm>
                <a:off x="-1890713" y="3533775"/>
                <a:ext cx="96838" cy="117475"/>
              </a:xfrm>
              <a:custGeom>
                <a:avLst/>
                <a:gdLst>
                  <a:gd name="T0" fmla="*/ 37 w 61"/>
                  <a:gd name="T1" fmla="*/ 74 h 74"/>
                  <a:gd name="T2" fmla="*/ 61 w 61"/>
                  <a:gd name="T3" fmla="*/ 56 h 74"/>
                  <a:gd name="T4" fmla="*/ 24 w 61"/>
                  <a:gd name="T5" fmla="*/ 0 h 74"/>
                  <a:gd name="T6" fmla="*/ 0 w 61"/>
                  <a:gd name="T7" fmla="*/ 19 h 74"/>
                  <a:gd name="T8" fmla="*/ 37 w 6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4">
                    <a:moveTo>
                      <a:pt x="37" y="74"/>
                    </a:moveTo>
                    <a:lnTo>
                      <a:pt x="61" y="56"/>
                    </a:lnTo>
                    <a:lnTo>
                      <a:pt x="24" y="0"/>
                    </a:lnTo>
                    <a:lnTo>
                      <a:pt x="0" y="19"/>
                    </a:lnTo>
                    <a:lnTo>
                      <a:pt x="37" y="74"/>
                    </a:lnTo>
                    <a:close/>
                  </a:path>
                </a:pathLst>
              </a:custGeom>
              <a:solidFill>
                <a:srgbClr val="DE8E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40" name="Freeform 18"/>
              <p:cNvSpPr>
                <a:spLocks/>
              </p:cNvSpPr>
              <p:nvPr/>
            </p:nvSpPr>
            <p:spPr bwMode="auto">
              <a:xfrm>
                <a:off x="-1949450" y="3444875"/>
                <a:ext cx="96838" cy="119063"/>
              </a:xfrm>
              <a:custGeom>
                <a:avLst/>
                <a:gdLst>
                  <a:gd name="T0" fmla="*/ 0 w 61"/>
                  <a:gd name="T1" fmla="*/ 25 h 75"/>
                  <a:gd name="T2" fmla="*/ 37 w 61"/>
                  <a:gd name="T3" fmla="*/ 75 h 75"/>
                  <a:gd name="T4" fmla="*/ 61 w 61"/>
                  <a:gd name="T5" fmla="*/ 56 h 75"/>
                  <a:gd name="T6" fmla="*/ 31 w 61"/>
                  <a:gd name="T7" fmla="*/ 0 h 75"/>
                  <a:gd name="T8" fmla="*/ 0 w 61"/>
                  <a:gd name="T9" fmla="*/ 2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5">
                    <a:moveTo>
                      <a:pt x="0" y="25"/>
                    </a:moveTo>
                    <a:lnTo>
                      <a:pt x="37" y="75"/>
                    </a:lnTo>
                    <a:lnTo>
                      <a:pt x="61" y="5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>
                <a:off x="-1393825" y="3151188"/>
                <a:ext cx="98425" cy="107950"/>
              </a:xfrm>
              <a:custGeom>
                <a:avLst/>
                <a:gdLst>
                  <a:gd name="T0" fmla="*/ 62 w 62"/>
                  <a:gd name="T1" fmla="*/ 50 h 68"/>
                  <a:gd name="T2" fmla="*/ 25 w 62"/>
                  <a:gd name="T3" fmla="*/ 0 h 68"/>
                  <a:gd name="T4" fmla="*/ 0 w 62"/>
                  <a:gd name="T5" fmla="*/ 19 h 68"/>
                  <a:gd name="T6" fmla="*/ 37 w 62"/>
                  <a:gd name="T7" fmla="*/ 68 h 68"/>
                  <a:gd name="T8" fmla="*/ 62 w 62"/>
                  <a:gd name="T9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8">
                    <a:moveTo>
                      <a:pt x="62" y="50"/>
                    </a:moveTo>
                    <a:lnTo>
                      <a:pt x="25" y="0"/>
                    </a:lnTo>
                    <a:lnTo>
                      <a:pt x="0" y="19"/>
                    </a:lnTo>
                    <a:lnTo>
                      <a:pt x="37" y="68"/>
                    </a:lnTo>
                    <a:lnTo>
                      <a:pt x="62" y="50"/>
                    </a:lnTo>
                    <a:close/>
                  </a:path>
                </a:pathLst>
              </a:custGeom>
              <a:solidFill>
                <a:srgbClr val="DE8E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-1452563" y="3063875"/>
                <a:ext cx="98425" cy="117475"/>
              </a:xfrm>
              <a:custGeom>
                <a:avLst/>
                <a:gdLst>
                  <a:gd name="T0" fmla="*/ 25 w 62"/>
                  <a:gd name="T1" fmla="*/ 0 h 74"/>
                  <a:gd name="T2" fmla="*/ 0 w 62"/>
                  <a:gd name="T3" fmla="*/ 18 h 74"/>
                  <a:gd name="T4" fmla="*/ 37 w 62"/>
                  <a:gd name="T5" fmla="*/ 74 h 74"/>
                  <a:gd name="T6" fmla="*/ 62 w 62"/>
                  <a:gd name="T7" fmla="*/ 55 h 74"/>
                  <a:gd name="T8" fmla="*/ 25 w 6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4">
                    <a:moveTo>
                      <a:pt x="25" y="0"/>
                    </a:moveTo>
                    <a:lnTo>
                      <a:pt x="0" y="18"/>
                    </a:lnTo>
                    <a:lnTo>
                      <a:pt x="37" y="74"/>
                    </a:lnTo>
                    <a:lnTo>
                      <a:pt x="62" y="5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62" dirty="0"/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1601281" y="1378610"/>
            <a:ext cx="74612" cy="490142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2923" rtlCol="0" anchor="t"/>
          <a:lstStyle/>
          <a:p>
            <a:pPr algn="ctr"/>
            <a:endParaRPr lang="en-US" sz="5539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11" y="1309603"/>
            <a:ext cx="1973962" cy="26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b="7401"/>
          <a:stretch/>
        </p:blipFill>
        <p:spPr>
          <a:xfrm>
            <a:off x="534670" y="1148576"/>
            <a:ext cx="8928100" cy="48397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6200000">
            <a:off x="-1542870" y="3504795"/>
            <a:ext cx="4109363" cy="4571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6012" tIns="46012" rIns="46012" bIns="46012" rtlCol="0" anchor="ctr"/>
          <a:lstStyle/>
          <a:p>
            <a:pPr algn="ctr"/>
            <a:endParaRPr lang="ru-RU" sz="1400" dirty="0">
              <a:latin typeface="Arial Black" panose="020B0A040201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63681" y="2209041"/>
            <a:ext cx="5621715" cy="521589"/>
            <a:chOff x="941654" y="2378219"/>
            <a:chExt cx="8149959" cy="517265"/>
          </a:xfrm>
        </p:grpSpPr>
        <p:sp>
          <p:nvSpPr>
            <p:cNvPr id="26" name="Rectangle 25"/>
            <p:cNvSpPr/>
            <p:nvPr/>
          </p:nvSpPr>
          <p:spPr>
            <a:xfrm>
              <a:off x="1182610" y="2378219"/>
              <a:ext cx="7909003" cy="514519"/>
            </a:xfrm>
            <a:prstGeom prst="rect">
              <a:avLst/>
            </a:prstGeom>
            <a:noFill/>
            <a:ln w="6350">
              <a:solidFill>
                <a:srgbClr val="0091DA"/>
              </a:solidFill>
              <a:round/>
              <a:headEnd/>
              <a:tailEnd/>
            </a:ln>
            <a:effectLst/>
          </p:spPr>
          <p:txBody>
            <a:bodyPr lIns="0" tIns="30675" rIns="0" bIns="30675" anchor="ctr" anchorCtr="0"/>
            <a:lstStyle/>
            <a:p>
              <a:pPr marL="131405">
                <a:spcBef>
                  <a:spcPts val="218"/>
                </a:spcBef>
                <a:buClr>
                  <a:srgbClr val="4066AA"/>
                </a:buClr>
              </a:pPr>
              <a:r>
                <a:rPr lang="ru-RU" sz="1200" dirty="0" smtClean="0">
                  <a:solidFill>
                    <a:srgbClr val="00338D"/>
                  </a:solidFill>
                  <a:cs typeface="Arial" pitchFamily="34" charset="0"/>
                </a:rPr>
                <a:t>Какие нарушения допустило </a:t>
              </a:r>
              <a:r>
                <a:rPr lang="ru-RU" sz="1200" dirty="0">
                  <a:solidFill>
                    <a:srgbClr val="00338D"/>
                  </a:solidFill>
                </a:rPr>
                <a:t>ООО</a:t>
              </a:r>
              <a:r>
                <a:rPr lang="ru-RU" sz="1200" dirty="0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200" dirty="0">
                  <a:solidFill>
                    <a:srgbClr val="00338D"/>
                  </a:solidFill>
                </a:rPr>
                <a:t>«Арсенал Строй</a:t>
              </a:r>
              <a:r>
                <a:rPr lang="ru-RU" sz="1200" dirty="0" smtClean="0">
                  <a:solidFill>
                    <a:srgbClr val="00338D"/>
                  </a:solidFill>
                </a:rPr>
                <a:t>» в процессе осуществления данной закупки?</a:t>
              </a:r>
              <a:r>
                <a:rPr lang="ru-RU" sz="1200" dirty="0" smtClean="0">
                  <a:solidFill>
                    <a:srgbClr val="00338D"/>
                  </a:solidFill>
                  <a:cs typeface="Arial" pitchFamily="34" charset="0"/>
                </a:rPr>
                <a:t> </a:t>
              </a:r>
              <a:endParaRPr lang="ru-RU" sz="1200" dirty="0">
                <a:solidFill>
                  <a:srgbClr val="00338D"/>
                </a:solidFill>
                <a:cs typeface="Arial" pitchFamily="34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817354" y="2567838"/>
              <a:ext cx="451946" cy="203345"/>
            </a:xfrm>
            <a:prstGeom prst="triangl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012" tIns="46012" rIns="46012" bIns="46012"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5" name="Isosceles Triangle 34"/>
          <p:cNvSpPr/>
          <p:nvPr/>
        </p:nvSpPr>
        <p:spPr>
          <a:xfrm rot="5400000">
            <a:off x="504456" y="3125360"/>
            <a:ext cx="455724" cy="140264"/>
          </a:xfrm>
          <a:prstGeom prst="triangle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12" tIns="46012" rIns="46012" bIns="46012" rtlCol="0" anchor="ctr"/>
          <a:lstStyle/>
          <a:p>
            <a:pPr algn="ctr"/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63681" y="1472975"/>
            <a:ext cx="5621715" cy="521588"/>
            <a:chOff x="941654" y="2378220"/>
            <a:chExt cx="8149959" cy="517264"/>
          </a:xfrm>
        </p:grpSpPr>
        <p:sp>
          <p:nvSpPr>
            <p:cNvPr id="42" name="Rectangle 41"/>
            <p:cNvSpPr/>
            <p:nvPr/>
          </p:nvSpPr>
          <p:spPr>
            <a:xfrm>
              <a:off x="1182610" y="2378220"/>
              <a:ext cx="7909003" cy="512448"/>
            </a:xfrm>
            <a:prstGeom prst="rect">
              <a:avLst/>
            </a:prstGeom>
            <a:noFill/>
            <a:ln w="6350">
              <a:solidFill>
                <a:srgbClr val="0091DA"/>
              </a:solidFill>
              <a:round/>
              <a:headEnd/>
              <a:tailEnd/>
            </a:ln>
            <a:effectLst/>
          </p:spPr>
          <p:txBody>
            <a:bodyPr lIns="0" tIns="30675" rIns="0" bIns="30675" anchor="ctr" anchorCtr="0"/>
            <a:lstStyle/>
            <a:p>
              <a:pPr marL="131405">
                <a:spcBef>
                  <a:spcPts val="218"/>
                </a:spcBef>
                <a:buClr>
                  <a:srgbClr val="4066AA"/>
                </a:buClr>
              </a:pPr>
              <a:r>
                <a:rPr lang="ru-RU" sz="1200" dirty="0" smtClean="0">
                  <a:solidFill>
                    <a:srgbClr val="00338D"/>
                  </a:solidFill>
                  <a:cs typeface="Arial" pitchFamily="34" charset="0"/>
                </a:rPr>
                <a:t>Перечислите индикаторы коррупционного риска данной закупки </a:t>
              </a:r>
              <a:endParaRPr lang="ru-RU" sz="1200" dirty="0">
                <a:solidFill>
                  <a:srgbClr val="00338D"/>
                </a:solidFill>
                <a:cs typeface="Arial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817354" y="2567838"/>
              <a:ext cx="451946" cy="203345"/>
            </a:xfrm>
            <a:prstGeom prst="triangl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012" tIns="46012" rIns="46012" bIns="46012"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5510" y="3638722"/>
            <a:ext cx="5598167" cy="1051807"/>
            <a:chOff x="952274" y="1845211"/>
            <a:chExt cx="8115821" cy="475664"/>
          </a:xfrm>
        </p:grpSpPr>
        <p:sp>
          <p:nvSpPr>
            <p:cNvPr id="50" name="Rectangle 49"/>
            <p:cNvSpPr/>
            <p:nvPr/>
          </p:nvSpPr>
          <p:spPr>
            <a:xfrm>
              <a:off x="1159092" y="1845211"/>
              <a:ext cx="7909003" cy="475664"/>
            </a:xfrm>
            <a:prstGeom prst="rect">
              <a:avLst/>
            </a:prstGeom>
            <a:noFill/>
            <a:ln w="6350">
              <a:solidFill>
                <a:srgbClr val="0091DA"/>
              </a:solidFill>
              <a:round/>
              <a:headEnd/>
              <a:tailEnd/>
            </a:ln>
            <a:effectLst/>
          </p:spPr>
          <p:txBody>
            <a:bodyPr lIns="0" tIns="30675" rIns="0" bIns="30675" anchor="ctr" anchorCtr="0"/>
            <a:lstStyle/>
            <a:p>
              <a:pPr marL="131405">
                <a:spcBef>
                  <a:spcPts val="218"/>
                </a:spcBef>
                <a:buClr>
                  <a:srgbClr val="4066AA"/>
                </a:buClr>
              </a:pPr>
              <a:r>
                <a:rPr lang="ru-RU" sz="1200" dirty="0" smtClean="0">
                  <a:solidFill>
                    <a:srgbClr val="00338D"/>
                  </a:solidFill>
                  <a:cs typeface="Arial" pitchFamily="34" charset="0"/>
                </a:rPr>
                <a:t>Вас просят проверить прочие закупки компании </a:t>
              </a:r>
              <a:r>
                <a:rPr lang="ru-RU" sz="1200" dirty="0" smtClean="0">
                  <a:solidFill>
                    <a:srgbClr val="00338D"/>
                  </a:solidFill>
                </a:rPr>
                <a:t>ООО </a:t>
              </a:r>
              <a:r>
                <a:rPr lang="ru-RU" sz="1200" dirty="0">
                  <a:solidFill>
                    <a:srgbClr val="00338D"/>
                  </a:solidFill>
                </a:rPr>
                <a:t>«Арсенал Строй</a:t>
              </a:r>
              <a:r>
                <a:rPr lang="ru-RU" sz="1200" dirty="0" smtClean="0">
                  <a:solidFill>
                    <a:srgbClr val="00338D"/>
                  </a:solidFill>
                </a:rPr>
                <a:t>». Общий объем операций – 1,000 закупок. Вам необходимо выбрать 10 закупок для анализа. Учитывая выявленные риски, какими критериями выбора закупок вы будете руководствоваться?</a:t>
              </a:r>
              <a:endParaRPr lang="ru-RU" sz="1200" dirty="0">
                <a:solidFill>
                  <a:srgbClr val="00338D"/>
                </a:solidFill>
                <a:cs typeface="Arial" pitchFamily="34" charset="0"/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827974" y="1981370"/>
              <a:ext cx="451946" cy="203345"/>
            </a:xfrm>
            <a:prstGeom prst="triangl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012" tIns="46012" rIns="46012" bIns="46012"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897317" y="447910"/>
            <a:ext cx="7110115" cy="478523"/>
          </a:xfrm>
        </p:spPr>
        <p:txBody>
          <a:bodyPr/>
          <a:lstStyle/>
          <a:p>
            <a:r>
              <a:rPr lang="ru-RU" sz="3692" dirty="0"/>
              <a:t>Кейс №1 </a:t>
            </a:r>
            <a:r>
              <a:rPr lang="ru-RU" sz="3692" dirty="0" smtClean="0"/>
              <a:t>(Задания)</a:t>
            </a:r>
            <a:endParaRPr lang="ru-RU" sz="3692" dirty="0"/>
          </a:p>
        </p:txBody>
      </p:sp>
      <p:sp>
        <p:nvSpPr>
          <p:cNvPr id="21" name="Rectangle 20"/>
          <p:cNvSpPr/>
          <p:nvPr/>
        </p:nvSpPr>
        <p:spPr>
          <a:xfrm>
            <a:off x="848170" y="2875619"/>
            <a:ext cx="5455507" cy="652588"/>
          </a:xfrm>
          <a:prstGeom prst="rect">
            <a:avLst/>
          </a:prstGeom>
          <a:noFill/>
          <a:ln w="6350">
            <a:solidFill>
              <a:srgbClr val="0091DA"/>
            </a:solidFill>
            <a:round/>
            <a:headEnd/>
            <a:tailEnd/>
          </a:ln>
          <a:effectLst/>
        </p:spPr>
        <p:txBody>
          <a:bodyPr lIns="0" tIns="30675" rIns="0" bIns="30675" anchor="ctr" anchorCtr="0"/>
          <a:lstStyle/>
          <a:p>
            <a:pPr marL="131405">
              <a:spcBef>
                <a:spcPts val="218"/>
              </a:spcBef>
              <a:buClr>
                <a:srgbClr val="4066AA"/>
              </a:buClr>
            </a:pPr>
            <a:r>
              <a:rPr lang="ru-RU" sz="1200" dirty="0" smtClean="0">
                <a:solidFill>
                  <a:srgbClr val="00338D"/>
                </a:solidFill>
                <a:cs typeface="Arial" pitchFamily="34" charset="0"/>
              </a:rPr>
              <a:t>Какая дополнительная информация (документы) потребуется вам для доказательства мошеннических действий руководителя отдела закупок </a:t>
            </a:r>
            <a:r>
              <a:rPr lang="ru-RU" sz="1200" dirty="0" smtClean="0">
                <a:solidFill>
                  <a:srgbClr val="00338D"/>
                </a:solidFill>
              </a:rPr>
              <a:t>ООО </a:t>
            </a:r>
            <a:r>
              <a:rPr lang="ru-RU" sz="1200" dirty="0">
                <a:solidFill>
                  <a:srgbClr val="00338D"/>
                </a:solidFill>
              </a:rPr>
              <a:t>«Арсенал Строй</a:t>
            </a:r>
            <a:r>
              <a:rPr lang="ru-RU" sz="1200" dirty="0" smtClean="0">
                <a:solidFill>
                  <a:srgbClr val="00338D"/>
                </a:solidFill>
              </a:rPr>
              <a:t>»?</a:t>
            </a:r>
            <a:endParaRPr lang="ru-RU" sz="1200" dirty="0">
              <a:solidFill>
                <a:srgbClr val="00338D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2186" y="4917184"/>
            <a:ext cx="5641492" cy="665151"/>
            <a:chOff x="939487" y="1915746"/>
            <a:chExt cx="8178631" cy="475664"/>
          </a:xfrm>
        </p:grpSpPr>
        <p:sp>
          <p:nvSpPr>
            <p:cNvPr id="28" name="Rectangle 27"/>
            <p:cNvSpPr/>
            <p:nvPr/>
          </p:nvSpPr>
          <p:spPr>
            <a:xfrm>
              <a:off x="1209115" y="1915746"/>
              <a:ext cx="7909003" cy="475664"/>
            </a:xfrm>
            <a:prstGeom prst="rect">
              <a:avLst/>
            </a:prstGeom>
            <a:noFill/>
            <a:ln w="6350">
              <a:solidFill>
                <a:srgbClr val="0091DA"/>
              </a:solidFill>
              <a:round/>
              <a:headEnd/>
              <a:tailEnd/>
            </a:ln>
            <a:effectLst/>
          </p:spPr>
          <p:txBody>
            <a:bodyPr lIns="0" tIns="30675" rIns="0" bIns="30675" anchor="ctr" anchorCtr="0"/>
            <a:lstStyle/>
            <a:p>
              <a:pPr marL="131405">
                <a:spcBef>
                  <a:spcPts val="218"/>
                </a:spcBef>
                <a:buClr>
                  <a:srgbClr val="4066AA"/>
                </a:buClr>
              </a:pPr>
              <a:r>
                <a:rPr lang="ru-RU" sz="1200" dirty="0" smtClean="0">
                  <a:solidFill>
                    <a:srgbClr val="00338D"/>
                  </a:solidFill>
                  <a:cs typeface="Arial" pitchFamily="34" charset="0"/>
                </a:rPr>
                <a:t>Как следует поступить внутреннему аудитору компании, которого попросили </a:t>
              </a:r>
              <a:r>
                <a:rPr lang="ru-RU" sz="1200" dirty="0">
                  <a:solidFill>
                    <a:srgbClr val="00338D"/>
                  </a:solidFill>
                </a:rPr>
                <a:t>не включать детали по данной закупке в отчет </a:t>
              </a:r>
              <a:r>
                <a:rPr lang="ru-RU" sz="1200" dirty="0" smtClean="0">
                  <a:solidFill>
                    <a:srgbClr val="00338D"/>
                  </a:solidFill>
                </a:rPr>
                <a:t>руководству</a:t>
              </a:r>
              <a:r>
                <a:rPr lang="ru-RU" sz="1200" dirty="0" smtClean="0">
                  <a:solidFill>
                    <a:srgbClr val="00338D"/>
                  </a:solidFill>
                  <a:cs typeface="Arial" pitchFamily="34" charset="0"/>
                </a:rPr>
                <a:t>? Почему?</a:t>
              </a:r>
              <a:endParaRPr lang="ru-RU" sz="1200" dirty="0">
                <a:solidFill>
                  <a:srgbClr val="00338D"/>
                </a:solidFill>
                <a:cs typeface="Arial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815187" y="2040047"/>
              <a:ext cx="451946" cy="203345"/>
            </a:xfrm>
            <a:prstGeom prst="triangl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012" tIns="46012" rIns="46012" bIns="46012"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9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15200" y="3326563"/>
            <a:ext cx="3477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graduate</a:t>
            </a:r>
            <a:r>
              <a:rPr lang="ru-RU" sz="28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kpmg</a:t>
            </a:r>
            <a:r>
              <a:rPr lang="ru-RU" sz="28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  <a:r>
              <a:rPr lang="en-US" sz="28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ru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6" y="4415639"/>
            <a:ext cx="1605749" cy="16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9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Report"/>
  <p:tag name="KEYWORD" val="REPORT"/>
  <p:tag name="TEMPLATEVERSION" val="12/02/2016 01:32:30"/>
</p:tagLst>
</file>

<file path=ppt/theme/theme1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us.potx" id="{7A858118-2263-4A87-B317-010852F5F7DE}" vid="{32097304-FB70-4E33-8017-07F812228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3BB238FC6451469307073130E239A2" ma:contentTypeVersion="0" ma:contentTypeDescription="Создание документа." ma:contentTypeScope="" ma:versionID="9cfb03fe99a6d992118a40e8ad3933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CEEF8-576C-4039-8355-2B18BDB1C23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6D954F-E12D-4C94-9BAF-9903E8210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306055-107E-4917-AA02-F6C8B0F9C7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Report Standard JSC_rus</Template>
  <TotalTime>801</TotalTime>
  <Words>119</Words>
  <Application>Microsoft Office PowerPoint</Application>
  <PresentationFormat>Лист A4 (210x297 мм)</PresentationFormat>
  <Paragraphs>20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KPMG Cyrillic Extralight</vt:lpstr>
      <vt:lpstr>KPMG Extralight</vt:lpstr>
      <vt:lpstr>Segoe UI</vt:lpstr>
      <vt:lpstr>Univers for KPMG</vt:lpstr>
      <vt:lpstr>KPMG_Report_4x3_050216_2016</vt:lpstr>
      <vt:lpstr>Case Study</vt:lpstr>
      <vt:lpstr>Кейс №1 (Описание)</vt:lpstr>
      <vt:lpstr>Кейс №1 (Задания)</vt:lpstr>
      <vt:lpstr>Спасибо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Бизнес-кейсы  для студентов  2-3 курсов</dc:title>
  <dc:creator>kpmg</dc:creator>
  <cp:lastModifiedBy>Быкова Мария Алексеевна</cp:lastModifiedBy>
  <cp:revision>70</cp:revision>
  <cp:lastPrinted>2018-02-19T16:32:55Z</cp:lastPrinted>
  <dcterms:created xsi:type="dcterms:W3CDTF">2018-02-15T06:25:37Z</dcterms:created>
  <dcterms:modified xsi:type="dcterms:W3CDTF">2019-08-09T08:33:12Z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0x010100B03BB238FC6451469307073130E239A2</vt:lpwstr>
  </property>
</Properties>
</file>