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  <p:sldMasterId id="2147483806" r:id="rId2"/>
  </p:sldMasterIdLst>
  <p:notesMasterIdLst>
    <p:notesMasterId r:id="rId20"/>
  </p:notesMasterIdLst>
  <p:handoutMasterIdLst>
    <p:handoutMasterId r:id="rId21"/>
  </p:handoutMasterIdLst>
  <p:sldIdLst>
    <p:sldId id="390" r:id="rId3"/>
    <p:sldId id="335" r:id="rId4"/>
    <p:sldId id="326" r:id="rId5"/>
    <p:sldId id="391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4" r:id="rId14"/>
    <p:sldId id="413" r:id="rId15"/>
    <p:sldId id="355" r:id="rId16"/>
    <p:sldId id="401" r:id="rId17"/>
    <p:sldId id="403" r:id="rId18"/>
    <p:sldId id="404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  <a:srgbClr val="FF0000"/>
    <a:srgbClr val="D60093"/>
    <a:srgbClr val="AE7AA4"/>
    <a:srgbClr val="AAEF39"/>
    <a:srgbClr val="E8E6FE"/>
    <a:srgbClr val="D9D6FE"/>
    <a:srgbClr val="D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0023B-66BB-2C47-9924-2A792B99F3B1}" type="datetimeFigureOut">
              <a:rPr lang="fr-FR" smtClean="0"/>
              <a:pPr/>
              <a:t>26/03/2021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C1BE-DAE2-0549-A956-9193A071DFF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466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A11EA-1408-0247-A1A1-585F7A5E2CCA}" type="datetimeFigureOut">
              <a:rPr lang="fr-FR" smtClean="0"/>
              <a:pPr/>
              <a:t>26/03/2021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D0F9-C672-5441-955D-A988A05F733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57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13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4114800"/>
            <a:ext cx="6399213" cy="1752600"/>
          </a:xfrm>
          <a:solidFill>
            <a:srgbClr val="C2CDE3"/>
          </a:solidFill>
        </p:spPr>
        <p:txBody>
          <a:bodyPr/>
          <a:lstStyle>
            <a:lvl1pPr marL="0" indent="0" algn="ctr">
              <a:buFont typeface="Wingdings" pitchFamily="-112" charset="2"/>
              <a:buNone/>
              <a:defRPr b="0">
                <a:latin typeface="Times New Roman" pitchFamily="-112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0379B519-7B2D-4AD9-891E-C500BACE1D4D}" type="datetime1">
              <a:rPr lang="fr-FR" smtClean="0">
                <a:solidFill>
                  <a:srgbClr val="D1C9FF"/>
                </a:solidFill>
              </a:rPr>
              <a:t>26/03/2021</a:t>
            </a:fld>
            <a:endParaRPr lang="fr-FR" dirty="0">
              <a:solidFill>
                <a:srgbClr val="D1C9FF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 sz="1700">
                <a:latin typeface="Times New Roman" pitchFamily="-112" charset="0"/>
              </a:defRPr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 sz="1200">
                <a:solidFill>
                  <a:srgbClr val="0B51A2"/>
                </a:solidFill>
                <a:latin typeface="Times New Roman" pitchFamily="-112" charset="0"/>
              </a:defRPr>
            </a:lvl1pPr>
          </a:lstStyle>
          <a:p>
            <a:fld id="{8ECFD076-6E87-4340-BFDA-E86BD5A59065}" type="slidenum">
              <a:rPr lang="fr-FR"/>
              <a:pPr/>
              <a:t>‹N°›</a:t>
            </a:fld>
            <a:endParaRPr lang="fr-FR" sz="1700" dirty="0">
              <a:solidFill>
                <a:srgbClr val="D1C9FF"/>
              </a:solidFill>
            </a:endParaRP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58328"/>
              </p:ext>
            </p:extLst>
          </p:nvPr>
        </p:nvGraphicFramePr>
        <p:xfrm>
          <a:off x="7308209" y="351842"/>
          <a:ext cx="1357618" cy="105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4" name="Document" r:id="rId3" imgW="890018" imgH="691897" progId="Word.Document.8">
                  <p:embed/>
                </p:oleObj>
              </mc:Choice>
              <mc:Fallback>
                <p:oleObj name="Document" r:id="rId3" imgW="890018" imgH="6918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209" y="351842"/>
                        <a:ext cx="1357618" cy="105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3005" y="494455"/>
            <a:ext cx="2010048" cy="858606"/>
          </a:xfrm>
          <a:prstGeom prst="rect">
            <a:avLst/>
          </a:prstGeom>
        </p:spPr>
      </p:pic>
      <p:pic>
        <p:nvPicPr>
          <p:cNvPr id="36926" name="Picture 62" descr="http://membres-liglab.imag.fr/goncalves/images/1logoug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0703" y="-25181"/>
            <a:ext cx="2135697" cy="2135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681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04F39-AB4E-4235-97C4-E6E2BE8BE132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049035-96F2-284A-B94A-C820104D12DA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342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762000"/>
            <a:ext cx="1943100" cy="53340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567690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CB5FA-6AE6-4C00-BB58-188166B6F16F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332EA8-DBB2-5745-B02E-843AABEB6D66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1649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416C-FE67-4A42-A1C0-4BF697880A13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73F7-F0C0-7741-82C6-266ECE9529B8}" type="slidenum">
              <a:rPr lang="fr-FR" smtClean="0"/>
              <a:pPr/>
              <a:t>‹N°›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442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F6DC0-A771-4B08-B735-B797692E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99D00A-8098-4D03-95AE-B00AF22AF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9C64F-4359-4EF7-865A-82763DF2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48DF-4BD4-47DB-B5AE-71E37C3269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014E4E-E05F-450D-8B43-0F0B670B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F5FE4C-7370-4D77-9C4B-5166D00F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7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8714-720E-4CE8-A1A7-9919B5CC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5DBB1-CC41-486A-A27B-D33D0DA91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00470-4A65-4DFC-AE8A-960ABF2B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4D0-DFAA-4E3B-8941-C3FB63AFF80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76E6C-9CC0-4394-8338-A5841EC2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7FAA5-B0B8-41D1-9805-68522AED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5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68006-972B-4A27-8749-6F46EF1A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5337D6-BA9F-4E96-8A79-3CF9823A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17926-813C-4589-869A-15AB62E4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43EC070-F3B2-4709-AA50-988E3F127030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8AC38A-2591-4E52-A32D-E875F5BF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E070BB-4FE0-4548-B096-DE4A73F9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33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3FE8F-36B2-459F-AAE0-1256F352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228CD-5E87-4D40-9633-5BB34C9D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34BE34-F8D6-4F3D-90B8-43DD10DAC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38C9A9-5FBC-4D38-BE3F-493D6E4C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A30-BEC3-43FA-899E-2B9AE78DBE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170648-F722-4244-A2EA-91BC8927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7ED97-2DB0-4C1C-AB9E-57D444A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6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42D2E-9D77-4893-81E6-CF4D73A5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92925-082D-4850-9A8B-1DA6FBF83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B973AA-EED5-4264-92A1-D0809A57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758599-1E52-403A-8268-BD97F7479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2E7686-A3A4-4E81-B2D5-F36CC43B6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BC6363-7944-472E-8E80-8A7CF3B3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194B-B77E-4522-8212-1DAEB4F313C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8C5E79-59FC-43A1-99B9-4B66D05E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90C861-B2A5-4366-AF44-880DAFE0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E405B-11DA-4409-9ED7-144B679B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249DC0-5971-4542-94A1-9EC15035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452B-3E13-4CDC-B156-E06B3EF510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32D428-1652-4716-AD27-9AA3A676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56D269-F8B8-4A80-B87A-D67FD825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D2CE58-D69F-4A38-91F1-AB6F5CDA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0BB-577D-4C43-8F92-65B218F34DC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F243B6-6FCC-489D-99E4-8B8D4608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2E2DF1-2BED-4BCF-B678-C0FEEB06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31847-B2FB-4859-A32C-5003F82D11A8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FEFB62-8CFB-5C41-838B-469EE1174A48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5077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93AC3-2D72-4D89-A5A6-074AAE9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33DAE-845B-4987-A868-F5D4C530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45F0AF-1DEE-46AB-B980-4ED0FA92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7AD1E-D79A-4E12-B49D-671A3C39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A7A3-4335-46C5-B183-033D82203E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09D137-F08C-41FF-9531-C49795AC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FB136-0501-4067-85C4-A179847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4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7CE04-60D8-422C-8EC9-ABC46DBE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860FE1-C436-46CA-B924-912BD5311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F499A2-DA55-40FD-8616-02191615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7E08C5-A0E5-400C-9043-89BF0F43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BB15-6E05-4E79-85DA-EFF0D55B7D4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0EC59-30F7-404E-9655-A64C759E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A5616D-2565-4478-8BEA-3F3B49A8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5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27809-CB3C-4A25-92EB-BDCED388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F485E6-D6C9-4596-BCDA-A7795B205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FE98C-D3AF-4EFB-9B84-51E63F9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2DEA-8783-430A-95DF-4E6B5E6D31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8C9BFA-2A4B-4149-BC67-8ACFAC79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5B3800-E418-4033-8D19-111B13C0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7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3E4531-D8E3-4EB8-B55F-660AED514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FD1B98-34D7-4F69-8E21-C69B60B2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C97E8-3960-4CEA-9F74-75BBBA21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3020-01B7-4E3D-8EF4-B40D2A1F50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80F467-BBC5-49D3-99A8-A3F9B35C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7683F2-3C70-4500-B49F-B3FA1AB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B304231-9C7E-4365-B46F-8D7BDC1213A9}" type="datetime1">
              <a:rPr lang="fr-FR" smtClean="0">
                <a:solidFill>
                  <a:prstClr val="white"/>
                </a:solidFill>
              </a:rPr>
              <a:t>26/03/2021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Natacha Collet et Faruk Ulgen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7772400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358361" y="19888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0944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048BB-DF2A-4280-BF83-561F80A83D41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2864F0-A527-544D-B4A4-BB026683E11C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778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42BEF-17E1-41FD-9590-F1246DF8121B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D2BDB9-8745-9C41-9C79-9A1E24C9033D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200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AF378-2340-486C-80A9-1225D0DD2886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C0EEA3-2AEC-1E43-92EE-D005F0F3375C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814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76C6F-8BF4-45F1-814C-9FDA2CC9E063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8D1938-29EE-4140-A3C9-D33FE152E253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15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8D13C-6EE3-4A34-A045-CED50B9ABD6A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31D9A0-F603-DA4A-A78B-FFDED6D27C7B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15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EA6E2-08E2-418B-91C4-B180D5FA38BE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266097-FFF9-D14E-A1E6-0F29FC6DF512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70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D23D1-9C55-4103-9C7E-34DF676C14B1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09E722-5EAB-E74F-931B-5B409F7C9715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953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320" tIns="57161" rIns="114320" bIns="571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320" tIns="57161" rIns="114320" bIns="57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320" tIns="57161" rIns="114320" bIns="57161" numCol="1" anchor="ctr" anchorCtr="0" compatLnSpc="1">
            <a:prstTxWarp prst="textNoShape">
              <a:avLst/>
            </a:prstTxWarp>
          </a:bodyPr>
          <a:lstStyle>
            <a:lvl1pPr defTabSz="1135063">
              <a:defRPr kumimoji="1" sz="1000">
                <a:solidFill>
                  <a:srgbClr val="000000"/>
                </a:solidFill>
                <a:latin typeface="+mn-lt"/>
              </a:defRPr>
            </a:lvl1pPr>
          </a:lstStyle>
          <a:p>
            <a:fld id="{3E824CCC-2929-4410-B9F7-107784A4AE8D}" type="datetime1">
              <a:rPr lang="fr-FR" smtClean="0"/>
              <a:t>26/03/2021</a:t>
            </a:fld>
            <a:endParaRPr lang="fr-FR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248400"/>
            <a:ext cx="2895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320" tIns="57161" rIns="114320" bIns="57161" numCol="1" anchor="ctr" anchorCtr="0" compatLnSpc="1">
            <a:prstTxWarp prst="textNoShape">
              <a:avLst/>
            </a:prstTxWarp>
          </a:bodyPr>
          <a:lstStyle>
            <a:lvl1pPr algn="ctr" defTabSz="1135063">
              <a:defRPr kumimoji="1"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320" tIns="57161" rIns="114320" bIns="57161" numCol="1" anchor="ctr" anchorCtr="0" compatLnSpc="1">
            <a:prstTxWarp prst="textNoShape">
              <a:avLst/>
            </a:prstTxWarp>
          </a:bodyPr>
          <a:lstStyle>
            <a:lvl1pPr algn="r" defTabSz="1135063">
              <a:defRPr kumimoji="1" sz="1000">
                <a:solidFill>
                  <a:srgbClr val="000000"/>
                </a:solidFill>
                <a:latin typeface="+mn-lt"/>
              </a:defRPr>
            </a:lvl1pPr>
          </a:lstStyle>
          <a:p>
            <a:fld id="{254A73F7-F0C0-7741-82C6-266ECE9529B8}" type="slidenum">
              <a:rPr lang="fr-FR" smtClean="0"/>
              <a:pPr/>
              <a:t>‹N°›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bldLvl="3" autoUpdateAnimBg="0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2pPr>
      <a:lvl3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3pPr>
      <a:lvl4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4pPr>
      <a:lvl5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5pPr>
      <a:lvl6pPr marL="4572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6pPr>
      <a:lvl7pPr marL="9144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7pPr>
      <a:lvl8pPr marL="13716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8pPr>
      <a:lvl9pPr marL="18288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9pPr>
    </p:titleStyle>
    <p:bodyStyle>
      <a:lvl1pPr marL="425450" indent="-425450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●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922338" indent="-35401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v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2pPr>
      <a:lvl3pPr marL="1419225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u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3pPr>
      <a:lvl4pPr marL="1987550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Arial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4pPr>
      <a:lvl5pPr marL="25542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²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5pPr>
      <a:lvl6pPr marL="30114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6pPr>
      <a:lvl7pPr marL="34686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7pPr>
      <a:lvl8pPr marL="39258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8pPr>
      <a:lvl9pPr marL="43830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79CA90-605C-492D-BF3B-B1DE820A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3D3F3B-6F4C-4798-8CBE-FE4A08AD6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42896-54C1-4137-B188-6443DF862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9471C7-0D5E-44B3-B850-656169B6B476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F7F50-0495-43B5-B972-AED87FE31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59C84-9C07-44D3-BDB1-DB91926F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6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688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e.univ-grenoble-alpes.f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hyperlink" Target="mailto:natacha.collet@univ-grenoble-alpes.fr" TargetMode="External"/><Relationship Id="rId4" Type="http://schemas.openxmlformats.org/officeDocument/2006/relationships/hyperlink" Target="mailto:faruk.ulgen@univ-grenoble-alpes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e.univ-grenoble-alpes.f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hyperlink" Target="https://www.youtube.com/watch?v=IrJRE_3l5k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UnudS5ujlv4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389964" y="5074151"/>
            <a:ext cx="8534580" cy="1406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fr-FR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58" y="393192"/>
            <a:ext cx="1578442" cy="1307247"/>
          </a:xfrm>
          <a:prstGeom prst="rect">
            <a:avLst/>
          </a:prstGeom>
          <a:noFill/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BD6F09-1099-4A87-9000-91C6C2B9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9810-3CFD-49DB-996B-EBCF75BE58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F3E5A-18FC-425D-B83B-63E50B0F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9BD00-229D-4CAE-BA9E-C377422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8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lvl="0" algn="l" defTabSz="1135063" eaLnBrk="1" hangingPunct="1">
              <a:spcBef>
                <a:spcPct val="20000"/>
              </a:spcBef>
              <a:buClr>
                <a:srgbClr val="FF0000"/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UE1:  The </a:t>
            </a:r>
            <a:r>
              <a:rPr kumimoji="1" lang="fr-FR" sz="1600" b="1" kern="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Socio-Economic</a:t>
            </a: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kumimoji="1" lang="fr-FR" sz="16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Business and </a:t>
            </a: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Finance; </a:t>
            </a:r>
          </a:p>
          <a:p>
            <a:pPr lvl="0" algn="l" defTabSz="1135063" eaLnBrk="1" hangingPunct="1">
              <a:spcBef>
                <a:spcPct val="20000"/>
              </a:spcBef>
              <a:buClr>
                <a:srgbClr val="FF0000"/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UE2: </a:t>
            </a:r>
            <a:r>
              <a:rPr kumimoji="1" lang="fr-FR" sz="1600" b="1" kern="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Corporate</a:t>
            </a: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Strategies</a:t>
            </a: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Business Intelligence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Forecasting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Tools in Business and </a:t>
            </a: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Behavioral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Experimental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Entrepreneurship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Entrepreneurial Marketing Challenges; </a:t>
            </a: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UE3 : Innovation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Innovation </a:t>
            </a: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Innovation Management and Strategic management;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Creativity</a:t>
            </a:r>
            <a:r>
              <a:rPr kumimoji="1" lang="fr-FR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Tools for Business; 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 4 : Elective courses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French Culture for Foreigner students,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French for Foreigners, 2nd or 3rd Foreign Language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Bonification (sport </a:t>
            </a:r>
            <a:r>
              <a:rPr kumimoji="1" lang="en-US" sz="16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UE5 </a:t>
            </a:r>
            <a:r>
              <a:rPr kumimoji="1" lang="fr-FR" sz="1600" b="1" kern="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Consumption</a:t>
            </a: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/Marketing</a:t>
            </a:r>
            <a:endParaRPr kumimoji="1" lang="ru-RU" sz="16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 Marketing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Export Marketing;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Forecasting in Business and Economics 2; </a:t>
            </a: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kumimoji="1" lang="en-US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 6 International Markets and Firms</a:t>
            </a:r>
            <a:endParaRPr kumimoji="1" lang="ru-RU" sz="16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European Markets Integration;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Microeconomics of Competitiveness;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sz="1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Business and Purchasing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UE7 : International Challenges</a:t>
            </a: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Geopolitics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Societies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Cross Cultural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Culture; </a:t>
            </a: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organization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endParaRPr kumimoji="1" lang="fr-FR" sz="16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</a:pPr>
            <a:r>
              <a:rPr kumimoji="1" lang="fr-FR" sz="1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UE 8 : Elective courses</a:t>
            </a: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Sociology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Consumption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Topics in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Economics</a:t>
            </a:r>
            <a:endParaRPr kumimoji="1" lang="fr-FR" sz="16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French for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Foreigners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2nd or 3rd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Foreign</a:t>
            </a: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fr-FR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kumimoji="1" lang="fr-FR" sz="16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fr-FR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Bonification (sport etc…)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2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Экзамены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ru-RU" sz="2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Экзамены письменные 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ru-RU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Члены экзаменационной комиссии: преподаватели ЭФ и ТИБ, УГА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ru-RU" sz="2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Экзаменационные работы оцениваются по 20 бальной системе (0 до 20).</a:t>
            </a:r>
          </a:p>
          <a:p>
            <a:pPr marL="342900" lvl="0" indent="-342900" algn="l" defTabSz="1135063" eaLnBrk="1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ru-RU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Полученные оценки по сданным экзаменам в каждом семестре коррелируются между собой, то есть студент должен получить общий средний балл 10 из 20 в сумме по всем предметам каждого семестра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02" y="551325"/>
            <a:ext cx="2865120" cy="1922417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Выдача</a:t>
            </a:r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Espace réservé du contenu 7" descr="https://s2.qwant.com/thumbr/0x0/f/5/05dd00cb356580e2ce11ba58776953/b_1_q_0_p_0.jpg?u=http%3A%2F%2Fwww.cartes-virtuelles.com%2Fimages%2Ffete-07.jpg&amp;q=0&amp;b=1&amp;p=0&amp;a=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399097"/>
            <a:ext cx="3246438" cy="208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s://s2.qwant.com/thumbr/0x0/e/a/5fdb59f7f26089ea9f874a1712ee15/b_1_q_0_p_0.jpg?u=http%3A%2F%2Fwww.atelierdessaveurs.net%2Fimages%2FC-est-la-fete.jpg&amp;q=0&amp;b=1&amp;p=0&amp;a=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4" y="2484120"/>
            <a:ext cx="8539841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6111558" y="729101"/>
            <a:ext cx="273852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320" tIns="57161" rIns="114320" bIns="57161" numCol="1" anchor="ctr" anchorCtr="0" compatLnSpc="1">
            <a:prstTxWarp prst="textNoShape">
              <a:avLst/>
            </a:prstTxWarp>
          </a:bodyPr>
          <a:lstStyle>
            <a:lvl1pPr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2pPr>
            <a:lvl3pPr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3pPr>
            <a:lvl4pPr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4pPr>
            <a:lvl5pPr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5pPr>
            <a:lvl6pPr marL="457200"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6pPr>
            <a:lvl7pPr marL="914400"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7pPr>
            <a:lvl8pPr marL="1371600"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8pPr>
            <a:lvl9pPr marL="1828800" algn="l" defTabSz="1135063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defRPr>
            </a:lvl9pPr>
          </a:lstStyle>
          <a:p>
            <a:pPr algn="ctr"/>
            <a:r>
              <a:rPr lang="ru-RU" u="sng" kern="0" dirty="0">
                <a:solidFill>
                  <a:schemeClr val="accent2">
                    <a:lumMod val="75000"/>
                  </a:schemeClr>
                </a:solidFill>
              </a:rPr>
              <a:t>дипломов</a:t>
            </a:r>
            <a:endParaRPr lang="fr-FR" u="sng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1D294CD-1229-4FD5-BBCD-0093075F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98448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E7D403-2892-4C4D-9C61-0D9299CF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304-211E-4A7F-8F2D-80ED6A4BAE8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E551B7-9DD0-4E71-B0B5-44A19A80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0BDBC-5C78-41E2-889A-80F58717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C8786E-A730-48F7-BC37-D86977B84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93" y="98448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дипломов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7" y="1828801"/>
            <a:ext cx="8153896" cy="436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Студенты, успешно сдавшие экзамены, после официального решения экзаменационной комиссии получают два документа: 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временный сертификат об успешной сдаче экзаменов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ведомость с оценками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Эти документы могут быть использованы для поступления в магистратуру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Государственный диплом бакалавра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по направлению Право, Экономика и Управление, специальность – Экономика и Управление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 возможно получить через 6 месяцев после решения экзаменационной комиссии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Выдаются на официальной церемонии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323F00-A287-4954-8584-963BF450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DB0C-B7EA-478C-A0C1-7A38F45CC9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37BE81-5D08-4E30-BD3C-906149BC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B13F0A-47FE-49EC-A4E6-AB9153B2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65B5577-F329-45DF-96DC-70C98422B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2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6" y="1828801"/>
            <a:ext cx="8257893" cy="451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  <a:hlinkClick r:id="rId3"/>
            </a:endParaRP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fr-FR" sz="2400" dirty="0">
                <a:solidFill>
                  <a:srgbClr val="000000"/>
                </a:solidFill>
                <a:latin typeface="Arial"/>
              </a:rPr>
              <a:t>M. Faruk ÜLGEN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Директор департамента дистанционного обучения и международных проектов ЭФ УГА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  <a:hlinkClick r:id="rId4"/>
              </a:rPr>
              <a:t>faruk.ulgen@univ-grenoble-alpes.fr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   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 err="1">
                <a:solidFill>
                  <a:srgbClr val="000000"/>
                </a:solidFill>
                <a:latin typeface="Arial"/>
              </a:rPr>
              <a:t>Mme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Natacha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COLLET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Руководитель международного отдела ЭФ УГА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  <a:hlinkClick r:id="rId5"/>
              </a:rPr>
              <a:t>natacha.collet@univ-grenoble-alpes.fr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8675C0-D481-48CC-A2A6-C3684D2F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97BD-2BAC-45A5-9590-F1FE514D35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39D5B2-5C19-4F1F-AA1D-F4AE7DDA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EC7B22-2848-4C54-A79F-2E73352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1AFEAC-BD10-4C0E-A6A9-72F20C5CD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280" y="306412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6" y="1828801"/>
            <a:ext cx="8257893" cy="451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  <a:hlinkClick r:id="rId3"/>
            </a:endParaRPr>
          </a:p>
          <a:p>
            <a:pPr lvl="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ru-RU" sz="4500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lvl="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ru-RU" sz="4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Видео города Гренобль:</a:t>
            </a:r>
          </a:p>
          <a:p>
            <a:pPr marL="425450" lvl="0" indent="-42545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0080"/>
              </a:buClr>
            </a:pPr>
            <a:endParaRPr lang="fr-FR" sz="180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425450" lvl="0" indent="-42545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0080"/>
              </a:buClr>
            </a:pPr>
            <a:r>
              <a:rPr lang="fr-FR" altLang="fr-FR" sz="2400" u="sng" dirty="0">
                <a:solidFill>
                  <a:prstClr val="black"/>
                </a:solidFill>
                <a:latin typeface="Arial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https://www.youtube.com/watch?v=qSAkKxPmlts</a:t>
            </a:r>
            <a:endParaRPr lang="ru-RU" altLang="fr-FR" sz="2400" u="sng" dirty="0">
              <a:solidFill>
                <a:prstClr val="black"/>
              </a:solidFill>
              <a:latin typeface="Arial"/>
              <a:cs typeface="Arial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25450" lvl="0" indent="-42545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0080"/>
              </a:buClr>
            </a:pPr>
            <a:endParaRPr lang="fr-FR" altLang="fr-FR" sz="2400" u="sng" dirty="0">
              <a:solidFill>
                <a:prstClr val="black"/>
              </a:solidFill>
              <a:latin typeface="Arial"/>
              <a:cs typeface="Arial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A46C75-8E32-47A9-8730-3890527E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66E-C429-4125-8FB0-653C1F5FA8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DADE1F-13C3-43CA-B244-5FF64FAB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0D9965-787D-49B7-AE4C-A907AA01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8A3B45-27D6-490A-B7B5-F7C881C12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30630" y="560721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Гренобль Альп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504" y="2090171"/>
            <a:ext cx="8382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Видео Университет Гренобль Альп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dirty="0">
                <a:hlinkClick r:id="rId2"/>
              </a:rPr>
              <a:t>https://www.youtube.com/watch?v=UnudS5ujlv4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5FA3D9-FD21-4CBE-B0AE-BA28259A0F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88" y="80682"/>
            <a:ext cx="1578442" cy="1307247"/>
          </a:xfrm>
          <a:prstGeom prst="rect">
            <a:avLst/>
          </a:prstGeom>
          <a:noFill/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6BCAF-2C58-4A87-A3C1-EE7C8C2D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EAAC-264C-4165-883B-4CF94ADD32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D0A00D-C4BE-476A-BF81-F1B49D05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91483-E129-47C2-9847-8D76305A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7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3213" b="9104"/>
          <a:stretch/>
        </p:blipFill>
        <p:spPr>
          <a:xfrm>
            <a:off x="0" y="-1"/>
            <a:ext cx="9144000" cy="4149081"/>
          </a:xfrm>
          <a:prstGeom prst="rect">
            <a:avLst/>
          </a:prstGeom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8"/>
            <a:ext cx="4759627" cy="4778589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0" y="3845640"/>
            <a:ext cx="9144000" cy="1455567"/>
            <a:chOff x="0" y="3664397"/>
            <a:chExt cx="9144000" cy="2198544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0" y="3664397"/>
              <a:ext cx="9144000" cy="17021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kern="0" dirty="0">
                  <a:solidFill>
                    <a:srgbClr val="000000"/>
                  </a:solidFill>
                </a:rPr>
                <a:t>Очная программа 3 курса бакалавра </a:t>
              </a:r>
            </a:p>
            <a:p>
              <a:r>
                <a:rPr lang="ru-RU" sz="2400" b="1" kern="0" dirty="0">
                  <a:solidFill>
                    <a:srgbClr val="000000"/>
                  </a:solidFill>
                </a:rPr>
                <a:t> "</a:t>
              </a:r>
              <a:r>
                <a:rPr lang="fr-FR" sz="2400" b="1" kern="0" dirty="0" err="1">
                  <a:solidFill>
                    <a:srgbClr val="000000"/>
                  </a:solidFill>
                </a:rPr>
                <a:t>Managerial</a:t>
              </a:r>
              <a:r>
                <a:rPr lang="fr-FR" sz="2400" b="1" kern="0" dirty="0">
                  <a:solidFill>
                    <a:srgbClr val="000000"/>
                  </a:solidFill>
                </a:rPr>
                <a:t> </a:t>
              </a:r>
              <a:r>
                <a:rPr lang="fr-FR" sz="2400" b="1" kern="0" dirty="0" err="1">
                  <a:solidFill>
                    <a:srgbClr val="000000"/>
                  </a:solidFill>
                </a:rPr>
                <a:t>economics</a:t>
              </a:r>
              <a:r>
                <a:rPr lang="fr-FR" sz="2400" b="1" kern="0" dirty="0">
                  <a:solidFill>
                    <a:srgbClr val="000000"/>
                  </a:solidFill>
                </a:rPr>
                <a:t> for international </a:t>
              </a:r>
              <a:r>
                <a:rPr lang="fr-FR" sz="2400" b="1" kern="0" dirty="0" err="1">
                  <a:solidFill>
                    <a:srgbClr val="000000"/>
                  </a:solidFill>
                </a:rPr>
                <a:t>markets</a:t>
              </a:r>
              <a:r>
                <a:rPr lang="fr-FR" sz="2400" b="1" kern="0" dirty="0">
                  <a:solidFill>
                    <a:srgbClr val="000000"/>
                  </a:solidFill>
                </a:rPr>
                <a:t>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901DBC83-1382-434F-A587-EFAC86E985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45" y="0"/>
            <a:ext cx="1578442" cy="1307247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ACC2A9-58EA-4952-AFF2-BBB965E0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0669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EB49D0-A839-4934-9E17-A51FA64AC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ADD47-B220-48F7-AB9F-A43D23432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FD076-6E87-4340-BFDA-E86BD5A59065}" type="slidenum">
              <a:rPr lang="fr-FR" smtClean="0"/>
              <a:pPr/>
              <a:t>3</a:t>
            </a:fld>
            <a:endParaRPr lang="fr-FR" sz="1700" dirty="0">
              <a:solidFill>
                <a:srgbClr val="D1C9FF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1844978-379F-462B-98EB-8F263A832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3" y="258495"/>
            <a:ext cx="2415652" cy="94210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79059EA-D95C-495B-BC00-3DC0809B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9" y="4885838"/>
            <a:ext cx="7131466" cy="17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программы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получение знаний по экономике и управлению,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учеба в течение года в международной/межкультурной среде в УГА, Гренобль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обучение с использованием современных инновационных педагогических методик,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индивидуальная работа и работа в группах,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инновационный подход к обучению экономики и управление через межкультурное общение и опыт европейских стран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Программа, осуществляется под педагогическим руководством 2 факультетов УГА- Факультет экономики и Технологический Институт Бизнеса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Использование инновационных педагогических методик обучения (обучение по проектам, бизнес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кэйсы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индивидуальные и групповые проекты и другие)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Очное обучение в Гренобле: 2 семестра, 30 ECTS кредитов/семестр=60 ECTS кредитов за год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Обучение полностью на английском языке. 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и отбор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Отбор по досье среди студентов, имеющих французский диплом и студентов, имеющих диплом иностранного университета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Кто может подавать кандидатуру: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студенты 3 курса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студенты, уже получившие российский/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укранский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бакалавр и желающие получить французский бакалавр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Подача документов на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line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платформе подачи 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с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5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апреля -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8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мая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 объявление результатов – конец мая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Зачисленные студенты должны будут заполнить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line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форму заявки очное обучение и студенческое общежитие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до конца мая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для досье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СV,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мотивационное письмо, </a:t>
            </a: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а</a:t>
            </a:r>
            <a:r>
              <a:rPr lang="ru-RU" sz="2400">
                <a:solidFill>
                  <a:srgbClr val="000000"/>
                </a:solidFill>
                <a:latin typeface="Arial"/>
              </a:rPr>
              <a:t>ттестат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о среднем образовании + перевод на французский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выписка зачетки за 2 года+ 1 семестр 3 года, официально переведенная на французский язык,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копия паспорта,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копия свидетельства о рождении, официально переведенного на французский язык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сертификат В2 английского языка (или подтверждение преподавателя иностранного языка вашего университета)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при наличии рекомендательное письмо или любой другой дополнительный документ, показывающий заслуги студента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2 фотографии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5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программы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Студент оплачивает государственную запись во французский университет –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170 евро и 90 евро –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государственный вклад в студенческую жизнь =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Всего 260 евро.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Программа не предполагает никаких других финансовых расходов.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Медицинская страховка, проживание и личные расходы во время года обучения студента в Гренобле-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за счет студента 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1702" y="846086"/>
            <a:ext cx="8011794" cy="9893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план: 50% предметы по экономике, 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предметы по менеджменту 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2140618"/>
            <a:ext cx="8134846" cy="4304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781-8EB5-453F-8E68-7812DE4451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26/03/2021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844475-2E8D-481E-9F8E-DFDB12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E5B98-20C4-45CA-8397-C07AAAFE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0" y="195944"/>
            <a:ext cx="2415652" cy="9421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F65EC74-765B-40A2-BFB0-17A79105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26" y="2273499"/>
            <a:ext cx="5371042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189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par défaut">
  <a:themeElements>
    <a:clrScheme name="Personnalisé 1">
      <a:dk1>
        <a:srgbClr val="D1C9FF"/>
      </a:dk1>
      <a:lt1>
        <a:srgbClr val="FFFFFF"/>
      </a:lt1>
      <a:dk2>
        <a:srgbClr val="0068B4"/>
      </a:dk2>
      <a:lt2>
        <a:srgbClr val="5068B3"/>
      </a:lt2>
      <a:accent1>
        <a:srgbClr val="3366FF"/>
      </a:accent1>
      <a:accent2>
        <a:srgbClr val="009900"/>
      </a:accent2>
      <a:accent3>
        <a:srgbClr val="FFFFFF"/>
      </a:accent3>
      <a:accent4>
        <a:srgbClr val="005899"/>
      </a:accent4>
      <a:accent5>
        <a:srgbClr val="ADB8FF"/>
      </a:accent5>
      <a:accent6>
        <a:srgbClr val="008A00"/>
      </a:accent6>
      <a:hlink>
        <a:srgbClr val="FF0033"/>
      </a:hlink>
      <a:folHlink>
        <a:srgbClr val="00FF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Pres usuell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 usuell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4">
        <a:dk1>
          <a:srgbClr val="000000"/>
        </a:dk1>
        <a:lt1>
          <a:srgbClr val="CBCBFE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E2E2FE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5">
        <a:dk1>
          <a:srgbClr val="000000"/>
        </a:dk1>
        <a:lt1>
          <a:srgbClr val="CBCBFE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E2E2FE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6">
        <a:dk1>
          <a:srgbClr val="0068B4"/>
        </a:dk1>
        <a:lt1>
          <a:srgbClr val="FFFFFF"/>
        </a:lt1>
        <a:dk2>
          <a:srgbClr val="0068B4"/>
        </a:dk2>
        <a:lt2>
          <a:srgbClr val="5068B3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5899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856</Words>
  <Application>Microsoft Office PowerPoint</Application>
  <PresentationFormat>Affichage à l'écran (4:3)</PresentationFormat>
  <Paragraphs>186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</vt:lpstr>
      <vt:lpstr>Times New Roman</vt:lpstr>
      <vt:lpstr>Wingdings</vt:lpstr>
      <vt:lpstr>2_Thème par défaut</vt:lpstr>
      <vt:lpstr>Thème Office</vt:lpstr>
      <vt:lpstr>Document</vt:lpstr>
      <vt:lpstr>Présentation PowerPoint</vt:lpstr>
      <vt:lpstr> </vt:lpstr>
      <vt:lpstr>Présentation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Выдача</vt:lpstr>
      <vt:lpstr> </vt:lpstr>
      <vt:lpstr> </vt:lpstr>
      <vt:lpstr> </vt:lpstr>
    </vt:vector>
  </TitlesOfParts>
  <Company>Faculté d'économie de Grenoble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en un an-FEG EAD</dc:title>
  <dc:creator>Faruk ÜLGEN</dc:creator>
  <cp:lastModifiedBy>NATALIA COLLET</cp:lastModifiedBy>
  <cp:revision>174</cp:revision>
  <cp:lastPrinted>2015-09-22T10:19:47Z</cp:lastPrinted>
  <dcterms:created xsi:type="dcterms:W3CDTF">2013-04-02T11:29:43Z</dcterms:created>
  <dcterms:modified xsi:type="dcterms:W3CDTF">2021-03-26T12:45:45Z</dcterms:modified>
  <cp:category>Licence 1 an Eco-G - FEG EAD</cp:category>
</cp:coreProperties>
</file>