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3" r:id="rId2"/>
    <p:sldId id="513" r:id="rId3"/>
    <p:sldId id="542" r:id="rId4"/>
    <p:sldId id="541" r:id="rId5"/>
    <p:sldId id="535" r:id="rId6"/>
    <p:sldId id="540" r:id="rId7"/>
    <p:sldId id="537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39" r:id="rId18"/>
    <p:sldId id="552" r:id="rId19"/>
    <p:sldId id="553" r:id="rId20"/>
    <p:sldId id="506" r:id="rId21"/>
  </p:sldIdLst>
  <p:sldSz cx="10693400" cy="7561263"/>
  <p:notesSz cx="6797675" cy="9928225"/>
  <p:defaultTextStyle>
    <a:defPPr>
      <a:defRPr lang="ru-RU"/>
    </a:defPPr>
    <a:lvl1pPr marL="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50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009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513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4016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521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25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53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803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433060-B428-4B37-A5A1-495C31FD05A8}">
          <p14:sldIdLst>
            <p14:sldId id="413"/>
            <p14:sldId id="513"/>
            <p14:sldId id="542"/>
            <p14:sldId id="541"/>
            <p14:sldId id="535"/>
            <p14:sldId id="540"/>
            <p14:sldId id="537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39"/>
            <p14:sldId id="552"/>
            <p14:sldId id="553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7" userDrawn="1">
          <p15:clr>
            <a:srgbClr val="A4A3A4"/>
          </p15:clr>
        </p15:guide>
        <p15:guide id="2" pos="737" userDrawn="1">
          <p15:clr>
            <a:srgbClr val="A4A3A4"/>
          </p15:clr>
        </p15:guide>
        <p15:guide id="3" pos="1009" userDrawn="1">
          <p15:clr>
            <a:srgbClr val="A4A3A4"/>
          </p15:clr>
        </p15:guide>
        <p15:guide id="4" pos="5908" userDrawn="1">
          <p15:clr>
            <a:srgbClr val="A4A3A4"/>
          </p15:clr>
        </p15:guide>
        <p15:guide id="5" orient="horz" pos="1111" userDrawn="1">
          <p15:clr>
            <a:srgbClr val="A4A3A4"/>
          </p15:clr>
        </p15:guide>
        <p15:guide id="6" pos="1327" userDrawn="1">
          <p15:clr>
            <a:srgbClr val="A4A3A4"/>
          </p15:clr>
        </p15:guide>
        <p15:guide id="7" orient="horz" pos="2381" userDrawn="1">
          <p15:clr>
            <a:srgbClr val="A4A3A4"/>
          </p15:clr>
        </p15:guide>
        <p15:guide id="8" orient="horz" pos="1973" userDrawn="1">
          <p15:clr>
            <a:srgbClr val="A4A3A4"/>
          </p15:clr>
        </p15:guide>
        <p15:guide id="9" orient="horz" pos="2200" userDrawn="1">
          <p15:clr>
            <a:srgbClr val="A4A3A4"/>
          </p15:clr>
        </p15:guide>
        <p15:guide id="10" pos="16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84"/>
    <a:srgbClr val="697AB4"/>
    <a:srgbClr val="B9D888"/>
    <a:srgbClr val="EAF3DE"/>
    <a:srgbClr val="404040"/>
    <a:srgbClr val="92D050"/>
    <a:srgbClr val="76B531"/>
    <a:srgbClr val="FFFFFF"/>
    <a:srgbClr val="00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8773" autoAdjust="0"/>
  </p:normalViewPr>
  <p:slideViewPr>
    <p:cSldViewPr>
      <p:cViewPr varScale="1">
        <p:scale>
          <a:sx n="64" d="100"/>
          <a:sy n="64" d="100"/>
        </p:scale>
        <p:origin x="1028" y="44"/>
      </p:cViewPr>
      <p:guideLst>
        <p:guide orient="horz" pos="567"/>
        <p:guide pos="737"/>
        <p:guide pos="1009"/>
        <p:guide pos="5908"/>
        <p:guide orient="horz" pos="1111"/>
        <p:guide pos="1327"/>
        <p:guide orient="horz" pos="2381"/>
        <p:guide orient="horz" pos="1973"/>
        <p:guide orient="horz" pos="2200"/>
        <p:guide pos="16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D8AE392-FF74-4D44-ADFE-3962FC372F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6BC73E4-2DB6-42E0-800B-B4E3E8B02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8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0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1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2801"/>
            <a:ext cx="7039821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0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4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7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4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68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69" y="1692534"/>
            <a:ext cx="4724776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2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1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7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4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3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3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33504" indent="0">
              <a:buNone/>
              <a:defRPr sz="3300"/>
            </a:lvl2pPr>
            <a:lvl3pPr marL="1067009" indent="0">
              <a:buNone/>
              <a:defRPr sz="2900"/>
            </a:lvl3pPr>
            <a:lvl4pPr marL="1600513" indent="0">
              <a:buNone/>
              <a:defRPr sz="2300"/>
            </a:lvl4pPr>
            <a:lvl5pPr marL="2134016" indent="0">
              <a:buNone/>
              <a:defRPr sz="2300"/>
            </a:lvl5pPr>
            <a:lvl6pPr marL="2667521" indent="0">
              <a:buNone/>
              <a:defRPr sz="2300"/>
            </a:lvl6pPr>
            <a:lvl7pPr marL="3201025" indent="0">
              <a:buNone/>
              <a:defRPr sz="2300"/>
            </a:lvl7pPr>
            <a:lvl8pPr marL="3734530" indent="0">
              <a:buNone/>
              <a:defRPr sz="2300"/>
            </a:lvl8pPr>
            <a:lvl9pPr marL="426803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3" y="5917739"/>
            <a:ext cx="6416040" cy="887397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1"/>
            <a:ext cx="9624060" cy="1260211"/>
          </a:xfrm>
          <a:prstGeom prst="rect">
            <a:avLst/>
          </a:prstGeom>
        </p:spPr>
        <p:txBody>
          <a:bodyPr vert="horz" lIns="106701" tIns="53351" rIns="106701" bIns="533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6"/>
            <a:ext cx="9624060" cy="4990084"/>
          </a:xfrm>
          <a:prstGeom prst="rect">
            <a:avLst/>
          </a:prstGeom>
        </p:spPr>
        <p:txBody>
          <a:bodyPr vert="horz" lIns="106701" tIns="53351" rIns="106701" bIns="533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4D8B-A907-4E5F-BE82-16C0020486F4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00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129" indent="-400129" algn="l" defTabSz="106700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6944" indent="-333440" algn="l" defTabSz="106700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760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265" indent="-266752" algn="l" defTabSz="106700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69" indent="-266752" algn="l" defTabSz="106700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4274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777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1281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786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50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009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13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16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521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025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3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803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upport@book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977" y="1603969"/>
            <a:ext cx="2444230" cy="2444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155" y="6662801"/>
            <a:ext cx="3122315" cy="566126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4891" y="6670890"/>
            <a:ext cx="3122315" cy="566126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06539" y="6670890"/>
            <a:ext cx="3122315" cy="566126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36415"/>
            <a:ext cx="10693400" cy="273668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6" name="Picture 2" descr="R:\Реклама\РЕКЛАМА(новая)\!!!Макеты\Фирменные элементы 2013-2016\КНОРУС\knorus_300x300 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9068" y="322037"/>
            <a:ext cx="1475937" cy="14759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24" y="2556495"/>
            <a:ext cx="3541728" cy="119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889830"/>
            <a:ext cx="1006425" cy="1013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520" y="1904239"/>
            <a:ext cx="599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ЭЛЕКТРОННО-БИБЛИОТЕЧНАЯ СИСТЕМА </a:t>
            </a:r>
          </a:p>
          <a:p>
            <a:pPr algn="ctr"/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0648" y="3952896"/>
            <a:ext cx="3685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ПРАВООБЛАДАТЕЛЯ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514557" y="2466293"/>
            <a:ext cx="3207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 ЧИТАТЬ,</a:t>
            </a:r>
          </a:p>
          <a:p>
            <a:pPr algn="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</a:t>
            </a:r>
          </a:p>
          <a:p>
            <a:pPr algn="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УЧИТЬСЯ!</a:t>
            </a:r>
            <a:endParaRPr lang="ru-RU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28" y="862417"/>
            <a:ext cx="2260240" cy="83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4212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814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Задайте название вашему новому списку и нажмите «Сохранить</a:t>
            </a:r>
            <a:r>
              <a:rPr lang="ru-RU" sz="2800" b="1" dirty="0" smtClean="0"/>
              <a:t>»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268463"/>
            <a:ext cx="10058400" cy="514404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 умолчанию новый список виден только вам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960337"/>
            <a:ext cx="10058400" cy="511705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Перейдите в каталог вашей подписки и добавьте необходимые книги в ваш список. Это также можно сделать через поиск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343728"/>
            <a:ext cx="10058400" cy="510657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Перейдите в каталог вашей подписки и добавьте необходимые книги в ваш список. Это также можно сделать через поиск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196455"/>
            <a:ext cx="10058400" cy="510657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Выберите необходимый список и нажмите «Сохранить»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117487"/>
            <a:ext cx="10058400" cy="510624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Перейдите в «Мои списки» и настройте видимость вашего нового </a:t>
            </a:r>
            <a:r>
              <a:rPr lang="ru-RU" sz="2800" b="1" dirty="0" smtClean="0"/>
              <a:t>списка</a:t>
            </a: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225655"/>
            <a:ext cx="10058400" cy="514404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Перейдите в «Мои списки» и настройте видимость вашего нового </a:t>
            </a:r>
            <a:r>
              <a:rPr lang="ru-RU" sz="2400" b="1" dirty="0" smtClean="0"/>
              <a:t>списка. </a:t>
            </a:r>
            <a:r>
              <a:rPr lang="ru-RU" sz="2400" b="1" dirty="0"/>
              <a:t>После завершения настройки список появится во вкладе «Рекомендации» </a:t>
            </a:r>
            <a:r>
              <a:rPr lang="ru-RU" sz="2400" b="1" dirty="0" smtClean="0"/>
              <a:t>у </a:t>
            </a:r>
            <a:r>
              <a:rPr lang="ru-RU" sz="2400" b="1" dirty="0"/>
              <a:t>выбранной группы пользователей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504056"/>
            <a:ext cx="10058400" cy="515472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027" y="1872882"/>
            <a:ext cx="9034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НОВЫЙ ФУНКЦИОНАЛ ЭБС ДЛЯ СТУДЕНТОВ </a:t>
            </a:r>
            <a:b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ПРЕПОДАВАТЕЛЕЙ</a:t>
            </a:r>
          </a:p>
          <a:p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027" y="3060551"/>
            <a:ext cx="883543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  <a:latin typeface="Helvetica Neue"/>
              </a:rPr>
              <a:t>Сервис по подбору литературы для учебных </a:t>
            </a:r>
            <a:r>
              <a:rPr lang="ru-RU" sz="2500" dirty="0" smtClean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2500" dirty="0" smtClean="0">
                <a:solidFill>
                  <a:srgbClr val="333333"/>
                </a:solidFill>
                <a:latin typeface="Helvetica Neue"/>
              </a:rPr>
            </a:br>
            <a:r>
              <a:rPr lang="ru-RU" sz="2500" dirty="0" smtClean="0">
                <a:solidFill>
                  <a:srgbClr val="333333"/>
                </a:solidFill>
                <a:latin typeface="Helvetica Neue"/>
              </a:rPr>
              <a:t>и </a:t>
            </a:r>
            <a:r>
              <a:rPr lang="ru-RU" sz="2500" dirty="0">
                <a:solidFill>
                  <a:srgbClr val="333333"/>
                </a:solidFill>
                <a:latin typeface="Helvetica Neue"/>
              </a:rPr>
              <a:t>научно-исследовательских проектов</a:t>
            </a:r>
            <a:r>
              <a:rPr lang="ru-RU" sz="25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Позволяет подобрать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литературу для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курсовой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работы, реферата, диплома или другого научно-исследовательского проекта и сформировать библиографический список.</a:t>
            </a:r>
          </a:p>
          <a:p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Д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анные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изданий из результатов поиска оформлены по ГОСТу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7.1-2003.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списки литературы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8429" y="1692399"/>
            <a:ext cx="90347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Сервис по подбору литературы для учебных 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и научно-исследовательских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проектов</a:t>
            </a:r>
            <a:endParaRPr lang="ru-RU" sz="2800" dirty="0">
              <a:solidFill>
                <a:srgbClr val="333333"/>
              </a:solidFill>
              <a:latin typeface="Helvetica Neue"/>
            </a:endParaRPr>
          </a:p>
          <a:p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700511"/>
            <a:ext cx="10058400" cy="472205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списки литературы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8429" y="1353530"/>
            <a:ext cx="90347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Сервис по подбору литературы для учебных 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и научно-исследовательских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проектов</a:t>
            </a:r>
            <a:endParaRPr lang="ru-RU" sz="2800" dirty="0">
              <a:solidFill>
                <a:srgbClr val="333333"/>
              </a:solidFill>
              <a:latin typeface="Helvetica Neue"/>
            </a:endParaRPr>
          </a:p>
          <a:p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340471"/>
            <a:ext cx="10058400" cy="514862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списки литературы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7175" y="1692399"/>
            <a:ext cx="9003266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— ПРОЕКТ ИЗДАТЕЛЬСКОЙ ГРУППЫ «КНОРУС»</a:t>
            </a:r>
          </a:p>
          <a:p>
            <a:pPr marL="457200">
              <a:spcAft>
                <a:spcPts val="0"/>
              </a:spcAft>
            </a:pP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11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лет на образовательном рынке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Более 1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6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000 электронных изданий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Соответствие контента учебным программам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Книга попадает в ЭБС до выхода на бумажном носителе</a:t>
            </a:r>
            <a:b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</a:b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Все 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книги авторов Финансового Университета</a:t>
            </a:r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, вышедшие в издательской группе «КНОРУС», собраны </a:t>
            </a:r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в одной электронной библиотеке</a:t>
            </a:r>
          </a:p>
          <a:p>
            <a:pPr marL="8001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977" y="1603969"/>
            <a:ext cx="2444230" cy="2444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2164" y="6680565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02884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78548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96455"/>
            <a:ext cx="10693400" cy="242780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6140" y="2175991"/>
            <a:ext cx="7518844" cy="2448272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3000" b="1" dirty="0"/>
              <a:t>Техническая поддержка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пользователей</a:t>
            </a:r>
            <a:endParaRPr lang="ru-RU" sz="3000" b="1" dirty="0"/>
          </a:p>
          <a:p>
            <a:r>
              <a:rPr lang="ru-RU" sz="3000" dirty="0"/>
              <a:t>Тел.: +7 (495) 741-46-28, доб. 118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E-</a:t>
            </a:r>
            <a:r>
              <a:rPr lang="ru-RU" sz="3000" dirty="0" err="1" smtClean="0"/>
              <a:t>mail</a:t>
            </a:r>
            <a:r>
              <a:rPr lang="ru-RU" sz="3000" dirty="0"/>
              <a:t> </a:t>
            </a:r>
            <a:r>
              <a:rPr lang="ru-RU" sz="3000" dirty="0">
                <a:hlinkClick r:id="rId4"/>
              </a:rPr>
              <a:t>support@book.ru</a:t>
            </a:r>
            <a:endParaRPr lang="ru-RU" sz="3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12" y="2794366"/>
            <a:ext cx="3325704" cy="112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92" y="3054861"/>
            <a:ext cx="1006425" cy="10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16335"/>
            <a:ext cx="3618508" cy="644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74892" y="972319"/>
            <a:ext cx="3618508" cy="621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" y="1930889"/>
            <a:ext cx="8505316" cy="47799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1143220"/>
            <a:ext cx="7434731" cy="752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97916" y="1289716"/>
            <a:ext cx="71799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ЧИТАТЬ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—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ЛЕГКО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УЧИТЬСЯ</a:t>
            </a: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95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0236" y="1739436"/>
            <a:ext cx="9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16 000 ИЗДАНИЙ ДОСТУПНЫ НА ЛЮБОМ УСТРОЙСТВЕ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9" y="2484487"/>
            <a:ext cx="2058764" cy="2058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56" y="3276575"/>
            <a:ext cx="2243333" cy="1112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88" y="3513869"/>
            <a:ext cx="2074110" cy="967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4259" y="533880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>УЧЕБНИКИ, УЧЕБНЫЕ ПОСОБИЯ ДЛЯ ВО И СПО, НАУЧНЫЕ ИЗДАНИЯ И ПЕРИОДИКА</a:t>
            </a:r>
            <a:endParaRPr lang="ru-RU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1071061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23" y="992426"/>
            <a:ext cx="5087963" cy="6480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515" y="1243258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6132" y="2916535"/>
            <a:ext cx="90728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/>
          </a:p>
          <a:p>
            <a:endParaRPr lang="ru-RU" sz="2800" dirty="0"/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22290" y="2722577"/>
            <a:ext cx="1964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СТУДЕНТА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3378" y="2743187"/>
            <a:ext cx="3129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ПРЕПОДАВАТЕЛЯ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306" y="2739276"/>
            <a:ext cx="2898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БИБЛИОТЕКАРЯ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842644" y="2157258"/>
            <a:ext cx="280018" cy="565319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634227">
            <a:off x="2941227" y="2019762"/>
            <a:ext cx="280018" cy="83623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888257">
            <a:off x="6618678" y="2015398"/>
            <a:ext cx="280018" cy="83623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96" y="1235646"/>
            <a:ext cx="504418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ЛИЧНЫЙ</a:t>
            </a:r>
            <a:r>
              <a:rPr lang="ru-RU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КАБИНЕТ</a:t>
            </a:r>
            <a:r>
              <a:rPr lang="ru-RU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1" y="4050367"/>
            <a:ext cx="1822112" cy="2322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70" y="3768062"/>
            <a:ext cx="1950512" cy="28635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86" y="3564607"/>
            <a:ext cx="3105409" cy="31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023" y="684287"/>
            <a:ext cx="5087963" cy="6480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6132" y="2916535"/>
            <a:ext cx="907280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b="1" dirty="0"/>
          </a:p>
          <a:p>
            <a:endParaRPr lang="ru-RU" sz="2800" dirty="0"/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21272" y="126911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ЛИЧНЫЙ КАБИНЕТ </a:t>
            </a: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9663" y="1819898"/>
            <a:ext cx="119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349" y="179948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ПРЕПОДАВАТЕЛЬ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1428" y="4639731"/>
            <a:ext cx="311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ПРЕПОДАВАТЕЛЬ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5374" y="4622767"/>
            <a:ext cx="426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БИБЛИОТЕКАРЬ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71" y="2256286"/>
            <a:ext cx="1778611" cy="1965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02" y="2309894"/>
            <a:ext cx="1750329" cy="18148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5081801"/>
            <a:ext cx="1884287" cy="18744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68" y="5204017"/>
            <a:ext cx="2136006" cy="1732538"/>
          </a:xfrm>
          <a:prstGeom prst="rect">
            <a:avLst/>
          </a:prstGeom>
        </p:spPr>
      </p:pic>
      <p:sp>
        <p:nvSpPr>
          <p:cNvPr id="25" name="Двойная стрелка влево/вправо 24"/>
          <p:cNvSpPr/>
          <p:nvPr/>
        </p:nvSpPr>
        <p:spPr>
          <a:xfrm>
            <a:off x="4358121" y="3008355"/>
            <a:ext cx="1845974" cy="313297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4391889" y="5862388"/>
            <a:ext cx="1845974" cy="313297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73" y="3842067"/>
            <a:ext cx="2741226" cy="1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1836415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4477" y="2844527"/>
            <a:ext cx="9291298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Создание рекомендованных списков и управление ими (сервис преподавателя</a:t>
            </a:r>
            <a:r>
              <a:rPr lang="ru-RU" sz="2800" b="1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Умный поиск по каталогу и внутри </a:t>
            </a:r>
            <a:r>
              <a:rPr lang="ru-RU" sz="2800" dirty="0" smtClean="0"/>
              <a:t>книги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Создание и сохранение </a:t>
            </a:r>
            <a:r>
              <a:rPr lang="ru-RU" sz="2800" dirty="0" smtClean="0"/>
              <a:t>конспектов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Доступ </a:t>
            </a:r>
            <a:r>
              <a:rPr lang="ru-RU" sz="2800" dirty="0"/>
              <a:t>к интерактивным образовательным </a:t>
            </a:r>
            <a:r>
              <a:rPr lang="ru-RU" sz="2800" dirty="0" smtClean="0"/>
              <a:t>ресурсам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нлайн </a:t>
            </a:r>
            <a:r>
              <a:rPr lang="ru-RU" sz="2800" dirty="0"/>
              <a:t>тестирование по различным </a:t>
            </a:r>
            <a:r>
              <a:rPr lang="ru-RU" sz="2800" dirty="0" smtClean="0"/>
              <a:t>дисциплинам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Интерактивные </a:t>
            </a:r>
            <a:r>
              <a:rPr lang="ru-RU" sz="2800" dirty="0"/>
              <a:t>закладки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Сервис </a:t>
            </a:r>
            <a:r>
              <a:rPr lang="ru-RU" sz="2800" dirty="0"/>
              <a:t>по подбору литературы для учебных и научно-исследовательских </a:t>
            </a:r>
            <a:r>
              <a:rPr lang="ru-RU" sz="2800" dirty="0" smtClean="0"/>
              <a:t>проектов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244" y="1915134"/>
            <a:ext cx="9217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BOOK.RU </a:t>
            </a:r>
            <a:r>
              <a:rPr lang="en-GB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ЛИЧНЫЙ АССИСТЕНТ ПРЕПОДАВАТЕЛЯ 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2196" y="1642457"/>
            <a:ext cx="900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СПИСКИ РЕКОМЕНДУЕМОЙ ЛИТЕРАТУРЫ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8188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2196" y="2412479"/>
            <a:ext cx="9007031" cy="1244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Что </a:t>
            </a:r>
            <a:r>
              <a:rPr lang="ru-RU" sz="2800" b="1" dirty="0" smtClean="0"/>
              <a:t>это?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Это, сформированные под задачи учебного заведения или его структурных подразделений, списки учебников и учебных пособий из вашей подписки, </a:t>
            </a:r>
            <a:r>
              <a:rPr lang="ru-RU" sz="2800" b="1" dirty="0"/>
              <a:t>по которым могут дистанционно заниматься </a:t>
            </a:r>
            <a:r>
              <a:rPr lang="ru-RU" sz="2800" b="1" dirty="0" smtClean="0"/>
              <a:t>преподаватели </a:t>
            </a:r>
            <a:r>
              <a:rPr lang="ru-RU" sz="2800" b="1" dirty="0"/>
              <a:t>и студенты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Для работы со списками авторизуйтесь в своем личном кабинете. </a:t>
            </a:r>
            <a:endParaRPr lang="ru-RU" sz="2800" dirty="0"/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74892" y="972319"/>
            <a:ext cx="361850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lvl="0"/>
            <a:endParaRPr lang="ru-RU" sz="2400" b="1" dirty="0">
              <a:solidFill>
                <a:srgbClr val="1D43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204" y="125147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970" y="1295042"/>
            <a:ext cx="9007031" cy="85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 вкладке «Списки книг» зайдите в раздел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Мои списки</a:t>
            </a:r>
            <a:r>
              <a:rPr lang="ru-RU" sz="2800" b="1" dirty="0" smtClean="0"/>
              <a:t>»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268463"/>
            <a:ext cx="10058400" cy="50949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156" y="314787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ЭБС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BOOK.RU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: работа со списками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11532</TotalTime>
  <Words>298</Words>
  <Application>Microsoft Office PowerPoint</Application>
  <PresentationFormat>Произвольный</PresentationFormat>
  <Paragraphs>266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Neue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gmv</dc:creator>
  <cp:lastModifiedBy>Никонова Ольга Андреевна</cp:lastModifiedBy>
  <cp:revision>1295</cp:revision>
  <cp:lastPrinted>2019-09-13T07:57:17Z</cp:lastPrinted>
  <dcterms:created xsi:type="dcterms:W3CDTF">2017-02-22T11:43:36Z</dcterms:created>
  <dcterms:modified xsi:type="dcterms:W3CDTF">2020-05-25T11:33:20Z</dcterms:modified>
</cp:coreProperties>
</file>