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5"/>
  </p:notesMasterIdLst>
  <p:sldIdLst>
    <p:sldId id="568" r:id="rId2"/>
    <p:sldId id="516" r:id="rId3"/>
    <p:sldId id="577" r:id="rId4"/>
    <p:sldId id="616" r:id="rId5"/>
    <p:sldId id="581" r:id="rId6"/>
    <p:sldId id="583" r:id="rId7"/>
    <p:sldId id="584" r:id="rId8"/>
    <p:sldId id="579" r:id="rId9"/>
    <p:sldId id="585" r:id="rId10"/>
    <p:sldId id="652" r:id="rId11"/>
    <p:sldId id="586" r:id="rId12"/>
    <p:sldId id="617" r:id="rId13"/>
    <p:sldId id="587" r:id="rId14"/>
    <p:sldId id="593" r:id="rId15"/>
    <p:sldId id="600" r:id="rId16"/>
    <p:sldId id="594" r:id="rId17"/>
    <p:sldId id="603" r:id="rId18"/>
    <p:sldId id="604" r:id="rId19"/>
    <p:sldId id="605" r:id="rId20"/>
    <p:sldId id="606" r:id="rId21"/>
    <p:sldId id="608" r:id="rId22"/>
    <p:sldId id="602" r:id="rId23"/>
    <p:sldId id="609" r:id="rId24"/>
    <p:sldId id="610" r:id="rId25"/>
    <p:sldId id="611" r:id="rId26"/>
    <p:sldId id="612" r:id="rId27"/>
    <p:sldId id="614" r:id="rId28"/>
    <p:sldId id="613" r:id="rId29"/>
    <p:sldId id="592" r:id="rId30"/>
    <p:sldId id="619" r:id="rId31"/>
    <p:sldId id="597" r:id="rId32"/>
    <p:sldId id="621" r:id="rId33"/>
    <p:sldId id="623" r:id="rId34"/>
    <p:sldId id="625" r:id="rId35"/>
    <p:sldId id="626" r:id="rId36"/>
    <p:sldId id="624" r:id="rId37"/>
    <p:sldId id="628" r:id="rId38"/>
    <p:sldId id="653" r:id="rId39"/>
    <p:sldId id="629" r:id="rId40"/>
    <p:sldId id="630" r:id="rId41"/>
    <p:sldId id="631" r:id="rId42"/>
    <p:sldId id="632" r:id="rId43"/>
    <p:sldId id="633" r:id="rId44"/>
    <p:sldId id="642" r:id="rId45"/>
    <p:sldId id="636" r:id="rId46"/>
    <p:sldId id="635" r:id="rId47"/>
    <p:sldId id="634" r:id="rId48"/>
    <p:sldId id="641" r:id="rId49"/>
    <p:sldId id="639" r:id="rId50"/>
    <p:sldId id="637" r:id="rId51"/>
    <p:sldId id="638" r:id="rId52"/>
    <p:sldId id="644" r:id="rId53"/>
    <p:sldId id="646" r:id="rId54"/>
    <p:sldId id="647" r:id="rId55"/>
    <p:sldId id="651" r:id="rId56"/>
    <p:sldId id="654" r:id="rId57"/>
    <p:sldId id="655" r:id="rId58"/>
    <p:sldId id="657" r:id="rId59"/>
    <p:sldId id="656" r:id="rId60"/>
    <p:sldId id="649" r:id="rId61"/>
    <p:sldId id="650" r:id="rId62"/>
    <p:sldId id="658" r:id="rId63"/>
    <p:sldId id="567" r:id="rId64"/>
  </p:sldIdLst>
  <p:sldSz cx="10693400" cy="7561263"/>
  <p:notesSz cx="6797675" cy="9928225"/>
  <p:defaultTextStyle>
    <a:defPPr>
      <a:defRPr lang="ru-RU"/>
    </a:defPPr>
    <a:lvl1pPr marL="0" algn="l" defTabSz="1067009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1pPr>
    <a:lvl2pPr marL="533504" algn="l" defTabSz="1067009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2pPr>
    <a:lvl3pPr marL="1067009" algn="l" defTabSz="1067009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3pPr>
    <a:lvl4pPr marL="1600513" algn="l" defTabSz="1067009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4pPr>
    <a:lvl5pPr marL="2134016" algn="l" defTabSz="1067009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5pPr>
    <a:lvl6pPr marL="2667521" algn="l" defTabSz="1067009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6pPr>
    <a:lvl7pPr marL="3201025" algn="l" defTabSz="1067009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7pPr>
    <a:lvl8pPr marL="3734530" algn="l" defTabSz="1067009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8pPr>
    <a:lvl9pPr marL="4268034" algn="l" defTabSz="1067009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B5433060-B428-4B37-A5A1-495C31FD05A8}">
          <p14:sldIdLst>
            <p14:sldId id="568"/>
            <p14:sldId id="516"/>
            <p14:sldId id="577"/>
            <p14:sldId id="616"/>
            <p14:sldId id="581"/>
            <p14:sldId id="583"/>
            <p14:sldId id="584"/>
            <p14:sldId id="579"/>
            <p14:sldId id="585"/>
            <p14:sldId id="652"/>
            <p14:sldId id="586"/>
            <p14:sldId id="617"/>
            <p14:sldId id="587"/>
            <p14:sldId id="593"/>
            <p14:sldId id="600"/>
            <p14:sldId id="594"/>
            <p14:sldId id="603"/>
            <p14:sldId id="604"/>
            <p14:sldId id="605"/>
            <p14:sldId id="606"/>
            <p14:sldId id="608"/>
            <p14:sldId id="602"/>
            <p14:sldId id="609"/>
            <p14:sldId id="610"/>
            <p14:sldId id="611"/>
            <p14:sldId id="612"/>
            <p14:sldId id="614"/>
            <p14:sldId id="613"/>
            <p14:sldId id="592"/>
            <p14:sldId id="619"/>
            <p14:sldId id="597"/>
            <p14:sldId id="621"/>
            <p14:sldId id="623"/>
            <p14:sldId id="625"/>
            <p14:sldId id="626"/>
            <p14:sldId id="624"/>
            <p14:sldId id="628"/>
            <p14:sldId id="653"/>
            <p14:sldId id="629"/>
            <p14:sldId id="630"/>
            <p14:sldId id="631"/>
            <p14:sldId id="632"/>
            <p14:sldId id="633"/>
            <p14:sldId id="642"/>
            <p14:sldId id="636"/>
            <p14:sldId id="635"/>
            <p14:sldId id="634"/>
            <p14:sldId id="641"/>
            <p14:sldId id="639"/>
            <p14:sldId id="637"/>
            <p14:sldId id="638"/>
            <p14:sldId id="644"/>
            <p14:sldId id="646"/>
            <p14:sldId id="647"/>
            <p14:sldId id="651"/>
            <p14:sldId id="654"/>
            <p14:sldId id="655"/>
            <p14:sldId id="657"/>
            <p14:sldId id="656"/>
            <p14:sldId id="649"/>
            <p14:sldId id="650"/>
            <p14:sldId id="658"/>
            <p14:sldId id="567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386" userDrawn="1">
          <p15:clr>
            <a:srgbClr val="A4A3A4"/>
          </p15:clr>
        </p15:guide>
        <p15:guide id="2" pos="1463" userDrawn="1">
          <p15:clr>
            <a:srgbClr val="A4A3A4"/>
          </p15:clr>
        </p15:guide>
        <p15:guide id="4" pos="5908" userDrawn="1">
          <p15:clr>
            <a:srgbClr val="A4A3A4"/>
          </p15:clr>
        </p15:guide>
        <p15:guide id="5" orient="horz" pos="3878" userDrawn="1">
          <p15:clr>
            <a:srgbClr val="A4A3A4"/>
          </p15:clr>
        </p15:guide>
        <p15:guide id="7" orient="horz" pos="1701" userDrawn="1">
          <p15:clr>
            <a:srgbClr val="A4A3A4"/>
          </p15:clr>
        </p15:guide>
        <p15:guide id="8" orient="horz" pos="658" userDrawn="1">
          <p15:clr>
            <a:srgbClr val="A4A3A4"/>
          </p15:clr>
        </p15:guide>
        <p15:guide id="9" orient="horz" pos="1610" userDrawn="1">
          <p15:clr>
            <a:srgbClr val="A4A3A4"/>
          </p15:clr>
        </p15:guide>
        <p15:guide id="10" pos="1009" userDrawn="1">
          <p15:clr>
            <a:srgbClr val="A4A3A4"/>
          </p15:clr>
        </p15:guide>
        <p15:guide id="11" orient="horz" pos="2926" userDrawn="1">
          <p15:clr>
            <a:srgbClr val="A4A3A4"/>
          </p15:clr>
        </p15:guide>
        <p15:guide id="12" pos="4139" userDrawn="1">
          <p15:clr>
            <a:srgbClr val="A4A3A4"/>
          </p15:clr>
        </p15:guide>
        <p15:guide id="13" pos="510" userDrawn="1">
          <p15:clr>
            <a:srgbClr val="A4A3A4"/>
          </p15:clr>
        </p15:guide>
        <p15:guide id="14" orient="horz" pos="476">
          <p15:clr>
            <a:srgbClr val="A4A3A4"/>
          </p15:clr>
        </p15:guide>
        <p15:guide id="15" orient="horz" pos="4604">
          <p15:clr>
            <a:srgbClr val="A4A3A4"/>
          </p15:clr>
        </p15:guide>
        <p15:guide id="16" orient="horz" pos="1292">
          <p15:clr>
            <a:srgbClr val="A4A3A4"/>
          </p15:clr>
        </p15:guide>
        <p15:guide id="17" orient="horz" pos="4377">
          <p15:clr>
            <a:srgbClr val="A4A3A4"/>
          </p15:clr>
        </p15:guide>
        <p15:guide id="18" orient="horz" pos="3016">
          <p15:clr>
            <a:srgbClr val="A4A3A4"/>
          </p15:clr>
        </p15:guide>
        <p15:guide id="19" orient="horz" pos="1428">
          <p15:clr>
            <a:srgbClr val="A4A3A4"/>
          </p15:clr>
        </p15:guide>
        <p15:guide id="20" pos="1191">
          <p15:clr>
            <a:srgbClr val="A4A3A4"/>
          </p15:clr>
        </p15:guide>
        <p15:guide id="21" pos="6135">
          <p15:clr>
            <a:srgbClr val="A4A3A4"/>
          </p15:clr>
        </p15:guide>
        <p15:guide id="22" pos="919">
          <p15:clr>
            <a:srgbClr val="A4A3A4"/>
          </p15:clr>
        </p15:guide>
        <p15:guide id="23" pos="6335">
          <p15:clr>
            <a:srgbClr val="A4A3A4"/>
          </p15:clr>
        </p15:guide>
        <p15:guide id="24" pos="556">
          <p15:clr>
            <a:srgbClr val="A4A3A4"/>
          </p15:clr>
        </p15:guide>
        <p15:guide id="25" pos="137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Симирит Марина Владимировна" initials="СМВ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D4384"/>
    <a:srgbClr val="76B531"/>
    <a:srgbClr val="453D30"/>
    <a:srgbClr val="FF0066"/>
    <a:srgbClr val="FF6600"/>
    <a:srgbClr val="B9D888"/>
    <a:srgbClr val="C89717"/>
    <a:srgbClr val="E0B556"/>
    <a:srgbClr val="92D05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3" autoAdjust="0"/>
    <p:restoredTop sz="98687" autoAdjust="0"/>
  </p:normalViewPr>
  <p:slideViewPr>
    <p:cSldViewPr>
      <p:cViewPr>
        <p:scale>
          <a:sx n="75" d="100"/>
          <a:sy n="75" d="100"/>
        </p:scale>
        <p:origin x="1290" y="648"/>
      </p:cViewPr>
      <p:guideLst>
        <p:guide orient="horz" pos="386"/>
        <p:guide pos="1463"/>
        <p:guide pos="5908"/>
        <p:guide orient="horz" pos="3878"/>
        <p:guide orient="horz" pos="1701"/>
        <p:guide orient="horz" pos="658"/>
        <p:guide orient="horz" pos="1610"/>
        <p:guide pos="1009"/>
        <p:guide orient="horz" pos="2926"/>
        <p:guide pos="4139"/>
        <p:guide pos="510"/>
        <p:guide orient="horz" pos="476"/>
        <p:guide orient="horz" pos="4604"/>
        <p:guide orient="horz" pos="1292"/>
        <p:guide orient="horz" pos="4377"/>
        <p:guide orient="horz" pos="3016"/>
        <p:guide orient="horz" pos="1428"/>
        <p:guide pos="1191"/>
        <p:guide pos="6135"/>
        <p:guide pos="919"/>
        <p:guide pos="6335"/>
        <p:guide pos="556"/>
        <p:guide pos="1372"/>
      </p:guideLst>
    </p:cSldViewPr>
  </p:slideViewPr>
  <p:outlineViewPr>
    <p:cViewPr>
      <p:scale>
        <a:sx n="33" d="100"/>
        <a:sy n="33" d="100"/>
      </p:scale>
      <p:origin x="0" y="124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howGuides="1">
      <p:cViewPr varScale="1">
        <p:scale>
          <a:sx n="82" d="100"/>
          <a:sy n="82" d="100"/>
        </p:scale>
        <p:origin x="-3636" y="-102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1"/>
          </a:xfrm>
          <a:prstGeom prst="rect">
            <a:avLst/>
          </a:prstGeom>
        </p:spPr>
        <p:txBody>
          <a:bodyPr vert="horz" lIns="91001" tIns="45501" rIns="91001" bIns="45501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411"/>
          </a:xfrm>
          <a:prstGeom prst="rect">
            <a:avLst/>
          </a:prstGeom>
        </p:spPr>
        <p:txBody>
          <a:bodyPr vert="horz" lIns="91001" tIns="45501" rIns="91001" bIns="45501" rtlCol="0"/>
          <a:lstStyle>
            <a:lvl1pPr algn="r">
              <a:defRPr sz="1200"/>
            </a:lvl1pPr>
          </a:lstStyle>
          <a:p>
            <a:fld id="{9D8AE392-FF74-4D44-ADFE-3962FC372FB3}" type="datetimeFigureOut">
              <a:rPr lang="ru-RU" smtClean="0"/>
              <a:pPr/>
              <a:t>27.05.2020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766763" y="744538"/>
            <a:ext cx="5264150" cy="3724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001" tIns="45501" rIns="91001" bIns="45501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vert="horz" lIns="91001" tIns="45501" rIns="91001" bIns="45501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6411"/>
          </a:xfrm>
          <a:prstGeom prst="rect">
            <a:avLst/>
          </a:prstGeom>
        </p:spPr>
        <p:txBody>
          <a:bodyPr vert="horz" lIns="91001" tIns="45501" rIns="91001" bIns="45501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</p:spPr>
        <p:txBody>
          <a:bodyPr vert="horz" lIns="91001" tIns="45501" rIns="91001" bIns="45501" rtlCol="0" anchor="b"/>
          <a:lstStyle>
            <a:lvl1pPr algn="r">
              <a:defRPr sz="1200"/>
            </a:lvl1pPr>
          </a:lstStyle>
          <a:p>
            <a:fld id="{A6BC73E4-2DB6-42E0-800B-B4E3E8B0292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55960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BC73E4-2DB6-42E0-800B-B4E3E8B02925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568973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BC73E4-2DB6-42E0-800B-B4E3E8B02925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568973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BC73E4-2DB6-42E0-800B-B4E3E8B02925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538839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BC73E4-2DB6-42E0-800B-B4E3E8B02925}" type="slidenum">
              <a:rPr lang="ru-RU" smtClean="0"/>
              <a:pPr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538839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BC73E4-2DB6-42E0-800B-B4E3E8B02925}" type="slidenum">
              <a:rPr lang="ru-RU" smtClean="0"/>
              <a:pPr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538839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BC73E4-2DB6-42E0-800B-B4E3E8B02925}" type="slidenum">
              <a:rPr lang="ru-RU" smtClean="0"/>
              <a:pPr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538839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BC73E4-2DB6-42E0-800B-B4E3E8B02925}" type="slidenum">
              <a:rPr lang="ru-RU" smtClean="0"/>
              <a:pPr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538839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BC73E4-2DB6-42E0-800B-B4E3E8B02925}" type="slidenum">
              <a:rPr lang="ru-RU" smtClean="0"/>
              <a:pPr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538839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Степень свертываемости текста</a:t>
            </a:r>
          </a:p>
          <a:p>
            <a:r>
              <a:rPr lang="ru-RU" dirty="0" smtClean="0"/>
              <a:t>Коэффициент 1:8 – текст способен полностью заменить первоисточник</a:t>
            </a:r>
          </a:p>
          <a:p>
            <a:endParaRPr lang="ru-RU" dirty="0" smtClean="0"/>
          </a:p>
          <a:p>
            <a:r>
              <a:rPr lang="ru-RU" dirty="0"/>
              <a:t>Булатов Александр Сергеевич </a:t>
            </a:r>
            <a:endParaRPr lang="ru-RU" dirty="0" smtClean="0"/>
          </a:p>
          <a:p>
            <a:r>
              <a:rPr lang="ru-RU" dirty="0"/>
              <a:t>Мировая экономика и международные экономические отношения. Полный курс. </a:t>
            </a:r>
          </a:p>
          <a:p>
            <a:r>
              <a:rPr lang="ru-RU" dirty="0" smtClean="0"/>
              <a:t>Мировая </a:t>
            </a:r>
            <a:r>
              <a:rPr lang="ru-RU" dirty="0"/>
              <a:t>экономика и международные экономические отношения. Краткий курс. </a:t>
            </a:r>
            <a:endParaRPr lang="ru-RU" dirty="0" smtClean="0"/>
          </a:p>
          <a:p>
            <a:endParaRPr lang="ru-RU" dirty="0" smtClean="0"/>
          </a:p>
          <a:p>
            <a:r>
              <a:rPr lang="ru-RU" dirty="0"/>
              <a:t>Булатов Александр Сергеевич </a:t>
            </a:r>
          </a:p>
          <a:p>
            <a:r>
              <a:rPr lang="ru-RU" dirty="0"/>
              <a:t> </a:t>
            </a:r>
            <a:r>
              <a:rPr lang="ru-RU" dirty="0" smtClean="0"/>
              <a:t>Монография "Промышленная </a:t>
            </a:r>
            <a:r>
              <a:rPr lang="ru-RU" dirty="0"/>
              <a:t>политика в XXI </a:t>
            </a:r>
            <a:r>
              <a:rPr lang="ru-RU" dirty="0" smtClean="0"/>
              <a:t>веке«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BC73E4-2DB6-42E0-800B-B4E3E8B02925}" type="slidenum">
              <a:rPr lang="ru-RU" smtClean="0"/>
              <a:pPr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221596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BC73E4-2DB6-42E0-800B-B4E3E8B02925}" type="slidenum">
              <a:rPr lang="ru-RU" smtClean="0"/>
              <a:pPr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568973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BC73E4-2DB6-42E0-800B-B4E3E8B02925}" type="slidenum">
              <a:rPr lang="ru-RU" smtClean="0"/>
              <a:pPr/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53883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BC73E4-2DB6-42E0-800B-B4E3E8B02925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568973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BC73E4-2DB6-42E0-800B-B4E3E8B02925}" type="slidenum">
              <a:rPr lang="ru-RU" smtClean="0"/>
              <a:pPr/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538839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BC73E4-2DB6-42E0-800B-B4E3E8B02925}" type="slidenum">
              <a:rPr lang="ru-RU" smtClean="0"/>
              <a:pPr/>
              <a:t>33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538839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BC73E4-2DB6-42E0-800B-B4E3E8B02925}" type="slidenum">
              <a:rPr lang="ru-RU" smtClean="0"/>
              <a:pPr/>
              <a:t>34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538839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BC73E4-2DB6-42E0-800B-B4E3E8B02925}" type="slidenum">
              <a:rPr lang="ru-RU" smtClean="0"/>
              <a:pPr/>
              <a:t>35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538839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BC73E4-2DB6-42E0-800B-B4E3E8B02925}" type="slidenum">
              <a:rPr lang="ru-RU" smtClean="0"/>
              <a:pPr/>
              <a:t>36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538839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BC73E4-2DB6-42E0-800B-B4E3E8B02925}" type="slidenum">
              <a:rPr lang="ru-RU" smtClean="0"/>
              <a:pPr/>
              <a:t>37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538839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BC73E4-2DB6-42E0-800B-B4E3E8B02925}" type="slidenum">
              <a:rPr lang="ru-RU" smtClean="0"/>
              <a:pPr/>
              <a:t>38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481497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BC73E4-2DB6-42E0-800B-B4E3E8B02925}" type="slidenum">
              <a:rPr lang="ru-RU" smtClean="0"/>
              <a:pPr/>
              <a:t>39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538839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BC73E4-2DB6-42E0-800B-B4E3E8B02925}" type="slidenum">
              <a:rPr lang="ru-RU" smtClean="0"/>
              <a:pPr/>
              <a:t>40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538839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BC73E4-2DB6-42E0-800B-B4E3E8B02925}" type="slidenum">
              <a:rPr lang="ru-RU" smtClean="0"/>
              <a:pPr/>
              <a:t>41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53883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BC73E4-2DB6-42E0-800B-B4E3E8B02925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825124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BC73E4-2DB6-42E0-800B-B4E3E8B02925}" type="slidenum">
              <a:rPr lang="ru-RU" smtClean="0"/>
              <a:pPr/>
              <a:t>42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568973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BC73E4-2DB6-42E0-800B-B4E3E8B02925}" type="slidenum">
              <a:rPr lang="ru-RU" smtClean="0"/>
              <a:pPr/>
              <a:t>53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568973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BC73E4-2DB6-42E0-800B-B4E3E8B02925}" type="slidenum">
              <a:rPr lang="ru-RU" smtClean="0"/>
              <a:pPr/>
              <a:t>58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6519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BC73E4-2DB6-42E0-800B-B4E3E8B02925}" type="slidenum">
              <a:rPr lang="ru-RU" smtClean="0"/>
              <a:pPr/>
              <a:t>59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592546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BC73E4-2DB6-42E0-800B-B4E3E8B02925}" type="slidenum">
              <a:rPr lang="ru-RU" smtClean="0"/>
              <a:pPr/>
              <a:t>60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568973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BC73E4-2DB6-42E0-800B-B4E3E8B02925}" type="slidenum">
              <a:rPr lang="ru-RU" smtClean="0"/>
              <a:pPr/>
              <a:t>63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56897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Частота </a:t>
            </a:r>
            <a:r>
              <a:rPr lang="ru-RU" dirty="0"/>
              <a:t>– 1. происходящий, повторяющийся через короткие промежутки времени; не редкий; 2. состоящий из близко расположенных друг к другу однородных предметов, </a:t>
            </a:r>
            <a:r>
              <a:rPr lang="ru-RU" dirty="0" smtClean="0"/>
              <a:t>частей</a:t>
            </a:r>
          </a:p>
          <a:p>
            <a:endParaRPr lang="ru-RU" dirty="0" smtClean="0"/>
          </a:p>
          <a:p>
            <a:r>
              <a:rPr lang="ru-RU" dirty="0" smtClean="0"/>
              <a:t>Аналог </a:t>
            </a:r>
            <a:r>
              <a:rPr lang="ru-RU" dirty="0"/>
              <a:t>- объект, идентичный или соответствующий данному по каким-либо параметрам</a:t>
            </a:r>
          </a:p>
          <a:p>
            <a:endParaRPr lang="ru-RU" dirty="0"/>
          </a:p>
          <a:p>
            <a:pPr lvl="0"/>
            <a:endParaRPr lang="ru-RU" dirty="0" smtClean="0"/>
          </a:p>
          <a:p>
            <a:pPr lvl="0"/>
            <a:r>
              <a:rPr lang="ru-RU" dirty="0" smtClean="0"/>
              <a:t>Новизна</a:t>
            </a:r>
            <a:endParaRPr lang="ru-RU" dirty="0"/>
          </a:p>
          <a:p>
            <a:r>
              <a:rPr lang="ru-RU" dirty="0"/>
              <a:t>2018-2019 года – Цифровая экономика, циркулярная экономика</a:t>
            </a:r>
          </a:p>
          <a:p>
            <a:r>
              <a:rPr lang="ru-RU" dirty="0"/>
              <a:t>Циркулярная экономика (также встречается термин «экономика замкнутого цикла») в общем смысле это экономика, основанная на возобновлении ресурсов, альтернатива традиционной линейной экономики (создание, пользование, захоронение отходов)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BC73E4-2DB6-42E0-800B-B4E3E8B02925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65080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Пример:</a:t>
            </a:r>
          </a:p>
          <a:p>
            <a:pPr lvl="1"/>
            <a:r>
              <a:rPr lang="ru-RU" dirty="0"/>
              <a:t>Неэкономические специальности</a:t>
            </a:r>
          </a:p>
          <a:p>
            <a:pPr lvl="1"/>
            <a:r>
              <a:rPr lang="ru-RU" dirty="0"/>
              <a:t>Экономические специальности</a:t>
            </a:r>
          </a:p>
          <a:p>
            <a:pPr lvl="1"/>
            <a:r>
              <a:rPr lang="ru-RU" dirty="0"/>
              <a:t>Профиль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BC73E4-2DB6-42E0-800B-B4E3E8B02925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06361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BC73E4-2DB6-42E0-800B-B4E3E8B02925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97817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Как цена влияет на гонорар: слишком дорого – меньше экземпляров купят, слишком дешево – маленький гонорар с одного экз.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BC73E4-2DB6-42E0-800B-B4E3E8B02925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63947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Как цена влияет на гонорар: слишком дорого – меньше экземпляров купят, слишком дешево – маленький гонорар с одного экз.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BC73E4-2DB6-42E0-800B-B4E3E8B02925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94744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BC73E4-2DB6-42E0-800B-B4E3E8B02925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77490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02005" y="2348893"/>
            <a:ext cx="9089390" cy="1620771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604010" y="4284718"/>
            <a:ext cx="7485380" cy="193232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335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670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005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340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6675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010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734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2680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E74D8B-A907-4E5F-BE82-16C0020486F4}" type="datetimeFigureOut">
              <a:rPr lang="ru-RU" smtClean="0"/>
              <a:pPr/>
              <a:t>27.05.2020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12947-DC7B-4AB8-A2B1-1553552C3E4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E74D8B-A907-4E5F-BE82-16C0020486F4}" type="datetimeFigureOut">
              <a:rPr lang="ru-RU" smtClean="0"/>
              <a:pPr/>
              <a:t>27.05.2020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12947-DC7B-4AB8-A2B1-1553552C3E4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752715" y="302801"/>
            <a:ext cx="2406015" cy="645157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34671" y="302801"/>
            <a:ext cx="7039821" cy="645157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E74D8B-A907-4E5F-BE82-16C0020486F4}" type="datetimeFigureOut">
              <a:rPr lang="ru-RU" smtClean="0"/>
              <a:pPr/>
              <a:t>27.05.2020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12947-DC7B-4AB8-A2B1-1553552C3E4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E74D8B-A907-4E5F-BE82-16C0020486F4}" type="datetimeFigureOut">
              <a:rPr lang="ru-RU" smtClean="0"/>
              <a:pPr/>
              <a:t>27.05.2020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12947-DC7B-4AB8-A2B1-1553552C3E4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4705" y="4858813"/>
            <a:ext cx="9089390" cy="1501751"/>
          </a:xfrm>
        </p:spPr>
        <p:txBody>
          <a:bodyPr anchor="t"/>
          <a:lstStyle>
            <a:lvl1pPr algn="l">
              <a:defRPr sz="46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44705" y="3204786"/>
            <a:ext cx="9089390" cy="1654027"/>
          </a:xfrm>
        </p:spPr>
        <p:txBody>
          <a:bodyPr anchor="b"/>
          <a:lstStyle>
            <a:lvl1pPr marL="0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1pPr>
            <a:lvl2pPr marL="533504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2pPr>
            <a:lvl3pPr marL="106700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60051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213401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66752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320102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73453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426803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E74D8B-A907-4E5F-BE82-16C0020486F4}" type="datetimeFigureOut">
              <a:rPr lang="ru-RU" smtClean="0"/>
              <a:pPr/>
              <a:t>27.05.2020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12947-DC7B-4AB8-A2B1-1553552C3E4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34671" y="1764296"/>
            <a:ext cx="4722918" cy="4990084"/>
          </a:xfrm>
        </p:spPr>
        <p:txBody>
          <a:bodyPr/>
          <a:lstStyle>
            <a:lvl1pPr>
              <a:defRPr sz="3300"/>
            </a:lvl1pPr>
            <a:lvl2pPr>
              <a:defRPr sz="2900"/>
            </a:lvl2pPr>
            <a:lvl3pPr>
              <a:defRPr sz="23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435811" y="1764296"/>
            <a:ext cx="4722918" cy="4990084"/>
          </a:xfrm>
        </p:spPr>
        <p:txBody>
          <a:bodyPr/>
          <a:lstStyle>
            <a:lvl1pPr>
              <a:defRPr sz="3300"/>
            </a:lvl1pPr>
            <a:lvl2pPr>
              <a:defRPr sz="2900"/>
            </a:lvl2pPr>
            <a:lvl3pPr>
              <a:defRPr sz="23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E74D8B-A907-4E5F-BE82-16C0020486F4}" type="datetimeFigureOut">
              <a:rPr lang="ru-RU" smtClean="0"/>
              <a:pPr/>
              <a:t>27.05.2020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12947-DC7B-4AB8-A2B1-1553552C3E4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4669" y="1692534"/>
            <a:ext cx="4724776" cy="705367"/>
          </a:xfrm>
        </p:spPr>
        <p:txBody>
          <a:bodyPr anchor="b"/>
          <a:lstStyle>
            <a:lvl1pPr marL="0" indent="0">
              <a:buNone/>
              <a:defRPr sz="2900" b="1"/>
            </a:lvl1pPr>
            <a:lvl2pPr marL="533504" indent="0">
              <a:buNone/>
              <a:defRPr sz="2300" b="1"/>
            </a:lvl2pPr>
            <a:lvl3pPr marL="1067009" indent="0">
              <a:buNone/>
              <a:defRPr sz="2100" b="1"/>
            </a:lvl3pPr>
            <a:lvl4pPr marL="1600513" indent="0">
              <a:buNone/>
              <a:defRPr sz="1900" b="1"/>
            </a:lvl4pPr>
            <a:lvl5pPr marL="2134016" indent="0">
              <a:buNone/>
              <a:defRPr sz="1900" b="1"/>
            </a:lvl5pPr>
            <a:lvl6pPr marL="2667521" indent="0">
              <a:buNone/>
              <a:defRPr sz="1900" b="1"/>
            </a:lvl6pPr>
            <a:lvl7pPr marL="3201025" indent="0">
              <a:buNone/>
              <a:defRPr sz="1900" b="1"/>
            </a:lvl7pPr>
            <a:lvl8pPr marL="3734530" indent="0">
              <a:buNone/>
              <a:defRPr sz="1900" b="1"/>
            </a:lvl8pPr>
            <a:lvl9pPr marL="4268034" indent="0">
              <a:buNone/>
              <a:defRPr sz="19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34669" y="2397901"/>
            <a:ext cx="4724776" cy="4356478"/>
          </a:xfrm>
        </p:spPr>
        <p:txBody>
          <a:bodyPr/>
          <a:lstStyle>
            <a:lvl1pPr>
              <a:defRPr sz="2900"/>
            </a:lvl1pPr>
            <a:lvl2pPr>
              <a:defRPr sz="23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432099" y="1692534"/>
            <a:ext cx="4726632" cy="705367"/>
          </a:xfrm>
        </p:spPr>
        <p:txBody>
          <a:bodyPr anchor="b"/>
          <a:lstStyle>
            <a:lvl1pPr marL="0" indent="0">
              <a:buNone/>
              <a:defRPr sz="2900" b="1"/>
            </a:lvl1pPr>
            <a:lvl2pPr marL="533504" indent="0">
              <a:buNone/>
              <a:defRPr sz="2300" b="1"/>
            </a:lvl2pPr>
            <a:lvl3pPr marL="1067009" indent="0">
              <a:buNone/>
              <a:defRPr sz="2100" b="1"/>
            </a:lvl3pPr>
            <a:lvl4pPr marL="1600513" indent="0">
              <a:buNone/>
              <a:defRPr sz="1900" b="1"/>
            </a:lvl4pPr>
            <a:lvl5pPr marL="2134016" indent="0">
              <a:buNone/>
              <a:defRPr sz="1900" b="1"/>
            </a:lvl5pPr>
            <a:lvl6pPr marL="2667521" indent="0">
              <a:buNone/>
              <a:defRPr sz="1900" b="1"/>
            </a:lvl6pPr>
            <a:lvl7pPr marL="3201025" indent="0">
              <a:buNone/>
              <a:defRPr sz="1900" b="1"/>
            </a:lvl7pPr>
            <a:lvl8pPr marL="3734530" indent="0">
              <a:buNone/>
              <a:defRPr sz="1900" b="1"/>
            </a:lvl8pPr>
            <a:lvl9pPr marL="4268034" indent="0">
              <a:buNone/>
              <a:defRPr sz="19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5432099" y="2397901"/>
            <a:ext cx="4726632" cy="4356478"/>
          </a:xfrm>
        </p:spPr>
        <p:txBody>
          <a:bodyPr/>
          <a:lstStyle>
            <a:lvl1pPr>
              <a:defRPr sz="2900"/>
            </a:lvl1pPr>
            <a:lvl2pPr>
              <a:defRPr sz="23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E74D8B-A907-4E5F-BE82-16C0020486F4}" type="datetimeFigureOut">
              <a:rPr lang="ru-RU" smtClean="0"/>
              <a:pPr/>
              <a:t>27.05.2020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12947-DC7B-4AB8-A2B1-1553552C3E4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E74D8B-A907-4E5F-BE82-16C0020486F4}" type="datetimeFigureOut">
              <a:rPr lang="ru-RU" smtClean="0"/>
              <a:pPr/>
              <a:t>27.05.2020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12947-DC7B-4AB8-A2B1-1553552C3E4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E74D8B-A907-4E5F-BE82-16C0020486F4}" type="datetimeFigureOut">
              <a:rPr lang="ru-RU" smtClean="0"/>
              <a:pPr/>
              <a:t>27.05.2020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12947-DC7B-4AB8-A2B1-1553552C3E4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4672" y="301051"/>
            <a:ext cx="3518055" cy="1281214"/>
          </a:xfrm>
        </p:spPr>
        <p:txBody>
          <a:bodyPr anchor="b"/>
          <a:lstStyle>
            <a:lvl1pPr algn="l">
              <a:defRPr sz="23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180822" y="301052"/>
            <a:ext cx="5977907" cy="6453328"/>
          </a:xfrm>
        </p:spPr>
        <p:txBody>
          <a:bodyPr/>
          <a:lstStyle>
            <a:lvl1pPr>
              <a:defRPr sz="3700"/>
            </a:lvl1pPr>
            <a:lvl2pPr>
              <a:defRPr sz="3300"/>
            </a:lvl2pPr>
            <a:lvl3pPr>
              <a:defRPr sz="29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34672" y="1582264"/>
            <a:ext cx="3518055" cy="5172114"/>
          </a:xfrm>
        </p:spPr>
        <p:txBody>
          <a:bodyPr/>
          <a:lstStyle>
            <a:lvl1pPr marL="0" indent="0">
              <a:buNone/>
              <a:defRPr sz="1600"/>
            </a:lvl1pPr>
            <a:lvl2pPr marL="533504" indent="0">
              <a:buNone/>
              <a:defRPr sz="1400"/>
            </a:lvl2pPr>
            <a:lvl3pPr marL="1067009" indent="0">
              <a:buNone/>
              <a:defRPr sz="1200"/>
            </a:lvl3pPr>
            <a:lvl4pPr marL="1600513" indent="0">
              <a:buNone/>
              <a:defRPr sz="1100"/>
            </a:lvl4pPr>
            <a:lvl5pPr marL="2134016" indent="0">
              <a:buNone/>
              <a:defRPr sz="1100"/>
            </a:lvl5pPr>
            <a:lvl6pPr marL="2667521" indent="0">
              <a:buNone/>
              <a:defRPr sz="1100"/>
            </a:lvl6pPr>
            <a:lvl7pPr marL="3201025" indent="0">
              <a:buNone/>
              <a:defRPr sz="1100"/>
            </a:lvl7pPr>
            <a:lvl8pPr marL="3734530" indent="0">
              <a:buNone/>
              <a:defRPr sz="1100"/>
            </a:lvl8pPr>
            <a:lvl9pPr marL="4268034" indent="0">
              <a:buNone/>
              <a:defRPr sz="11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E74D8B-A907-4E5F-BE82-16C0020486F4}" type="datetimeFigureOut">
              <a:rPr lang="ru-RU" smtClean="0"/>
              <a:pPr/>
              <a:t>27.05.2020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12947-DC7B-4AB8-A2B1-1553552C3E4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95983" y="5292884"/>
            <a:ext cx="6416040" cy="624855"/>
          </a:xfrm>
        </p:spPr>
        <p:txBody>
          <a:bodyPr anchor="b"/>
          <a:lstStyle>
            <a:lvl1pPr algn="l">
              <a:defRPr sz="23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095983" y="675613"/>
            <a:ext cx="6416040" cy="4536758"/>
          </a:xfrm>
        </p:spPr>
        <p:txBody>
          <a:bodyPr/>
          <a:lstStyle>
            <a:lvl1pPr marL="0" indent="0">
              <a:buNone/>
              <a:defRPr sz="3700"/>
            </a:lvl1pPr>
            <a:lvl2pPr marL="533504" indent="0">
              <a:buNone/>
              <a:defRPr sz="3300"/>
            </a:lvl2pPr>
            <a:lvl3pPr marL="1067009" indent="0">
              <a:buNone/>
              <a:defRPr sz="2900"/>
            </a:lvl3pPr>
            <a:lvl4pPr marL="1600513" indent="0">
              <a:buNone/>
              <a:defRPr sz="2300"/>
            </a:lvl4pPr>
            <a:lvl5pPr marL="2134016" indent="0">
              <a:buNone/>
              <a:defRPr sz="2300"/>
            </a:lvl5pPr>
            <a:lvl6pPr marL="2667521" indent="0">
              <a:buNone/>
              <a:defRPr sz="2300"/>
            </a:lvl6pPr>
            <a:lvl7pPr marL="3201025" indent="0">
              <a:buNone/>
              <a:defRPr sz="2300"/>
            </a:lvl7pPr>
            <a:lvl8pPr marL="3734530" indent="0">
              <a:buNone/>
              <a:defRPr sz="2300"/>
            </a:lvl8pPr>
            <a:lvl9pPr marL="4268034" indent="0">
              <a:buNone/>
              <a:defRPr sz="23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095983" y="5917739"/>
            <a:ext cx="6416040" cy="887397"/>
          </a:xfrm>
        </p:spPr>
        <p:txBody>
          <a:bodyPr/>
          <a:lstStyle>
            <a:lvl1pPr marL="0" indent="0">
              <a:buNone/>
              <a:defRPr sz="1600"/>
            </a:lvl1pPr>
            <a:lvl2pPr marL="533504" indent="0">
              <a:buNone/>
              <a:defRPr sz="1400"/>
            </a:lvl2pPr>
            <a:lvl3pPr marL="1067009" indent="0">
              <a:buNone/>
              <a:defRPr sz="1200"/>
            </a:lvl3pPr>
            <a:lvl4pPr marL="1600513" indent="0">
              <a:buNone/>
              <a:defRPr sz="1100"/>
            </a:lvl4pPr>
            <a:lvl5pPr marL="2134016" indent="0">
              <a:buNone/>
              <a:defRPr sz="1100"/>
            </a:lvl5pPr>
            <a:lvl6pPr marL="2667521" indent="0">
              <a:buNone/>
              <a:defRPr sz="1100"/>
            </a:lvl6pPr>
            <a:lvl7pPr marL="3201025" indent="0">
              <a:buNone/>
              <a:defRPr sz="1100"/>
            </a:lvl7pPr>
            <a:lvl8pPr marL="3734530" indent="0">
              <a:buNone/>
              <a:defRPr sz="1100"/>
            </a:lvl8pPr>
            <a:lvl9pPr marL="4268034" indent="0">
              <a:buNone/>
              <a:defRPr sz="11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E74D8B-A907-4E5F-BE82-16C0020486F4}" type="datetimeFigureOut">
              <a:rPr lang="ru-RU" smtClean="0"/>
              <a:pPr/>
              <a:t>27.05.2020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12947-DC7B-4AB8-A2B1-1553552C3E4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4672" y="302801"/>
            <a:ext cx="9624060" cy="1260211"/>
          </a:xfrm>
          <a:prstGeom prst="rect">
            <a:avLst/>
          </a:prstGeom>
        </p:spPr>
        <p:txBody>
          <a:bodyPr vert="horz" lIns="106701" tIns="53351" rIns="106701" bIns="53351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4672" y="1764296"/>
            <a:ext cx="9624060" cy="4990084"/>
          </a:xfrm>
          <a:prstGeom prst="rect">
            <a:avLst/>
          </a:prstGeom>
        </p:spPr>
        <p:txBody>
          <a:bodyPr vert="horz" lIns="106701" tIns="53351" rIns="106701" bIns="53351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534671" y="7008172"/>
            <a:ext cx="2495127" cy="402567"/>
          </a:xfrm>
          <a:prstGeom prst="rect">
            <a:avLst/>
          </a:prstGeom>
        </p:spPr>
        <p:txBody>
          <a:bodyPr vert="horz" lIns="106701" tIns="53351" rIns="106701" bIns="53351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E74D8B-A907-4E5F-BE82-16C0020486F4}" type="datetimeFigureOut">
              <a:rPr lang="ru-RU" smtClean="0"/>
              <a:pPr/>
              <a:t>27.05.2020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653581" y="7008172"/>
            <a:ext cx="3386243" cy="402567"/>
          </a:xfrm>
          <a:prstGeom prst="rect">
            <a:avLst/>
          </a:prstGeom>
        </p:spPr>
        <p:txBody>
          <a:bodyPr vert="horz" lIns="106701" tIns="53351" rIns="106701" bIns="53351" rtlCol="0" anchor="ctr"/>
          <a:lstStyle>
            <a:lvl1pPr algn="ct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7663605" y="7008172"/>
            <a:ext cx="2495127" cy="402567"/>
          </a:xfrm>
          <a:prstGeom prst="rect">
            <a:avLst/>
          </a:prstGeom>
        </p:spPr>
        <p:txBody>
          <a:bodyPr vert="horz" lIns="106701" tIns="53351" rIns="106701" bIns="53351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912947-DC7B-4AB8-A2B1-1553552C3E46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067009" rtl="0" eaLnBrk="1" latinLnBrk="0" hangingPunct="1">
        <a:spcBef>
          <a:spcPct val="0"/>
        </a:spcBef>
        <a:buNone/>
        <a:defRPr sz="5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0129" indent="-400129" algn="l" defTabSz="1067009" rtl="0" eaLnBrk="1" latinLnBrk="0" hangingPunct="1">
        <a:spcBef>
          <a:spcPct val="20000"/>
        </a:spcBef>
        <a:buFont typeface="Arial" pitchFamily="34" charset="0"/>
        <a:buChar char="•"/>
        <a:defRPr sz="3700" kern="1200">
          <a:solidFill>
            <a:schemeClr val="tx1"/>
          </a:solidFill>
          <a:latin typeface="+mn-lt"/>
          <a:ea typeface="+mn-ea"/>
          <a:cs typeface="+mn-cs"/>
        </a:defRPr>
      </a:lvl1pPr>
      <a:lvl2pPr marL="866944" indent="-333440" algn="l" defTabSz="1067009" rtl="0" eaLnBrk="1" latinLnBrk="0" hangingPunct="1">
        <a:spcBef>
          <a:spcPct val="20000"/>
        </a:spcBef>
        <a:buFont typeface="Arial" pitchFamily="34" charset="0"/>
        <a:buChar char="–"/>
        <a:defRPr sz="3300" kern="1200">
          <a:solidFill>
            <a:schemeClr val="tx1"/>
          </a:solidFill>
          <a:latin typeface="+mn-lt"/>
          <a:ea typeface="+mn-ea"/>
          <a:cs typeface="+mn-cs"/>
        </a:defRPr>
      </a:lvl2pPr>
      <a:lvl3pPr marL="1333760" indent="-266752" algn="l" defTabSz="1067009" rtl="0" eaLnBrk="1" latinLnBrk="0" hangingPunct="1">
        <a:spcBef>
          <a:spcPct val="20000"/>
        </a:spcBef>
        <a:buFont typeface="Arial" pitchFamily="34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3pPr>
      <a:lvl4pPr marL="1867265" indent="-266752" algn="l" defTabSz="1067009" rtl="0" eaLnBrk="1" latinLnBrk="0" hangingPunct="1">
        <a:spcBef>
          <a:spcPct val="20000"/>
        </a:spcBef>
        <a:buFont typeface="Arial" pitchFamily="34" charset="0"/>
        <a:buChar char="–"/>
        <a:defRPr sz="2300" kern="1200">
          <a:solidFill>
            <a:schemeClr val="tx1"/>
          </a:solidFill>
          <a:latin typeface="+mn-lt"/>
          <a:ea typeface="+mn-ea"/>
          <a:cs typeface="+mn-cs"/>
        </a:defRPr>
      </a:lvl4pPr>
      <a:lvl5pPr marL="2400769" indent="-266752" algn="l" defTabSz="1067009" rtl="0" eaLnBrk="1" latinLnBrk="0" hangingPunct="1">
        <a:spcBef>
          <a:spcPct val="20000"/>
        </a:spcBef>
        <a:buFont typeface="Arial" pitchFamily="34" charset="0"/>
        <a:buChar char="»"/>
        <a:defRPr sz="2300" kern="1200">
          <a:solidFill>
            <a:schemeClr val="tx1"/>
          </a:solidFill>
          <a:latin typeface="+mn-lt"/>
          <a:ea typeface="+mn-ea"/>
          <a:cs typeface="+mn-cs"/>
        </a:defRPr>
      </a:lvl5pPr>
      <a:lvl6pPr marL="2934274" indent="-266752" algn="l" defTabSz="1067009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467777" indent="-266752" algn="l" defTabSz="1067009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4001281" indent="-266752" algn="l" defTabSz="1067009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534786" indent="-266752" algn="l" defTabSz="1067009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067009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33504" algn="l" defTabSz="1067009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67009" algn="l" defTabSz="1067009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513" algn="l" defTabSz="1067009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34016" algn="l" defTabSz="1067009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667521" algn="l" defTabSz="1067009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201025" algn="l" defTabSz="1067009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734530" algn="l" defTabSz="1067009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268034" algn="l" defTabSz="1067009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ozon.ru/context/detail/id/142746559/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ozon.ru/context/detail/id/142746559/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38788" y="-1"/>
            <a:ext cx="4554612" cy="50767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Picture 3" descr="R:\Реклама\РЕКЛАМА(новая)\!!!2017\презентация\для ppt\pexels-photo-46274.jpeg"/>
          <p:cNvPicPr>
            <a:picLocks noChangeAspect="1" noChangeArrowheads="1"/>
          </p:cNvPicPr>
          <p:nvPr/>
        </p:nvPicPr>
        <p:blipFill rotWithShape="1">
          <a:blip r:embed="rId3" cstate="print"/>
          <a:srcRect r="40572"/>
          <a:stretch/>
        </p:blipFill>
        <p:spPr bwMode="auto">
          <a:xfrm>
            <a:off x="-82588" y="-1"/>
            <a:ext cx="10775988" cy="7560455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-110339" y="24775"/>
            <a:ext cx="10809514" cy="7561263"/>
          </a:xfrm>
          <a:prstGeom prst="rect">
            <a:avLst/>
          </a:prstGeom>
          <a:solidFill>
            <a:srgbClr val="92D050">
              <a:alpha val="78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-125908" y="1210902"/>
            <a:ext cx="10827656" cy="38563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0" y="2066119"/>
            <a:ext cx="10693400" cy="2922345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vert="horz" lIns="106701" tIns="53351" rIns="106701" bIns="53351" rtlCol="0" anchor="ctr">
            <a:noAutofit/>
          </a:bodyPr>
          <a:lstStyle/>
          <a:p>
            <a:pPr lvl="1">
              <a:lnSpc>
                <a:spcPts val="4300"/>
              </a:lnSpc>
              <a:spcBef>
                <a:spcPct val="0"/>
              </a:spcBef>
            </a:pPr>
            <a:endParaRPr lang="ru-RU" sz="3500" b="1" cap="all" dirty="0" smtClean="0">
              <a:solidFill>
                <a:srgbClr val="1D4384"/>
              </a:solidFill>
            </a:endParaRPr>
          </a:p>
          <a:p>
            <a:pPr lvl="1">
              <a:lnSpc>
                <a:spcPts val="4300"/>
              </a:lnSpc>
              <a:spcBef>
                <a:spcPct val="0"/>
              </a:spcBef>
            </a:pPr>
            <a:endParaRPr lang="ru-RU" sz="3500" b="1" cap="all" dirty="0">
              <a:solidFill>
                <a:srgbClr val="1D4384"/>
              </a:solidFill>
            </a:endParaRPr>
          </a:p>
          <a:p>
            <a:pPr algn="ctr">
              <a:spcBef>
                <a:spcPct val="0"/>
              </a:spcBef>
            </a:pPr>
            <a:r>
              <a:rPr lang="ru-RU" sz="3000" b="1" cap="all" dirty="0" smtClean="0">
                <a:solidFill>
                  <a:srgbClr val="1D4384"/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Готовим </a:t>
            </a:r>
            <a:r>
              <a:rPr lang="ru-RU" sz="3000" b="1" cap="all" dirty="0">
                <a:solidFill>
                  <a:srgbClr val="1D4384"/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рукопись учебника </a:t>
            </a:r>
            <a:endParaRPr lang="ru-RU" sz="3000" b="1" cap="all" dirty="0" smtClean="0">
              <a:solidFill>
                <a:srgbClr val="1D4384"/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</a:pPr>
            <a:r>
              <a:rPr lang="ru-RU" sz="3000" b="1" cap="all" dirty="0" smtClean="0">
                <a:solidFill>
                  <a:srgbClr val="1D4384"/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 </a:t>
            </a:r>
            <a:r>
              <a:rPr lang="ru-RU" sz="3000" b="1" cap="all" dirty="0">
                <a:solidFill>
                  <a:srgbClr val="1D4384"/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выбираем </a:t>
            </a:r>
            <a:r>
              <a:rPr lang="ru-RU" sz="3000" b="1" cap="all" dirty="0" smtClean="0">
                <a:solidFill>
                  <a:srgbClr val="1D4384"/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издателя</a:t>
            </a:r>
            <a:endParaRPr lang="ru-RU" sz="3000" b="1" cap="all" dirty="0">
              <a:solidFill>
                <a:srgbClr val="1D4384"/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</a:pPr>
            <a:r>
              <a:rPr lang="ru-RU" sz="2800" dirty="0" smtClean="0">
                <a:solidFill>
                  <a:srgbClr val="1D4384"/>
                </a:solidFill>
                <a:latin typeface="Myriad Pro" panose="020B0503030403020204" pitchFamily="34" charset="0"/>
              </a:rPr>
              <a:t>Секреты издательской кухни</a:t>
            </a:r>
            <a:endParaRPr lang="en-US" sz="2800" dirty="0" smtClean="0">
              <a:solidFill>
                <a:srgbClr val="1D4384"/>
              </a:solidFill>
              <a:latin typeface="Myriad Pro" panose="020B0503030403020204" pitchFamily="34" charset="0"/>
            </a:endParaRPr>
          </a:p>
          <a:p>
            <a:pPr algn="ctr">
              <a:spcBef>
                <a:spcPct val="0"/>
              </a:spcBef>
            </a:pPr>
            <a:endParaRPr lang="en-US" dirty="0"/>
          </a:p>
        </p:txBody>
      </p:sp>
      <p:pic>
        <p:nvPicPr>
          <p:cNvPr id="15" name="Picture 2" descr="R:\Реклама\РЕКЛАМА(новая)\!!!Макеты\Фирменные элементы 2013-2016\КНОРУС\knorus_300x300 px.png"/>
          <p:cNvPicPr>
            <a:picLocks noChangeAspect="1" noChangeArrowheads="1"/>
          </p:cNvPicPr>
          <p:nvPr/>
        </p:nvPicPr>
        <p:blipFill rotWithShape="1">
          <a:blip r:embed="rId4" cstate="print"/>
          <a:srcRect b="13689"/>
          <a:stretch/>
        </p:blipFill>
        <p:spPr bwMode="auto">
          <a:xfrm>
            <a:off x="4275130" y="1351739"/>
            <a:ext cx="1800200" cy="1553781"/>
          </a:xfrm>
          <a:prstGeom prst="rect">
            <a:avLst/>
          </a:prstGeom>
          <a:noFill/>
        </p:spPr>
      </p:pic>
      <p:sp>
        <p:nvSpPr>
          <p:cNvPr id="13" name="Заголовок 1"/>
          <p:cNvSpPr txBox="1">
            <a:spLocks/>
          </p:cNvSpPr>
          <p:nvPr/>
        </p:nvSpPr>
        <p:spPr>
          <a:xfrm>
            <a:off x="45167" y="5103008"/>
            <a:ext cx="10693400" cy="1845976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vert="horz" lIns="106701" tIns="53351" rIns="106701" bIns="53351" rtlCol="0" anchor="ctr">
            <a:noAutofit/>
          </a:bodyPr>
          <a:lstStyle/>
          <a:p>
            <a:pPr lvl="1" algn="ctr"/>
            <a:endParaRPr lang="ru-RU" sz="2600" dirty="0" smtClean="0">
              <a:solidFill>
                <a:schemeClr val="bg1">
                  <a:lumMod val="95000"/>
                </a:schemeClr>
              </a:solidFill>
              <a:latin typeface="Myriad Pro" panose="020B0503030403020204" pitchFamily="34" charset="0"/>
            </a:endParaRPr>
          </a:p>
          <a:p>
            <a:pPr algn="ctr">
              <a:spcBef>
                <a:spcPct val="0"/>
              </a:spcBef>
            </a:pPr>
            <a:endParaRPr lang="en-US" sz="2800" dirty="0">
              <a:solidFill>
                <a:srgbClr val="1D4384"/>
              </a:solidFill>
              <a:latin typeface="Myriad Pro" panose="020B0503030403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Заголовок 1"/>
          <p:cNvSpPr txBox="1">
            <a:spLocks/>
          </p:cNvSpPr>
          <p:nvPr/>
        </p:nvSpPr>
        <p:spPr>
          <a:xfrm>
            <a:off x="1314253" y="396255"/>
            <a:ext cx="4104455" cy="476353"/>
          </a:xfrm>
          <a:prstGeom prst="rect">
            <a:avLst/>
          </a:prstGeom>
          <a:noFill/>
        </p:spPr>
        <p:txBody>
          <a:bodyPr vert="horz" lIns="106701" tIns="53351" rIns="106701" bIns="53351" rtlCol="0" anchor="ctr">
            <a:noAutofit/>
          </a:bodyPr>
          <a:lstStyle/>
          <a:p>
            <a:pPr>
              <a:spcBef>
                <a:spcPct val="0"/>
              </a:spcBef>
            </a:pPr>
            <a:r>
              <a:rPr lang="ru-RU" sz="2200" dirty="0">
                <a:solidFill>
                  <a:srgbClr val="1D4384"/>
                </a:solidFill>
                <a:latin typeface="Myriad Pro" panose="020B0503030403020204" pitchFamily="34" charset="0"/>
              </a:rPr>
              <a:t>Секреты издательской кухни</a:t>
            </a:r>
            <a:endParaRPr lang="en-US" sz="2200" dirty="0">
              <a:solidFill>
                <a:srgbClr val="1D4384"/>
              </a:solidFill>
              <a:latin typeface="Myriad Pro" panose="020B0503030403020204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1314252" y="1739223"/>
            <a:ext cx="8744148" cy="32092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Аналог</a:t>
            </a:r>
            <a:endParaRPr lang="ru-RU" sz="2200" b="1" dirty="0" smtClean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sz="2200" b="1" dirty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54063" indent="-754063"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ru-RU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Аналоги на рынке</a:t>
            </a:r>
          </a:p>
          <a:p>
            <a:pPr marL="754063" indent="-754063"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ru-RU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Аналоги в портфеле у выбранного издателя</a:t>
            </a:r>
          </a:p>
          <a:p>
            <a:pPr marL="754063" indent="-754063">
              <a:spcAft>
                <a:spcPts val="600"/>
              </a:spcAft>
              <a:buFont typeface="Wingdings" panose="05000000000000000000" pitchFamily="2" charset="2"/>
              <a:buChar char="q"/>
            </a:pPr>
            <a:endParaRPr lang="ru-RU" sz="2200" dirty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600"/>
              </a:spcAft>
            </a:pPr>
            <a:endParaRPr lang="ru-RU" sz="2200" dirty="0" smtClean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54063" indent="-754063">
              <a:spcAft>
                <a:spcPts val="600"/>
              </a:spcAft>
              <a:buFont typeface="Wingdings" panose="05000000000000000000" pitchFamily="2" charset="2"/>
              <a:buChar char="q"/>
            </a:pPr>
            <a:endParaRPr lang="ru-RU" sz="2200" dirty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36575" lvl="0" indent="-536575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q"/>
            </a:pPr>
            <a:endParaRPr lang="en-US" sz="2200" dirty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846106" y="1351739"/>
            <a:ext cx="69742" cy="800659"/>
          </a:xfrm>
          <a:prstGeom prst="rect">
            <a:avLst/>
          </a:prstGeom>
          <a:solidFill>
            <a:srgbClr val="B9D8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1339" y="4212679"/>
            <a:ext cx="5168395" cy="2713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0654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Заголовок 1"/>
          <p:cNvSpPr txBox="1">
            <a:spLocks/>
          </p:cNvSpPr>
          <p:nvPr/>
        </p:nvSpPr>
        <p:spPr>
          <a:xfrm>
            <a:off x="1314253" y="396255"/>
            <a:ext cx="4104455" cy="476353"/>
          </a:xfrm>
          <a:prstGeom prst="rect">
            <a:avLst/>
          </a:prstGeom>
          <a:noFill/>
        </p:spPr>
        <p:txBody>
          <a:bodyPr vert="horz" lIns="106701" tIns="53351" rIns="106701" bIns="53351" rtlCol="0" anchor="ctr">
            <a:noAutofit/>
          </a:bodyPr>
          <a:lstStyle/>
          <a:p>
            <a:pPr>
              <a:spcBef>
                <a:spcPct val="0"/>
              </a:spcBef>
            </a:pPr>
            <a:r>
              <a:rPr lang="ru-RU" sz="2200" dirty="0">
                <a:solidFill>
                  <a:srgbClr val="1D4384"/>
                </a:solidFill>
                <a:latin typeface="Myriad Pro" panose="020B0503030403020204" pitchFamily="34" charset="0"/>
              </a:rPr>
              <a:t>Секреты издательской кухни</a:t>
            </a:r>
            <a:endParaRPr lang="en-US" sz="2200" dirty="0">
              <a:solidFill>
                <a:srgbClr val="1D4384"/>
              </a:solidFill>
              <a:latin typeface="Myriad Pro" panose="020B0503030403020204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1314252" y="1739223"/>
            <a:ext cx="8744148" cy="21187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Рецептурная формула</a:t>
            </a:r>
            <a:endParaRPr lang="ru-RU" sz="2200" b="1" dirty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sz="2200" b="1" dirty="0" smtClean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sz="2200" dirty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ts val="1600"/>
              </a:lnSpc>
            </a:pP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</a:t>
            </a:r>
            <a:r>
              <a:rPr lang="ru-RU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(</a:t>
            </a: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Тема + Читатель) * Автора</a:t>
            </a:r>
          </a:p>
          <a:p>
            <a:pPr>
              <a:lnSpc>
                <a:spcPts val="1600"/>
              </a:lnSpc>
            </a:pP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Отбор </a:t>
            </a:r>
            <a:r>
              <a:rPr lang="ru-RU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рукописи </a:t>
            </a: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= ----------------------------------------</a:t>
            </a:r>
          </a:p>
          <a:p>
            <a:pPr>
              <a:lnSpc>
                <a:spcPts val="1600"/>
              </a:lnSpc>
            </a:pP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         </a:t>
            </a:r>
            <a:r>
              <a:rPr lang="ru-RU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</a:t>
            </a:r>
            <a:r>
              <a:rPr lang="ru-RU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Объем + Аналоги</a:t>
            </a:r>
            <a:endParaRPr lang="ru-RU" sz="2200" dirty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36575" lvl="0" indent="-536575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q"/>
            </a:pPr>
            <a:endParaRPr lang="en-US" sz="2200" dirty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846106" y="1351739"/>
            <a:ext cx="69742" cy="800659"/>
          </a:xfrm>
          <a:prstGeom prst="rect">
            <a:avLst/>
          </a:prstGeom>
          <a:solidFill>
            <a:srgbClr val="B9D8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Picture 9" descr="\\SKULL\Users$\smv\Desktop\Картинки и открытки\Картинки\3535989a7e776934a16f1b814e0f100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9442" y="4068663"/>
            <a:ext cx="4317778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372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38788" y="-1"/>
            <a:ext cx="4554612" cy="50767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Picture 3" descr="R:\Реклама\РЕКЛАМА(новая)\!!!2017\презентация\для ppt\pexels-photo-46274.jpeg"/>
          <p:cNvPicPr>
            <a:picLocks noChangeAspect="1" noChangeArrowheads="1"/>
          </p:cNvPicPr>
          <p:nvPr/>
        </p:nvPicPr>
        <p:blipFill rotWithShape="1">
          <a:blip r:embed="rId3" cstate="print"/>
          <a:srcRect r="40572"/>
          <a:stretch/>
        </p:blipFill>
        <p:spPr bwMode="auto">
          <a:xfrm>
            <a:off x="-82588" y="-1"/>
            <a:ext cx="10775988" cy="7560455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-70947" y="0"/>
            <a:ext cx="10809514" cy="7561263"/>
          </a:xfrm>
          <a:prstGeom prst="rect">
            <a:avLst/>
          </a:prstGeom>
          <a:solidFill>
            <a:srgbClr val="92D050">
              <a:alpha val="78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-80356" y="1210165"/>
            <a:ext cx="10827656" cy="38563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0" y="2066119"/>
            <a:ext cx="10693400" cy="2922345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vert="horz" lIns="106701" tIns="53351" rIns="106701" bIns="53351" rtlCol="0" anchor="ctr">
            <a:noAutofit/>
          </a:bodyPr>
          <a:lstStyle/>
          <a:p>
            <a:pPr lvl="1">
              <a:lnSpc>
                <a:spcPts val="4300"/>
              </a:lnSpc>
              <a:spcBef>
                <a:spcPct val="0"/>
              </a:spcBef>
            </a:pPr>
            <a:endParaRPr lang="ru-RU" sz="3500" b="1" cap="all" dirty="0" smtClean="0">
              <a:solidFill>
                <a:srgbClr val="1D4384"/>
              </a:solidFill>
            </a:endParaRPr>
          </a:p>
          <a:p>
            <a:pPr lvl="1">
              <a:lnSpc>
                <a:spcPts val="4300"/>
              </a:lnSpc>
              <a:spcBef>
                <a:spcPct val="0"/>
              </a:spcBef>
            </a:pPr>
            <a:endParaRPr lang="ru-RU" sz="3500" b="1" cap="all" dirty="0">
              <a:solidFill>
                <a:srgbClr val="1D4384"/>
              </a:solidFill>
            </a:endParaRPr>
          </a:p>
          <a:p>
            <a:pPr algn="ctr"/>
            <a:r>
              <a:rPr lang="ru-RU" sz="3000" b="1" cap="all" dirty="0" smtClean="0">
                <a:solidFill>
                  <a:srgbClr val="1D4384"/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Поиск </a:t>
            </a:r>
            <a:r>
              <a:rPr lang="ru-RU" sz="3000" b="1" cap="all" dirty="0">
                <a:solidFill>
                  <a:srgbClr val="1D4384"/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«своей» </a:t>
            </a:r>
            <a:r>
              <a:rPr lang="ru-RU" sz="3000" b="1" cap="all" dirty="0" smtClean="0">
                <a:solidFill>
                  <a:srgbClr val="1D4384"/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темы</a:t>
            </a:r>
            <a:endParaRPr lang="ru-RU" sz="3200" b="1" dirty="0" smtClean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ru-RU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800" dirty="0">
                <a:solidFill>
                  <a:srgbClr val="1D4384"/>
                </a:solidFill>
                <a:latin typeface="Myriad Pro" panose="020B0503030403020204" pitchFamily="34" charset="0"/>
              </a:rPr>
              <a:t>Ре</a:t>
            </a:r>
            <a:r>
              <a:rPr lang="ru-RU" sz="2800" dirty="0" smtClean="0">
                <a:solidFill>
                  <a:srgbClr val="1D4384"/>
                </a:solidFill>
                <a:latin typeface="Myriad Pro" panose="020B0503030403020204" pitchFamily="34" charset="0"/>
              </a:rPr>
              <a:t>комендации издателя</a:t>
            </a:r>
            <a:endParaRPr lang="ru-RU" sz="3200" dirty="0" smtClean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</a:pPr>
            <a:endParaRPr lang="en-US" dirty="0"/>
          </a:p>
        </p:txBody>
      </p:sp>
      <p:pic>
        <p:nvPicPr>
          <p:cNvPr id="15" name="Picture 2" descr="R:\Реклама\РЕКЛАМА(новая)\!!!Макеты\Фирменные элементы 2013-2016\КНОРУС\knorus_300x300 px.png"/>
          <p:cNvPicPr>
            <a:picLocks noChangeAspect="1" noChangeArrowheads="1"/>
          </p:cNvPicPr>
          <p:nvPr/>
        </p:nvPicPr>
        <p:blipFill rotWithShape="1">
          <a:blip r:embed="rId4" cstate="print"/>
          <a:srcRect b="13689"/>
          <a:stretch/>
        </p:blipFill>
        <p:spPr bwMode="auto">
          <a:xfrm>
            <a:off x="4275130" y="1351739"/>
            <a:ext cx="1800200" cy="155378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59574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Заголовок 1"/>
          <p:cNvSpPr txBox="1">
            <a:spLocks/>
          </p:cNvSpPr>
          <p:nvPr/>
        </p:nvSpPr>
        <p:spPr>
          <a:xfrm>
            <a:off x="1314253" y="396255"/>
            <a:ext cx="4104455" cy="476353"/>
          </a:xfrm>
          <a:prstGeom prst="rect">
            <a:avLst/>
          </a:prstGeom>
          <a:noFill/>
        </p:spPr>
        <p:txBody>
          <a:bodyPr vert="horz" lIns="106701" tIns="53351" rIns="106701" bIns="53351" rtlCol="0" anchor="ctr">
            <a:noAutofit/>
          </a:bodyPr>
          <a:lstStyle/>
          <a:p>
            <a:pPr>
              <a:spcBef>
                <a:spcPct val="0"/>
              </a:spcBef>
            </a:pPr>
            <a:r>
              <a:rPr lang="ru-RU" sz="2200" dirty="0">
                <a:solidFill>
                  <a:srgbClr val="1D4384"/>
                </a:solidFill>
                <a:latin typeface="Myriad Pro" panose="020B0503030403020204" pitchFamily="34" charset="0"/>
              </a:rPr>
              <a:t>Секреты издательской кухни</a:t>
            </a:r>
            <a:endParaRPr lang="en-US" sz="2200" dirty="0">
              <a:solidFill>
                <a:srgbClr val="1D4384"/>
              </a:solidFill>
              <a:latin typeface="Myriad Pro" panose="020B0503030403020204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1046634" y="1670547"/>
            <a:ext cx="8744148" cy="65402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Тема  =  Дисциплина</a:t>
            </a:r>
            <a:endParaRPr lang="ru-RU" sz="2200" b="1" dirty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spcAft>
                <a:spcPts val="600"/>
              </a:spcAft>
            </a:pPr>
            <a:endParaRPr lang="ru-RU" sz="2200" dirty="0" smtClean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ru-RU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1. Перечень «своих» тем:</a:t>
            </a:r>
          </a:p>
          <a:p>
            <a:pPr marL="711200" lvl="1" indent="-1778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Список преподаваемых дисциплин: сейчас, ранее, в будущем</a:t>
            </a:r>
          </a:p>
          <a:p>
            <a:pPr marL="711200" lvl="1" indent="-1778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Область интересов (исследования, статьи, выступления, гранты)</a:t>
            </a:r>
          </a:p>
          <a:p>
            <a:pPr marL="711200" lvl="1" indent="-177800">
              <a:buFont typeface="Arial" panose="020B0604020202020204" pitchFamily="34" charset="0"/>
              <a:buChar char="•"/>
            </a:pPr>
            <a:r>
              <a:rPr lang="ru-RU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Опыт публикаций – смежные дисциплины, издания-спутники</a:t>
            </a:r>
          </a:p>
          <a:p>
            <a:pPr marL="533400" lvl="1"/>
            <a:endParaRPr lang="ru-RU" sz="2200" dirty="0" smtClean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ru-RU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2. Оценка темы:</a:t>
            </a:r>
          </a:p>
          <a:p>
            <a:pPr marL="715963" lvl="1" indent="-182563">
              <a:buFont typeface="Arial" panose="020B0604020202020204" pitchFamily="34" charset="0"/>
              <a:buChar char="•"/>
            </a:pP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Частота </a:t>
            </a:r>
          </a:p>
          <a:p>
            <a:pPr marL="715963" lvl="1" indent="-182563">
              <a:buFont typeface="Arial" panose="020B0604020202020204" pitchFamily="34" charset="0"/>
              <a:buChar char="•"/>
            </a:pP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Вариативность</a:t>
            </a:r>
          </a:p>
          <a:p>
            <a:pPr marL="715963" lvl="1" indent="-182563">
              <a:buFont typeface="Arial" panose="020B0604020202020204" pitchFamily="34" charset="0"/>
              <a:buChar char="•"/>
            </a:pPr>
            <a:r>
              <a:rPr lang="ru-RU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Аналоги </a:t>
            </a: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 </a:t>
            </a:r>
            <a:r>
              <a:rPr lang="ru-RU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рынке</a:t>
            </a:r>
          </a:p>
          <a:p>
            <a:pPr marL="715963" lvl="1" indent="-182563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Новизна </a:t>
            </a:r>
            <a:r>
              <a:rPr lang="ru-RU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и/или </a:t>
            </a:r>
            <a:r>
              <a:rPr lang="ru-RU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динамика обновления</a:t>
            </a:r>
            <a:endParaRPr lang="ru-RU" sz="2200" dirty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15963" lvl="1" indent="-182563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ru-RU" sz="2200" dirty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ru-RU" sz="2200" dirty="0" smtClean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spcAft>
                <a:spcPts val="600"/>
              </a:spcAft>
            </a:pPr>
            <a:endParaRPr lang="ru-RU" sz="2200" dirty="0" smtClean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/>
            <a:endParaRPr lang="ru-RU" sz="2200" dirty="0" smtClean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spcAft>
                <a:spcPts val="600"/>
              </a:spcAft>
            </a:pPr>
            <a:endParaRPr lang="ru-RU" sz="2200" dirty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846106" y="1351739"/>
            <a:ext cx="69742" cy="800659"/>
          </a:xfrm>
          <a:prstGeom prst="rect">
            <a:avLst/>
          </a:prstGeom>
          <a:solidFill>
            <a:srgbClr val="B9D8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266" name="Picture 2" descr="\\SKULL\Users$\smv\Desktop\Картинки и открытки\Картинки\images (2)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15" t="11046" r="20171" b="11908"/>
          <a:stretch/>
        </p:blipFill>
        <p:spPr bwMode="auto">
          <a:xfrm>
            <a:off x="7578948" y="5148783"/>
            <a:ext cx="2456330" cy="1757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3215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Заголовок 1"/>
          <p:cNvSpPr txBox="1">
            <a:spLocks/>
          </p:cNvSpPr>
          <p:nvPr/>
        </p:nvSpPr>
        <p:spPr>
          <a:xfrm>
            <a:off x="1314253" y="396255"/>
            <a:ext cx="4104455" cy="476353"/>
          </a:xfrm>
          <a:prstGeom prst="rect">
            <a:avLst/>
          </a:prstGeom>
          <a:noFill/>
        </p:spPr>
        <p:txBody>
          <a:bodyPr vert="horz" lIns="106701" tIns="53351" rIns="106701" bIns="53351" rtlCol="0" anchor="ctr">
            <a:noAutofit/>
          </a:bodyPr>
          <a:lstStyle/>
          <a:p>
            <a:pPr>
              <a:spcBef>
                <a:spcPct val="0"/>
              </a:spcBef>
            </a:pPr>
            <a:r>
              <a:rPr lang="ru-RU" sz="2200" dirty="0">
                <a:solidFill>
                  <a:srgbClr val="1D4384"/>
                </a:solidFill>
                <a:latin typeface="Myriad Pro" panose="020B0503030403020204" pitchFamily="34" charset="0"/>
              </a:rPr>
              <a:t>Секреты издательской кухни</a:t>
            </a:r>
            <a:endParaRPr lang="en-US" sz="2200" dirty="0">
              <a:solidFill>
                <a:srgbClr val="1D4384"/>
              </a:solidFill>
              <a:latin typeface="Myriad Pro" panose="020B0503030403020204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1314252" y="1739223"/>
            <a:ext cx="874414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Частота дисциплины</a:t>
            </a:r>
          </a:p>
          <a:p>
            <a:endParaRPr lang="ru-RU" sz="2200" b="1" dirty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846106" y="1351739"/>
            <a:ext cx="69742" cy="800659"/>
          </a:xfrm>
          <a:prstGeom prst="rect">
            <a:avLst/>
          </a:prstGeom>
          <a:solidFill>
            <a:srgbClr val="B9D8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4" name="Группа 3"/>
          <p:cNvGrpSpPr/>
          <p:nvPr/>
        </p:nvGrpSpPr>
        <p:grpSpPr>
          <a:xfrm>
            <a:off x="867271" y="2176577"/>
            <a:ext cx="8205011" cy="4771911"/>
            <a:chOff x="867271" y="2176577"/>
            <a:chExt cx="8205011" cy="4771911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735" t="6541" r="12653" b="43149"/>
            <a:stretch/>
          </p:blipFill>
          <p:spPr bwMode="auto">
            <a:xfrm>
              <a:off x="867271" y="2268463"/>
              <a:ext cx="8205011" cy="4680025"/>
            </a:xfrm>
            <a:prstGeom prst="rect">
              <a:avLst/>
            </a:prstGeom>
            <a:noFill/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Скругленный прямоугольник 1"/>
            <p:cNvSpPr/>
            <p:nvPr/>
          </p:nvSpPr>
          <p:spPr>
            <a:xfrm>
              <a:off x="2754412" y="2176577"/>
              <a:ext cx="1080120" cy="379918"/>
            </a:xfrm>
            <a:prstGeom prst="roundRect">
              <a:avLst/>
            </a:prstGeom>
            <a:noFill/>
            <a:ln w="38100" cap="rnd">
              <a:solidFill>
                <a:srgbClr val="76B53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3035150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Заголовок 1"/>
          <p:cNvSpPr txBox="1">
            <a:spLocks/>
          </p:cNvSpPr>
          <p:nvPr/>
        </p:nvSpPr>
        <p:spPr>
          <a:xfrm>
            <a:off x="1314253" y="396255"/>
            <a:ext cx="4104455" cy="476353"/>
          </a:xfrm>
          <a:prstGeom prst="rect">
            <a:avLst/>
          </a:prstGeom>
          <a:noFill/>
        </p:spPr>
        <p:txBody>
          <a:bodyPr vert="horz" lIns="106701" tIns="53351" rIns="106701" bIns="53351" rtlCol="0" anchor="ctr">
            <a:noAutofit/>
          </a:bodyPr>
          <a:lstStyle/>
          <a:p>
            <a:pPr>
              <a:spcBef>
                <a:spcPct val="0"/>
              </a:spcBef>
            </a:pPr>
            <a:r>
              <a:rPr lang="ru-RU" sz="2200" dirty="0">
                <a:solidFill>
                  <a:srgbClr val="1D4384"/>
                </a:solidFill>
                <a:latin typeface="Myriad Pro" panose="020B0503030403020204" pitchFamily="34" charset="0"/>
              </a:rPr>
              <a:t>Секреты издательской кухни</a:t>
            </a:r>
            <a:endParaRPr lang="en-US" sz="2200" dirty="0">
              <a:solidFill>
                <a:srgbClr val="1D4384"/>
              </a:solidFill>
              <a:latin typeface="Myriad Pro" panose="020B0503030403020204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1314252" y="1739223"/>
            <a:ext cx="874414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Частота </a:t>
            </a:r>
            <a:r>
              <a:rPr lang="ru-RU" sz="2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дисциплины</a:t>
            </a:r>
            <a:endParaRPr lang="ru-RU" sz="2200" b="1" dirty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846106" y="1351739"/>
            <a:ext cx="69742" cy="800659"/>
          </a:xfrm>
          <a:prstGeom prst="rect">
            <a:avLst/>
          </a:prstGeom>
          <a:solidFill>
            <a:srgbClr val="B9D8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72" t="34165" r="30903" b="26944"/>
          <a:stretch/>
        </p:blipFill>
        <p:spPr bwMode="auto">
          <a:xfrm>
            <a:off x="882204" y="2268463"/>
            <a:ext cx="5165719" cy="26083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04" t="34165" r="29852" b="26944"/>
          <a:stretch/>
        </p:blipFill>
        <p:spPr bwMode="auto">
          <a:xfrm>
            <a:off x="4842644" y="2268463"/>
            <a:ext cx="5203609" cy="26083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07053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Заголовок 1"/>
          <p:cNvSpPr txBox="1">
            <a:spLocks/>
          </p:cNvSpPr>
          <p:nvPr/>
        </p:nvSpPr>
        <p:spPr>
          <a:xfrm>
            <a:off x="1314253" y="396255"/>
            <a:ext cx="4104455" cy="476353"/>
          </a:xfrm>
          <a:prstGeom prst="rect">
            <a:avLst/>
          </a:prstGeom>
          <a:noFill/>
        </p:spPr>
        <p:txBody>
          <a:bodyPr vert="horz" lIns="106701" tIns="53351" rIns="106701" bIns="53351" rtlCol="0" anchor="ctr">
            <a:noAutofit/>
          </a:bodyPr>
          <a:lstStyle/>
          <a:p>
            <a:pPr>
              <a:spcBef>
                <a:spcPct val="0"/>
              </a:spcBef>
            </a:pPr>
            <a:r>
              <a:rPr lang="ru-RU" sz="2200" dirty="0">
                <a:solidFill>
                  <a:srgbClr val="1D4384"/>
                </a:solidFill>
                <a:latin typeface="Myriad Pro" panose="020B0503030403020204" pitchFamily="34" charset="0"/>
              </a:rPr>
              <a:t>Секреты издательской кухни</a:t>
            </a:r>
            <a:endParaRPr lang="en-US" sz="2200" dirty="0">
              <a:solidFill>
                <a:srgbClr val="1D4384"/>
              </a:solidFill>
              <a:latin typeface="Myriad Pro" panose="020B0503030403020204" pitchFamily="34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846106" y="1351739"/>
            <a:ext cx="69742" cy="800659"/>
          </a:xfrm>
          <a:prstGeom prst="rect">
            <a:avLst/>
          </a:prstGeom>
          <a:solidFill>
            <a:srgbClr val="B9D8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1314252" y="1739223"/>
            <a:ext cx="874414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Вариативность дисциплины</a:t>
            </a:r>
          </a:p>
          <a:p>
            <a:endParaRPr lang="ru-RU" sz="2200" b="1" dirty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882203" y="2268463"/>
            <a:ext cx="8807075" cy="4464496"/>
            <a:chOff x="882203" y="2268463"/>
            <a:chExt cx="8807075" cy="4464496"/>
          </a:xfrm>
        </p:grpSpPr>
        <p:pic>
          <p:nvPicPr>
            <p:cNvPr id="4103" name="Picture 7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47" t="22157" r="46452" b="46464"/>
            <a:stretch/>
          </p:blipFill>
          <p:spPr bwMode="auto">
            <a:xfrm>
              <a:off x="882203" y="2268463"/>
              <a:ext cx="8807075" cy="3225105"/>
            </a:xfrm>
            <a:prstGeom prst="rect">
              <a:avLst/>
            </a:prstGeom>
            <a:noFill/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6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48" t="47038" r="58059" b="44630"/>
            <a:stretch/>
          </p:blipFill>
          <p:spPr bwMode="auto">
            <a:xfrm>
              <a:off x="882204" y="5796855"/>
              <a:ext cx="6696744" cy="855293"/>
            </a:xfrm>
            <a:prstGeom prst="rect">
              <a:avLst/>
            </a:prstGeom>
            <a:noFill/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Скругленный прямоугольник 13"/>
            <p:cNvSpPr/>
            <p:nvPr/>
          </p:nvSpPr>
          <p:spPr>
            <a:xfrm>
              <a:off x="1458268" y="6425049"/>
              <a:ext cx="1440160" cy="307910"/>
            </a:xfrm>
            <a:prstGeom prst="roundRect">
              <a:avLst/>
            </a:prstGeom>
            <a:noFill/>
            <a:ln w="38100" cap="rnd">
              <a:solidFill>
                <a:srgbClr val="76B53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3035150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Заголовок 1"/>
          <p:cNvSpPr txBox="1">
            <a:spLocks/>
          </p:cNvSpPr>
          <p:nvPr/>
        </p:nvSpPr>
        <p:spPr>
          <a:xfrm>
            <a:off x="1314253" y="396255"/>
            <a:ext cx="4104455" cy="476353"/>
          </a:xfrm>
          <a:prstGeom prst="rect">
            <a:avLst/>
          </a:prstGeom>
          <a:noFill/>
        </p:spPr>
        <p:txBody>
          <a:bodyPr vert="horz" lIns="106701" tIns="53351" rIns="106701" bIns="53351" rtlCol="0" anchor="ctr">
            <a:noAutofit/>
          </a:bodyPr>
          <a:lstStyle/>
          <a:p>
            <a:pPr>
              <a:spcBef>
                <a:spcPct val="0"/>
              </a:spcBef>
            </a:pPr>
            <a:r>
              <a:rPr lang="ru-RU" sz="2200" dirty="0">
                <a:solidFill>
                  <a:srgbClr val="1D4384"/>
                </a:solidFill>
                <a:latin typeface="Myriad Pro" panose="020B0503030403020204" pitchFamily="34" charset="0"/>
              </a:rPr>
              <a:t>Секреты издательской кухни</a:t>
            </a:r>
            <a:endParaRPr lang="en-US" sz="2200" dirty="0">
              <a:solidFill>
                <a:srgbClr val="1D4384"/>
              </a:solidFill>
              <a:latin typeface="Myriad Pro" panose="020B0503030403020204" pitchFamily="34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846106" y="1351739"/>
            <a:ext cx="69742" cy="800659"/>
          </a:xfrm>
          <a:prstGeom prst="rect">
            <a:avLst/>
          </a:prstGeom>
          <a:solidFill>
            <a:srgbClr val="B9D8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1386260" y="1752068"/>
            <a:ext cx="8744148" cy="45788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/>
            <a:r>
              <a:rPr lang="ru-RU" sz="2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Аналоги на рынке</a:t>
            </a:r>
          </a:p>
          <a:p>
            <a:endParaRPr lang="ru-RU" sz="2200" dirty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1" indent="-342900">
              <a:buFont typeface="Wingdings" panose="05000000000000000000" pitchFamily="2" charset="2"/>
              <a:buChar char="q"/>
            </a:pP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Интернет-магазины</a:t>
            </a:r>
            <a:r>
              <a:rPr lang="ru-RU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pPr marL="717550" lvl="2" indent="-184150">
              <a:buFont typeface="Arial" panose="020B0604020202020204" pitchFamily="34" charset="0"/>
              <a:buChar char="•"/>
            </a:pPr>
            <a:r>
              <a:rPr lang="en-US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labirint.ru</a:t>
            </a:r>
            <a:endParaRPr lang="ru-RU" sz="2200" dirty="0" smtClean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17550" lvl="1" indent="-184150">
              <a:buFont typeface="Arial" panose="020B0604020202020204" pitchFamily="34" charset="0"/>
              <a:buChar char="•"/>
            </a:pP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ozon.ru</a:t>
            </a:r>
          </a:p>
          <a:p>
            <a:pPr marL="717550" lvl="1" indent="-184150">
              <a:buFont typeface="Arial" panose="020B0604020202020204" pitchFamily="34" charset="0"/>
              <a:buChar char="•"/>
            </a:pPr>
            <a:endParaRPr lang="ru-RU" dirty="0">
              <a:hlinkClick r:id="rId3"/>
            </a:endParaRPr>
          </a:p>
          <a:p>
            <a:pPr marL="342900" lvl="1" indent="-342900">
              <a:buFont typeface="Wingdings" panose="05000000000000000000" pitchFamily="2" charset="2"/>
              <a:buChar char="q"/>
            </a:pP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Информационно-библиографические базы</a:t>
            </a:r>
            <a:endParaRPr lang="en-US" sz="2200" dirty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22313" lvl="2" indent="-188913">
              <a:buFont typeface="Arial" panose="020B0604020202020204" pitchFamily="34" charset="0"/>
              <a:buChar char="•"/>
            </a:pPr>
            <a:r>
              <a:rPr lang="ru-RU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НЭБ </a:t>
            </a:r>
            <a:r>
              <a:rPr lang="en-US" sz="2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eLibrary</a:t>
            </a: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n-US" sz="2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ru</a:t>
            </a:r>
            <a:endParaRPr lang="ru-RU" sz="2200" dirty="0" smtClean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22313" lvl="2" indent="-188913">
              <a:buFont typeface="Arial" panose="020B0604020202020204" pitchFamily="34" charset="0"/>
              <a:buChar char="•"/>
            </a:pPr>
            <a:r>
              <a:rPr lang="ru-RU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РГБ</a:t>
            </a:r>
          </a:p>
          <a:p>
            <a:pPr marL="342900" lvl="1" indent="-342900">
              <a:buFont typeface="Wingdings" panose="05000000000000000000" pitchFamily="2" charset="2"/>
              <a:buChar char="q"/>
            </a:pPr>
            <a:endParaRPr lang="ru-RU" sz="2200" dirty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1" indent="-342900">
              <a:buFont typeface="Wingdings" panose="05000000000000000000" pitchFamily="2" charset="2"/>
              <a:buChar char="q"/>
            </a:pPr>
            <a:r>
              <a:rPr lang="ru-RU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Сайт выбранного издателя</a:t>
            </a:r>
            <a:endParaRPr lang="en-US" sz="2200" dirty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63538" lvl="0" indent="85725">
              <a:spcAft>
                <a:spcPts val="600"/>
              </a:spcAft>
            </a:pPr>
            <a:endParaRPr lang="ru-RU" sz="2200" dirty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36575" lvl="0" indent="-536575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q"/>
            </a:pPr>
            <a:endParaRPr lang="en-US" sz="2200" dirty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3625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Заголовок 1"/>
          <p:cNvSpPr txBox="1">
            <a:spLocks/>
          </p:cNvSpPr>
          <p:nvPr/>
        </p:nvSpPr>
        <p:spPr>
          <a:xfrm>
            <a:off x="1314253" y="396255"/>
            <a:ext cx="4104455" cy="476353"/>
          </a:xfrm>
          <a:prstGeom prst="rect">
            <a:avLst/>
          </a:prstGeom>
          <a:noFill/>
        </p:spPr>
        <p:txBody>
          <a:bodyPr vert="horz" lIns="106701" tIns="53351" rIns="106701" bIns="53351" rtlCol="0" anchor="ctr">
            <a:noAutofit/>
          </a:bodyPr>
          <a:lstStyle/>
          <a:p>
            <a:pPr>
              <a:spcBef>
                <a:spcPct val="0"/>
              </a:spcBef>
            </a:pPr>
            <a:r>
              <a:rPr lang="ru-RU" sz="2200" dirty="0">
                <a:solidFill>
                  <a:srgbClr val="1D4384"/>
                </a:solidFill>
                <a:latin typeface="Myriad Pro" panose="020B0503030403020204" pitchFamily="34" charset="0"/>
              </a:rPr>
              <a:t>Секреты издательской кухни</a:t>
            </a:r>
            <a:endParaRPr lang="en-US" sz="2200" dirty="0">
              <a:solidFill>
                <a:srgbClr val="1D4384"/>
              </a:solidFill>
              <a:latin typeface="Myriad Pro" panose="020B0503030403020204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1314252" y="1739223"/>
            <a:ext cx="8744148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/>
            <a:r>
              <a:rPr lang="ru-RU" sz="2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Аналоги на рынке                                                                                        </a:t>
            </a:r>
            <a:r>
              <a:rPr lang="en-US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labirint.ru</a:t>
            </a:r>
            <a:endParaRPr lang="ru-RU" sz="2200" dirty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1"/>
            <a:endParaRPr lang="ru-RU" sz="2200" b="1" dirty="0" smtClean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1"/>
            <a:endParaRPr lang="ru-RU" sz="2200" b="1" dirty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ru-RU" sz="2200" dirty="0" smtClean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spcAft>
                <a:spcPts val="600"/>
              </a:spcAft>
            </a:pPr>
            <a:endParaRPr lang="ru-RU" sz="2200" dirty="0" smtClean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/>
            <a:endParaRPr lang="ru-RU" sz="2200" dirty="0" smtClean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spcAft>
                <a:spcPts val="600"/>
              </a:spcAft>
            </a:pPr>
            <a:endParaRPr lang="ru-RU" sz="2200" dirty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846106" y="1351739"/>
            <a:ext cx="69742" cy="800659"/>
          </a:xfrm>
          <a:prstGeom prst="rect">
            <a:avLst/>
          </a:prstGeom>
          <a:solidFill>
            <a:srgbClr val="B9D8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8" t="15286" r="5714" b="4432"/>
          <a:stretch/>
        </p:blipFill>
        <p:spPr bwMode="auto">
          <a:xfrm>
            <a:off x="893468" y="2269627"/>
            <a:ext cx="9164932" cy="4463332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Скругленный прямоугольник 5"/>
          <p:cNvSpPr/>
          <p:nvPr/>
        </p:nvSpPr>
        <p:spPr>
          <a:xfrm>
            <a:off x="8292123" y="4787900"/>
            <a:ext cx="1303049" cy="1945059"/>
          </a:xfrm>
          <a:prstGeom prst="roundRect">
            <a:avLst/>
          </a:prstGeom>
          <a:noFill/>
          <a:ln w="38100" cap="rnd">
            <a:solidFill>
              <a:srgbClr val="76B53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5339795" y="4788743"/>
            <a:ext cx="1303049" cy="1945059"/>
          </a:xfrm>
          <a:prstGeom prst="roundRect">
            <a:avLst/>
          </a:prstGeom>
          <a:noFill/>
          <a:ln w="38100" cap="rnd">
            <a:solidFill>
              <a:srgbClr val="76B53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810196" y="2484487"/>
            <a:ext cx="1303049" cy="1945059"/>
          </a:xfrm>
          <a:prstGeom prst="roundRect">
            <a:avLst/>
          </a:prstGeom>
          <a:noFill/>
          <a:ln w="38100" cap="rnd">
            <a:solidFill>
              <a:schemeClr val="accent6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7683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Заголовок 1"/>
          <p:cNvSpPr txBox="1">
            <a:spLocks/>
          </p:cNvSpPr>
          <p:nvPr/>
        </p:nvSpPr>
        <p:spPr>
          <a:xfrm>
            <a:off x="1314253" y="396255"/>
            <a:ext cx="4104455" cy="476353"/>
          </a:xfrm>
          <a:prstGeom prst="rect">
            <a:avLst/>
          </a:prstGeom>
          <a:noFill/>
        </p:spPr>
        <p:txBody>
          <a:bodyPr vert="horz" lIns="106701" tIns="53351" rIns="106701" bIns="53351" rtlCol="0" anchor="ctr">
            <a:noAutofit/>
          </a:bodyPr>
          <a:lstStyle/>
          <a:p>
            <a:pPr>
              <a:spcBef>
                <a:spcPct val="0"/>
              </a:spcBef>
            </a:pPr>
            <a:r>
              <a:rPr lang="ru-RU" sz="2200" dirty="0">
                <a:solidFill>
                  <a:srgbClr val="1D4384"/>
                </a:solidFill>
                <a:latin typeface="Myriad Pro" panose="020B0503030403020204" pitchFamily="34" charset="0"/>
              </a:rPr>
              <a:t>Секреты издательской кухни</a:t>
            </a:r>
            <a:endParaRPr lang="en-US" sz="2200" dirty="0">
              <a:solidFill>
                <a:srgbClr val="1D4384"/>
              </a:solidFill>
              <a:latin typeface="Myriad Pro" panose="020B0503030403020204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1314252" y="1739223"/>
            <a:ext cx="874414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200" b="1" dirty="0" smtClean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ru-RU" sz="2200" dirty="0" smtClean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spcAft>
                <a:spcPts val="600"/>
              </a:spcAft>
            </a:pPr>
            <a:endParaRPr lang="ru-RU" sz="2200" dirty="0" smtClean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/>
            <a:endParaRPr lang="ru-RU" sz="2200" dirty="0" smtClean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spcAft>
                <a:spcPts val="600"/>
              </a:spcAft>
            </a:pPr>
            <a:endParaRPr lang="ru-RU" sz="2200" dirty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846106" y="1351739"/>
            <a:ext cx="69742" cy="800659"/>
          </a:xfrm>
          <a:prstGeom prst="rect">
            <a:avLst/>
          </a:prstGeom>
          <a:solidFill>
            <a:srgbClr val="B9D8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1314252" y="1739223"/>
            <a:ext cx="8744148" cy="22313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/>
            <a:r>
              <a:rPr lang="ru-RU" sz="2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Аналоги на рынке                                                      </a:t>
            </a: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ozon.ru</a:t>
            </a:r>
            <a:endParaRPr lang="ru-RU" sz="2200" dirty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  <a:hlinkClick r:id="rId3"/>
            </a:endParaRPr>
          </a:p>
          <a:p>
            <a:pPr marL="0" lvl="1"/>
            <a:endParaRPr lang="ru-RU" sz="2200" b="1" dirty="0" smtClean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1"/>
            <a:endParaRPr lang="ru-RU" sz="2200" b="1" dirty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spcAft>
                <a:spcPts val="600"/>
              </a:spcAft>
            </a:pPr>
            <a:endParaRPr lang="ru-RU" sz="2200" dirty="0" smtClean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/>
            <a:endParaRPr lang="ru-RU" sz="2200" dirty="0" smtClean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spcAft>
                <a:spcPts val="600"/>
              </a:spcAft>
            </a:pPr>
            <a:endParaRPr lang="ru-RU" sz="2200" dirty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4" name="Группа 3"/>
          <p:cNvGrpSpPr/>
          <p:nvPr/>
        </p:nvGrpSpPr>
        <p:grpSpPr>
          <a:xfrm>
            <a:off x="1458268" y="2284643"/>
            <a:ext cx="6281742" cy="4664339"/>
            <a:chOff x="1446999" y="2310709"/>
            <a:chExt cx="5546184" cy="4460804"/>
          </a:xfrm>
        </p:grpSpPr>
        <p:pic>
          <p:nvPicPr>
            <p:cNvPr id="7171" name="Picture 3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440" t="14176" r="15158"/>
            <a:stretch/>
          </p:blipFill>
          <p:spPr bwMode="auto">
            <a:xfrm>
              <a:off x="1446999" y="2310709"/>
              <a:ext cx="5546184" cy="4432736"/>
            </a:xfrm>
            <a:prstGeom prst="rect">
              <a:avLst/>
            </a:prstGeom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Скругленный прямоугольник 11"/>
            <p:cNvSpPr/>
            <p:nvPr/>
          </p:nvSpPr>
          <p:spPr>
            <a:xfrm>
              <a:off x="5274692" y="2354468"/>
              <a:ext cx="1377854" cy="1872208"/>
            </a:xfrm>
            <a:prstGeom prst="roundRect">
              <a:avLst/>
            </a:prstGeom>
            <a:noFill/>
            <a:ln w="38100" cap="rnd">
              <a:solidFill>
                <a:srgbClr val="76B53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" name="Скругленный прямоугольник 12"/>
            <p:cNvSpPr/>
            <p:nvPr/>
          </p:nvSpPr>
          <p:spPr>
            <a:xfrm>
              <a:off x="4050556" y="4874749"/>
              <a:ext cx="1377854" cy="1896763"/>
            </a:xfrm>
            <a:prstGeom prst="roundRect">
              <a:avLst/>
            </a:prstGeom>
            <a:noFill/>
            <a:ln w="38100" cap="rnd">
              <a:solidFill>
                <a:srgbClr val="76B53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" name="Скругленный прямоугольник 13"/>
            <p:cNvSpPr/>
            <p:nvPr/>
          </p:nvSpPr>
          <p:spPr>
            <a:xfrm>
              <a:off x="1458268" y="4874751"/>
              <a:ext cx="1377854" cy="1896762"/>
            </a:xfrm>
            <a:prstGeom prst="roundRect">
              <a:avLst/>
            </a:prstGeom>
            <a:noFill/>
            <a:ln w="38100" cap="rnd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4097683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Заголовок 1"/>
          <p:cNvSpPr txBox="1">
            <a:spLocks/>
          </p:cNvSpPr>
          <p:nvPr/>
        </p:nvSpPr>
        <p:spPr>
          <a:xfrm>
            <a:off x="1314252" y="396255"/>
            <a:ext cx="6696543" cy="476353"/>
          </a:xfrm>
          <a:prstGeom prst="rect">
            <a:avLst/>
          </a:prstGeom>
          <a:noFill/>
        </p:spPr>
        <p:txBody>
          <a:bodyPr vert="horz" lIns="106701" tIns="53351" rIns="106701" bIns="53351" rtlCol="0" anchor="ctr">
            <a:noAutofit/>
          </a:bodyPr>
          <a:lstStyle/>
          <a:p>
            <a:pPr>
              <a:spcBef>
                <a:spcPct val="0"/>
              </a:spcBef>
            </a:pPr>
            <a:r>
              <a:rPr lang="ru-RU" sz="2400" dirty="0" smtClean="0">
                <a:solidFill>
                  <a:srgbClr val="1D4384"/>
                </a:solidFill>
                <a:latin typeface="Myriad Pro" panose="020B0503030403020204" pitchFamily="34" charset="0"/>
              </a:rPr>
              <a:t>Издательство «КНОРУС» </a:t>
            </a:r>
            <a:r>
              <a:rPr lang="ru-RU" sz="2400" dirty="0">
                <a:solidFill>
                  <a:srgbClr val="1D4384"/>
                </a:solidFill>
                <a:latin typeface="Myriad Pro" panose="020B0503030403020204" pitchFamily="34" charset="0"/>
                <a:sym typeface="Symbol"/>
              </a:rPr>
              <a:t></a:t>
            </a:r>
            <a:r>
              <a:rPr lang="ru-RU" sz="2400" dirty="0" smtClean="0">
                <a:solidFill>
                  <a:srgbClr val="1D4384"/>
                </a:solidFill>
                <a:latin typeface="Myriad Pro" panose="020B0503030403020204" pitchFamily="34" charset="0"/>
              </a:rPr>
              <a:t> 2020</a:t>
            </a:r>
            <a:endParaRPr lang="ru-RU" sz="2400" dirty="0">
              <a:solidFill>
                <a:srgbClr val="1D4384"/>
              </a:solidFill>
              <a:latin typeface="Myriad Pro" panose="020B050303040302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314252" y="1620391"/>
            <a:ext cx="9379147" cy="56015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36575" lvl="0" indent="-536575"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ru-RU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27 лет на рынке</a:t>
            </a:r>
          </a:p>
          <a:p>
            <a:pPr marL="536575" lvl="0" indent="-536575"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ru-RU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 </a:t>
            </a:r>
            <a:r>
              <a:rPr lang="ru-RU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редакции: </a:t>
            </a:r>
          </a:p>
          <a:p>
            <a:pPr marL="536575" lvl="0"/>
            <a:r>
              <a:rPr lang="ru-RU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• «Высшее </a:t>
            </a: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образование</a:t>
            </a:r>
            <a:r>
              <a:rPr lang="ru-RU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»</a:t>
            </a:r>
          </a:p>
          <a:p>
            <a:pPr marL="536575" lvl="0"/>
            <a:r>
              <a:rPr lang="ru-RU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• «СПО»</a:t>
            </a:r>
          </a:p>
          <a:p>
            <a:pPr marL="536575">
              <a:spcAft>
                <a:spcPts val="600"/>
              </a:spcAft>
            </a:pPr>
            <a:r>
              <a:rPr lang="ru-RU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• «Русайнс</a:t>
            </a: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» </a:t>
            </a:r>
            <a:endParaRPr lang="ru-RU" sz="2200" dirty="0" smtClean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623888" lvl="0" indent="-623888"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ru-RU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5000 изданий и 9000 авторов</a:t>
            </a:r>
          </a:p>
          <a:p>
            <a:pPr marL="536575" lvl="0" indent="-536575"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ru-RU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100 новинок ежемесячно</a:t>
            </a:r>
          </a:p>
          <a:p>
            <a:pPr marL="536575" lvl="0" indent="-536575"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ru-RU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Официальный партнер</a:t>
            </a:r>
            <a:r>
              <a:rPr lang="en-US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536575" lvl="0">
              <a:spcAft>
                <a:spcPts val="600"/>
              </a:spcAft>
            </a:pPr>
            <a:r>
              <a:rPr lang="ru-RU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латвийского издательства «</a:t>
            </a:r>
            <a:r>
              <a:rPr lang="ru-RU" sz="2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Scien</a:t>
            </a:r>
            <a:r>
              <a:rPr lang="en-US" sz="2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tific</a:t>
            </a:r>
            <a:r>
              <a:rPr lang="ru-RU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World</a:t>
            </a:r>
            <a:r>
              <a:rPr lang="ru-RU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» </a:t>
            </a:r>
          </a:p>
          <a:p>
            <a:pPr marL="536575" lvl="0" indent="-536575"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ru-RU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Клуб привилегий «</a:t>
            </a:r>
            <a:r>
              <a:rPr lang="en-US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VIP-</a:t>
            </a:r>
            <a:r>
              <a:rPr lang="ru-RU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Автор»</a:t>
            </a:r>
          </a:p>
          <a:p>
            <a:pPr marL="536575" indent="-536575"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Всероссийская книжная премия «Золотой фонд</a:t>
            </a:r>
            <a:r>
              <a:rPr lang="ru-RU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»</a:t>
            </a:r>
            <a:endParaRPr lang="ru-RU" sz="2200" dirty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36575" lvl="0" indent="-536575"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ru-RU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Организатор книжных конкурсов:</a:t>
            </a:r>
          </a:p>
          <a:p>
            <a:pPr marL="536575" lvl="0"/>
            <a:r>
              <a:rPr lang="ru-RU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• «Лидеры российской науки»</a:t>
            </a:r>
          </a:p>
          <a:p>
            <a:pPr marL="536575" lvl="0">
              <a:spcAft>
                <a:spcPts val="600"/>
              </a:spcAft>
            </a:pPr>
            <a:r>
              <a:rPr lang="ru-RU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• «Учебник года»</a:t>
            </a:r>
            <a:endParaRPr lang="ru-RU" sz="2200" dirty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824710" y="1323788"/>
            <a:ext cx="69742" cy="800659"/>
          </a:xfrm>
          <a:prstGeom prst="rect">
            <a:avLst/>
          </a:prstGeom>
          <a:solidFill>
            <a:srgbClr val="B9D8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13" t="52500" r="42877" b="18398"/>
          <a:stretch/>
        </p:blipFill>
        <p:spPr bwMode="auto">
          <a:xfrm>
            <a:off x="7171410" y="1595517"/>
            <a:ext cx="3071834" cy="3049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60455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Заголовок 1"/>
          <p:cNvSpPr txBox="1">
            <a:spLocks/>
          </p:cNvSpPr>
          <p:nvPr/>
        </p:nvSpPr>
        <p:spPr>
          <a:xfrm>
            <a:off x="1314253" y="396255"/>
            <a:ext cx="4104455" cy="476353"/>
          </a:xfrm>
          <a:prstGeom prst="rect">
            <a:avLst/>
          </a:prstGeom>
          <a:noFill/>
        </p:spPr>
        <p:txBody>
          <a:bodyPr vert="horz" lIns="106701" tIns="53351" rIns="106701" bIns="53351" rtlCol="0" anchor="ctr">
            <a:noAutofit/>
          </a:bodyPr>
          <a:lstStyle/>
          <a:p>
            <a:pPr>
              <a:spcBef>
                <a:spcPct val="0"/>
              </a:spcBef>
            </a:pPr>
            <a:r>
              <a:rPr lang="ru-RU" sz="2200" dirty="0">
                <a:solidFill>
                  <a:srgbClr val="1D4384"/>
                </a:solidFill>
                <a:latin typeface="Myriad Pro" panose="020B0503030403020204" pitchFamily="34" charset="0"/>
              </a:rPr>
              <a:t>Секреты издательской кухни</a:t>
            </a:r>
            <a:endParaRPr lang="en-US" sz="2200" dirty="0">
              <a:solidFill>
                <a:srgbClr val="1D4384"/>
              </a:solidFill>
              <a:latin typeface="Myriad Pro" panose="020B0503030403020204" pitchFamily="34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846106" y="1351739"/>
            <a:ext cx="69742" cy="800659"/>
          </a:xfrm>
          <a:prstGeom prst="rect">
            <a:avLst/>
          </a:prstGeom>
          <a:solidFill>
            <a:srgbClr val="B9D8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1314252" y="1739223"/>
            <a:ext cx="8744148" cy="18928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/>
            <a:r>
              <a:rPr lang="ru-RU" sz="2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Аналоги на рынке                                                                           </a:t>
            </a:r>
            <a:r>
              <a:rPr lang="en-US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elibrary.ru</a:t>
            </a:r>
            <a:endParaRPr lang="ru-RU" sz="2200" dirty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1"/>
            <a:endParaRPr lang="ru-RU" sz="2200" b="1" dirty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spcAft>
                <a:spcPts val="600"/>
              </a:spcAft>
            </a:pPr>
            <a:endParaRPr lang="ru-RU" sz="2200" dirty="0" smtClean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/>
            <a:endParaRPr lang="ru-RU" sz="2200" dirty="0" smtClean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spcAft>
                <a:spcPts val="600"/>
              </a:spcAft>
            </a:pPr>
            <a:endParaRPr lang="ru-RU" sz="2200" dirty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52" t="12692" r="23541" b="18470"/>
          <a:stretch/>
        </p:blipFill>
        <p:spPr bwMode="auto">
          <a:xfrm>
            <a:off x="1458268" y="2268463"/>
            <a:ext cx="7759133" cy="5040387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Скругленный прямоугольник 10"/>
          <p:cNvSpPr/>
          <p:nvPr/>
        </p:nvSpPr>
        <p:spPr>
          <a:xfrm>
            <a:off x="3258468" y="5940871"/>
            <a:ext cx="3384376" cy="936104"/>
          </a:xfrm>
          <a:prstGeom prst="roundRect">
            <a:avLst/>
          </a:prstGeom>
          <a:noFill/>
          <a:ln w="38100" cap="rnd">
            <a:solidFill>
              <a:srgbClr val="76B53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9681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Заголовок 1"/>
          <p:cNvSpPr txBox="1">
            <a:spLocks/>
          </p:cNvSpPr>
          <p:nvPr/>
        </p:nvSpPr>
        <p:spPr>
          <a:xfrm>
            <a:off x="1314253" y="396255"/>
            <a:ext cx="4104455" cy="476353"/>
          </a:xfrm>
          <a:prstGeom prst="rect">
            <a:avLst/>
          </a:prstGeom>
          <a:noFill/>
        </p:spPr>
        <p:txBody>
          <a:bodyPr vert="horz" lIns="106701" tIns="53351" rIns="106701" bIns="53351" rtlCol="0" anchor="ctr">
            <a:noAutofit/>
          </a:bodyPr>
          <a:lstStyle/>
          <a:p>
            <a:pPr>
              <a:spcBef>
                <a:spcPct val="0"/>
              </a:spcBef>
            </a:pPr>
            <a:r>
              <a:rPr lang="ru-RU" sz="2200" dirty="0">
                <a:solidFill>
                  <a:srgbClr val="1D4384"/>
                </a:solidFill>
                <a:latin typeface="Myriad Pro" panose="020B0503030403020204" pitchFamily="34" charset="0"/>
              </a:rPr>
              <a:t>Секреты издательской кухни</a:t>
            </a:r>
            <a:endParaRPr lang="en-US" sz="2200" dirty="0">
              <a:solidFill>
                <a:srgbClr val="1D4384"/>
              </a:solidFill>
              <a:latin typeface="Myriad Pro" panose="020B0503030403020204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1314252" y="1739223"/>
            <a:ext cx="874414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Новизна дисциплины</a:t>
            </a:r>
            <a:endParaRPr lang="ru-RU" sz="2200" b="1" dirty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846106" y="1351739"/>
            <a:ext cx="69742" cy="800659"/>
          </a:xfrm>
          <a:prstGeom prst="rect">
            <a:avLst/>
          </a:prstGeom>
          <a:solidFill>
            <a:srgbClr val="B9D8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52" t="12692" r="23541" b="18470"/>
          <a:stretch/>
        </p:blipFill>
        <p:spPr bwMode="auto">
          <a:xfrm>
            <a:off x="2250356" y="2268636"/>
            <a:ext cx="7759133" cy="5040387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96" t="33826" r="29297" b="36957"/>
          <a:stretch/>
        </p:blipFill>
        <p:spPr bwMode="auto">
          <a:xfrm>
            <a:off x="882204" y="2268463"/>
            <a:ext cx="6725603" cy="2455937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Скругленный прямоугольник 10"/>
          <p:cNvSpPr/>
          <p:nvPr/>
        </p:nvSpPr>
        <p:spPr>
          <a:xfrm>
            <a:off x="3906540" y="5940871"/>
            <a:ext cx="3600400" cy="936104"/>
          </a:xfrm>
          <a:prstGeom prst="roundRect">
            <a:avLst/>
          </a:prstGeom>
          <a:noFill/>
          <a:ln w="38100" cap="rnd">
            <a:solidFill>
              <a:srgbClr val="76B53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6135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Заголовок 1"/>
          <p:cNvSpPr txBox="1">
            <a:spLocks/>
          </p:cNvSpPr>
          <p:nvPr/>
        </p:nvSpPr>
        <p:spPr>
          <a:xfrm>
            <a:off x="1314253" y="396255"/>
            <a:ext cx="4104455" cy="476353"/>
          </a:xfrm>
          <a:prstGeom prst="rect">
            <a:avLst/>
          </a:prstGeom>
          <a:noFill/>
        </p:spPr>
        <p:txBody>
          <a:bodyPr vert="horz" lIns="106701" tIns="53351" rIns="106701" bIns="53351" rtlCol="0" anchor="ctr">
            <a:noAutofit/>
          </a:bodyPr>
          <a:lstStyle/>
          <a:p>
            <a:pPr>
              <a:spcBef>
                <a:spcPct val="0"/>
              </a:spcBef>
            </a:pPr>
            <a:r>
              <a:rPr lang="ru-RU" sz="2200" dirty="0">
                <a:solidFill>
                  <a:srgbClr val="1D4384"/>
                </a:solidFill>
                <a:latin typeface="Myriad Pro" panose="020B0503030403020204" pitchFamily="34" charset="0"/>
              </a:rPr>
              <a:t>Секреты издательской кухни</a:t>
            </a:r>
            <a:endParaRPr lang="en-US" sz="2200" dirty="0">
              <a:solidFill>
                <a:srgbClr val="1D4384"/>
              </a:solidFill>
              <a:latin typeface="Myriad Pro" panose="020B0503030403020204" pitchFamily="34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846106" y="1351739"/>
            <a:ext cx="69742" cy="800659"/>
          </a:xfrm>
          <a:prstGeom prst="rect">
            <a:avLst/>
          </a:prstGeom>
          <a:solidFill>
            <a:srgbClr val="B9D8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101" name="Picture 5" descr="\\SKULL\Data\Издательство\__KNIGA_OBLOJKA\СОКОЛИНСКАЯ_Бух учет в банках Вопросы, задания, тесты\_По требованию\4_2019\Sokolinska2_Sai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0956" y="3299041"/>
            <a:ext cx="2376264" cy="3649941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1314252" y="1739223"/>
            <a:ext cx="8744148" cy="64786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Поиск «своей» </a:t>
            </a:r>
            <a:r>
              <a:rPr lang="ru-RU" sz="2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темы: рекомендации</a:t>
            </a:r>
          </a:p>
          <a:p>
            <a:endParaRPr lang="ru-RU" sz="2200" b="1" dirty="0" smtClean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47675" indent="-447675">
              <a:buFont typeface="Wingdings" panose="05000000000000000000" pitchFamily="2" charset="2"/>
              <a:buChar char="q"/>
            </a:pPr>
            <a:r>
              <a:rPr lang="ru-RU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1. Соответствие программе дисциплины</a:t>
            </a:r>
          </a:p>
          <a:p>
            <a:pPr marL="717550" indent="-269875">
              <a:buFont typeface="Arial" panose="020B0604020202020204" pitchFamily="34" charset="0"/>
              <a:buChar char="•"/>
            </a:pPr>
            <a:endParaRPr lang="ru-RU" sz="2200" dirty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47675" indent="-447675"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ru-RU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2. Отталкиваться от своего материала </a:t>
            </a:r>
            <a:endParaRPr lang="ru-RU" sz="2200" dirty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15963" lvl="1" indent="-268288">
              <a:buFont typeface="Arial" panose="020B0604020202020204" pitchFamily="34" charset="0"/>
              <a:buChar char="•"/>
            </a:pPr>
            <a:r>
              <a:rPr lang="ru-RU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теоретический:</a:t>
            </a:r>
            <a:endParaRPr lang="ru-RU" sz="2200" dirty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17550" lvl="2">
              <a:spcAft>
                <a:spcPts val="600"/>
              </a:spcAft>
            </a:pPr>
            <a:r>
              <a:rPr lang="ru-RU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учебники </a:t>
            </a: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  учебные пособия</a:t>
            </a:r>
          </a:p>
          <a:p>
            <a:pPr marL="447675" indent="269875">
              <a:buFont typeface="Arial" panose="020B0604020202020204" pitchFamily="34" charset="0"/>
              <a:buChar char="•"/>
              <a:tabLst>
                <a:tab pos="717550" algn="l"/>
              </a:tabLst>
            </a:pPr>
            <a:r>
              <a:rPr lang="ru-RU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практический (</a:t>
            </a: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</a:t>
            </a:r>
            <a:r>
              <a:rPr lang="ru-RU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рактикум):</a:t>
            </a:r>
          </a:p>
          <a:p>
            <a:pPr marL="717550"/>
            <a:r>
              <a:rPr lang="ru-RU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задания</a:t>
            </a: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задачи, примеры решения, </a:t>
            </a:r>
            <a:endParaRPr lang="ru-RU" sz="2200" dirty="0" smtClean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17550" lvl="1"/>
            <a:r>
              <a:rPr lang="ru-RU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кейсы, </a:t>
            </a: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тесты, кроссворды</a:t>
            </a:r>
          </a:p>
          <a:p>
            <a:pPr lvl="1"/>
            <a:endParaRPr lang="ru-RU" sz="2200" dirty="0" smtClean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endParaRPr lang="ru-RU" sz="2200" dirty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/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lvl="0">
              <a:spcAft>
                <a:spcPts val="600"/>
              </a:spcAft>
            </a:pPr>
            <a:endParaRPr lang="ru-RU" sz="1600" dirty="0" smtClean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ru-RU" sz="2200" dirty="0" smtClean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spcAft>
                <a:spcPts val="600"/>
              </a:spcAft>
            </a:pPr>
            <a:endParaRPr lang="ru-RU" sz="2200" dirty="0" smtClean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/>
            <a:endParaRPr lang="ru-RU" sz="2200" dirty="0" smtClean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spcAft>
                <a:spcPts val="600"/>
              </a:spcAft>
            </a:pPr>
            <a:endParaRPr lang="ru-RU" sz="2200" dirty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542118" y="2938021"/>
            <a:ext cx="255711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Под ред. Соколинской Н.Э.</a:t>
            </a:r>
          </a:p>
        </p:txBody>
      </p:sp>
    </p:spTree>
    <p:extLst>
      <p:ext uri="{BB962C8B-B14F-4D97-AF65-F5344CB8AC3E}">
        <p14:creationId xmlns:p14="http://schemas.microsoft.com/office/powerpoint/2010/main" val="2739269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Заголовок 1"/>
          <p:cNvSpPr txBox="1">
            <a:spLocks/>
          </p:cNvSpPr>
          <p:nvPr/>
        </p:nvSpPr>
        <p:spPr>
          <a:xfrm>
            <a:off x="1314253" y="396255"/>
            <a:ext cx="4104455" cy="476353"/>
          </a:xfrm>
          <a:prstGeom prst="rect">
            <a:avLst/>
          </a:prstGeom>
          <a:noFill/>
        </p:spPr>
        <p:txBody>
          <a:bodyPr vert="horz" lIns="106701" tIns="53351" rIns="106701" bIns="53351" rtlCol="0" anchor="ctr">
            <a:noAutofit/>
          </a:bodyPr>
          <a:lstStyle/>
          <a:p>
            <a:pPr>
              <a:spcBef>
                <a:spcPct val="0"/>
              </a:spcBef>
            </a:pPr>
            <a:r>
              <a:rPr lang="ru-RU" sz="2200" dirty="0">
                <a:solidFill>
                  <a:srgbClr val="1D4384"/>
                </a:solidFill>
                <a:latin typeface="Myriad Pro" panose="020B0503030403020204" pitchFamily="34" charset="0"/>
              </a:rPr>
              <a:t>Секреты издательской кухни</a:t>
            </a:r>
            <a:endParaRPr lang="en-US" sz="2200" dirty="0">
              <a:solidFill>
                <a:srgbClr val="1D4384"/>
              </a:solidFill>
              <a:latin typeface="Myriad Pro" panose="020B0503030403020204" pitchFamily="34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846106" y="1351739"/>
            <a:ext cx="69742" cy="800659"/>
          </a:xfrm>
          <a:prstGeom prst="rect">
            <a:avLst/>
          </a:prstGeom>
          <a:solidFill>
            <a:srgbClr val="B9D8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1314252" y="1739223"/>
            <a:ext cx="8744148" cy="3616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Поиск «своей» </a:t>
            </a:r>
            <a:r>
              <a:rPr lang="ru-RU" sz="2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темы: рекомендации</a:t>
            </a:r>
          </a:p>
          <a:p>
            <a:pPr lvl="1"/>
            <a:endParaRPr lang="ru-RU" sz="2200" dirty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44500" indent="-444500">
              <a:buFont typeface="Wingdings" panose="05000000000000000000" pitchFamily="2" charset="2"/>
              <a:buChar char="q"/>
            </a:pP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ru-RU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Искать методику </a:t>
            </a: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изложение</a:t>
            </a:r>
            <a:r>
              <a:rPr lang="ru-RU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endParaRPr lang="ru-RU" sz="2200" dirty="0" smtClean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2438" lvl="1"/>
            <a:r>
              <a:rPr lang="ru-RU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авторский </a:t>
            </a: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подход</a:t>
            </a:r>
          </a:p>
          <a:p>
            <a:endParaRPr lang="ru-RU" sz="2200" dirty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spcAft>
                <a:spcPts val="600"/>
              </a:spcAft>
            </a:pPr>
            <a:endParaRPr lang="ru-RU" sz="1600" dirty="0" smtClean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ru-RU" sz="2200" dirty="0" smtClean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spcAft>
                <a:spcPts val="600"/>
              </a:spcAft>
            </a:pPr>
            <a:endParaRPr lang="ru-RU" sz="2200" dirty="0" smtClean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/>
            <a:endParaRPr lang="ru-RU" sz="2200" dirty="0" smtClean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spcAft>
                <a:spcPts val="600"/>
              </a:spcAft>
            </a:pPr>
            <a:endParaRPr lang="ru-RU" sz="2200" dirty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150" name="Picture 6" descr="R:\Издательство\__KNIGA_OBLOJKA\НУРЕЕВ_Экономическая история России (опыт институционального анализа)\По требованию\3_2021\Nureev_EkonIstoriaRossii_sai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0641" y="3276575"/>
            <a:ext cx="2390891" cy="3672408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2" name="Picture 2" descr="\\office.knorus.ru\Share\Data\Издательство\__KNIGA_OBLOJKA\ЮДАНОВ_Микроэкономика для менеджеров\COVER\по требованию\2_2020\Judanov_Mikroekonomika_sai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9918" y="3276575"/>
            <a:ext cx="2405660" cy="3672408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3026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Заголовок 1"/>
          <p:cNvSpPr txBox="1">
            <a:spLocks/>
          </p:cNvSpPr>
          <p:nvPr/>
        </p:nvSpPr>
        <p:spPr>
          <a:xfrm>
            <a:off x="1314253" y="396255"/>
            <a:ext cx="4104455" cy="476353"/>
          </a:xfrm>
          <a:prstGeom prst="rect">
            <a:avLst/>
          </a:prstGeom>
          <a:noFill/>
        </p:spPr>
        <p:txBody>
          <a:bodyPr vert="horz" lIns="106701" tIns="53351" rIns="106701" bIns="53351" rtlCol="0" anchor="ctr">
            <a:noAutofit/>
          </a:bodyPr>
          <a:lstStyle/>
          <a:p>
            <a:pPr>
              <a:spcBef>
                <a:spcPct val="0"/>
              </a:spcBef>
            </a:pPr>
            <a:r>
              <a:rPr lang="ru-RU" sz="2200" dirty="0">
                <a:solidFill>
                  <a:srgbClr val="1D4384"/>
                </a:solidFill>
                <a:latin typeface="Myriad Pro" panose="020B0503030403020204" pitchFamily="34" charset="0"/>
              </a:rPr>
              <a:t>Секреты издательской кухни</a:t>
            </a:r>
            <a:endParaRPr lang="en-US" sz="2200" dirty="0">
              <a:solidFill>
                <a:srgbClr val="1D4384"/>
              </a:solidFill>
              <a:latin typeface="Myriad Pro" panose="020B0503030403020204" pitchFamily="34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846106" y="1351739"/>
            <a:ext cx="69742" cy="800659"/>
          </a:xfrm>
          <a:prstGeom prst="rect">
            <a:avLst/>
          </a:prstGeom>
          <a:solidFill>
            <a:srgbClr val="B9D8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1314252" y="1739223"/>
            <a:ext cx="8744148" cy="32778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Поиск «своей» </a:t>
            </a:r>
            <a:r>
              <a:rPr lang="ru-RU" sz="2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темы: рекомендации</a:t>
            </a:r>
          </a:p>
          <a:p>
            <a:pPr lvl="1"/>
            <a:endParaRPr lang="ru-RU" sz="2200" dirty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44500" lvl="0" indent="-444500">
              <a:buFont typeface="Wingdings" panose="05000000000000000000" pitchFamily="2" charset="2"/>
              <a:buChar char="q"/>
            </a:pP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</a:t>
            </a:r>
            <a:r>
              <a:rPr lang="ru-RU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Сокращать,  свертывать информацию</a:t>
            </a:r>
          </a:p>
          <a:p>
            <a:pPr marL="342900" lvl="0" indent="-342900">
              <a:buFont typeface="Wingdings" panose="05000000000000000000" pitchFamily="2" charset="2"/>
              <a:buChar char="q"/>
            </a:pPr>
            <a:endParaRPr lang="ru-RU" sz="2200" dirty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spcAft>
                <a:spcPts val="600"/>
              </a:spcAft>
            </a:pPr>
            <a:endParaRPr lang="ru-RU" sz="1600" dirty="0" smtClean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ru-RU" sz="2200" dirty="0" smtClean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spcAft>
                <a:spcPts val="600"/>
              </a:spcAft>
            </a:pPr>
            <a:endParaRPr lang="ru-RU" sz="2200" dirty="0" smtClean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/>
            <a:endParaRPr lang="ru-RU" sz="2200" dirty="0" smtClean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spcAft>
                <a:spcPts val="600"/>
              </a:spcAft>
            </a:pPr>
            <a:endParaRPr lang="ru-RU" sz="2200" dirty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2290" name="Picture 2" descr="R:\Издательство\__KNIGA_OBLOJKA\БУЛАТОВ_Мировая экономика и международные экономические отношения. Полный курс\_По требованию\2_2021\Bulatov_MirEkonomika_sai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6113" y="3060551"/>
            <a:ext cx="2561106" cy="3841660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\\SKULL\Data\Издательство\__KNIGA_OBLOJKA\БУЛАТОВ_Мировая экономика и международные экономические отношения Краткий курс\Bulatov_KratkiKurs_sai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4652" y="3456370"/>
            <a:ext cx="2323245" cy="3492613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3" name="Picture 5" descr="\\SKULL\Data\Издательство\__KNIGA_OBLOJKA\САПОЛГИНА_Бух учёт Краткий курс\Sapolgina_BU&amp;Analiz_sait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8913" y="3456370"/>
            <a:ext cx="2381121" cy="3492613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6396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Заголовок 1"/>
          <p:cNvSpPr txBox="1">
            <a:spLocks/>
          </p:cNvSpPr>
          <p:nvPr/>
        </p:nvSpPr>
        <p:spPr>
          <a:xfrm>
            <a:off x="1314253" y="396255"/>
            <a:ext cx="4104455" cy="476353"/>
          </a:xfrm>
          <a:prstGeom prst="rect">
            <a:avLst/>
          </a:prstGeom>
          <a:noFill/>
        </p:spPr>
        <p:txBody>
          <a:bodyPr vert="horz" lIns="106701" tIns="53351" rIns="106701" bIns="53351" rtlCol="0" anchor="ctr">
            <a:noAutofit/>
          </a:bodyPr>
          <a:lstStyle/>
          <a:p>
            <a:pPr>
              <a:spcBef>
                <a:spcPct val="0"/>
              </a:spcBef>
            </a:pPr>
            <a:r>
              <a:rPr lang="ru-RU" sz="2200" dirty="0">
                <a:solidFill>
                  <a:srgbClr val="1D4384"/>
                </a:solidFill>
                <a:latin typeface="Myriad Pro" panose="020B0503030403020204" pitchFamily="34" charset="0"/>
              </a:rPr>
              <a:t>Секреты издательской кухни</a:t>
            </a:r>
            <a:endParaRPr lang="en-US" sz="2200" dirty="0">
              <a:solidFill>
                <a:srgbClr val="1D4384"/>
              </a:solidFill>
              <a:latin typeface="Myriad Pro" panose="020B0503030403020204" pitchFamily="34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846106" y="1351739"/>
            <a:ext cx="69742" cy="800659"/>
          </a:xfrm>
          <a:prstGeom prst="rect">
            <a:avLst/>
          </a:prstGeom>
          <a:solidFill>
            <a:srgbClr val="B9D8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1314252" y="1739223"/>
            <a:ext cx="8744148" cy="39549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Поиск «своей» </a:t>
            </a:r>
            <a:r>
              <a:rPr lang="ru-RU" sz="2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темы: рекомендации</a:t>
            </a:r>
          </a:p>
          <a:p>
            <a:pPr lvl="1"/>
            <a:endParaRPr lang="ru-RU" sz="2200" dirty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44500" lvl="0" indent="-444500">
              <a:buFont typeface="Wingdings" panose="05000000000000000000" pitchFamily="2" charset="2"/>
              <a:buChar char="q"/>
            </a:pPr>
            <a:r>
              <a:rPr lang="ru-RU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5. Меняем читательский адрес</a:t>
            </a:r>
          </a:p>
          <a:p>
            <a:pPr marL="717550" lvl="1" indent="-269875">
              <a:buFont typeface="Arial" panose="020B0604020202020204" pitchFamily="34" charset="0"/>
              <a:buChar char="•"/>
              <a:tabLst>
                <a:tab pos="717550" algn="l"/>
              </a:tabLst>
            </a:pP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</a:t>
            </a:r>
            <a:r>
              <a:rPr lang="ru-RU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ровень образования</a:t>
            </a:r>
          </a:p>
          <a:p>
            <a:pPr marL="717550" lvl="1" indent="-269875">
              <a:buFont typeface="Arial" panose="020B0604020202020204" pitchFamily="34" charset="0"/>
              <a:buChar char="•"/>
              <a:tabLst>
                <a:tab pos="717550" algn="l"/>
              </a:tabLst>
            </a:pPr>
            <a:r>
              <a:rPr lang="ru-RU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специализации</a:t>
            </a:r>
          </a:p>
          <a:p>
            <a:pPr marL="342900" lvl="0" indent="-342900">
              <a:buFont typeface="Wingdings" panose="05000000000000000000" pitchFamily="2" charset="2"/>
              <a:buChar char="q"/>
            </a:pPr>
            <a:endParaRPr lang="ru-RU" sz="2200" dirty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spcAft>
                <a:spcPts val="600"/>
              </a:spcAft>
            </a:pPr>
            <a:endParaRPr lang="ru-RU" sz="1600" dirty="0" smtClean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ru-RU" sz="2200" dirty="0" smtClean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spcAft>
                <a:spcPts val="600"/>
              </a:spcAft>
            </a:pPr>
            <a:endParaRPr lang="ru-RU" sz="2200" dirty="0" smtClean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/>
            <a:endParaRPr lang="ru-RU" sz="2200" dirty="0" smtClean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spcAft>
                <a:spcPts val="600"/>
              </a:spcAft>
            </a:pPr>
            <a:endParaRPr lang="ru-RU" sz="2200" dirty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6" name="Группа 15"/>
          <p:cNvGrpSpPr/>
          <p:nvPr/>
        </p:nvGrpSpPr>
        <p:grpSpPr>
          <a:xfrm>
            <a:off x="1386261" y="3630148"/>
            <a:ext cx="8017716" cy="3678875"/>
            <a:chOff x="810196" y="2341635"/>
            <a:chExt cx="9248204" cy="4463332"/>
          </a:xfrm>
        </p:grpSpPr>
        <p:pic>
          <p:nvPicPr>
            <p:cNvPr id="18" name="Picture 3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58" t="15286" r="5714" b="4432"/>
            <a:stretch/>
          </p:blipFill>
          <p:spPr bwMode="auto">
            <a:xfrm>
              <a:off x="893468" y="2341635"/>
              <a:ext cx="9164932" cy="4463332"/>
            </a:xfrm>
            <a:prstGeom prst="rect">
              <a:avLst/>
            </a:prstGeom>
            <a:noFill/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" name="Скругленный прямоугольник 18"/>
            <p:cNvSpPr/>
            <p:nvPr/>
          </p:nvSpPr>
          <p:spPr>
            <a:xfrm>
              <a:off x="8292123" y="4787900"/>
              <a:ext cx="1303049" cy="1945059"/>
            </a:xfrm>
            <a:prstGeom prst="roundRect">
              <a:avLst/>
            </a:prstGeom>
            <a:noFill/>
            <a:ln w="38100" cap="rnd">
              <a:solidFill>
                <a:srgbClr val="76B53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" name="Скругленный прямоугольник 19"/>
            <p:cNvSpPr/>
            <p:nvPr/>
          </p:nvSpPr>
          <p:spPr>
            <a:xfrm>
              <a:off x="5339795" y="4788743"/>
              <a:ext cx="1303049" cy="1945059"/>
            </a:xfrm>
            <a:prstGeom prst="roundRect">
              <a:avLst/>
            </a:prstGeom>
            <a:noFill/>
            <a:ln w="38100" cap="rnd">
              <a:solidFill>
                <a:srgbClr val="76B53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" name="Скругленный прямоугольник 20"/>
            <p:cNvSpPr/>
            <p:nvPr/>
          </p:nvSpPr>
          <p:spPr>
            <a:xfrm>
              <a:off x="810196" y="2484487"/>
              <a:ext cx="1303049" cy="1945059"/>
            </a:xfrm>
            <a:prstGeom prst="roundRect">
              <a:avLst/>
            </a:prstGeom>
            <a:noFill/>
            <a:ln w="38100" cap="rnd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22" name="Прямоугольник 21"/>
          <p:cNvSpPr/>
          <p:nvPr/>
        </p:nvSpPr>
        <p:spPr>
          <a:xfrm>
            <a:off x="8353329" y="3226053"/>
            <a:ext cx="101598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lvl="1"/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labirint.ru</a:t>
            </a:r>
            <a:endParaRPr lang="ru-RU" sz="1600" dirty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5661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Заголовок 1"/>
          <p:cNvSpPr txBox="1">
            <a:spLocks/>
          </p:cNvSpPr>
          <p:nvPr/>
        </p:nvSpPr>
        <p:spPr>
          <a:xfrm>
            <a:off x="1314253" y="396255"/>
            <a:ext cx="4104455" cy="476353"/>
          </a:xfrm>
          <a:prstGeom prst="rect">
            <a:avLst/>
          </a:prstGeom>
          <a:noFill/>
        </p:spPr>
        <p:txBody>
          <a:bodyPr vert="horz" lIns="106701" tIns="53351" rIns="106701" bIns="53351" rtlCol="0" anchor="ctr">
            <a:noAutofit/>
          </a:bodyPr>
          <a:lstStyle/>
          <a:p>
            <a:pPr>
              <a:spcBef>
                <a:spcPct val="0"/>
              </a:spcBef>
            </a:pPr>
            <a:r>
              <a:rPr lang="ru-RU" sz="2200" dirty="0">
                <a:solidFill>
                  <a:srgbClr val="1D4384"/>
                </a:solidFill>
                <a:latin typeface="Myriad Pro" panose="020B0503030403020204" pitchFamily="34" charset="0"/>
              </a:rPr>
              <a:t>Секреты издательской кухни</a:t>
            </a:r>
            <a:endParaRPr lang="en-US" sz="2200" dirty="0">
              <a:solidFill>
                <a:srgbClr val="1D4384"/>
              </a:solidFill>
              <a:latin typeface="Myriad Pro" panose="020B0503030403020204" pitchFamily="34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846106" y="1351739"/>
            <a:ext cx="69742" cy="800659"/>
          </a:xfrm>
          <a:prstGeom prst="rect">
            <a:avLst/>
          </a:prstGeom>
          <a:solidFill>
            <a:srgbClr val="B9D8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1314252" y="1726947"/>
            <a:ext cx="8744148" cy="3616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/>
            <a:r>
              <a:rPr lang="ru-RU" sz="2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Поиск «своей» </a:t>
            </a:r>
            <a:r>
              <a:rPr lang="ru-RU" sz="2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темы:</a:t>
            </a:r>
          </a:p>
          <a:p>
            <a:pPr marL="0" lvl="1"/>
            <a:endParaRPr lang="ru-RU" sz="2200" dirty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44500" lvl="0" indent="-444500">
              <a:buFont typeface="Wingdings" panose="05000000000000000000" pitchFamily="2" charset="2"/>
              <a:buChar char="q"/>
            </a:pP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</a:t>
            </a:r>
            <a:r>
              <a:rPr lang="ru-RU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.1. Меняем уровень образования </a:t>
            </a:r>
          </a:p>
          <a:p>
            <a:pPr marL="723900" lvl="1" indent="-190500">
              <a:buFont typeface="Arial" panose="020B0604020202020204" pitchFamily="34" charset="0"/>
              <a:buChar char="•"/>
            </a:pP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</a:t>
            </a:r>
            <a:r>
              <a:rPr lang="ru-RU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ренд - СПО</a:t>
            </a:r>
          </a:p>
          <a:p>
            <a:pPr marL="342900" lvl="0" indent="-342900">
              <a:buFont typeface="Wingdings" panose="05000000000000000000" pitchFamily="2" charset="2"/>
              <a:buChar char="q"/>
            </a:pPr>
            <a:endParaRPr lang="ru-RU" sz="2200" dirty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spcAft>
                <a:spcPts val="600"/>
              </a:spcAft>
            </a:pPr>
            <a:endParaRPr lang="ru-RU" sz="1600" dirty="0" smtClean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ru-RU" sz="2200" dirty="0" smtClean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spcAft>
                <a:spcPts val="600"/>
              </a:spcAft>
            </a:pPr>
            <a:endParaRPr lang="ru-RU" sz="2200" dirty="0" smtClean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/>
            <a:endParaRPr lang="ru-RU" sz="2200" dirty="0" smtClean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spcAft>
                <a:spcPts val="600"/>
              </a:spcAft>
            </a:pPr>
            <a:endParaRPr lang="ru-RU" sz="2200" dirty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3314" name="Picture 2" descr="R:\Издательство\__KNIGA_OBLOJKA\СОКОЛИНСКАЯ_Организация бухучета в банках (СПО)\_По требованию\1_2021\Sokolinska_OrgBUvBankah_sai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2684" y="3708623"/>
            <a:ext cx="2160240" cy="3240360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R:\Издательство\__KNIGA_OBLOJKA\СОКОЛИНСКАЯ_Выполнение внутрибанковских операций и их учет (СПО)\Sokolinska_VVBO_sait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2984" y="3708623"/>
            <a:ext cx="2160241" cy="3240359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5" descr="\\SKULL\Data\Издательство\__KNIGA_OBLOJKA\СОКОЛИНСКАЯ_Бух учет в банках Вопросы, задания, тесты\_По требованию\4_2019\Sokolinska2_Sait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8268" y="3780631"/>
            <a:ext cx="2062729" cy="3168352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0541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Заголовок 1"/>
          <p:cNvSpPr txBox="1">
            <a:spLocks/>
          </p:cNvSpPr>
          <p:nvPr/>
        </p:nvSpPr>
        <p:spPr>
          <a:xfrm>
            <a:off x="1314253" y="396255"/>
            <a:ext cx="4104455" cy="476353"/>
          </a:xfrm>
          <a:prstGeom prst="rect">
            <a:avLst/>
          </a:prstGeom>
          <a:noFill/>
        </p:spPr>
        <p:txBody>
          <a:bodyPr vert="horz" lIns="106701" tIns="53351" rIns="106701" bIns="53351" rtlCol="0" anchor="ctr">
            <a:noAutofit/>
          </a:bodyPr>
          <a:lstStyle/>
          <a:p>
            <a:pPr>
              <a:spcBef>
                <a:spcPct val="0"/>
              </a:spcBef>
            </a:pPr>
            <a:r>
              <a:rPr lang="ru-RU" sz="2200" dirty="0">
                <a:solidFill>
                  <a:srgbClr val="1D4384"/>
                </a:solidFill>
                <a:latin typeface="Myriad Pro" panose="020B0503030403020204" pitchFamily="34" charset="0"/>
              </a:rPr>
              <a:t>Секреты издательской кухни</a:t>
            </a:r>
            <a:endParaRPr lang="en-US" sz="2200" dirty="0">
              <a:solidFill>
                <a:srgbClr val="1D4384"/>
              </a:solidFill>
              <a:latin typeface="Myriad Pro" panose="020B0503030403020204" pitchFamily="34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846106" y="1351739"/>
            <a:ext cx="69742" cy="800659"/>
          </a:xfrm>
          <a:prstGeom prst="rect">
            <a:avLst/>
          </a:prstGeom>
          <a:solidFill>
            <a:srgbClr val="B9D8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1314252" y="1726947"/>
            <a:ext cx="8744148" cy="39549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/>
            <a:r>
              <a:rPr lang="ru-RU" sz="2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Поиск «своей» </a:t>
            </a:r>
            <a:r>
              <a:rPr lang="ru-RU" sz="2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темы:</a:t>
            </a:r>
          </a:p>
          <a:p>
            <a:pPr marL="0" lvl="1"/>
            <a:endParaRPr lang="ru-RU" sz="2200" dirty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44500" lvl="0" indent="-444500">
              <a:buFont typeface="Wingdings" panose="05000000000000000000" pitchFamily="2" charset="2"/>
              <a:buChar char="q"/>
            </a:pP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</a:t>
            </a:r>
            <a:r>
              <a:rPr lang="ru-RU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.2. Меняем специализацию читателя:</a:t>
            </a:r>
          </a:p>
          <a:p>
            <a:pPr marL="444500" lvl="0" indent="279400">
              <a:buFont typeface="Arial" panose="020B0604020202020204" pitchFamily="34" charset="0"/>
              <a:buChar char="•"/>
            </a:pP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</a:t>
            </a:r>
            <a:r>
              <a:rPr lang="ru-RU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ругой профиль</a:t>
            </a:r>
          </a:p>
          <a:p>
            <a:pPr marL="444500" lvl="0" indent="279400">
              <a:buFont typeface="Arial" panose="020B0604020202020204" pitchFamily="34" charset="0"/>
              <a:buChar char="•"/>
            </a:pP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</a:t>
            </a:r>
            <a:r>
              <a:rPr lang="ru-RU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ругое направление подготовки, специальность                      </a:t>
            </a:r>
          </a:p>
          <a:p>
            <a:pPr marL="342900" lvl="0" indent="-342900">
              <a:buFont typeface="Wingdings" panose="05000000000000000000" pitchFamily="2" charset="2"/>
              <a:buChar char="q"/>
            </a:pPr>
            <a:endParaRPr lang="ru-RU" sz="2200" dirty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spcAft>
                <a:spcPts val="600"/>
              </a:spcAft>
            </a:pPr>
            <a:endParaRPr lang="ru-RU" sz="1600" dirty="0" smtClean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ru-RU" sz="2200" dirty="0" smtClean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spcAft>
                <a:spcPts val="600"/>
              </a:spcAft>
            </a:pPr>
            <a:endParaRPr lang="ru-RU" sz="2200" dirty="0" smtClean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/>
            <a:endParaRPr lang="ru-RU" sz="2200" dirty="0" smtClean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spcAft>
                <a:spcPts val="600"/>
              </a:spcAft>
            </a:pPr>
            <a:endParaRPr lang="ru-RU" sz="2200" dirty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6386" name="Picture 2" descr="R:\Издательство\__KNIGA_OBLOJKA\КАЧКОВА_Бухучет в бюджетных учреждениях\_По требованию\3_2021\Kachkova_BUvBU_sai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8268" y="3708623"/>
            <a:ext cx="2147887" cy="3196773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7" name="Picture 3" descr="S:\Издательство\__KNIGA_OBLOJKA\ЦЕРПЕНТО_Бухгалтерский учет в строительстве\IZD-4\Zerpento-BUvStroitelstve_sait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9192" y="3688306"/>
            <a:ext cx="2238028" cy="3271251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\\SKULL\Data\Издательство\__KNIGA_OBLOJKA\МАЛОЛЕТКО_Бухучет придприятия тур индустрии\по требованию\Maloletko_sait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6700" y="3683403"/>
            <a:ext cx="2232248" cy="3270244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1029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Заголовок 1"/>
          <p:cNvSpPr txBox="1">
            <a:spLocks/>
          </p:cNvSpPr>
          <p:nvPr/>
        </p:nvSpPr>
        <p:spPr>
          <a:xfrm>
            <a:off x="1314253" y="396255"/>
            <a:ext cx="4104455" cy="476353"/>
          </a:xfrm>
          <a:prstGeom prst="rect">
            <a:avLst/>
          </a:prstGeom>
          <a:noFill/>
        </p:spPr>
        <p:txBody>
          <a:bodyPr vert="horz" lIns="106701" tIns="53351" rIns="106701" bIns="53351" rtlCol="0" anchor="ctr">
            <a:noAutofit/>
          </a:bodyPr>
          <a:lstStyle/>
          <a:p>
            <a:pPr>
              <a:spcBef>
                <a:spcPct val="0"/>
              </a:spcBef>
            </a:pPr>
            <a:r>
              <a:rPr lang="ru-RU" sz="2200" dirty="0">
                <a:solidFill>
                  <a:srgbClr val="1D4384"/>
                </a:solidFill>
                <a:latin typeface="Myriad Pro" panose="020B0503030403020204" pitchFamily="34" charset="0"/>
              </a:rPr>
              <a:t>Секреты издательской кухни</a:t>
            </a:r>
            <a:endParaRPr lang="en-US" sz="2200" dirty="0">
              <a:solidFill>
                <a:srgbClr val="1D4384"/>
              </a:solidFill>
              <a:latin typeface="Myriad Pro" panose="020B0503030403020204" pitchFamily="34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846106" y="1351739"/>
            <a:ext cx="69742" cy="800659"/>
          </a:xfrm>
          <a:prstGeom prst="rect">
            <a:avLst/>
          </a:prstGeom>
          <a:solidFill>
            <a:srgbClr val="B9D8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1314252" y="1739223"/>
            <a:ext cx="8744148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Поиск «своей» </a:t>
            </a:r>
            <a:r>
              <a:rPr lang="ru-RU" sz="2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темы: рекомендации</a:t>
            </a:r>
          </a:p>
          <a:p>
            <a:pPr lvl="1"/>
            <a:endParaRPr lang="ru-RU" sz="2200" dirty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44500" lvl="0" indent="-444500">
              <a:buFont typeface="Wingdings" panose="05000000000000000000" pitchFamily="2" charset="2"/>
              <a:buChar char="q"/>
            </a:pPr>
            <a:r>
              <a:rPr lang="ru-RU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6. Взять смежную дисциплину</a:t>
            </a:r>
          </a:p>
          <a:p>
            <a:pPr marL="444500" lvl="0" indent="-444500">
              <a:buFont typeface="Wingdings" panose="05000000000000000000" pitchFamily="2" charset="2"/>
              <a:buChar char="q"/>
            </a:pPr>
            <a:r>
              <a:rPr lang="ru-RU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7. </a:t>
            </a:r>
            <a:r>
              <a:rPr lang="ru-RU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Использовать монографии</a:t>
            </a:r>
          </a:p>
          <a:p>
            <a:pPr marL="444500" lvl="0" indent="-444500">
              <a:buFont typeface="Wingdings" panose="05000000000000000000" pitchFamily="2" charset="2"/>
              <a:buChar char="q"/>
            </a:pP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8</a:t>
            </a:r>
            <a:r>
              <a:rPr lang="ru-RU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ru-RU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Собирать авторские </a:t>
            </a:r>
            <a:r>
              <a:rPr lang="ru-RU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коллективы</a:t>
            </a:r>
            <a:endParaRPr lang="ru-RU" sz="2200" dirty="0" smtClean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44500" lvl="0" indent="-444500">
              <a:buFont typeface="Wingdings" panose="05000000000000000000" pitchFamily="2" charset="2"/>
              <a:buChar char="q"/>
            </a:pPr>
            <a:endParaRPr lang="ru-RU" sz="2200" dirty="0" smtClean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/>
            <a:endParaRPr lang="ru-RU" sz="2200" dirty="0" smtClean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4341" name="Picture 5" descr="R:\Издательство\__KNIGA_OBLOJKA\БУЛАТОВ_ПРОМЫШЛЕННАЯ ПОЛИТИКА В XXI В\Bulatov_PromPolitika_Sai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0916" y="2699096"/>
            <a:ext cx="2767484" cy="4250855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1503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Заголовок 1"/>
          <p:cNvSpPr txBox="1">
            <a:spLocks/>
          </p:cNvSpPr>
          <p:nvPr/>
        </p:nvSpPr>
        <p:spPr>
          <a:xfrm>
            <a:off x="1314253" y="396255"/>
            <a:ext cx="4104455" cy="476353"/>
          </a:xfrm>
          <a:prstGeom prst="rect">
            <a:avLst/>
          </a:prstGeom>
          <a:noFill/>
        </p:spPr>
        <p:txBody>
          <a:bodyPr vert="horz" lIns="106701" tIns="53351" rIns="106701" bIns="53351" rtlCol="0" anchor="ctr">
            <a:noAutofit/>
          </a:bodyPr>
          <a:lstStyle/>
          <a:p>
            <a:pPr>
              <a:spcBef>
                <a:spcPct val="0"/>
              </a:spcBef>
            </a:pPr>
            <a:r>
              <a:rPr lang="ru-RU" sz="2200" dirty="0">
                <a:solidFill>
                  <a:srgbClr val="1D4384"/>
                </a:solidFill>
                <a:latin typeface="Myriad Pro" panose="020B0503030403020204" pitchFamily="34" charset="0"/>
              </a:rPr>
              <a:t>Секреты издательской кухни</a:t>
            </a:r>
            <a:endParaRPr lang="en-US" sz="2200" dirty="0">
              <a:solidFill>
                <a:srgbClr val="1D4384"/>
              </a:solidFill>
              <a:latin typeface="Myriad Pro" panose="020B0503030403020204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1314252" y="1739223"/>
            <a:ext cx="8744148" cy="35016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Поиск «своей» темы: рекомендации</a:t>
            </a:r>
          </a:p>
          <a:p>
            <a:pPr lvl="1"/>
            <a:endParaRPr lang="ru-RU" sz="2200" dirty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44500" lvl="0" indent="-444500">
              <a:buFont typeface="Wingdings" panose="05000000000000000000" pitchFamily="2" charset="2"/>
              <a:buChar char="q"/>
            </a:pPr>
            <a:r>
              <a:rPr lang="ru-RU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9. Давать правильное название</a:t>
            </a:r>
          </a:p>
          <a:p>
            <a:pPr marL="723900" lvl="0" indent="-279400">
              <a:buFont typeface="Arial" panose="020B0604020202020204" pitchFamily="34" charset="0"/>
              <a:buChar char="•"/>
              <a:tabLst>
                <a:tab pos="812800" algn="l"/>
              </a:tabLst>
            </a:pPr>
            <a:r>
              <a:rPr lang="ru-RU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название </a:t>
            </a: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издания = </a:t>
            </a:r>
            <a:r>
              <a:rPr lang="ru-RU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название </a:t>
            </a: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дисциплины</a:t>
            </a:r>
          </a:p>
          <a:p>
            <a:pPr marL="723900" lvl="0" indent="-279400">
              <a:buFont typeface="Arial" panose="020B0604020202020204" pitchFamily="34" charset="0"/>
              <a:buChar char="•"/>
              <a:tabLst>
                <a:tab pos="812800" algn="l"/>
              </a:tabLst>
            </a:pP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</a:t>
            </a:r>
            <a:r>
              <a:rPr lang="ru-RU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азвание издания = название дисциплины + уточнение</a:t>
            </a:r>
          </a:p>
          <a:p>
            <a:pPr marL="457200" lvl="0" indent="-457200">
              <a:buAutoNum type="arabicPeriod"/>
            </a:pPr>
            <a:endParaRPr lang="ru-RU" sz="2200" dirty="0" smtClean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/>
            <a:endParaRPr lang="ru-RU" sz="2200" dirty="0" smtClean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/>
            <a:endParaRPr lang="ru-RU" sz="2200" dirty="0" smtClean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/>
            <a:endParaRPr lang="ru-RU" sz="2200" dirty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36575" lvl="0" indent="-536575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q"/>
            </a:pPr>
            <a:endParaRPr lang="en-US" sz="2200" dirty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846106" y="1351739"/>
            <a:ext cx="69742" cy="800659"/>
          </a:xfrm>
          <a:prstGeom prst="rect">
            <a:avLst/>
          </a:prstGeom>
          <a:solidFill>
            <a:srgbClr val="B9D8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Picture 5" descr="\\SKULL\Data\Издательство\__KNIGA_OBLOJKA\СОКОЛИНСКАЯ_Бух учет в банках Вопросы, задания, тесты\_По требованию\4_2019\Sokolinska2_Sai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8269" y="3996655"/>
            <a:ext cx="1922088" cy="2952327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R:\Издательство\__KNIGA_OBLOJKA\НУРЕЕВ_Экономическая история России (опыт институционального анализа)\По требованию\3_2021\Nureev_EkonIstoriaRossii_sait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3005" y="3975101"/>
            <a:ext cx="1973808" cy="2953322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5" descr="\\SKULL\Data\Издательство\__KNIGA_OBLOJKA\САПОЛГИНА_Бух учёт Краткий курс\Sapolgina_BU&amp;Analiz_sait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1955" y="3996655"/>
            <a:ext cx="2012777" cy="2952328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\\SKULL\Data\Издательство\__KNIGA_OBLOJKA\МАЛОЛЕТКО_Бухучет придприятия тур индустрии\по требованию\Maloletko_sait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0756" y="3996655"/>
            <a:ext cx="2012447" cy="2948236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5150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Заголовок 1"/>
          <p:cNvSpPr txBox="1">
            <a:spLocks/>
          </p:cNvSpPr>
          <p:nvPr/>
        </p:nvSpPr>
        <p:spPr>
          <a:xfrm>
            <a:off x="1314253" y="396255"/>
            <a:ext cx="4104455" cy="476353"/>
          </a:xfrm>
          <a:prstGeom prst="rect">
            <a:avLst/>
          </a:prstGeom>
          <a:noFill/>
        </p:spPr>
        <p:txBody>
          <a:bodyPr vert="horz" lIns="106701" tIns="53351" rIns="106701" bIns="53351" rtlCol="0" anchor="ctr">
            <a:noAutofit/>
          </a:bodyPr>
          <a:lstStyle/>
          <a:p>
            <a:pPr>
              <a:spcBef>
                <a:spcPct val="0"/>
              </a:spcBef>
            </a:pPr>
            <a:r>
              <a:rPr lang="ru-RU" sz="2200" dirty="0" smtClean="0">
                <a:solidFill>
                  <a:srgbClr val="1D4384"/>
                </a:solidFill>
                <a:latin typeface="Myriad Pro" panose="020B0503030403020204" pitchFamily="34" charset="0"/>
              </a:rPr>
              <a:t>Секреты издательской кухни</a:t>
            </a:r>
            <a:endParaRPr lang="en-US" sz="2200" dirty="0">
              <a:solidFill>
                <a:srgbClr val="1D4384"/>
              </a:solidFill>
              <a:latin typeface="Myriad Pro" panose="020B0503030403020204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1314252" y="1739223"/>
            <a:ext cx="8784976" cy="52097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ru-RU" sz="2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1. Что </a:t>
            </a:r>
            <a:r>
              <a:rPr lang="ru-RU" sz="2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учесть при подготовке </a:t>
            </a:r>
            <a:r>
              <a:rPr lang="ru-RU" sz="2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рукописи</a:t>
            </a:r>
            <a:endParaRPr lang="en-US" sz="2200" b="1" dirty="0" smtClean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36575" lvl="0" indent="-536575"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ru-RU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Как </a:t>
            </a: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издатель выбирает рукопись - раскрываем формулу отбора.</a:t>
            </a:r>
          </a:p>
          <a:p>
            <a:pPr marL="536575" indent="-536575"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Поиск «своей» темы: рекомендации издателя. </a:t>
            </a:r>
          </a:p>
          <a:p>
            <a:pPr marL="536575" lvl="0" indent="-536575"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Почем издатель может отказать? И что с этим делать</a:t>
            </a:r>
            <a:r>
              <a:rPr lang="ru-RU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200" dirty="0" smtClean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36575" lvl="0" indent="-536575">
              <a:spcAft>
                <a:spcPts val="600"/>
              </a:spcAft>
            </a:pPr>
            <a:endParaRPr lang="ru-RU" sz="2200" dirty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36575" indent="-536575">
              <a:spcAft>
                <a:spcPts val="600"/>
              </a:spcAft>
            </a:pPr>
            <a:r>
              <a:rPr lang="ru-RU" sz="2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2. Как </a:t>
            </a:r>
            <a:r>
              <a:rPr lang="ru-RU" sz="2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автору выбрать издателя</a:t>
            </a:r>
          </a:p>
          <a:p>
            <a:pPr marL="536575" indent="-536575"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Договор – на что обратить </a:t>
            </a:r>
            <a:r>
              <a:rPr lang="ru-RU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внимание</a:t>
            </a: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536575" indent="-536575"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Редакционно-издательские процессы или «мамонты» среди нас: </a:t>
            </a:r>
            <a:r>
              <a:rPr lang="ru-RU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грифование</a:t>
            </a: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редактирование, 16 обязательных экземпляров, тираж и не только. </a:t>
            </a:r>
          </a:p>
          <a:p>
            <a:pPr marL="536575" indent="-536575"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Книга издана, что дальше? eLIBRARY.ru, распространение, переиздание.</a:t>
            </a:r>
          </a:p>
          <a:p>
            <a:pPr marL="536575" lvl="0" indent="-536575">
              <a:lnSpc>
                <a:spcPct val="107000"/>
              </a:lnSpc>
              <a:spcAft>
                <a:spcPts val="0"/>
              </a:spcAft>
            </a:pPr>
            <a:endParaRPr lang="en-US" sz="2200" dirty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846106" y="1351739"/>
            <a:ext cx="69742" cy="800659"/>
          </a:xfrm>
          <a:prstGeom prst="rect">
            <a:avLst/>
          </a:prstGeom>
          <a:solidFill>
            <a:srgbClr val="B9D8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2365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38788" y="-1"/>
            <a:ext cx="4554612" cy="50767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Picture 3" descr="R:\Реклама\РЕКЛАМА(новая)\!!!2017\презентация\для ppt\pexels-photo-46274.jpeg"/>
          <p:cNvPicPr>
            <a:picLocks noChangeAspect="1" noChangeArrowheads="1"/>
          </p:cNvPicPr>
          <p:nvPr/>
        </p:nvPicPr>
        <p:blipFill rotWithShape="1">
          <a:blip r:embed="rId3" cstate="print"/>
          <a:srcRect r="40572"/>
          <a:stretch/>
        </p:blipFill>
        <p:spPr bwMode="auto">
          <a:xfrm>
            <a:off x="-82588" y="-1"/>
            <a:ext cx="10775988" cy="7560455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-70947" y="0"/>
            <a:ext cx="10809514" cy="7561263"/>
          </a:xfrm>
          <a:prstGeom prst="rect">
            <a:avLst/>
          </a:prstGeom>
          <a:solidFill>
            <a:srgbClr val="92D050">
              <a:alpha val="78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-116113" y="1210165"/>
            <a:ext cx="10827656" cy="38563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0" y="2066119"/>
            <a:ext cx="10693400" cy="2922345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vert="horz" lIns="106701" tIns="53351" rIns="106701" bIns="53351" rtlCol="0" anchor="ctr">
            <a:noAutofit/>
          </a:bodyPr>
          <a:lstStyle/>
          <a:p>
            <a:pPr lvl="1">
              <a:lnSpc>
                <a:spcPts val="4300"/>
              </a:lnSpc>
              <a:spcBef>
                <a:spcPct val="0"/>
              </a:spcBef>
            </a:pPr>
            <a:endParaRPr lang="ru-RU" sz="3500" b="1" cap="all" dirty="0" smtClean="0">
              <a:solidFill>
                <a:srgbClr val="1D4384"/>
              </a:solidFill>
            </a:endParaRPr>
          </a:p>
          <a:p>
            <a:pPr lvl="1">
              <a:lnSpc>
                <a:spcPts val="4300"/>
              </a:lnSpc>
              <a:spcBef>
                <a:spcPct val="0"/>
              </a:spcBef>
            </a:pPr>
            <a:endParaRPr lang="ru-RU" sz="3500" b="1" cap="all" dirty="0">
              <a:solidFill>
                <a:srgbClr val="1D4384"/>
              </a:solidFill>
            </a:endParaRPr>
          </a:p>
          <a:p>
            <a:pPr lvl="0" algn="ctr">
              <a:spcAft>
                <a:spcPts val="600"/>
              </a:spcAft>
            </a:pPr>
            <a:endParaRPr lang="ru-RU" sz="3000" b="1" cap="all" dirty="0">
              <a:solidFill>
                <a:srgbClr val="1D4384"/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spcAft>
                <a:spcPts val="600"/>
              </a:spcAft>
            </a:pPr>
            <a:r>
              <a:rPr lang="ru-RU" sz="3000" b="1" cap="all" dirty="0">
                <a:solidFill>
                  <a:srgbClr val="1D4384"/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Почем издатель может отказать? </a:t>
            </a:r>
            <a:endParaRPr lang="ru-RU" sz="3000" b="1" cap="all" dirty="0" smtClean="0">
              <a:solidFill>
                <a:srgbClr val="1D4384"/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spcAft>
                <a:spcPts val="600"/>
              </a:spcAft>
            </a:pPr>
            <a:r>
              <a:rPr lang="ru-RU" sz="2800" dirty="0">
                <a:solidFill>
                  <a:srgbClr val="1D4384"/>
                </a:solidFill>
                <a:latin typeface="Myriad Pro" panose="020B0503030403020204" pitchFamily="34" charset="0"/>
              </a:rPr>
              <a:t>И что с этим </a:t>
            </a:r>
            <a:r>
              <a:rPr lang="ru-RU" sz="2800" dirty="0" smtClean="0">
                <a:solidFill>
                  <a:srgbClr val="1D4384"/>
                </a:solidFill>
                <a:latin typeface="Myriad Pro" panose="020B0503030403020204" pitchFamily="34" charset="0"/>
              </a:rPr>
              <a:t>делать</a:t>
            </a:r>
            <a:endParaRPr lang="en-US" sz="2800" dirty="0">
              <a:solidFill>
                <a:srgbClr val="1D4384"/>
              </a:solidFill>
              <a:latin typeface="Myriad Pro" panose="020B0503030403020204" pitchFamily="34" charset="0"/>
            </a:endParaRPr>
          </a:p>
          <a:p>
            <a:pPr marL="536575" lvl="0" indent="-536575">
              <a:spcAft>
                <a:spcPts val="600"/>
              </a:spcAft>
            </a:pPr>
            <a:endParaRPr lang="ru-RU" sz="3200" dirty="0" smtClean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</a:pPr>
            <a:endParaRPr lang="en-US" dirty="0"/>
          </a:p>
        </p:txBody>
      </p:sp>
      <p:pic>
        <p:nvPicPr>
          <p:cNvPr id="15" name="Picture 2" descr="R:\Реклама\РЕКЛАМА(новая)\!!!Макеты\Фирменные элементы 2013-2016\КНОРУС\knorus_300x300 px.png"/>
          <p:cNvPicPr>
            <a:picLocks noChangeAspect="1" noChangeArrowheads="1"/>
          </p:cNvPicPr>
          <p:nvPr/>
        </p:nvPicPr>
        <p:blipFill rotWithShape="1">
          <a:blip r:embed="rId4" cstate="print"/>
          <a:srcRect b="13689"/>
          <a:stretch/>
        </p:blipFill>
        <p:spPr bwMode="auto">
          <a:xfrm>
            <a:off x="4275130" y="1351739"/>
            <a:ext cx="1800200" cy="155378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91103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Заголовок 1"/>
          <p:cNvSpPr txBox="1">
            <a:spLocks/>
          </p:cNvSpPr>
          <p:nvPr/>
        </p:nvSpPr>
        <p:spPr>
          <a:xfrm>
            <a:off x="1314253" y="396255"/>
            <a:ext cx="4104455" cy="476353"/>
          </a:xfrm>
          <a:prstGeom prst="rect">
            <a:avLst/>
          </a:prstGeom>
          <a:noFill/>
        </p:spPr>
        <p:txBody>
          <a:bodyPr vert="horz" lIns="106701" tIns="53351" rIns="106701" bIns="53351" rtlCol="0" anchor="ctr">
            <a:noAutofit/>
          </a:bodyPr>
          <a:lstStyle/>
          <a:p>
            <a:pPr>
              <a:spcBef>
                <a:spcPct val="0"/>
              </a:spcBef>
            </a:pPr>
            <a:r>
              <a:rPr lang="ru-RU" sz="2200" dirty="0">
                <a:solidFill>
                  <a:srgbClr val="1D4384"/>
                </a:solidFill>
                <a:latin typeface="Myriad Pro" panose="020B0503030403020204" pitchFamily="34" charset="0"/>
              </a:rPr>
              <a:t>Секреты издательской кухни</a:t>
            </a:r>
            <a:endParaRPr lang="en-US" sz="2200" dirty="0">
              <a:solidFill>
                <a:srgbClr val="1D4384"/>
              </a:solidFill>
              <a:latin typeface="Myriad Pro" panose="020B0503030403020204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1314252" y="1739223"/>
            <a:ext cx="8744148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Почем </a:t>
            </a:r>
            <a:r>
              <a:rPr lang="ru-RU" sz="2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издатель может отказать? И что с этим </a:t>
            </a:r>
            <a:r>
              <a:rPr lang="ru-RU" sz="2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делать</a:t>
            </a:r>
            <a:endParaRPr lang="en-US" sz="2200" b="1" dirty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sz="2200" b="1" dirty="0" smtClean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44500" indent="-444500">
              <a:buFont typeface="Wingdings" panose="05000000000000000000" pitchFamily="2" charset="2"/>
              <a:buChar char="q"/>
            </a:pPr>
            <a:r>
              <a:rPr lang="ru-RU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Проблема:  </a:t>
            </a:r>
          </a:p>
          <a:p>
            <a:pPr marL="444500" lvl="1"/>
            <a:r>
              <a:rPr lang="ru-RU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Название </a:t>
            </a: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не соответствует </a:t>
            </a:r>
            <a:r>
              <a:rPr lang="ru-RU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дисциплине</a:t>
            </a:r>
          </a:p>
          <a:p>
            <a:pPr marL="444500" lvl="0" indent="-444500">
              <a:buFont typeface="Wingdings" panose="05000000000000000000" pitchFamily="2" charset="2"/>
              <a:buChar char="ü"/>
            </a:pPr>
            <a:r>
              <a:rPr lang="ru-RU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Что делать:  </a:t>
            </a:r>
          </a:p>
          <a:p>
            <a:pPr marL="723900" lvl="0" indent="-279400">
              <a:buAutoNum type="arabicPeriod"/>
              <a:tabLst>
                <a:tab pos="723900" algn="l"/>
              </a:tabLst>
            </a:pPr>
            <a:r>
              <a:rPr lang="ru-RU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Название </a:t>
            </a: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издания = название дисциплины + </a:t>
            </a:r>
            <a:r>
              <a:rPr lang="ru-RU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уточнение</a:t>
            </a:r>
          </a:p>
          <a:p>
            <a:pPr marL="723900" lvl="0" indent="-279400">
              <a:buAutoNum type="arabicPeriod"/>
              <a:tabLst>
                <a:tab pos="723900" algn="l"/>
              </a:tabLst>
            </a:pPr>
            <a:r>
              <a:rPr lang="ru-RU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Рассказать издателю, каким дисциплинам соответствует</a:t>
            </a:r>
          </a:p>
          <a:p>
            <a:pPr marL="723900" lvl="0" indent="-279400">
              <a:buAutoNum type="arabicPeriod"/>
              <a:tabLst>
                <a:tab pos="723900" algn="l"/>
              </a:tabLst>
            </a:pPr>
            <a:endParaRPr lang="ru-RU" sz="2200" dirty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44500" lvl="0" indent="-444500">
              <a:buFont typeface="Wingdings" panose="05000000000000000000" pitchFamily="2" charset="2"/>
              <a:buChar char="q"/>
            </a:pP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Проблема:  </a:t>
            </a:r>
            <a:endParaRPr lang="ru-RU" sz="2200" dirty="0" smtClean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44500" lvl="1"/>
            <a:r>
              <a:rPr lang="ru-RU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Дисциплина </a:t>
            </a: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слишком </a:t>
            </a:r>
            <a:r>
              <a:rPr lang="ru-RU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новая</a:t>
            </a:r>
          </a:p>
          <a:p>
            <a:pPr marL="444500" lvl="0" indent="-444500">
              <a:buFont typeface="Wingdings" panose="05000000000000000000" pitchFamily="2" charset="2"/>
              <a:buChar char="ü"/>
            </a:pPr>
            <a:r>
              <a:rPr lang="ru-RU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Что </a:t>
            </a: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делать:  </a:t>
            </a:r>
          </a:p>
          <a:p>
            <a:pPr marL="444500" lvl="0">
              <a:tabLst>
                <a:tab pos="723900" algn="l"/>
              </a:tabLst>
            </a:pPr>
            <a:r>
              <a:rPr lang="ru-RU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Уточнить издателю, что дисциплина новая, </a:t>
            </a:r>
          </a:p>
          <a:p>
            <a:pPr marL="444500" lvl="0">
              <a:tabLst>
                <a:tab pos="723900" algn="l"/>
              </a:tabLst>
            </a:pPr>
            <a:r>
              <a:rPr lang="ru-RU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рассказать о дисциплине подробнее</a:t>
            </a:r>
          </a:p>
          <a:p>
            <a:pPr marL="444500" lvl="0" indent="-444500">
              <a:buFont typeface="Wingdings" panose="05000000000000000000" pitchFamily="2" charset="2"/>
              <a:buChar char="ü"/>
            </a:pPr>
            <a:endParaRPr lang="ru-RU" sz="2200" dirty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846106" y="1351739"/>
            <a:ext cx="69742" cy="800659"/>
          </a:xfrm>
          <a:prstGeom prst="rect">
            <a:avLst/>
          </a:prstGeom>
          <a:solidFill>
            <a:srgbClr val="B9D8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Picture 3" descr="\\SKULL\Users$\smv\Desktop\Картинки и открытки\Картинки\images (4)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740"/>
          <a:stretch/>
        </p:blipFill>
        <p:spPr bwMode="auto">
          <a:xfrm>
            <a:off x="7568345" y="4644726"/>
            <a:ext cx="2490056" cy="2376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93139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Заголовок 1"/>
          <p:cNvSpPr txBox="1">
            <a:spLocks/>
          </p:cNvSpPr>
          <p:nvPr/>
        </p:nvSpPr>
        <p:spPr>
          <a:xfrm>
            <a:off x="1314253" y="396255"/>
            <a:ext cx="4104455" cy="476353"/>
          </a:xfrm>
          <a:prstGeom prst="rect">
            <a:avLst/>
          </a:prstGeom>
          <a:noFill/>
        </p:spPr>
        <p:txBody>
          <a:bodyPr vert="horz" lIns="106701" tIns="53351" rIns="106701" bIns="53351" rtlCol="0" anchor="ctr">
            <a:noAutofit/>
          </a:bodyPr>
          <a:lstStyle/>
          <a:p>
            <a:pPr>
              <a:spcBef>
                <a:spcPct val="0"/>
              </a:spcBef>
            </a:pPr>
            <a:r>
              <a:rPr lang="ru-RU" sz="2200" dirty="0">
                <a:solidFill>
                  <a:srgbClr val="1D4384"/>
                </a:solidFill>
                <a:latin typeface="Myriad Pro" panose="020B0503030403020204" pitchFamily="34" charset="0"/>
              </a:rPr>
              <a:t>Секреты издательской кухни</a:t>
            </a:r>
            <a:endParaRPr lang="en-US" sz="2200" dirty="0">
              <a:solidFill>
                <a:srgbClr val="1D4384"/>
              </a:solidFill>
              <a:latin typeface="Myriad Pro" panose="020B0503030403020204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1314252" y="1739223"/>
            <a:ext cx="8744148" cy="38164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Почем </a:t>
            </a:r>
            <a:r>
              <a:rPr lang="ru-RU" sz="2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издатель может отказать? И что с этим </a:t>
            </a:r>
            <a:r>
              <a:rPr lang="ru-RU" sz="2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делать</a:t>
            </a:r>
            <a:endParaRPr lang="en-US" sz="2200" b="1" dirty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sz="2200" b="1" dirty="0" smtClean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44500" indent="-444500">
              <a:buFont typeface="Wingdings" panose="05000000000000000000" pitchFamily="2" charset="2"/>
              <a:buChar char="q"/>
            </a:pPr>
            <a:r>
              <a:rPr lang="ru-RU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Проблема</a:t>
            </a: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endParaRPr lang="ru-RU" sz="2200" dirty="0" smtClean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44500" lvl="1"/>
            <a:r>
              <a:rPr lang="ru-RU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Много аналогов на рынке</a:t>
            </a:r>
          </a:p>
          <a:p>
            <a:pPr marL="444500" lvl="0" indent="-444500">
              <a:buFont typeface="Wingdings" panose="05000000000000000000" pitchFamily="2" charset="2"/>
              <a:buChar char="ü"/>
            </a:pPr>
            <a:r>
              <a:rPr lang="ru-RU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Что </a:t>
            </a: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делать:  </a:t>
            </a:r>
          </a:p>
          <a:p>
            <a:pPr marL="723900" lvl="0" indent="-279400">
              <a:buAutoNum type="arabicPeriod"/>
              <a:tabLst>
                <a:tab pos="723900" algn="l"/>
              </a:tabLst>
            </a:pPr>
            <a:r>
              <a:rPr lang="ru-RU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Найти отличия: своя методику изложения, авторский подход. Рассказать об этом в аннотации, введении, предисловии</a:t>
            </a:r>
          </a:p>
          <a:p>
            <a:pPr marL="723900" lvl="0" indent="-279400">
              <a:buAutoNum type="arabicPeriod"/>
              <a:tabLst>
                <a:tab pos="723900" algn="l"/>
              </a:tabLst>
            </a:pPr>
            <a:r>
              <a:rPr lang="ru-RU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Если дисциплина требует частой актуализации – рассказать об этом издателю, сделать акцент на новизне данных</a:t>
            </a:r>
          </a:p>
          <a:p>
            <a:pPr marL="723900" indent="-279400">
              <a:buFontTx/>
              <a:buAutoNum type="arabicPeriod"/>
              <a:tabLst>
                <a:tab pos="723900" algn="l"/>
              </a:tabLst>
            </a:pP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Искать издателя с подходящим портфелем (пустым по теме)</a:t>
            </a:r>
          </a:p>
          <a:p>
            <a:pPr marL="723900" lvl="0" indent="-279400">
              <a:buAutoNum type="arabicPeriod"/>
              <a:tabLst>
                <a:tab pos="723900" algn="l"/>
              </a:tabLst>
            </a:pPr>
            <a:endParaRPr lang="ru-RU" sz="2200" dirty="0" smtClean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846106" y="1351739"/>
            <a:ext cx="69742" cy="800659"/>
          </a:xfrm>
          <a:prstGeom prst="rect">
            <a:avLst/>
          </a:prstGeom>
          <a:solidFill>
            <a:srgbClr val="B9D8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1507" name="Picture 3" descr="\\SKULL\Users$\smv\Desktop\Картинки и открытки\Картинки\69589719-reunión-creativa-el-hombre-de-negocios-la-solución-de-un-problem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9084" y="5292799"/>
            <a:ext cx="4689316" cy="1655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8725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Заголовок 1"/>
          <p:cNvSpPr txBox="1">
            <a:spLocks/>
          </p:cNvSpPr>
          <p:nvPr/>
        </p:nvSpPr>
        <p:spPr>
          <a:xfrm>
            <a:off x="1314253" y="396255"/>
            <a:ext cx="4104455" cy="476353"/>
          </a:xfrm>
          <a:prstGeom prst="rect">
            <a:avLst/>
          </a:prstGeom>
          <a:noFill/>
        </p:spPr>
        <p:txBody>
          <a:bodyPr vert="horz" lIns="106701" tIns="53351" rIns="106701" bIns="53351" rtlCol="0" anchor="ctr">
            <a:noAutofit/>
          </a:bodyPr>
          <a:lstStyle/>
          <a:p>
            <a:pPr>
              <a:spcBef>
                <a:spcPct val="0"/>
              </a:spcBef>
            </a:pPr>
            <a:r>
              <a:rPr lang="ru-RU" sz="2200" dirty="0">
                <a:solidFill>
                  <a:srgbClr val="1D4384"/>
                </a:solidFill>
                <a:latin typeface="Myriad Pro" panose="020B0503030403020204" pitchFamily="34" charset="0"/>
              </a:rPr>
              <a:t>Секреты издательской кухни</a:t>
            </a:r>
            <a:endParaRPr lang="en-US" sz="2200" dirty="0">
              <a:solidFill>
                <a:srgbClr val="1D4384"/>
              </a:solidFill>
              <a:latin typeface="Myriad Pro" panose="020B0503030403020204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1314252" y="1739223"/>
            <a:ext cx="8744148" cy="44935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Почем </a:t>
            </a:r>
            <a:r>
              <a:rPr lang="ru-RU" sz="2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издатель может отказать? И что с этим </a:t>
            </a:r>
            <a:r>
              <a:rPr lang="ru-RU" sz="2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делать</a:t>
            </a:r>
            <a:endParaRPr lang="en-US" sz="2200" b="1" dirty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sz="2200" b="1" dirty="0" smtClean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44500" indent="-444500">
              <a:buFont typeface="Wingdings" panose="05000000000000000000" pitchFamily="2" charset="2"/>
              <a:buChar char="q"/>
            </a:pPr>
            <a:r>
              <a:rPr lang="ru-RU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Проблема: </a:t>
            </a:r>
          </a:p>
          <a:p>
            <a:pPr marL="444500" lvl="1"/>
            <a:r>
              <a:rPr lang="ru-RU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Нет опыта публикации учебников, первый учебник</a:t>
            </a:r>
          </a:p>
          <a:p>
            <a:pPr marL="444500" lvl="0" indent="-444500">
              <a:buFont typeface="Wingdings" panose="05000000000000000000" pitchFamily="2" charset="2"/>
              <a:buChar char="ü"/>
            </a:pPr>
            <a:r>
              <a:rPr lang="ru-RU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Что делать:  </a:t>
            </a:r>
          </a:p>
          <a:p>
            <a:pPr marL="723900" lvl="0" indent="-279400">
              <a:buAutoNum type="arabicPeriod"/>
              <a:tabLst>
                <a:tab pos="723900" algn="l"/>
              </a:tabLst>
            </a:pPr>
            <a:r>
              <a:rPr lang="ru-RU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Тщательно выбирать тему</a:t>
            </a:r>
          </a:p>
          <a:p>
            <a:pPr marL="723900" lvl="0" indent="-279400">
              <a:buAutoNum type="arabicPeriod"/>
              <a:tabLst>
                <a:tab pos="723900" algn="l"/>
              </a:tabLst>
            </a:pPr>
            <a:r>
              <a:rPr lang="ru-RU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Искать издателя с подходящим портфелем (пустым по теме)</a:t>
            </a:r>
          </a:p>
          <a:p>
            <a:pPr marL="723900" lvl="0" indent="-279400">
              <a:buAutoNum type="arabicPeriod"/>
              <a:tabLst>
                <a:tab pos="723900" algn="l"/>
              </a:tabLst>
            </a:pPr>
            <a:r>
              <a:rPr lang="ru-RU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Собрать авторский коллектив и/или пригласить титульного автора, редактора</a:t>
            </a:r>
          </a:p>
          <a:p>
            <a:pPr marL="723900" indent="-279400">
              <a:buFontTx/>
              <a:buAutoNum type="arabicPeriod"/>
              <a:tabLst>
                <a:tab pos="723900" algn="l"/>
              </a:tabLst>
            </a:pP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Написать учебник по заказу </a:t>
            </a:r>
            <a:r>
              <a:rPr lang="ru-RU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издателя*</a:t>
            </a:r>
            <a:endParaRPr lang="ru-RU" sz="2200" dirty="0" smtClean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23900" indent="-279400">
              <a:buFontTx/>
              <a:buAutoNum type="arabicPeriod"/>
              <a:tabLst>
                <a:tab pos="723900" algn="l"/>
              </a:tabLst>
            </a:pPr>
            <a:r>
              <a:rPr lang="ru-RU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Написать учебник в рамках гранта, </a:t>
            </a:r>
          </a:p>
          <a:p>
            <a:pPr marL="714375">
              <a:tabLst>
                <a:tab pos="723900" algn="l"/>
              </a:tabLst>
            </a:pPr>
            <a:r>
              <a:rPr lang="ru-RU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конкурса**</a:t>
            </a:r>
            <a:endParaRPr lang="ru-RU" sz="2200" dirty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23900" lvl="0" indent="-279400">
              <a:buAutoNum type="arabicPeriod"/>
              <a:tabLst>
                <a:tab pos="723900" algn="l"/>
              </a:tabLst>
            </a:pPr>
            <a:endParaRPr lang="ru-RU" sz="2200" dirty="0" smtClean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846106" y="1351739"/>
            <a:ext cx="69742" cy="800659"/>
          </a:xfrm>
          <a:prstGeom prst="rect">
            <a:avLst/>
          </a:prstGeom>
          <a:solidFill>
            <a:srgbClr val="B9D8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Picture 2" descr="\\SKULL\Users$\smv\Desktop\Картинки и открытки\Картинки\50242602-thinking-businessman-solving-a-problem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4891" y="4846285"/>
            <a:ext cx="2973735" cy="2102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9821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Заголовок 1"/>
          <p:cNvSpPr txBox="1">
            <a:spLocks/>
          </p:cNvSpPr>
          <p:nvPr/>
        </p:nvSpPr>
        <p:spPr>
          <a:xfrm>
            <a:off x="1314253" y="396255"/>
            <a:ext cx="4104455" cy="476353"/>
          </a:xfrm>
          <a:prstGeom prst="rect">
            <a:avLst/>
          </a:prstGeom>
          <a:noFill/>
        </p:spPr>
        <p:txBody>
          <a:bodyPr vert="horz" lIns="106701" tIns="53351" rIns="106701" bIns="53351" rtlCol="0" anchor="ctr">
            <a:noAutofit/>
          </a:bodyPr>
          <a:lstStyle/>
          <a:p>
            <a:pPr>
              <a:spcBef>
                <a:spcPct val="0"/>
              </a:spcBef>
            </a:pPr>
            <a:r>
              <a:rPr lang="ru-RU" sz="2200" dirty="0">
                <a:solidFill>
                  <a:srgbClr val="1D4384"/>
                </a:solidFill>
                <a:latin typeface="Myriad Pro" panose="020B0503030403020204" pitchFamily="34" charset="0"/>
              </a:rPr>
              <a:t>Секреты издательской кухни</a:t>
            </a:r>
            <a:endParaRPr lang="en-US" sz="2200" dirty="0">
              <a:solidFill>
                <a:srgbClr val="1D4384"/>
              </a:solidFill>
              <a:latin typeface="Myriad Pro" panose="020B0503030403020204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1314252" y="1739223"/>
            <a:ext cx="8744148" cy="25699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723900" algn="l"/>
              </a:tabLst>
            </a:pPr>
            <a:r>
              <a:rPr lang="ru-RU" sz="2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Написать учебник по заказу издателя </a:t>
            </a:r>
          </a:p>
          <a:p>
            <a:pPr marL="444500">
              <a:tabLst>
                <a:tab pos="723900" algn="l"/>
              </a:tabLst>
            </a:pPr>
            <a:endParaRPr lang="ru-RU" sz="2200" b="1" dirty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44500" indent="-444500">
              <a:spcAft>
                <a:spcPts val="600"/>
              </a:spcAft>
              <a:buFont typeface="Wingdings" panose="05000000000000000000" pitchFamily="2" charset="2"/>
              <a:buChar char="q"/>
              <a:tabLst>
                <a:tab pos="533400" algn="l"/>
              </a:tabLst>
            </a:pPr>
            <a:r>
              <a:rPr lang="en-US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Wish-</a:t>
            </a:r>
            <a:r>
              <a:rPr lang="ru-RU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лист издательства «</a:t>
            </a:r>
            <a:r>
              <a:rPr lang="ru-RU" sz="2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КноРус</a:t>
            </a:r>
            <a:r>
              <a:rPr lang="ru-RU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»:</a:t>
            </a:r>
            <a:endParaRPr lang="ru-RU" sz="2200" dirty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44500" lvl="0" indent="368300">
              <a:buFont typeface="Arial" panose="020B0604020202020204" pitchFamily="34" charset="0"/>
              <a:buChar char="•"/>
              <a:tabLst>
                <a:tab pos="444500" algn="l"/>
              </a:tabLst>
            </a:pPr>
            <a:r>
              <a:rPr lang="ru-RU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дисциплины </a:t>
            </a: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СПО</a:t>
            </a:r>
          </a:p>
          <a:p>
            <a:pPr marL="444500" indent="368300">
              <a:buFont typeface="Arial" panose="020B0604020202020204" pitchFamily="34" charset="0"/>
              <a:buChar char="•"/>
              <a:tabLst>
                <a:tab pos="444500" algn="l"/>
              </a:tabLst>
            </a:pPr>
            <a:r>
              <a:rPr lang="ru-RU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компетенции </a:t>
            </a: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WORLDSKILLS</a:t>
            </a:r>
          </a:p>
          <a:p>
            <a:pPr marL="444500" indent="368300">
              <a:buFont typeface="Arial" panose="020B0604020202020204" pitchFamily="34" charset="0"/>
              <a:buChar char="•"/>
              <a:tabLst>
                <a:tab pos="444500" algn="l"/>
              </a:tabLst>
            </a:pPr>
            <a:r>
              <a:rPr lang="ru-RU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незаполненные </a:t>
            </a: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темы ВО</a:t>
            </a:r>
            <a:r>
              <a:rPr lang="ru-RU" sz="2400" dirty="0"/>
              <a:t/>
            </a:r>
            <a:br>
              <a:rPr lang="ru-RU" sz="2400" dirty="0"/>
            </a:br>
            <a:endParaRPr lang="ru-RU" sz="2400" dirty="0"/>
          </a:p>
        </p:txBody>
      </p:sp>
      <p:sp>
        <p:nvSpPr>
          <p:cNvPr id="26" name="Прямоугольник 25"/>
          <p:cNvSpPr/>
          <p:nvPr/>
        </p:nvSpPr>
        <p:spPr>
          <a:xfrm>
            <a:off x="846106" y="1351739"/>
            <a:ext cx="69742" cy="800659"/>
          </a:xfrm>
          <a:prstGeom prst="rect">
            <a:avLst/>
          </a:prstGeom>
          <a:solidFill>
            <a:srgbClr val="B9D8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8436" name="Picture 4" descr="\\SKULL\Users$\smv\Desktop\Картинки и открытки\Картинки\wishlist-summer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0836" y="3780631"/>
            <a:ext cx="3613623" cy="3132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3481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Заголовок 1"/>
          <p:cNvSpPr txBox="1">
            <a:spLocks/>
          </p:cNvSpPr>
          <p:nvPr/>
        </p:nvSpPr>
        <p:spPr>
          <a:xfrm>
            <a:off x="1314253" y="396255"/>
            <a:ext cx="4104455" cy="476353"/>
          </a:xfrm>
          <a:prstGeom prst="rect">
            <a:avLst/>
          </a:prstGeom>
          <a:noFill/>
        </p:spPr>
        <p:txBody>
          <a:bodyPr vert="horz" lIns="106701" tIns="53351" rIns="106701" bIns="53351" rtlCol="0" anchor="ctr">
            <a:noAutofit/>
          </a:bodyPr>
          <a:lstStyle/>
          <a:p>
            <a:pPr>
              <a:spcBef>
                <a:spcPct val="0"/>
              </a:spcBef>
            </a:pPr>
            <a:r>
              <a:rPr lang="ru-RU" sz="2200" dirty="0">
                <a:solidFill>
                  <a:srgbClr val="1D4384"/>
                </a:solidFill>
                <a:latin typeface="Myriad Pro" panose="020B0503030403020204" pitchFamily="34" charset="0"/>
              </a:rPr>
              <a:t>Секреты издательской кухни</a:t>
            </a:r>
            <a:endParaRPr lang="en-US" sz="2200" dirty="0">
              <a:solidFill>
                <a:srgbClr val="1D4384"/>
              </a:solidFill>
              <a:latin typeface="Myriad Pro" panose="020B0503030403020204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1314252" y="1739223"/>
            <a:ext cx="874414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723900" algn="l"/>
              </a:tabLst>
            </a:pPr>
            <a:r>
              <a:rPr lang="ru-RU" sz="2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Написать учебник по заказу издателя 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846106" y="1351739"/>
            <a:ext cx="69742" cy="800659"/>
          </a:xfrm>
          <a:prstGeom prst="rect">
            <a:avLst/>
          </a:prstGeom>
          <a:solidFill>
            <a:srgbClr val="B9D8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2" name="Группа 21"/>
          <p:cNvGrpSpPr/>
          <p:nvPr/>
        </p:nvGrpSpPr>
        <p:grpSpPr>
          <a:xfrm>
            <a:off x="873324" y="905686"/>
            <a:ext cx="9303815" cy="6403164"/>
            <a:chOff x="939429" y="905684"/>
            <a:chExt cx="9303815" cy="6403164"/>
          </a:xfrm>
        </p:grpSpPr>
        <p:pic>
          <p:nvPicPr>
            <p:cNvPr id="17410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360" t="8482" r="27223" b="37654"/>
            <a:stretch/>
          </p:blipFill>
          <p:spPr bwMode="auto">
            <a:xfrm>
              <a:off x="939429" y="2972633"/>
              <a:ext cx="7215583" cy="4336215"/>
            </a:xfrm>
            <a:prstGeom prst="rect">
              <a:avLst/>
            </a:prstGeom>
            <a:noFill/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Скругленный прямоугольник 6"/>
            <p:cNvSpPr/>
            <p:nvPr/>
          </p:nvSpPr>
          <p:spPr>
            <a:xfrm>
              <a:off x="3320874" y="5760852"/>
              <a:ext cx="4474098" cy="684075"/>
            </a:xfrm>
            <a:prstGeom prst="roundRect">
              <a:avLst/>
            </a:prstGeom>
            <a:noFill/>
            <a:ln w="38100" cap="rnd">
              <a:solidFill>
                <a:srgbClr val="76B53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" name="Скругленный прямоугольник 18"/>
            <p:cNvSpPr/>
            <p:nvPr/>
          </p:nvSpPr>
          <p:spPr>
            <a:xfrm>
              <a:off x="4491021" y="3960651"/>
              <a:ext cx="567647" cy="252028"/>
            </a:xfrm>
            <a:prstGeom prst="roundRect">
              <a:avLst/>
            </a:prstGeom>
            <a:noFill/>
            <a:ln w="38100" cap="rnd">
              <a:solidFill>
                <a:srgbClr val="76B53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" name="Скругленный прямоугольник 19"/>
            <p:cNvSpPr/>
            <p:nvPr/>
          </p:nvSpPr>
          <p:spPr>
            <a:xfrm>
              <a:off x="1386260" y="5148783"/>
              <a:ext cx="1080120" cy="224067"/>
            </a:xfrm>
            <a:prstGeom prst="roundRect">
              <a:avLst/>
            </a:prstGeom>
            <a:noFill/>
            <a:ln w="38100" cap="rnd">
              <a:solidFill>
                <a:srgbClr val="76B53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12" name="Прямая со стрелкой 11"/>
            <p:cNvCxnSpPr/>
            <p:nvPr/>
          </p:nvCxnSpPr>
          <p:spPr>
            <a:xfrm flipH="1">
              <a:off x="2466380" y="4103978"/>
              <a:ext cx="2024641" cy="1048138"/>
            </a:xfrm>
            <a:prstGeom prst="straightConnector1">
              <a:avLst/>
            </a:prstGeom>
            <a:ln w="38100">
              <a:solidFill>
                <a:srgbClr val="76B531"/>
              </a:solidFill>
              <a:prstDash val="sys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Прямая со стрелкой 13"/>
            <p:cNvCxnSpPr/>
            <p:nvPr/>
          </p:nvCxnSpPr>
          <p:spPr>
            <a:xfrm>
              <a:off x="2466380" y="5372850"/>
              <a:ext cx="854494" cy="712038"/>
            </a:xfrm>
            <a:prstGeom prst="straightConnector1">
              <a:avLst/>
            </a:prstGeom>
            <a:ln w="38100">
              <a:solidFill>
                <a:srgbClr val="76B531"/>
              </a:solidFill>
              <a:prstDash val="sys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8434" name="Picture 2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750" t="14939" r="39653" b="9506"/>
            <a:stretch/>
          </p:blipFill>
          <p:spPr bwMode="auto">
            <a:xfrm>
              <a:off x="7137202" y="905684"/>
              <a:ext cx="3106042" cy="4963179"/>
            </a:xfrm>
            <a:prstGeom prst="rect">
              <a:avLst/>
            </a:prstGeom>
            <a:noFill/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1" name="Прямая со стрелкой 10"/>
            <p:cNvCxnSpPr/>
            <p:nvPr/>
          </p:nvCxnSpPr>
          <p:spPr>
            <a:xfrm flipV="1">
              <a:off x="7794972" y="5652839"/>
              <a:ext cx="360040" cy="450051"/>
            </a:xfrm>
            <a:prstGeom prst="straightConnector1">
              <a:avLst/>
            </a:prstGeom>
            <a:ln w="38100">
              <a:solidFill>
                <a:srgbClr val="76B531"/>
              </a:solidFill>
              <a:prstDash val="sys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15783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Заголовок 1"/>
          <p:cNvSpPr txBox="1">
            <a:spLocks/>
          </p:cNvSpPr>
          <p:nvPr/>
        </p:nvSpPr>
        <p:spPr>
          <a:xfrm>
            <a:off x="1314253" y="396255"/>
            <a:ext cx="4104455" cy="476353"/>
          </a:xfrm>
          <a:prstGeom prst="rect">
            <a:avLst/>
          </a:prstGeom>
          <a:noFill/>
        </p:spPr>
        <p:txBody>
          <a:bodyPr vert="horz" lIns="106701" tIns="53351" rIns="106701" bIns="53351" rtlCol="0" anchor="ctr">
            <a:noAutofit/>
          </a:bodyPr>
          <a:lstStyle/>
          <a:p>
            <a:pPr>
              <a:spcBef>
                <a:spcPct val="0"/>
              </a:spcBef>
            </a:pPr>
            <a:r>
              <a:rPr lang="ru-RU" sz="2200" dirty="0">
                <a:solidFill>
                  <a:srgbClr val="1D4384"/>
                </a:solidFill>
                <a:latin typeface="Myriad Pro" panose="020B0503030403020204" pitchFamily="34" charset="0"/>
              </a:rPr>
              <a:t>Секреты издательской кухни</a:t>
            </a:r>
            <a:endParaRPr lang="en-US" sz="2200" dirty="0">
              <a:solidFill>
                <a:srgbClr val="1D4384"/>
              </a:solidFill>
              <a:latin typeface="Myriad Pro" panose="020B0503030403020204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1314252" y="1739223"/>
            <a:ext cx="8744148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444500" algn="l"/>
              </a:tabLst>
            </a:pPr>
            <a:r>
              <a:rPr lang="ru-RU" sz="2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Написать </a:t>
            </a:r>
            <a:r>
              <a:rPr lang="ru-RU" sz="2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учебник по гранту, конкурсу </a:t>
            </a:r>
          </a:p>
          <a:p>
            <a:endParaRPr lang="ru-RU" sz="2200" dirty="0" smtClean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spcAft>
                <a:spcPts val="600"/>
              </a:spcAft>
            </a:pPr>
            <a:endParaRPr lang="ru-RU" sz="2200" dirty="0" smtClean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/>
            <a:endParaRPr lang="ru-RU" sz="2200" dirty="0" smtClean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spcAft>
                <a:spcPts val="600"/>
              </a:spcAft>
            </a:pPr>
            <a:endParaRPr lang="ru-RU" sz="2200" dirty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846106" y="1351739"/>
            <a:ext cx="69742" cy="800659"/>
          </a:xfrm>
          <a:prstGeom prst="rect">
            <a:avLst/>
          </a:prstGeom>
          <a:solidFill>
            <a:srgbClr val="B9D8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741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68" t="11742" r="15856" b="9490"/>
          <a:stretch/>
        </p:blipFill>
        <p:spPr bwMode="auto">
          <a:xfrm>
            <a:off x="1461674" y="2268463"/>
            <a:ext cx="7644726" cy="4680025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37950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Заголовок 1"/>
          <p:cNvSpPr txBox="1">
            <a:spLocks/>
          </p:cNvSpPr>
          <p:nvPr/>
        </p:nvSpPr>
        <p:spPr>
          <a:xfrm>
            <a:off x="1314253" y="396255"/>
            <a:ext cx="4104455" cy="476353"/>
          </a:xfrm>
          <a:prstGeom prst="rect">
            <a:avLst/>
          </a:prstGeom>
          <a:noFill/>
        </p:spPr>
        <p:txBody>
          <a:bodyPr vert="horz" lIns="106701" tIns="53351" rIns="106701" bIns="53351" rtlCol="0" anchor="ctr">
            <a:noAutofit/>
          </a:bodyPr>
          <a:lstStyle/>
          <a:p>
            <a:pPr>
              <a:spcBef>
                <a:spcPct val="0"/>
              </a:spcBef>
            </a:pPr>
            <a:r>
              <a:rPr lang="ru-RU" sz="2200" dirty="0">
                <a:solidFill>
                  <a:srgbClr val="1D4384"/>
                </a:solidFill>
                <a:latin typeface="Myriad Pro" panose="020B0503030403020204" pitchFamily="34" charset="0"/>
              </a:rPr>
              <a:t>Секреты издательской кухни</a:t>
            </a:r>
            <a:endParaRPr lang="en-US" sz="2200" dirty="0">
              <a:solidFill>
                <a:srgbClr val="1D4384"/>
              </a:solidFill>
              <a:latin typeface="Myriad Pro" panose="020B0503030403020204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1314252" y="1739223"/>
            <a:ext cx="8744148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444500" algn="l"/>
              </a:tabLst>
            </a:pPr>
            <a:r>
              <a:rPr lang="ru-RU" sz="2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Написать </a:t>
            </a:r>
            <a:r>
              <a:rPr lang="ru-RU" sz="2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учебник по гранту, конкурсу </a:t>
            </a:r>
          </a:p>
          <a:p>
            <a:endParaRPr lang="ru-RU" sz="2200" dirty="0" smtClean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spcAft>
                <a:spcPts val="600"/>
              </a:spcAft>
            </a:pPr>
            <a:endParaRPr lang="ru-RU" sz="2200" dirty="0" smtClean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/>
            <a:endParaRPr lang="ru-RU" sz="2200" dirty="0" smtClean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spcAft>
                <a:spcPts val="600"/>
              </a:spcAft>
            </a:pPr>
            <a:endParaRPr lang="ru-RU" sz="2200" dirty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846106" y="1351739"/>
            <a:ext cx="69742" cy="800659"/>
          </a:xfrm>
          <a:prstGeom prst="rect">
            <a:avLst/>
          </a:prstGeom>
          <a:solidFill>
            <a:srgbClr val="B9D8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1489945" y="2268463"/>
            <a:ext cx="8566867" cy="4020480"/>
            <a:chOff x="1489945" y="2268463"/>
            <a:chExt cx="8566867" cy="4020480"/>
          </a:xfrm>
        </p:grpSpPr>
        <p:pic>
          <p:nvPicPr>
            <p:cNvPr id="19458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250" t="18887" r="20729" b="28534"/>
            <a:stretch/>
          </p:blipFill>
          <p:spPr bwMode="auto">
            <a:xfrm>
              <a:off x="1489945" y="2268463"/>
              <a:ext cx="8566867" cy="4020480"/>
            </a:xfrm>
            <a:prstGeom prst="rect">
              <a:avLst/>
            </a:prstGeom>
            <a:noFill/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Скругленный прямоугольник 6"/>
            <p:cNvSpPr/>
            <p:nvPr/>
          </p:nvSpPr>
          <p:spPr>
            <a:xfrm>
              <a:off x="1962324" y="5536255"/>
              <a:ext cx="2808312" cy="161661"/>
            </a:xfrm>
            <a:prstGeom prst="roundRect">
              <a:avLst/>
            </a:prstGeom>
            <a:noFill/>
            <a:ln w="38100" cap="rnd">
              <a:solidFill>
                <a:srgbClr val="76B53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2565044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Заголовок 1"/>
          <p:cNvSpPr txBox="1">
            <a:spLocks/>
          </p:cNvSpPr>
          <p:nvPr/>
        </p:nvSpPr>
        <p:spPr>
          <a:xfrm>
            <a:off x="1314253" y="396255"/>
            <a:ext cx="4104455" cy="476353"/>
          </a:xfrm>
          <a:prstGeom prst="rect">
            <a:avLst/>
          </a:prstGeom>
          <a:noFill/>
        </p:spPr>
        <p:txBody>
          <a:bodyPr vert="horz" lIns="106701" tIns="53351" rIns="106701" bIns="53351" rtlCol="0" anchor="ctr">
            <a:noAutofit/>
          </a:bodyPr>
          <a:lstStyle/>
          <a:p>
            <a:pPr>
              <a:spcBef>
                <a:spcPct val="0"/>
              </a:spcBef>
            </a:pPr>
            <a:r>
              <a:rPr lang="ru-RU" sz="2200" dirty="0">
                <a:solidFill>
                  <a:srgbClr val="1D4384"/>
                </a:solidFill>
                <a:latin typeface="Myriad Pro" panose="020B0503030403020204" pitchFamily="34" charset="0"/>
              </a:rPr>
              <a:t>Секреты издательской кухни</a:t>
            </a:r>
            <a:endParaRPr lang="en-US" sz="2200" dirty="0">
              <a:solidFill>
                <a:srgbClr val="1D4384"/>
              </a:solidFill>
              <a:latin typeface="Myriad Pro" panose="020B0503030403020204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1314252" y="1739223"/>
            <a:ext cx="8744148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Почем </a:t>
            </a:r>
            <a:r>
              <a:rPr lang="ru-RU" sz="2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издатель может отказать? И что с этим </a:t>
            </a:r>
            <a:r>
              <a:rPr lang="ru-RU" sz="2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делать</a:t>
            </a:r>
            <a:endParaRPr lang="en-US" sz="2200" b="1" dirty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sz="2200" b="1" dirty="0" smtClean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44500" indent="-444500">
              <a:buFont typeface="Wingdings" panose="05000000000000000000" pitchFamily="2" charset="2"/>
              <a:buChar char="q"/>
            </a:pPr>
            <a:r>
              <a:rPr lang="ru-RU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Проблема: </a:t>
            </a:r>
          </a:p>
          <a:p>
            <a:pPr marL="444500" lvl="1"/>
            <a:r>
              <a:rPr lang="ru-RU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Рукопись большого объема</a:t>
            </a:r>
            <a:endParaRPr lang="ru-RU" sz="2200" dirty="0" smtClean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44500" lvl="0" indent="-444500">
              <a:buFont typeface="Wingdings" panose="05000000000000000000" pitchFamily="2" charset="2"/>
              <a:buChar char="ü"/>
            </a:pPr>
            <a:r>
              <a:rPr lang="ru-RU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Что делать:  </a:t>
            </a:r>
          </a:p>
          <a:p>
            <a:pPr marL="723900" lvl="0" indent="-279400">
              <a:buAutoNum type="arabicPeriod"/>
              <a:tabLst>
                <a:tab pos="723900" algn="l"/>
              </a:tabLst>
            </a:pPr>
            <a:r>
              <a:rPr lang="ru-RU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Сокращать </a:t>
            </a:r>
          </a:p>
          <a:p>
            <a:pPr marL="723900" lvl="0" indent="-279400">
              <a:buAutoNum type="arabicPeriod"/>
              <a:tabLst>
                <a:tab pos="723900" algn="l"/>
              </a:tabLst>
            </a:pPr>
            <a:r>
              <a:rPr lang="ru-RU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Выводить часть в электронное приложение</a:t>
            </a:r>
          </a:p>
          <a:p>
            <a:pPr marL="723900" lvl="0" indent="-279400">
              <a:buAutoNum type="arabicPeriod"/>
              <a:tabLst>
                <a:tab pos="723900" algn="l"/>
              </a:tabLst>
            </a:pPr>
            <a:r>
              <a:rPr lang="ru-RU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Делить на несколько изданий</a:t>
            </a:r>
            <a:endParaRPr lang="ru-RU" sz="2200" dirty="0" smtClean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/>
            <a:endParaRPr lang="ru-RU" sz="2000" dirty="0"/>
          </a:p>
        </p:txBody>
      </p:sp>
      <p:sp>
        <p:nvSpPr>
          <p:cNvPr id="26" name="Прямоугольник 25"/>
          <p:cNvSpPr/>
          <p:nvPr/>
        </p:nvSpPr>
        <p:spPr>
          <a:xfrm>
            <a:off x="846106" y="1351739"/>
            <a:ext cx="69742" cy="800659"/>
          </a:xfrm>
          <a:prstGeom prst="rect">
            <a:avLst/>
          </a:prstGeom>
          <a:solidFill>
            <a:srgbClr val="B9D8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Picture 2" descr="\\SKULL\Users$\smv\Desktop\Картинки и открытки\Картинки\problem-solving-consists-using-generic-ad-hoc-methods-orderly-manner-finding-solutions-to-problems-some-38483749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104"/>
          <a:stretch/>
        </p:blipFill>
        <p:spPr bwMode="auto">
          <a:xfrm>
            <a:off x="7826152" y="4740585"/>
            <a:ext cx="2232248" cy="2193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0981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Заголовок 1"/>
          <p:cNvSpPr txBox="1">
            <a:spLocks/>
          </p:cNvSpPr>
          <p:nvPr/>
        </p:nvSpPr>
        <p:spPr>
          <a:xfrm>
            <a:off x="1314253" y="396255"/>
            <a:ext cx="4104455" cy="476353"/>
          </a:xfrm>
          <a:prstGeom prst="rect">
            <a:avLst/>
          </a:prstGeom>
          <a:noFill/>
        </p:spPr>
        <p:txBody>
          <a:bodyPr vert="horz" lIns="106701" tIns="53351" rIns="106701" bIns="53351" rtlCol="0" anchor="ctr">
            <a:noAutofit/>
          </a:bodyPr>
          <a:lstStyle/>
          <a:p>
            <a:pPr>
              <a:spcBef>
                <a:spcPct val="0"/>
              </a:spcBef>
            </a:pPr>
            <a:r>
              <a:rPr lang="ru-RU" sz="2200" dirty="0">
                <a:solidFill>
                  <a:srgbClr val="1D4384"/>
                </a:solidFill>
                <a:latin typeface="Myriad Pro" panose="020B0503030403020204" pitchFamily="34" charset="0"/>
              </a:rPr>
              <a:t>Секреты издательской кухни</a:t>
            </a:r>
            <a:endParaRPr lang="en-US" sz="2200" dirty="0">
              <a:solidFill>
                <a:srgbClr val="1D4384"/>
              </a:solidFill>
              <a:latin typeface="Myriad Pro" panose="020B0503030403020204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1314252" y="1739223"/>
            <a:ext cx="8744148" cy="54784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Почем </a:t>
            </a:r>
            <a:r>
              <a:rPr lang="ru-RU" sz="2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издатель может отказать? И что с этим </a:t>
            </a:r>
            <a:r>
              <a:rPr lang="ru-RU" sz="2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делать</a:t>
            </a:r>
            <a:endParaRPr lang="en-US" sz="2200" b="1" dirty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sz="2200" b="1" dirty="0" smtClean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44500" indent="-444500">
              <a:buFont typeface="Wingdings" panose="05000000000000000000" pitchFamily="2" charset="2"/>
              <a:buChar char="q"/>
            </a:pPr>
            <a:r>
              <a:rPr lang="ru-RU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Проблема: </a:t>
            </a:r>
          </a:p>
          <a:p>
            <a:pPr marL="444500" lvl="1"/>
            <a:r>
              <a:rPr lang="ru-RU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Рукопись не прошла </a:t>
            </a:r>
            <a:r>
              <a:rPr lang="ru-RU" sz="2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антиплагиат</a:t>
            </a:r>
            <a:endParaRPr lang="ru-RU" sz="2200" dirty="0" smtClean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44500" lvl="0" indent="-444500">
              <a:buFont typeface="Wingdings" panose="05000000000000000000" pitchFamily="2" charset="2"/>
              <a:buChar char="ü"/>
            </a:pPr>
            <a:r>
              <a:rPr lang="ru-RU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Что делать:  </a:t>
            </a:r>
          </a:p>
          <a:p>
            <a:pPr marL="723900" lvl="0" indent="-279400">
              <a:buAutoNum type="arabicPeriod"/>
              <a:tabLst>
                <a:tab pos="723900" algn="l"/>
              </a:tabLst>
            </a:pPr>
            <a:r>
              <a:rPr lang="ru-RU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Проверять </a:t>
            </a:r>
            <a:r>
              <a:rPr lang="ru-RU" sz="2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антиплагиат</a:t>
            </a:r>
            <a:r>
              <a:rPr lang="ru-RU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перед отправкой рукописи издателю. Сопроводить рукопись отчетом </a:t>
            </a:r>
            <a:r>
              <a:rPr lang="ru-RU" sz="2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антиплагиата</a:t>
            </a:r>
            <a:endParaRPr lang="ru-RU" sz="2200" dirty="0" smtClean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23900" lvl="0" indent="-279400">
              <a:buAutoNum type="arabicPeriod"/>
              <a:tabLst>
                <a:tab pos="723900" algn="l"/>
              </a:tabLst>
            </a:pPr>
            <a:r>
              <a:rPr lang="ru-RU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Увеличить оригинальность </a:t>
            </a:r>
          </a:p>
          <a:p>
            <a:pPr marL="723900" lvl="0" indent="-279400">
              <a:buAutoNum type="arabicPeriod"/>
              <a:tabLst>
                <a:tab pos="723900" algn="l"/>
              </a:tabLst>
            </a:pPr>
            <a:endParaRPr lang="ru-RU" sz="2200" dirty="0" smtClean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44500" indent="-444500">
              <a:buFont typeface="Wingdings" panose="05000000000000000000" pitchFamily="2" charset="2"/>
              <a:buChar char="q"/>
            </a:pPr>
            <a:r>
              <a:rPr lang="ru-RU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Проблема</a:t>
            </a: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</a:p>
          <a:p>
            <a:pPr marL="444500" lvl="1"/>
            <a:r>
              <a:rPr lang="ru-RU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Получены замечания </a:t>
            </a:r>
            <a:r>
              <a:rPr lang="ru-RU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 </a:t>
            </a:r>
            <a:r>
              <a:rPr lang="ru-RU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рамках </a:t>
            </a:r>
            <a:endParaRPr lang="ru-RU" sz="2200" dirty="0" smtClean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44500" lvl="1"/>
            <a:r>
              <a:rPr lang="ru-RU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внутреннего </a:t>
            </a:r>
            <a:r>
              <a:rPr lang="ru-RU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рецензирования</a:t>
            </a:r>
          </a:p>
          <a:p>
            <a:pPr marL="444500" lvl="0" indent="-444500">
              <a:buFont typeface="Wingdings" panose="05000000000000000000" pitchFamily="2" charset="2"/>
              <a:buChar char="ü"/>
            </a:pPr>
            <a:r>
              <a:rPr lang="ru-RU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Что </a:t>
            </a: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делать:  </a:t>
            </a:r>
          </a:p>
          <a:p>
            <a:pPr marL="723900" lvl="0" indent="-279400">
              <a:buAutoNum type="arabicPeriod"/>
              <a:tabLst>
                <a:tab pos="723900" algn="l"/>
              </a:tabLst>
            </a:pPr>
            <a:r>
              <a:rPr lang="ru-RU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Доработать</a:t>
            </a:r>
            <a:endParaRPr lang="ru-RU" sz="2200" dirty="0" smtClean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23900" lvl="0" indent="-279400">
              <a:buAutoNum type="arabicPeriod"/>
              <a:tabLst>
                <a:tab pos="723900" algn="l"/>
              </a:tabLst>
            </a:pPr>
            <a:r>
              <a:rPr lang="ru-RU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Написать ответ </a:t>
            </a:r>
            <a:r>
              <a:rPr lang="ru-RU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автора</a:t>
            </a:r>
            <a:endParaRPr lang="ru-RU" sz="2200" dirty="0" smtClean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/>
            <a:endParaRPr lang="ru-RU" sz="2000" dirty="0"/>
          </a:p>
        </p:txBody>
      </p:sp>
      <p:sp>
        <p:nvSpPr>
          <p:cNvPr id="26" name="Прямоугольник 25"/>
          <p:cNvSpPr/>
          <p:nvPr/>
        </p:nvSpPr>
        <p:spPr>
          <a:xfrm>
            <a:off x="846106" y="1351739"/>
            <a:ext cx="69742" cy="800659"/>
          </a:xfrm>
          <a:prstGeom prst="rect">
            <a:avLst/>
          </a:prstGeom>
          <a:solidFill>
            <a:srgbClr val="B9D8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Picture 3" descr="\\SKULL\Users$\smv\Desktop\Картинки и открытки\Картинки\69589719-reunión-creativa-el-hombre-de-negocios-la-solución-de-un-problema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56" r="35983"/>
          <a:stretch/>
        </p:blipFill>
        <p:spPr bwMode="auto">
          <a:xfrm>
            <a:off x="7938988" y="5170155"/>
            <a:ext cx="2088232" cy="1778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8141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38788" y="-1"/>
            <a:ext cx="4554612" cy="50767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Picture 3" descr="R:\Реклама\РЕКЛАМА(новая)\!!!2017\презентация\для ppt\pexels-photo-46274.jpeg"/>
          <p:cNvPicPr>
            <a:picLocks noChangeAspect="1" noChangeArrowheads="1"/>
          </p:cNvPicPr>
          <p:nvPr/>
        </p:nvPicPr>
        <p:blipFill rotWithShape="1">
          <a:blip r:embed="rId3" cstate="print"/>
          <a:srcRect r="40572"/>
          <a:stretch/>
        </p:blipFill>
        <p:spPr bwMode="auto">
          <a:xfrm>
            <a:off x="-82588" y="-1"/>
            <a:ext cx="10775988" cy="7560455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-70947" y="0"/>
            <a:ext cx="10809514" cy="7561263"/>
          </a:xfrm>
          <a:prstGeom prst="rect">
            <a:avLst/>
          </a:prstGeom>
          <a:solidFill>
            <a:srgbClr val="92D050">
              <a:alpha val="78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-80356" y="1210165"/>
            <a:ext cx="10827656" cy="38563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0" y="2066119"/>
            <a:ext cx="10693400" cy="2922345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vert="horz" lIns="106701" tIns="53351" rIns="106701" bIns="53351" rtlCol="0" anchor="ctr">
            <a:noAutofit/>
          </a:bodyPr>
          <a:lstStyle/>
          <a:p>
            <a:pPr lvl="1">
              <a:lnSpc>
                <a:spcPts val="4300"/>
              </a:lnSpc>
              <a:spcBef>
                <a:spcPct val="0"/>
              </a:spcBef>
            </a:pPr>
            <a:endParaRPr lang="ru-RU" sz="3500" b="1" cap="all" dirty="0" smtClean="0">
              <a:solidFill>
                <a:srgbClr val="1D4384"/>
              </a:solidFill>
            </a:endParaRPr>
          </a:p>
          <a:p>
            <a:pPr lvl="1">
              <a:lnSpc>
                <a:spcPts val="4300"/>
              </a:lnSpc>
              <a:spcBef>
                <a:spcPct val="0"/>
              </a:spcBef>
            </a:pPr>
            <a:endParaRPr lang="ru-RU" sz="3500" b="1" cap="all" dirty="0">
              <a:solidFill>
                <a:srgbClr val="1D4384"/>
              </a:solidFill>
            </a:endParaRPr>
          </a:p>
          <a:p>
            <a:pPr lvl="0" algn="ctr">
              <a:spcAft>
                <a:spcPts val="600"/>
              </a:spcAft>
            </a:pPr>
            <a:endParaRPr lang="ru-RU" sz="3000" b="1" cap="all" dirty="0">
              <a:solidFill>
                <a:srgbClr val="1D4384"/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ctr">
              <a:spcAft>
                <a:spcPts val="600"/>
              </a:spcAft>
            </a:pPr>
            <a:r>
              <a:rPr lang="ru-RU" sz="3000" b="1" cap="all" dirty="0" smtClean="0">
                <a:solidFill>
                  <a:srgbClr val="1D4384"/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1. Как </a:t>
            </a:r>
            <a:r>
              <a:rPr lang="ru-RU" sz="3000" b="1" cap="all" dirty="0">
                <a:solidFill>
                  <a:srgbClr val="1D4384"/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издатель выбирает </a:t>
            </a:r>
            <a:r>
              <a:rPr lang="ru-RU" sz="3000" b="1" cap="all" dirty="0" smtClean="0">
                <a:solidFill>
                  <a:srgbClr val="1D4384"/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рукопись</a:t>
            </a:r>
            <a:r>
              <a:rPr lang="ru-RU" sz="2800" dirty="0" smtClean="0">
                <a:solidFill>
                  <a:srgbClr val="1D4384"/>
                </a:solidFill>
                <a:latin typeface="Myriad Pro" panose="020B0503030403020204" pitchFamily="34" charset="0"/>
              </a:rPr>
              <a:t> </a:t>
            </a:r>
          </a:p>
          <a:p>
            <a:pPr lvl="0" algn="ctr">
              <a:spcAft>
                <a:spcPts val="600"/>
              </a:spcAft>
            </a:pPr>
            <a:r>
              <a:rPr lang="ru-RU" sz="2800" dirty="0">
                <a:solidFill>
                  <a:srgbClr val="1D4384"/>
                </a:solidFill>
                <a:latin typeface="Myriad Pro" panose="020B0503030403020204" pitchFamily="34" charset="0"/>
              </a:rPr>
              <a:t>Р</a:t>
            </a:r>
            <a:r>
              <a:rPr lang="ru-RU" sz="2800" dirty="0" smtClean="0">
                <a:solidFill>
                  <a:srgbClr val="1D4384"/>
                </a:solidFill>
                <a:latin typeface="Myriad Pro" panose="020B0503030403020204" pitchFamily="34" charset="0"/>
              </a:rPr>
              <a:t>аскрываем </a:t>
            </a:r>
            <a:r>
              <a:rPr lang="ru-RU" sz="2800" dirty="0">
                <a:solidFill>
                  <a:srgbClr val="1D4384"/>
                </a:solidFill>
                <a:latin typeface="Myriad Pro" panose="020B0503030403020204" pitchFamily="34" charset="0"/>
              </a:rPr>
              <a:t>формулу </a:t>
            </a:r>
            <a:r>
              <a:rPr lang="ru-RU" sz="2800" dirty="0" smtClean="0">
                <a:solidFill>
                  <a:srgbClr val="1D4384"/>
                </a:solidFill>
                <a:latin typeface="Myriad Pro" panose="020B0503030403020204" pitchFamily="34" charset="0"/>
              </a:rPr>
              <a:t>отбора</a:t>
            </a:r>
            <a:endParaRPr lang="ru-RU" sz="2800" dirty="0">
              <a:solidFill>
                <a:srgbClr val="1D4384"/>
              </a:solidFill>
              <a:latin typeface="Myriad Pro" panose="020B0503030403020204" pitchFamily="34" charset="0"/>
            </a:endParaRPr>
          </a:p>
          <a:p>
            <a:pPr marL="536575" lvl="0" indent="-536575">
              <a:spcAft>
                <a:spcPts val="600"/>
              </a:spcAft>
            </a:pPr>
            <a:endParaRPr lang="ru-RU" sz="3200" dirty="0" smtClean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</a:pPr>
            <a:endParaRPr lang="en-US" dirty="0"/>
          </a:p>
        </p:txBody>
      </p:sp>
      <p:pic>
        <p:nvPicPr>
          <p:cNvPr id="15" name="Picture 2" descr="R:\Реклама\РЕКЛАМА(новая)\!!!Макеты\Фирменные элементы 2013-2016\КНОРУС\knorus_300x300 px.png"/>
          <p:cNvPicPr>
            <a:picLocks noChangeAspect="1" noChangeArrowheads="1"/>
          </p:cNvPicPr>
          <p:nvPr/>
        </p:nvPicPr>
        <p:blipFill rotWithShape="1">
          <a:blip r:embed="rId4" cstate="print"/>
          <a:srcRect b="13689"/>
          <a:stretch/>
        </p:blipFill>
        <p:spPr bwMode="auto">
          <a:xfrm>
            <a:off x="4275130" y="1351739"/>
            <a:ext cx="1800200" cy="155378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53721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Заголовок 1"/>
          <p:cNvSpPr txBox="1">
            <a:spLocks/>
          </p:cNvSpPr>
          <p:nvPr/>
        </p:nvSpPr>
        <p:spPr>
          <a:xfrm>
            <a:off x="1314253" y="396255"/>
            <a:ext cx="4104455" cy="476353"/>
          </a:xfrm>
          <a:prstGeom prst="rect">
            <a:avLst/>
          </a:prstGeom>
          <a:noFill/>
        </p:spPr>
        <p:txBody>
          <a:bodyPr vert="horz" lIns="106701" tIns="53351" rIns="106701" bIns="53351" rtlCol="0" anchor="ctr">
            <a:noAutofit/>
          </a:bodyPr>
          <a:lstStyle/>
          <a:p>
            <a:pPr>
              <a:spcBef>
                <a:spcPct val="0"/>
              </a:spcBef>
            </a:pPr>
            <a:r>
              <a:rPr lang="ru-RU" sz="2200" dirty="0">
                <a:solidFill>
                  <a:srgbClr val="1D4384"/>
                </a:solidFill>
                <a:latin typeface="Myriad Pro" panose="020B0503030403020204" pitchFamily="34" charset="0"/>
              </a:rPr>
              <a:t>Секреты издательской кухни</a:t>
            </a:r>
            <a:endParaRPr lang="en-US" sz="2200" dirty="0">
              <a:solidFill>
                <a:srgbClr val="1D4384"/>
              </a:solidFill>
              <a:latin typeface="Myriad Pro" panose="020B0503030403020204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1314252" y="1739223"/>
            <a:ext cx="8744148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Почем </a:t>
            </a:r>
            <a:r>
              <a:rPr lang="ru-RU" sz="2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издатель может отказать? И что с этим </a:t>
            </a:r>
            <a:r>
              <a:rPr lang="ru-RU" sz="2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делать</a:t>
            </a:r>
            <a:endParaRPr lang="en-US" sz="2200" b="1" dirty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sz="2200" b="1" dirty="0" smtClean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44500" indent="-444500">
              <a:buFont typeface="Wingdings" panose="05000000000000000000" pitchFamily="2" charset="2"/>
              <a:buChar char="q"/>
            </a:pPr>
            <a:r>
              <a:rPr lang="ru-RU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Проблема: </a:t>
            </a:r>
          </a:p>
          <a:p>
            <a:pPr marL="444500" lvl="1"/>
            <a:r>
              <a:rPr lang="ru-RU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Выявлены устаревшие данные</a:t>
            </a:r>
          </a:p>
          <a:p>
            <a:pPr marL="444500" lvl="0" indent="-444500">
              <a:buFont typeface="Wingdings" panose="05000000000000000000" pitchFamily="2" charset="2"/>
              <a:buChar char="ü"/>
            </a:pPr>
            <a:r>
              <a:rPr lang="ru-RU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Что делать:  </a:t>
            </a:r>
          </a:p>
          <a:p>
            <a:pPr marL="723900" lvl="0" indent="-279400">
              <a:buAutoNum type="arabicPeriod"/>
              <a:tabLst>
                <a:tab pos="723900" algn="l"/>
              </a:tabLst>
            </a:pPr>
            <a:r>
              <a:rPr lang="ru-RU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Проверить перед сдачей рукописи издателю</a:t>
            </a:r>
          </a:p>
          <a:p>
            <a:pPr marL="714375" lvl="0" indent="-269875">
              <a:buFont typeface="Arial" panose="020B0604020202020204" pitchFamily="34" charset="0"/>
              <a:buChar char="•"/>
              <a:tabLst>
                <a:tab pos="714375" algn="l"/>
              </a:tabLst>
            </a:pPr>
            <a:r>
              <a:rPr lang="ru-RU" sz="2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нормативку</a:t>
            </a:r>
            <a:endParaRPr lang="ru-RU" sz="2200" dirty="0" smtClean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14375" lvl="0" indent="-269875">
              <a:buFont typeface="Arial" panose="020B0604020202020204" pitchFamily="34" charset="0"/>
              <a:buChar char="•"/>
              <a:tabLst>
                <a:tab pos="714375" algn="l"/>
              </a:tabLst>
            </a:pPr>
            <a:r>
              <a:rPr lang="ru-RU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список литературы</a:t>
            </a:r>
          </a:p>
          <a:p>
            <a:pPr marL="444500" lvl="0">
              <a:tabLst>
                <a:tab pos="723900" algn="l"/>
              </a:tabLst>
            </a:pPr>
            <a:r>
              <a:rPr lang="ru-RU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2.  Актуализировать данные</a:t>
            </a:r>
          </a:p>
          <a:p>
            <a:pPr marL="444500" lvl="0">
              <a:tabLst>
                <a:tab pos="723900" algn="l"/>
              </a:tabLst>
            </a:pPr>
            <a:endParaRPr lang="ru-RU" sz="2200" dirty="0" smtClean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846106" y="1351739"/>
            <a:ext cx="69742" cy="800659"/>
          </a:xfrm>
          <a:prstGeom prst="rect">
            <a:avLst/>
          </a:prstGeom>
          <a:solidFill>
            <a:srgbClr val="B9D8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Picture 2" descr="\\SKULL\Users$\smv\Desktop\Картинки и открытки\Картинки\problem-solving-consists-using-generic-ad-hoc-methods-orderly-manner-finding-solutions-to-problems-some-38483749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104"/>
          <a:stretch/>
        </p:blipFill>
        <p:spPr bwMode="auto">
          <a:xfrm>
            <a:off x="7826152" y="4740585"/>
            <a:ext cx="2232248" cy="2193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6430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Заголовок 1"/>
          <p:cNvSpPr txBox="1">
            <a:spLocks/>
          </p:cNvSpPr>
          <p:nvPr/>
        </p:nvSpPr>
        <p:spPr>
          <a:xfrm>
            <a:off x="1314253" y="396255"/>
            <a:ext cx="4104455" cy="476353"/>
          </a:xfrm>
          <a:prstGeom prst="rect">
            <a:avLst/>
          </a:prstGeom>
          <a:noFill/>
        </p:spPr>
        <p:txBody>
          <a:bodyPr vert="horz" lIns="106701" tIns="53351" rIns="106701" bIns="53351" rtlCol="0" anchor="ctr">
            <a:noAutofit/>
          </a:bodyPr>
          <a:lstStyle/>
          <a:p>
            <a:pPr>
              <a:spcBef>
                <a:spcPct val="0"/>
              </a:spcBef>
            </a:pPr>
            <a:r>
              <a:rPr lang="ru-RU" sz="2200" dirty="0">
                <a:solidFill>
                  <a:srgbClr val="1D4384"/>
                </a:solidFill>
                <a:latin typeface="Myriad Pro" panose="020B0503030403020204" pitchFamily="34" charset="0"/>
              </a:rPr>
              <a:t>Секреты издательской кухни</a:t>
            </a:r>
            <a:endParaRPr lang="en-US" sz="2200" dirty="0">
              <a:solidFill>
                <a:srgbClr val="1D4384"/>
              </a:solidFill>
              <a:latin typeface="Myriad Pro" panose="020B0503030403020204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1314252" y="1739223"/>
            <a:ext cx="8744148" cy="71096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Почем </a:t>
            </a:r>
            <a:r>
              <a:rPr lang="ru-RU" sz="2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издатель может отказать? И что с этим </a:t>
            </a:r>
            <a:r>
              <a:rPr lang="ru-RU" sz="2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делать</a:t>
            </a:r>
            <a:endParaRPr lang="en-US" sz="2200" b="1" dirty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sz="2200" b="1" dirty="0" smtClean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44500" indent="-444500">
              <a:buFont typeface="Wingdings" panose="05000000000000000000" pitchFamily="2" charset="2"/>
              <a:buChar char="q"/>
            </a:pPr>
            <a:r>
              <a:rPr lang="ru-RU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Проблема: </a:t>
            </a:r>
          </a:p>
          <a:p>
            <a:pPr marL="444500" lvl="1"/>
            <a:r>
              <a:rPr lang="ru-RU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Нарушение технического оформление рукописи</a:t>
            </a:r>
          </a:p>
          <a:p>
            <a:pPr marL="714375" lvl="1" indent="-269875">
              <a:buFont typeface="Arial" panose="020B0604020202020204" pitchFamily="34" charset="0"/>
              <a:buChar char="•"/>
            </a:pPr>
            <a:r>
              <a:rPr lang="ru-RU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рукописный </a:t>
            </a: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текст</a:t>
            </a:r>
          </a:p>
          <a:p>
            <a:pPr marL="714375" lvl="1" indent="-269875">
              <a:buFont typeface="Arial" panose="020B0604020202020204" pitchFamily="34" charset="0"/>
              <a:buChar char="•"/>
            </a:pPr>
            <a:r>
              <a:rPr lang="ru-RU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непригодные рисунки</a:t>
            </a:r>
          </a:p>
          <a:p>
            <a:pPr marL="714375" lvl="1" indent="-269875">
              <a:buFont typeface="Arial" panose="020B0604020202020204" pitchFamily="34" charset="0"/>
              <a:buChar char="•"/>
            </a:pPr>
            <a:r>
              <a:rPr lang="ru-RU" sz="2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неединообразное</a:t>
            </a:r>
            <a:r>
              <a:rPr lang="ru-RU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оформление глав разных авторов</a:t>
            </a:r>
            <a:endParaRPr lang="ru-RU" sz="2200" dirty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14375" lvl="1" indent="-269875">
              <a:buFont typeface="Arial" panose="020B0604020202020204" pitchFamily="34" charset="0"/>
              <a:buChar char="•"/>
            </a:pP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</a:t>
            </a:r>
            <a:r>
              <a:rPr lang="ru-RU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ехническая </a:t>
            </a: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небрежность оформления</a:t>
            </a:r>
          </a:p>
          <a:p>
            <a:pPr marL="444500" lvl="0" indent="-444500">
              <a:buFont typeface="Wingdings" panose="05000000000000000000" pitchFamily="2" charset="2"/>
              <a:buChar char="ü"/>
            </a:pPr>
            <a:r>
              <a:rPr lang="ru-RU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Что делать:  </a:t>
            </a:r>
          </a:p>
          <a:p>
            <a:pPr marL="723900" lvl="0" indent="-279400">
              <a:buAutoNum type="arabicPeriod"/>
              <a:tabLst>
                <a:tab pos="723900" algn="l"/>
              </a:tabLst>
            </a:pPr>
            <a:r>
              <a:rPr lang="ru-RU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Ознакомиться с правилами оформления рукописи</a:t>
            </a:r>
          </a:p>
          <a:p>
            <a:pPr marL="714375" lvl="0">
              <a:tabLst>
                <a:tab pos="723900" algn="l"/>
              </a:tabLst>
            </a:pPr>
            <a:r>
              <a:rPr lang="ru-RU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в конкретном издательстве</a:t>
            </a:r>
          </a:p>
          <a:p>
            <a:pPr marL="723900" lvl="0" indent="-279400">
              <a:buAutoNum type="arabicPeriod"/>
              <a:tabLst>
                <a:tab pos="723900" algn="l"/>
              </a:tabLst>
            </a:pPr>
            <a:r>
              <a:rPr lang="ru-RU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Привести рукопись с требуемым параметрам</a:t>
            </a:r>
          </a:p>
          <a:p>
            <a:pPr lvl="0"/>
            <a:endParaRPr lang="ru-RU" sz="2000" dirty="0"/>
          </a:p>
          <a:p>
            <a:r>
              <a:rPr lang="ru-RU" sz="2000" dirty="0"/>
              <a:t> </a:t>
            </a:r>
          </a:p>
          <a:p>
            <a:r>
              <a:rPr lang="ru-RU" sz="2000" b="1" dirty="0"/>
              <a:t/>
            </a:r>
            <a:br>
              <a:rPr lang="ru-RU" sz="2000" b="1" dirty="0"/>
            </a:br>
            <a:r>
              <a:rPr lang="ru-RU" sz="2000" b="1" dirty="0"/>
              <a:t> </a:t>
            </a:r>
            <a:endParaRPr lang="ru-RU" sz="2000" dirty="0"/>
          </a:p>
          <a:p>
            <a:endParaRPr lang="ru-RU" sz="2000" dirty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spcAft>
                <a:spcPts val="600"/>
              </a:spcAft>
            </a:pPr>
            <a:endParaRPr lang="ru-RU" sz="2000" dirty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/>
            <a:endParaRPr lang="ru-RU" sz="2000" dirty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spcAft>
                <a:spcPts val="600"/>
              </a:spcAft>
            </a:pPr>
            <a:endParaRPr lang="ru-RU" sz="2000" dirty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23900" lvl="0" indent="-279400">
              <a:buAutoNum type="arabicPeriod"/>
              <a:tabLst>
                <a:tab pos="723900" algn="l"/>
              </a:tabLst>
            </a:pPr>
            <a:endParaRPr lang="ru-RU" sz="2200" dirty="0" smtClean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846106" y="1351739"/>
            <a:ext cx="69742" cy="800659"/>
          </a:xfrm>
          <a:prstGeom prst="rect">
            <a:avLst/>
          </a:prstGeom>
          <a:solidFill>
            <a:srgbClr val="B9D8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Picture 3" descr="\\SKULL\Users$\smv\Desktop\Картинки и открытки\Картинки\69589719-reunión-creativa-el-hombre-de-negocios-la-solución-de-un-problema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7263" r="33374"/>
          <a:stretch/>
        </p:blipFill>
        <p:spPr bwMode="auto">
          <a:xfrm>
            <a:off x="8906632" y="4787900"/>
            <a:ext cx="1205118" cy="2162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0853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38788" y="-1"/>
            <a:ext cx="4554612" cy="50767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Picture 3" descr="R:\Реклама\РЕКЛАМА(новая)\!!!2017\презентация\для ppt\pexels-photo-46274.jpeg"/>
          <p:cNvPicPr>
            <a:picLocks noChangeAspect="1" noChangeArrowheads="1"/>
          </p:cNvPicPr>
          <p:nvPr/>
        </p:nvPicPr>
        <p:blipFill rotWithShape="1">
          <a:blip r:embed="rId3" cstate="print"/>
          <a:srcRect r="40572"/>
          <a:stretch/>
        </p:blipFill>
        <p:spPr bwMode="auto">
          <a:xfrm>
            <a:off x="-82588" y="-1"/>
            <a:ext cx="10775988" cy="7560455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-70947" y="0"/>
            <a:ext cx="10809514" cy="7561263"/>
          </a:xfrm>
          <a:prstGeom prst="rect">
            <a:avLst/>
          </a:prstGeom>
          <a:solidFill>
            <a:srgbClr val="92D050">
              <a:alpha val="78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-116113" y="1210165"/>
            <a:ext cx="10827656" cy="38563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0" y="2066119"/>
            <a:ext cx="10693400" cy="2922345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vert="horz" lIns="106701" tIns="53351" rIns="106701" bIns="53351" rtlCol="0" anchor="ctr">
            <a:noAutofit/>
          </a:bodyPr>
          <a:lstStyle/>
          <a:p>
            <a:pPr lvl="1">
              <a:lnSpc>
                <a:spcPts val="4300"/>
              </a:lnSpc>
              <a:spcBef>
                <a:spcPct val="0"/>
              </a:spcBef>
            </a:pPr>
            <a:endParaRPr lang="ru-RU" sz="3500" b="1" cap="all" dirty="0" smtClean="0">
              <a:solidFill>
                <a:srgbClr val="1D4384"/>
              </a:solidFill>
            </a:endParaRPr>
          </a:p>
          <a:p>
            <a:pPr lvl="1">
              <a:lnSpc>
                <a:spcPts val="4300"/>
              </a:lnSpc>
              <a:spcBef>
                <a:spcPct val="0"/>
              </a:spcBef>
            </a:pPr>
            <a:endParaRPr lang="ru-RU" sz="3500" b="1" cap="all" dirty="0">
              <a:solidFill>
                <a:srgbClr val="1D4384"/>
              </a:solidFill>
            </a:endParaRPr>
          </a:p>
          <a:p>
            <a:pPr marL="536575" indent="-536575" algn="ctr">
              <a:spcAft>
                <a:spcPts val="600"/>
              </a:spcAft>
            </a:pPr>
            <a:r>
              <a:rPr lang="ru-RU" sz="3000" b="1" cap="all" dirty="0" smtClean="0">
                <a:solidFill>
                  <a:srgbClr val="1D4384"/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2. Как </a:t>
            </a:r>
            <a:r>
              <a:rPr lang="ru-RU" sz="3000" b="1" cap="all" dirty="0">
                <a:solidFill>
                  <a:srgbClr val="1D4384"/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автору выбрать издателя</a:t>
            </a:r>
          </a:p>
          <a:p>
            <a:pPr algn="ctr">
              <a:spcAft>
                <a:spcPts val="600"/>
              </a:spcAft>
            </a:pPr>
            <a:r>
              <a:rPr lang="ru-RU" sz="2800" dirty="0">
                <a:solidFill>
                  <a:srgbClr val="1D4384"/>
                </a:solidFill>
                <a:latin typeface="Myriad Pro" panose="020B0503030403020204" pitchFamily="34" charset="0"/>
              </a:rPr>
              <a:t>Договор – на что обратить </a:t>
            </a:r>
            <a:r>
              <a:rPr lang="ru-RU" sz="2800" dirty="0" smtClean="0">
                <a:solidFill>
                  <a:srgbClr val="1D4384"/>
                </a:solidFill>
                <a:latin typeface="Myriad Pro" panose="020B0503030403020204" pitchFamily="34" charset="0"/>
              </a:rPr>
              <a:t>внимание</a:t>
            </a:r>
            <a:endParaRPr lang="ru-RU" sz="2800" dirty="0">
              <a:solidFill>
                <a:srgbClr val="1D4384"/>
              </a:solidFill>
              <a:latin typeface="Myriad Pro" panose="020B0503030403020204" pitchFamily="34" charset="0"/>
            </a:endParaRPr>
          </a:p>
          <a:p>
            <a:pPr algn="ctr">
              <a:spcBef>
                <a:spcPct val="0"/>
              </a:spcBef>
            </a:pPr>
            <a:endParaRPr lang="en-US" dirty="0"/>
          </a:p>
        </p:txBody>
      </p:sp>
      <p:pic>
        <p:nvPicPr>
          <p:cNvPr id="15" name="Picture 2" descr="R:\Реклама\РЕКЛАМА(новая)\!!!Макеты\Фирменные элементы 2013-2016\КНОРУС\knorus_300x300 px.png"/>
          <p:cNvPicPr>
            <a:picLocks noChangeAspect="1" noChangeArrowheads="1"/>
          </p:cNvPicPr>
          <p:nvPr/>
        </p:nvPicPr>
        <p:blipFill rotWithShape="1">
          <a:blip r:embed="rId4" cstate="print"/>
          <a:srcRect b="13689"/>
          <a:stretch/>
        </p:blipFill>
        <p:spPr bwMode="auto">
          <a:xfrm>
            <a:off x="4275130" y="1351739"/>
            <a:ext cx="1800200" cy="155378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80353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Заголовок 1"/>
          <p:cNvSpPr txBox="1">
            <a:spLocks/>
          </p:cNvSpPr>
          <p:nvPr/>
        </p:nvSpPr>
        <p:spPr>
          <a:xfrm>
            <a:off x="1314253" y="396255"/>
            <a:ext cx="4104455" cy="476353"/>
          </a:xfrm>
          <a:prstGeom prst="rect">
            <a:avLst/>
          </a:prstGeom>
          <a:noFill/>
        </p:spPr>
        <p:txBody>
          <a:bodyPr vert="horz" lIns="106701" tIns="53351" rIns="106701" bIns="53351" rtlCol="0" anchor="ctr">
            <a:noAutofit/>
          </a:bodyPr>
          <a:lstStyle/>
          <a:p>
            <a:pPr>
              <a:spcBef>
                <a:spcPct val="0"/>
              </a:spcBef>
            </a:pPr>
            <a:r>
              <a:rPr lang="ru-RU" sz="2200" dirty="0">
                <a:solidFill>
                  <a:srgbClr val="1D4384"/>
                </a:solidFill>
                <a:latin typeface="Myriad Pro" panose="020B0503030403020204" pitchFamily="34" charset="0"/>
              </a:rPr>
              <a:t>Секреты издательской кухни</a:t>
            </a:r>
            <a:endParaRPr lang="en-US" sz="2200" dirty="0">
              <a:solidFill>
                <a:srgbClr val="1D4384"/>
              </a:solidFill>
              <a:latin typeface="Myriad Pro" panose="020B0503030403020204" pitchFamily="34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846106" y="1351739"/>
            <a:ext cx="69742" cy="800659"/>
          </a:xfrm>
          <a:prstGeom prst="rect">
            <a:avLst/>
          </a:prstGeom>
          <a:solidFill>
            <a:srgbClr val="B9D8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1314252" y="1739223"/>
            <a:ext cx="8744148" cy="47500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Договор – на что обратить внимание</a:t>
            </a:r>
          </a:p>
          <a:p>
            <a:endParaRPr lang="ru-RU" sz="2200" b="1" dirty="0" smtClean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47675" indent="-447675">
              <a:buFont typeface="Wingdings" panose="05000000000000000000" pitchFamily="2" charset="2"/>
              <a:buChar char="q"/>
            </a:pP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Срок </a:t>
            </a:r>
            <a:r>
              <a:rPr lang="ru-RU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договора</a:t>
            </a:r>
          </a:p>
          <a:p>
            <a:pPr marL="447675" lvl="1">
              <a:lnSpc>
                <a:spcPts val="2000"/>
              </a:lnSpc>
            </a:pPr>
            <a:endParaRPr lang="ru-RU" sz="1800" dirty="0" smtClean="0">
              <a:solidFill>
                <a:srgbClr val="1D4384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47675" lvl="1">
              <a:lnSpc>
                <a:spcPts val="2000"/>
              </a:lnSpc>
            </a:pPr>
            <a:r>
              <a:rPr lang="ru-RU" sz="1800" dirty="0" smtClean="0">
                <a:solidFill>
                  <a:srgbClr val="1D438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1.1</a:t>
            </a:r>
            <a:r>
              <a:rPr lang="ru-RU" sz="1800" dirty="0">
                <a:solidFill>
                  <a:srgbClr val="1D438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ЛИЦЕНЗИАР обязуется не позднее «__» ________ 202__ года предоставить ЛИЦЕНЗИАТУ исключительную лицензию сроком на </a:t>
            </a:r>
            <a:r>
              <a:rPr lang="ru-RU" sz="1800" b="1" dirty="0">
                <a:solidFill>
                  <a:srgbClr val="1D438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8 (восемь) лет </a:t>
            </a:r>
            <a:r>
              <a:rPr lang="ru-RU" sz="1800" dirty="0">
                <a:solidFill>
                  <a:srgbClr val="1D438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 произведения </a:t>
            </a:r>
            <a:r>
              <a:rPr lang="ru-RU" sz="1800" dirty="0" smtClean="0">
                <a:solidFill>
                  <a:srgbClr val="1D438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«___________________________» </a:t>
            </a:r>
            <a:r>
              <a:rPr lang="ru-RU" sz="1800" dirty="0">
                <a:solidFill>
                  <a:srgbClr val="1D438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(далее — ПРОИЗВЕДЕНИЕ).</a:t>
            </a:r>
          </a:p>
          <a:p>
            <a:pPr marL="447675" indent="-447675">
              <a:buFont typeface="Wingdings" panose="05000000000000000000" pitchFamily="2" charset="2"/>
              <a:buChar char="q"/>
            </a:pPr>
            <a:endParaRPr lang="ru-RU" sz="2200" dirty="0" smtClean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/>
            <a:r>
              <a:rPr lang="ru-RU" sz="1800" dirty="0">
                <a:solidFill>
                  <a:srgbClr val="1D438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5.3. Обладание ЛИЦЕНЗИАТОМ исключительной лицензией </a:t>
            </a:r>
            <a:r>
              <a:rPr lang="ru-RU" sz="1800" u="sng" dirty="0">
                <a:solidFill>
                  <a:srgbClr val="1D438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пролонгируется</a:t>
            </a:r>
            <a:r>
              <a:rPr lang="ru-RU" sz="1800" dirty="0">
                <a:solidFill>
                  <a:srgbClr val="1D438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на срок </a:t>
            </a:r>
            <a:r>
              <a:rPr lang="ru-RU" sz="1800" b="1" dirty="0">
                <a:solidFill>
                  <a:srgbClr val="1D438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8 (восемь) лет</a:t>
            </a:r>
            <a:r>
              <a:rPr lang="ru-RU" sz="1800" dirty="0">
                <a:solidFill>
                  <a:srgbClr val="1D438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если ни одна из Сторон за </a:t>
            </a:r>
            <a:r>
              <a:rPr lang="ru-RU" sz="1800" b="1" dirty="0">
                <a:solidFill>
                  <a:srgbClr val="1D438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30 (тридцать) дней </a:t>
            </a:r>
            <a:r>
              <a:rPr lang="ru-RU" sz="1800" dirty="0">
                <a:solidFill>
                  <a:srgbClr val="1D438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 окончания срока обладания исключительной лицензией не заявит в письменной форме о прекращении настоящего Договора и о несогласии с обладанием ЛИЦЕНЗИАТОМ исключительной лицензией в течение нового срока. Пролонгация может осуществляться неограниченное количество раз</a:t>
            </a:r>
            <a:r>
              <a:rPr lang="ru-RU" sz="1800" dirty="0" smtClean="0">
                <a:solidFill>
                  <a:srgbClr val="1D438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lvl="1"/>
            <a:endParaRPr lang="ru-RU" sz="1800" dirty="0" smtClean="0">
              <a:solidFill>
                <a:srgbClr val="1D4384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47675" indent="-447675">
              <a:buFont typeface="Wingdings" panose="05000000000000000000" pitchFamily="2" charset="2"/>
              <a:buChar char="q"/>
            </a:pPr>
            <a:endParaRPr lang="ru-RU" sz="2200" dirty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1835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Заголовок 1"/>
          <p:cNvSpPr txBox="1">
            <a:spLocks/>
          </p:cNvSpPr>
          <p:nvPr/>
        </p:nvSpPr>
        <p:spPr>
          <a:xfrm>
            <a:off x="1314253" y="396255"/>
            <a:ext cx="4104455" cy="476353"/>
          </a:xfrm>
          <a:prstGeom prst="rect">
            <a:avLst/>
          </a:prstGeom>
          <a:noFill/>
        </p:spPr>
        <p:txBody>
          <a:bodyPr vert="horz" lIns="106701" tIns="53351" rIns="106701" bIns="53351" rtlCol="0" anchor="ctr">
            <a:noAutofit/>
          </a:bodyPr>
          <a:lstStyle/>
          <a:p>
            <a:pPr>
              <a:spcBef>
                <a:spcPct val="0"/>
              </a:spcBef>
            </a:pPr>
            <a:r>
              <a:rPr lang="ru-RU" sz="2200" dirty="0">
                <a:solidFill>
                  <a:srgbClr val="1D4384"/>
                </a:solidFill>
                <a:latin typeface="Myriad Pro" panose="020B0503030403020204" pitchFamily="34" charset="0"/>
              </a:rPr>
              <a:t>Секреты издательской кухни</a:t>
            </a:r>
            <a:endParaRPr lang="en-US" sz="2200" dirty="0">
              <a:solidFill>
                <a:srgbClr val="1D4384"/>
              </a:solidFill>
              <a:latin typeface="Myriad Pro" panose="020B0503030403020204" pitchFamily="34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846106" y="1351739"/>
            <a:ext cx="69742" cy="800659"/>
          </a:xfrm>
          <a:prstGeom prst="rect">
            <a:avLst/>
          </a:prstGeom>
          <a:solidFill>
            <a:srgbClr val="B9D8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1314252" y="1739223"/>
            <a:ext cx="8744148" cy="26930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Договор – на что обратить внимание</a:t>
            </a:r>
          </a:p>
          <a:p>
            <a:endParaRPr lang="ru-RU" sz="2200" b="1" dirty="0" smtClean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47675" indent="-447675">
              <a:buFont typeface="Wingdings" panose="05000000000000000000" pitchFamily="2" charset="2"/>
              <a:buChar char="q"/>
            </a:pPr>
            <a:r>
              <a:rPr lang="ru-RU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Сроки издания</a:t>
            </a:r>
          </a:p>
          <a:p>
            <a:endParaRPr lang="ru-RU" sz="2200" dirty="0" smtClean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>
              <a:spcAft>
                <a:spcPts val="600"/>
              </a:spcAft>
            </a:pPr>
            <a:r>
              <a:rPr lang="ru-RU" sz="1800" dirty="0" smtClean="0">
                <a:solidFill>
                  <a:srgbClr val="1D438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2.9. ЛИЦЕНЗИАТ издает ПРОИЗВЕДЕНИЕ </a:t>
            </a:r>
            <a:r>
              <a:rPr lang="ru-RU" sz="1800" u="sng" dirty="0" smtClean="0">
                <a:solidFill>
                  <a:srgbClr val="1D438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согласно внутреннему графику</a:t>
            </a:r>
            <a:r>
              <a:rPr lang="ru-RU" sz="1800" dirty="0" smtClean="0">
                <a:solidFill>
                  <a:srgbClr val="1D438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движения печатной продукции.</a:t>
            </a:r>
          </a:p>
          <a:p>
            <a:pPr lvl="1"/>
            <a:endParaRPr lang="ru-RU" sz="1800" dirty="0">
              <a:solidFill>
                <a:srgbClr val="1D4384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47675" indent="-447675">
              <a:buFont typeface="Wingdings" panose="05000000000000000000" pitchFamily="2" charset="2"/>
              <a:buChar char="q"/>
            </a:pPr>
            <a:endParaRPr lang="ru-RU" sz="2200" dirty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7457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Заголовок 1"/>
          <p:cNvSpPr txBox="1">
            <a:spLocks/>
          </p:cNvSpPr>
          <p:nvPr/>
        </p:nvSpPr>
        <p:spPr>
          <a:xfrm>
            <a:off x="1314253" y="396255"/>
            <a:ext cx="4104455" cy="476353"/>
          </a:xfrm>
          <a:prstGeom prst="rect">
            <a:avLst/>
          </a:prstGeom>
          <a:noFill/>
        </p:spPr>
        <p:txBody>
          <a:bodyPr vert="horz" lIns="106701" tIns="53351" rIns="106701" bIns="53351" rtlCol="0" anchor="ctr">
            <a:noAutofit/>
          </a:bodyPr>
          <a:lstStyle/>
          <a:p>
            <a:pPr>
              <a:spcBef>
                <a:spcPct val="0"/>
              </a:spcBef>
            </a:pPr>
            <a:r>
              <a:rPr lang="ru-RU" sz="2200" dirty="0">
                <a:solidFill>
                  <a:srgbClr val="1D4384"/>
                </a:solidFill>
                <a:latin typeface="Myriad Pro" panose="020B0503030403020204" pitchFamily="34" charset="0"/>
              </a:rPr>
              <a:t>Секреты издательской кухни</a:t>
            </a:r>
            <a:endParaRPr lang="en-US" sz="2200" dirty="0">
              <a:solidFill>
                <a:srgbClr val="1D4384"/>
              </a:solidFill>
              <a:latin typeface="Myriad Pro" panose="020B0503030403020204" pitchFamily="34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846106" y="1351739"/>
            <a:ext cx="69742" cy="800659"/>
          </a:xfrm>
          <a:prstGeom prst="rect">
            <a:avLst/>
          </a:prstGeom>
          <a:solidFill>
            <a:srgbClr val="B9D8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1314252" y="1739223"/>
            <a:ext cx="8744148" cy="70019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Договор – на что обратить </a:t>
            </a:r>
            <a:r>
              <a:rPr lang="ru-RU" sz="2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внимание</a:t>
            </a:r>
          </a:p>
          <a:p>
            <a:endParaRPr lang="ru-RU" sz="2200" dirty="0" smtClean="0">
              <a:solidFill>
                <a:srgbClr val="1D4384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47675" indent="-447675">
              <a:buFont typeface="Wingdings" panose="05000000000000000000" pitchFamily="2" charset="2"/>
              <a:buChar char="q"/>
            </a:pPr>
            <a:r>
              <a:rPr lang="ru-RU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Гонорар</a:t>
            </a:r>
          </a:p>
          <a:p>
            <a:endParaRPr lang="ru-RU" sz="2200" dirty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ru-RU" sz="1800" dirty="0">
                <a:solidFill>
                  <a:srgbClr val="1D438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Дополнительное соглашение</a:t>
            </a:r>
          </a:p>
          <a:p>
            <a:pPr lvl="1"/>
            <a:r>
              <a:rPr lang="ru-RU" sz="1800" dirty="0" smtClean="0">
                <a:solidFill>
                  <a:srgbClr val="1D438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ru-RU" sz="1800" dirty="0">
                <a:solidFill>
                  <a:srgbClr val="1D438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ЛИЦЕНЗИАТ обязуется выплатить ЛИЦЕНЗИАРУ </a:t>
            </a:r>
            <a:r>
              <a:rPr lang="ru-RU" sz="1800" u="sng" dirty="0">
                <a:solidFill>
                  <a:srgbClr val="1D438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вознаграждение в размере ___ (_____________________) процентов от издательской цены </a:t>
            </a:r>
            <a:r>
              <a:rPr lang="ru-RU" sz="1800" dirty="0">
                <a:solidFill>
                  <a:srgbClr val="1D438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ЛИЦЕНЗИАТА за каждый экземпляр ПРОИЗВЕДЕНИЯ (под экземпляром для целей настоящего Договора понимается текст ПРОИЗВЕДЕНИЯ на материальном носителе) за вычетом экземпляров, разосланных ЛИЦЕНЗИАТОМ бесплатно в рекламных целях при наличии соответствующих подтверждающих документов. </a:t>
            </a:r>
            <a:r>
              <a:rPr lang="ru-RU" sz="1800" u="sng" dirty="0">
                <a:solidFill>
                  <a:srgbClr val="1D438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Издательская цена составляет 60 (шестьдесят) процентов от цены, закрепленной в прайс-листе</a:t>
            </a:r>
            <a:r>
              <a:rPr lang="ru-RU" sz="1800" dirty="0">
                <a:solidFill>
                  <a:srgbClr val="1D438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ЛИЦЕНЗИАТА на момент начала реализации ПРОИЗВЕДЕНИЯ, без учета НДС. </a:t>
            </a:r>
          </a:p>
          <a:p>
            <a:pPr lvl="1"/>
            <a:r>
              <a:rPr lang="ru-RU" sz="1800" dirty="0">
                <a:solidFill>
                  <a:srgbClr val="1D438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2200" dirty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endParaRPr lang="ru-RU" sz="2200" dirty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/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lvl="0">
              <a:spcAft>
                <a:spcPts val="600"/>
              </a:spcAft>
            </a:pPr>
            <a:endParaRPr lang="ru-RU" sz="1600" dirty="0" smtClean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ru-RU" sz="2200" dirty="0" smtClean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spcAft>
                <a:spcPts val="600"/>
              </a:spcAft>
            </a:pPr>
            <a:endParaRPr lang="ru-RU" sz="2200" dirty="0" smtClean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/>
            <a:endParaRPr lang="ru-RU" sz="2200" dirty="0" smtClean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spcAft>
                <a:spcPts val="600"/>
              </a:spcAft>
            </a:pPr>
            <a:endParaRPr lang="ru-RU" sz="2200" dirty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2409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Заголовок 1"/>
          <p:cNvSpPr txBox="1">
            <a:spLocks/>
          </p:cNvSpPr>
          <p:nvPr/>
        </p:nvSpPr>
        <p:spPr>
          <a:xfrm>
            <a:off x="1314253" y="396255"/>
            <a:ext cx="4104455" cy="476353"/>
          </a:xfrm>
          <a:prstGeom prst="rect">
            <a:avLst/>
          </a:prstGeom>
          <a:noFill/>
        </p:spPr>
        <p:txBody>
          <a:bodyPr vert="horz" lIns="106701" tIns="53351" rIns="106701" bIns="53351" rtlCol="0" anchor="ctr">
            <a:noAutofit/>
          </a:bodyPr>
          <a:lstStyle/>
          <a:p>
            <a:pPr>
              <a:spcBef>
                <a:spcPct val="0"/>
              </a:spcBef>
            </a:pPr>
            <a:r>
              <a:rPr lang="ru-RU" sz="2200" dirty="0">
                <a:solidFill>
                  <a:srgbClr val="1D4384"/>
                </a:solidFill>
                <a:latin typeface="Myriad Pro" panose="020B0503030403020204" pitchFamily="34" charset="0"/>
              </a:rPr>
              <a:t>Секреты издательской кухни</a:t>
            </a:r>
            <a:endParaRPr lang="en-US" sz="2200" dirty="0">
              <a:solidFill>
                <a:srgbClr val="1D4384"/>
              </a:solidFill>
              <a:latin typeface="Myriad Pro" panose="020B0503030403020204" pitchFamily="34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846106" y="1351739"/>
            <a:ext cx="69742" cy="800659"/>
          </a:xfrm>
          <a:prstGeom prst="rect">
            <a:avLst/>
          </a:prstGeom>
          <a:solidFill>
            <a:srgbClr val="B9D8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1314252" y="1739223"/>
            <a:ext cx="8744148" cy="70634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Договор – на что обратить </a:t>
            </a:r>
            <a:r>
              <a:rPr lang="ru-RU" sz="2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внимание</a:t>
            </a:r>
          </a:p>
          <a:p>
            <a:endParaRPr lang="ru-RU" sz="2200" dirty="0" smtClean="0">
              <a:solidFill>
                <a:srgbClr val="1D4384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47675" indent="-447675">
              <a:buFont typeface="Wingdings" panose="05000000000000000000" pitchFamily="2" charset="2"/>
              <a:buChar char="q"/>
            </a:pPr>
            <a:r>
              <a:rPr lang="ru-RU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Гонорар</a:t>
            </a:r>
            <a:endParaRPr lang="ru-RU" sz="2200" dirty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sz="2200" dirty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/>
            <a:r>
              <a:rPr lang="ru-RU" sz="1800" dirty="0">
                <a:solidFill>
                  <a:srgbClr val="1D438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ru-RU" sz="1800" dirty="0" smtClean="0">
                <a:solidFill>
                  <a:srgbClr val="1D438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ru-RU" sz="1800" dirty="0">
                <a:solidFill>
                  <a:srgbClr val="1D438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Вознаграждение выплачивается ЛИЦЕНЗИАРУ или надлежащим образом уполномоченному представителю </a:t>
            </a:r>
            <a:r>
              <a:rPr lang="ru-RU" sz="1800" u="sng" dirty="0">
                <a:solidFill>
                  <a:srgbClr val="1D438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ежеквартально</a:t>
            </a:r>
            <a:r>
              <a:rPr lang="ru-RU" sz="1800" dirty="0">
                <a:solidFill>
                  <a:srgbClr val="1D438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по мере реализации ПРОИЗВЕДЕНИЯ (в следующем порядке: </a:t>
            </a:r>
            <a:r>
              <a:rPr lang="ru-RU" sz="1800" dirty="0" smtClean="0">
                <a:solidFill>
                  <a:srgbClr val="1D438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___________________________).</a:t>
            </a:r>
          </a:p>
          <a:p>
            <a:pPr lvl="1"/>
            <a:endParaRPr lang="ru-RU" sz="1800" dirty="0" smtClean="0">
              <a:solidFill>
                <a:srgbClr val="1D4384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/>
            <a:r>
              <a:rPr lang="ru-RU" sz="1800" dirty="0">
                <a:solidFill>
                  <a:srgbClr val="1D438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ru-RU" sz="1800" dirty="0" smtClean="0">
                <a:solidFill>
                  <a:srgbClr val="1D438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ru-RU" sz="1800" dirty="0">
                <a:solidFill>
                  <a:srgbClr val="1D438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Вознаграждение выплачивается ЛИЦЕНЗИАТОМ </a:t>
            </a:r>
            <a:r>
              <a:rPr lang="ru-RU" sz="1800" u="sng" dirty="0">
                <a:solidFill>
                  <a:srgbClr val="1D438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 предоставлении отчета об использовании</a:t>
            </a:r>
            <a:r>
              <a:rPr lang="ru-RU" sz="1800" dirty="0">
                <a:solidFill>
                  <a:srgbClr val="1D438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ПРОИЗВЕДЕНИЯ согласно п. 2.16 Договора</a:t>
            </a:r>
            <a:r>
              <a:rPr lang="ru-RU" sz="1800" dirty="0" smtClean="0">
                <a:solidFill>
                  <a:srgbClr val="1D438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lvl="1"/>
            <a:endParaRPr lang="ru-RU" sz="1800" dirty="0" smtClean="0">
              <a:solidFill>
                <a:srgbClr val="1D4384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/>
            <a:r>
              <a:rPr lang="ru-RU" sz="1800" dirty="0">
                <a:solidFill>
                  <a:srgbClr val="1D438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ru-RU" sz="1800" dirty="0" smtClean="0">
                <a:solidFill>
                  <a:srgbClr val="1D438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</a:t>
            </a:r>
            <a:r>
              <a:rPr lang="ru-RU" sz="1800" dirty="0">
                <a:solidFill>
                  <a:srgbClr val="1D438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В случае возникновения переплаты ЛИЦЕНЗИАТ вправе удержать ее из текущих сумм, подлежащих выплате </a:t>
            </a:r>
            <a:r>
              <a:rPr lang="ru-RU" sz="1800" dirty="0" smtClean="0">
                <a:solidFill>
                  <a:srgbClr val="1D438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ЛИЦЕНЗИАРУ.</a:t>
            </a:r>
          </a:p>
          <a:p>
            <a:endParaRPr lang="ru-RU" sz="1800" dirty="0">
              <a:solidFill>
                <a:srgbClr val="1D4384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/>
            <a:endParaRPr lang="ru-RU" sz="2200" dirty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endParaRPr lang="ru-RU" sz="2200" dirty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/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lvl="0">
              <a:spcAft>
                <a:spcPts val="600"/>
              </a:spcAft>
            </a:pPr>
            <a:endParaRPr lang="ru-RU" sz="1600" dirty="0" smtClean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ru-RU" sz="2200" dirty="0" smtClean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spcAft>
                <a:spcPts val="600"/>
              </a:spcAft>
            </a:pPr>
            <a:endParaRPr lang="ru-RU" sz="2200" dirty="0" smtClean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/>
            <a:endParaRPr lang="ru-RU" sz="2200" dirty="0" smtClean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spcAft>
                <a:spcPts val="600"/>
              </a:spcAft>
            </a:pPr>
            <a:endParaRPr lang="ru-RU" sz="2200" dirty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914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Заголовок 1"/>
          <p:cNvSpPr txBox="1">
            <a:spLocks/>
          </p:cNvSpPr>
          <p:nvPr/>
        </p:nvSpPr>
        <p:spPr>
          <a:xfrm>
            <a:off x="1314253" y="396255"/>
            <a:ext cx="4104455" cy="476353"/>
          </a:xfrm>
          <a:prstGeom prst="rect">
            <a:avLst/>
          </a:prstGeom>
          <a:noFill/>
        </p:spPr>
        <p:txBody>
          <a:bodyPr vert="horz" lIns="106701" tIns="53351" rIns="106701" bIns="53351" rtlCol="0" anchor="ctr">
            <a:noAutofit/>
          </a:bodyPr>
          <a:lstStyle/>
          <a:p>
            <a:pPr>
              <a:spcBef>
                <a:spcPct val="0"/>
              </a:spcBef>
            </a:pPr>
            <a:r>
              <a:rPr lang="ru-RU" sz="2200" dirty="0">
                <a:solidFill>
                  <a:srgbClr val="1D4384"/>
                </a:solidFill>
                <a:latin typeface="Myriad Pro" panose="020B0503030403020204" pitchFamily="34" charset="0"/>
              </a:rPr>
              <a:t>Секреты издательской кухни</a:t>
            </a:r>
            <a:endParaRPr lang="en-US" sz="2200" dirty="0">
              <a:solidFill>
                <a:srgbClr val="1D4384"/>
              </a:solidFill>
              <a:latin typeface="Myriad Pro" panose="020B0503030403020204" pitchFamily="34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846106" y="1351739"/>
            <a:ext cx="69742" cy="800659"/>
          </a:xfrm>
          <a:prstGeom prst="rect">
            <a:avLst/>
          </a:prstGeom>
          <a:solidFill>
            <a:srgbClr val="B9D8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1314252" y="1739223"/>
            <a:ext cx="8744148" cy="71250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Договор – на что обратить </a:t>
            </a:r>
            <a:r>
              <a:rPr lang="ru-RU" sz="2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внимание</a:t>
            </a:r>
          </a:p>
          <a:p>
            <a:endParaRPr lang="ru-RU" sz="2200" dirty="0" smtClean="0">
              <a:solidFill>
                <a:srgbClr val="1D4384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sz="2200" dirty="0" smtClean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47675" indent="-447675">
              <a:buFont typeface="Wingdings" panose="05000000000000000000" pitchFamily="2" charset="2"/>
              <a:buChar char="q"/>
            </a:pPr>
            <a:r>
              <a:rPr lang="ru-RU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Количество авторских экземпляров</a:t>
            </a:r>
            <a:endParaRPr lang="ru-RU" sz="2200" dirty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sz="2200" dirty="0" smtClean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ru-RU" sz="1800" dirty="0">
                <a:solidFill>
                  <a:srgbClr val="1D438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Дополнительное </a:t>
            </a:r>
            <a:r>
              <a:rPr lang="ru-RU" sz="1800" dirty="0" smtClean="0">
                <a:solidFill>
                  <a:srgbClr val="1D438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соглашение</a:t>
            </a:r>
            <a:endParaRPr lang="ru-RU" sz="1800" dirty="0">
              <a:solidFill>
                <a:srgbClr val="1D4384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19050"/>
            <a:r>
              <a:rPr lang="ru-RU" sz="1800" dirty="0" smtClean="0">
                <a:solidFill>
                  <a:srgbClr val="1D438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5. ЛИЦЕНЗИАТ </a:t>
            </a:r>
            <a:r>
              <a:rPr lang="ru-RU" sz="1800" dirty="0">
                <a:solidFill>
                  <a:srgbClr val="1D438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передает ЛИЦЕНЗИАРУ с каждого завода ПРОИЗВЕДЕНИЯ авторские экземпляры в следующих количествах: </a:t>
            </a:r>
          </a:p>
          <a:p>
            <a:pPr marL="285750" lvl="0" indent="-19050">
              <a:buFont typeface="Symbol" panose="05050102010706020507" pitchFamily="18" charset="2"/>
              <a:buChar char="-"/>
            </a:pPr>
            <a:r>
              <a:rPr lang="ru-RU" sz="1800" dirty="0">
                <a:solidFill>
                  <a:srgbClr val="1D438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 первого тиража и последующих тиражей и заводов свыше </a:t>
            </a:r>
            <a:r>
              <a:rPr lang="ru-RU" sz="1800" u="sng" dirty="0">
                <a:solidFill>
                  <a:srgbClr val="1D438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200 экз. — 10 тиражных экземпляров</a:t>
            </a:r>
            <a:r>
              <a:rPr lang="ru-RU" sz="1800" dirty="0">
                <a:solidFill>
                  <a:srgbClr val="1D438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по факту поступления первого заказа и выхода тиража. ЛИЦЕНЗИАР имеет право получить </a:t>
            </a:r>
            <a:r>
              <a:rPr lang="ru-RU" sz="1800" u="sng" dirty="0">
                <a:solidFill>
                  <a:srgbClr val="1D438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 сигнальный экземпляр </a:t>
            </a:r>
            <a:r>
              <a:rPr lang="ru-RU" sz="1800" dirty="0">
                <a:solidFill>
                  <a:srgbClr val="1D438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мягкой обложке до выхода тиража, далее по факту выхода тиража – </a:t>
            </a:r>
            <a:r>
              <a:rPr lang="ru-RU" sz="1800" u="sng" dirty="0">
                <a:solidFill>
                  <a:srgbClr val="1D438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9 тиражных экземпляров</a:t>
            </a:r>
            <a:r>
              <a:rPr lang="ru-RU" sz="1800" dirty="0">
                <a:solidFill>
                  <a:srgbClr val="1D438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pPr marL="285750" lvl="0" indent="-19050">
              <a:buFont typeface="Symbol" panose="05050102010706020507" pitchFamily="18" charset="2"/>
              <a:buChar char="-"/>
            </a:pPr>
            <a:r>
              <a:rPr lang="ru-RU" sz="1800" dirty="0" smtClean="0">
                <a:solidFill>
                  <a:srgbClr val="1D438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 </a:t>
            </a:r>
            <a:r>
              <a:rPr lang="ru-RU" sz="1800" dirty="0">
                <a:solidFill>
                  <a:srgbClr val="1D438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последующих заводов </a:t>
            </a:r>
            <a:r>
              <a:rPr lang="ru-RU" sz="1800" u="sng" dirty="0">
                <a:solidFill>
                  <a:srgbClr val="1D438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200 экз. и менее — 2 тиражных экземпляра </a:t>
            </a:r>
            <a:r>
              <a:rPr lang="ru-RU" sz="1800" dirty="0">
                <a:solidFill>
                  <a:srgbClr val="1D438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 факту выхода тиража.</a:t>
            </a:r>
          </a:p>
          <a:p>
            <a:pPr lvl="1"/>
            <a:endParaRPr lang="ru-RU" sz="2200" dirty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endParaRPr lang="ru-RU" sz="2200" dirty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/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lvl="0">
              <a:spcAft>
                <a:spcPts val="600"/>
              </a:spcAft>
            </a:pPr>
            <a:endParaRPr lang="ru-RU" sz="1600" dirty="0" smtClean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ru-RU" sz="2200" dirty="0" smtClean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spcAft>
                <a:spcPts val="600"/>
              </a:spcAft>
            </a:pPr>
            <a:endParaRPr lang="ru-RU" sz="2200" dirty="0" smtClean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/>
            <a:endParaRPr lang="ru-RU" sz="2200" dirty="0" smtClean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spcAft>
                <a:spcPts val="600"/>
              </a:spcAft>
            </a:pPr>
            <a:endParaRPr lang="ru-RU" sz="2200" dirty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1051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Заголовок 1"/>
          <p:cNvSpPr txBox="1">
            <a:spLocks/>
          </p:cNvSpPr>
          <p:nvPr/>
        </p:nvSpPr>
        <p:spPr>
          <a:xfrm>
            <a:off x="1314253" y="396255"/>
            <a:ext cx="4104455" cy="476353"/>
          </a:xfrm>
          <a:prstGeom prst="rect">
            <a:avLst/>
          </a:prstGeom>
          <a:noFill/>
        </p:spPr>
        <p:txBody>
          <a:bodyPr vert="horz" lIns="106701" tIns="53351" rIns="106701" bIns="53351" rtlCol="0" anchor="ctr">
            <a:noAutofit/>
          </a:bodyPr>
          <a:lstStyle/>
          <a:p>
            <a:pPr>
              <a:spcBef>
                <a:spcPct val="0"/>
              </a:spcBef>
            </a:pPr>
            <a:r>
              <a:rPr lang="ru-RU" sz="2200" dirty="0">
                <a:solidFill>
                  <a:srgbClr val="1D4384"/>
                </a:solidFill>
                <a:latin typeface="Myriad Pro" panose="020B0503030403020204" pitchFamily="34" charset="0"/>
              </a:rPr>
              <a:t>Секреты издательской кухни</a:t>
            </a:r>
            <a:endParaRPr lang="en-US" sz="2200" dirty="0">
              <a:solidFill>
                <a:srgbClr val="1D4384"/>
              </a:solidFill>
              <a:latin typeface="Myriad Pro" panose="020B0503030403020204" pitchFamily="34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846106" y="1351739"/>
            <a:ext cx="69742" cy="800659"/>
          </a:xfrm>
          <a:prstGeom prst="rect">
            <a:avLst/>
          </a:prstGeom>
          <a:solidFill>
            <a:srgbClr val="B9D8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1314252" y="1739223"/>
            <a:ext cx="8744148" cy="76174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Договор – на что обратить </a:t>
            </a:r>
            <a:r>
              <a:rPr lang="ru-RU" sz="2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внимание</a:t>
            </a:r>
          </a:p>
          <a:p>
            <a:endParaRPr lang="ru-RU" sz="2200" dirty="0" smtClean="0">
              <a:solidFill>
                <a:srgbClr val="1D4384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47675" indent="-447675">
              <a:buFont typeface="Wingdings" panose="05000000000000000000" pitchFamily="2" charset="2"/>
              <a:buChar char="q"/>
            </a:pPr>
            <a:r>
              <a:rPr lang="ru-RU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Внесение изменений в издание</a:t>
            </a:r>
          </a:p>
          <a:p>
            <a:endParaRPr lang="ru-RU" sz="2200" dirty="0" smtClean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47675"/>
            <a:r>
              <a:rPr lang="ru-RU" sz="1800" dirty="0">
                <a:solidFill>
                  <a:srgbClr val="1D438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ru-RU" sz="1800" dirty="0" smtClean="0">
                <a:solidFill>
                  <a:srgbClr val="1D438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1.4</a:t>
            </a:r>
            <a:r>
              <a:rPr lang="ru-RU" sz="1800" dirty="0">
                <a:solidFill>
                  <a:srgbClr val="1D438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ЛИЦЕНЗИАТ, в случае если это обусловлено коммерческими целями, вправе </a:t>
            </a:r>
            <a:r>
              <a:rPr lang="ru-RU" sz="1800" u="sng" dirty="0">
                <a:solidFill>
                  <a:srgbClr val="1D438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изменить название</a:t>
            </a:r>
            <a:r>
              <a:rPr lang="ru-RU" sz="1800" dirty="0">
                <a:solidFill>
                  <a:srgbClr val="1D438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ПРОИЗВЕДЕНИЯ </a:t>
            </a:r>
            <a:r>
              <a:rPr lang="ru-RU" sz="1800" u="sng" dirty="0">
                <a:solidFill>
                  <a:srgbClr val="1D438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 согласованию </a:t>
            </a:r>
            <a:r>
              <a:rPr lang="ru-RU" sz="1800" dirty="0">
                <a:solidFill>
                  <a:srgbClr val="1D438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 ЛИЦЕНЗИАРОМ.</a:t>
            </a:r>
          </a:p>
          <a:p>
            <a:pPr marL="447675"/>
            <a:r>
              <a:rPr lang="ru-RU" sz="1800" dirty="0">
                <a:solidFill>
                  <a:srgbClr val="1D438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Согласование проходит в следующем порядке: ЛИЦЕНЗИАТ предупреждает ЛИЦЕНЗИАРА в письменном виде, посредством почтовой или факсимильной связи, электронной почты либо курьерской службы о необходимости изменения названия ПРОИЗВЕДЕНИЯ. В случае несогласия ЛИЦЕНЗИАР должен в течение 10 (десяти) дней уведомить ЛИЦЕНЗИАТА и согласовать с ним название ПРОИЗВЕДЕНИЯ, отвечающее интересам обеих сторон. Если ЛИЦЕНЗИАР в течение 10 (десяти) календарных дней не уведомил о своем несогласии, его согласие </a:t>
            </a:r>
            <a:r>
              <a:rPr lang="ru-RU" sz="1800" dirty="0" err="1">
                <a:solidFill>
                  <a:srgbClr val="1D438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презюмируется</a:t>
            </a:r>
            <a:r>
              <a:rPr lang="ru-RU" sz="1800" dirty="0">
                <a:solidFill>
                  <a:srgbClr val="1D438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lvl="1"/>
            <a:endParaRPr lang="ru-RU" sz="1800" dirty="0" smtClean="0">
              <a:solidFill>
                <a:srgbClr val="1D4384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sz="1800" dirty="0">
              <a:solidFill>
                <a:srgbClr val="1D4384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/>
            <a:endParaRPr lang="ru-RU" sz="2200" dirty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endParaRPr lang="ru-RU" sz="2200" dirty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/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lvl="0">
              <a:spcAft>
                <a:spcPts val="600"/>
              </a:spcAft>
            </a:pPr>
            <a:endParaRPr lang="ru-RU" sz="1600" dirty="0" smtClean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ru-RU" sz="2200" dirty="0" smtClean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spcAft>
                <a:spcPts val="600"/>
              </a:spcAft>
            </a:pPr>
            <a:endParaRPr lang="ru-RU" sz="2200" dirty="0" smtClean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/>
            <a:endParaRPr lang="ru-RU" sz="2200" dirty="0" smtClean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spcAft>
                <a:spcPts val="600"/>
              </a:spcAft>
            </a:pPr>
            <a:endParaRPr lang="ru-RU" sz="2200" dirty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5000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Заголовок 1"/>
          <p:cNvSpPr txBox="1">
            <a:spLocks/>
          </p:cNvSpPr>
          <p:nvPr/>
        </p:nvSpPr>
        <p:spPr>
          <a:xfrm>
            <a:off x="1314253" y="396255"/>
            <a:ext cx="4104455" cy="476353"/>
          </a:xfrm>
          <a:prstGeom prst="rect">
            <a:avLst/>
          </a:prstGeom>
          <a:noFill/>
        </p:spPr>
        <p:txBody>
          <a:bodyPr vert="horz" lIns="106701" tIns="53351" rIns="106701" bIns="53351" rtlCol="0" anchor="ctr">
            <a:noAutofit/>
          </a:bodyPr>
          <a:lstStyle/>
          <a:p>
            <a:pPr>
              <a:spcBef>
                <a:spcPct val="0"/>
              </a:spcBef>
            </a:pPr>
            <a:r>
              <a:rPr lang="ru-RU" sz="2200" dirty="0">
                <a:solidFill>
                  <a:srgbClr val="1D4384"/>
                </a:solidFill>
                <a:latin typeface="Myriad Pro" panose="020B0503030403020204" pitchFamily="34" charset="0"/>
              </a:rPr>
              <a:t>Секреты издательской кухни</a:t>
            </a:r>
            <a:endParaRPr lang="en-US" sz="2200" dirty="0">
              <a:solidFill>
                <a:srgbClr val="1D4384"/>
              </a:solidFill>
              <a:latin typeface="Myriad Pro" panose="020B0503030403020204" pitchFamily="34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846106" y="1351739"/>
            <a:ext cx="69742" cy="800659"/>
          </a:xfrm>
          <a:prstGeom prst="rect">
            <a:avLst/>
          </a:prstGeom>
          <a:solidFill>
            <a:srgbClr val="B9D8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1314252" y="1739223"/>
            <a:ext cx="8744148" cy="61709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Договор – на что обратить </a:t>
            </a:r>
            <a:r>
              <a:rPr lang="ru-RU" sz="2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внимание</a:t>
            </a:r>
          </a:p>
          <a:p>
            <a:endParaRPr lang="ru-RU" sz="2200" dirty="0" smtClean="0">
              <a:solidFill>
                <a:srgbClr val="1D4384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47675" indent="-447675">
              <a:buFont typeface="Wingdings" panose="05000000000000000000" pitchFamily="2" charset="2"/>
              <a:buChar char="q"/>
            </a:pPr>
            <a:r>
              <a:rPr lang="ru-RU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Внесение изменений в издание</a:t>
            </a:r>
          </a:p>
          <a:p>
            <a:endParaRPr lang="ru-RU" sz="2200" dirty="0" smtClean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/>
            <a:r>
              <a:rPr lang="ru-RU" sz="1800" dirty="0">
                <a:solidFill>
                  <a:srgbClr val="1D438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1.3. Передаваемая ЛИЦЕНЗИАРОМ ЛИЦЕНЗИАТУ исключительная лицензия по настоящему Договору включает:</a:t>
            </a:r>
          </a:p>
          <a:p>
            <a:pPr marL="819254" lvl="1" indent="-285750" fontAlgn="base">
              <a:buFont typeface="Symbol" panose="05050102010706020507" pitchFamily="18" charset="2"/>
              <a:buChar char="-"/>
            </a:pPr>
            <a:r>
              <a:rPr lang="ru-RU" sz="1800" dirty="0" smtClean="0">
                <a:solidFill>
                  <a:srgbClr val="1D438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право </a:t>
            </a:r>
            <a:r>
              <a:rPr lang="ru-RU" sz="1800" dirty="0">
                <a:solidFill>
                  <a:srgbClr val="1D438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 переработку ПРОИЗВЕДЕНИЯ (в том числе путем внесения в текст ПРОИЗВЕДЕНИЯ каких-либо изменений, поручив выполнение такой работы ЛИЦЕНЗИАРУ или с его согласия третьему лицу, а также путем внесения </a:t>
            </a:r>
            <a:r>
              <a:rPr lang="ru-RU" sz="1800" u="sng" dirty="0">
                <a:solidFill>
                  <a:srgbClr val="1D438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без согласия</a:t>
            </a:r>
            <a:r>
              <a:rPr lang="ru-RU" sz="1800" dirty="0">
                <a:solidFill>
                  <a:srgbClr val="1D438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ЛИЦЕНЗИАРА в текст дополнений и сопровождение текста ПРОИЗВЕДЕНИЯ дополнительной информацией);</a:t>
            </a:r>
          </a:p>
          <a:p>
            <a:endParaRPr lang="ru-RU" sz="2200" dirty="0" smtClean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47675"/>
            <a:r>
              <a:rPr lang="ru-RU" sz="1800" dirty="0">
                <a:solidFill>
                  <a:srgbClr val="1D438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2200" dirty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/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lvl="0">
              <a:spcAft>
                <a:spcPts val="600"/>
              </a:spcAft>
            </a:pPr>
            <a:endParaRPr lang="ru-RU" sz="1600" dirty="0" smtClean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ru-RU" sz="2200" dirty="0" smtClean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spcAft>
                <a:spcPts val="600"/>
              </a:spcAft>
            </a:pPr>
            <a:endParaRPr lang="ru-RU" sz="2200" dirty="0" smtClean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/>
            <a:endParaRPr lang="ru-RU" sz="2200" dirty="0" smtClean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spcAft>
                <a:spcPts val="600"/>
              </a:spcAft>
            </a:pPr>
            <a:endParaRPr lang="ru-RU" sz="2200" dirty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256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Заголовок 1"/>
          <p:cNvSpPr txBox="1">
            <a:spLocks/>
          </p:cNvSpPr>
          <p:nvPr/>
        </p:nvSpPr>
        <p:spPr>
          <a:xfrm>
            <a:off x="1314253" y="396255"/>
            <a:ext cx="4104455" cy="476353"/>
          </a:xfrm>
          <a:prstGeom prst="rect">
            <a:avLst/>
          </a:prstGeom>
          <a:noFill/>
        </p:spPr>
        <p:txBody>
          <a:bodyPr vert="horz" lIns="106701" tIns="53351" rIns="106701" bIns="53351" rtlCol="0" anchor="ctr">
            <a:noAutofit/>
          </a:bodyPr>
          <a:lstStyle/>
          <a:p>
            <a:pPr>
              <a:spcBef>
                <a:spcPct val="0"/>
              </a:spcBef>
            </a:pPr>
            <a:r>
              <a:rPr lang="ru-RU" sz="2200" dirty="0">
                <a:solidFill>
                  <a:srgbClr val="1D4384"/>
                </a:solidFill>
                <a:latin typeface="Myriad Pro" panose="020B0503030403020204" pitchFamily="34" charset="0"/>
              </a:rPr>
              <a:t>Секреты издательской кухни</a:t>
            </a:r>
            <a:endParaRPr lang="en-US" sz="2200" dirty="0">
              <a:solidFill>
                <a:srgbClr val="1D4384"/>
              </a:solidFill>
              <a:latin typeface="Myriad Pro" panose="020B0503030403020204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1314252" y="1739223"/>
            <a:ext cx="8744148" cy="43967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36575" lvl="0" indent="-536575">
              <a:lnSpc>
                <a:spcPct val="107000"/>
              </a:lnSpc>
              <a:spcAft>
                <a:spcPts val="0"/>
              </a:spcAft>
            </a:pPr>
            <a:r>
              <a:rPr lang="ru-RU" sz="2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Формулу отбора или рецепт рукописи</a:t>
            </a:r>
          </a:p>
          <a:p>
            <a:pPr marL="536575" lvl="0" indent="-536575">
              <a:lnSpc>
                <a:spcPct val="107000"/>
              </a:lnSpc>
              <a:spcAft>
                <a:spcPts val="0"/>
              </a:spcAft>
            </a:pPr>
            <a:endParaRPr lang="ru-RU" sz="2200" b="1" dirty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600"/>
              </a:spcAft>
            </a:pPr>
            <a:r>
              <a:rPr lang="ru-RU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Ингредиенты</a:t>
            </a: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pPr marL="536575" lvl="0" indent="-536575"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Тема </a:t>
            </a:r>
          </a:p>
          <a:p>
            <a:pPr marL="536575" lvl="0" indent="-536575"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Читатель</a:t>
            </a:r>
          </a:p>
          <a:p>
            <a:pPr marL="536575" lvl="0" indent="-536575"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Автор</a:t>
            </a:r>
          </a:p>
          <a:p>
            <a:pPr marL="536575" lvl="0" indent="-536575"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Объем </a:t>
            </a:r>
            <a:endParaRPr lang="ru-RU" sz="2200" dirty="0" smtClean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36575" lvl="0" indent="-536575"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ru-RU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Аналог</a:t>
            </a:r>
            <a:endParaRPr lang="ru-RU" sz="2200" dirty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36575" lvl="0" indent="-536575">
              <a:lnSpc>
                <a:spcPct val="107000"/>
              </a:lnSpc>
              <a:spcAft>
                <a:spcPts val="0"/>
              </a:spcAft>
            </a:pPr>
            <a:endParaRPr lang="ru-RU" sz="2200" dirty="0" smtClean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36575" lvl="0" indent="-536575">
              <a:lnSpc>
                <a:spcPct val="107000"/>
              </a:lnSpc>
              <a:spcAft>
                <a:spcPts val="0"/>
              </a:spcAft>
            </a:pPr>
            <a:endParaRPr lang="ru-RU" sz="2200" dirty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36575" lvl="0" indent="-536575">
              <a:lnSpc>
                <a:spcPct val="107000"/>
              </a:lnSpc>
              <a:spcAft>
                <a:spcPts val="0"/>
              </a:spcAft>
            </a:pPr>
            <a:endParaRPr lang="en-US" sz="2200" dirty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846106" y="1351739"/>
            <a:ext cx="69742" cy="800659"/>
          </a:xfrm>
          <a:prstGeom prst="rect">
            <a:avLst/>
          </a:prstGeom>
          <a:solidFill>
            <a:srgbClr val="B9D8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Picture 3" descr="\\SKULL\Users$\smv\Desktop\Картинки и открытки\Картинки\captio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868" y="2988542"/>
            <a:ext cx="3168352" cy="3960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8863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Заголовок 1"/>
          <p:cNvSpPr txBox="1">
            <a:spLocks/>
          </p:cNvSpPr>
          <p:nvPr/>
        </p:nvSpPr>
        <p:spPr>
          <a:xfrm>
            <a:off x="1314253" y="396255"/>
            <a:ext cx="4104455" cy="476353"/>
          </a:xfrm>
          <a:prstGeom prst="rect">
            <a:avLst/>
          </a:prstGeom>
          <a:noFill/>
        </p:spPr>
        <p:txBody>
          <a:bodyPr vert="horz" lIns="106701" tIns="53351" rIns="106701" bIns="53351" rtlCol="0" anchor="ctr">
            <a:noAutofit/>
          </a:bodyPr>
          <a:lstStyle/>
          <a:p>
            <a:pPr>
              <a:spcBef>
                <a:spcPct val="0"/>
              </a:spcBef>
            </a:pPr>
            <a:r>
              <a:rPr lang="ru-RU" sz="2200" dirty="0">
                <a:solidFill>
                  <a:srgbClr val="1D4384"/>
                </a:solidFill>
                <a:latin typeface="Myriad Pro" panose="020B0503030403020204" pitchFamily="34" charset="0"/>
              </a:rPr>
              <a:t>Секреты издательской кухни</a:t>
            </a:r>
            <a:endParaRPr lang="en-US" sz="2200" dirty="0">
              <a:solidFill>
                <a:srgbClr val="1D4384"/>
              </a:solidFill>
              <a:latin typeface="Myriad Pro" panose="020B0503030403020204" pitchFamily="34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846106" y="1351739"/>
            <a:ext cx="69742" cy="800659"/>
          </a:xfrm>
          <a:prstGeom prst="rect">
            <a:avLst/>
          </a:prstGeom>
          <a:solidFill>
            <a:srgbClr val="B9D8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1314252" y="1739223"/>
            <a:ext cx="8744148" cy="71250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Договор – на что обратить </a:t>
            </a:r>
            <a:r>
              <a:rPr lang="ru-RU" sz="2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внимание</a:t>
            </a:r>
          </a:p>
          <a:p>
            <a:endParaRPr lang="ru-RU" sz="2200" dirty="0" smtClean="0">
              <a:solidFill>
                <a:srgbClr val="1D4384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47675" indent="-447675">
              <a:buFont typeface="Wingdings" panose="05000000000000000000" pitchFamily="2" charset="2"/>
              <a:buChar char="q"/>
            </a:pPr>
            <a:r>
              <a:rPr lang="ru-RU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Сублицензии и ЭБС</a:t>
            </a:r>
            <a:endParaRPr lang="ru-RU" sz="2200" dirty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sz="2200" dirty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47675"/>
            <a:r>
              <a:rPr lang="ru-RU" sz="1800" dirty="0">
                <a:solidFill>
                  <a:srgbClr val="1D438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2.12. ЛИЦЕНЗИАТ </a:t>
            </a:r>
            <a:r>
              <a:rPr lang="ru-RU" sz="1800" u="sng" dirty="0">
                <a:solidFill>
                  <a:srgbClr val="1D438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без согласования </a:t>
            </a:r>
            <a:r>
              <a:rPr lang="ru-RU" sz="1800" dirty="0">
                <a:solidFill>
                  <a:srgbClr val="1D438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 ЛИЦЕНЗИАРОМ вправе передавать </a:t>
            </a:r>
            <a:r>
              <a:rPr lang="ru-RU" sz="1800" u="sng" dirty="0">
                <a:solidFill>
                  <a:srgbClr val="1D438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третьим лицам </a:t>
            </a:r>
            <a:r>
              <a:rPr lang="ru-RU" sz="1800" dirty="0">
                <a:solidFill>
                  <a:srgbClr val="1D438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принадлежащие ему в соответствии с настоящим Договором права и обязанности (как в полном объеме, так и частично, как исключительную сублицензию, так и простые сублицензии). ЛИЦЕНЗИАТ вправе поручать исполнение Договора любым юридическим и физическим лицам по своему усмотрению.</a:t>
            </a:r>
          </a:p>
          <a:p>
            <a:pPr marL="447675"/>
            <a:r>
              <a:rPr lang="ru-RU" sz="1800" dirty="0">
                <a:solidFill>
                  <a:srgbClr val="1D438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Сублицензиат не вправе выдавать лицензии третьим лицам.</a:t>
            </a:r>
          </a:p>
          <a:p>
            <a:pPr marL="447675"/>
            <a:r>
              <a:rPr lang="ru-RU" sz="1800" dirty="0">
                <a:solidFill>
                  <a:srgbClr val="1D438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Сублицензиат несет самостоятельную ответственность за нарушение условий лицензионного договора.</a:t>
            </a:r>
          </a:p>
          <a:p>
            <a:pPr marL="447675"/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lvl="1"/>
            <a:endParaRPr lang="ru-RU" sz="2200" dirty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endParaRPr lang="ru-RU" sz="2200" dirty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/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lvl="0">
              <a:spcAft>
                <a:spcPts val="600"/>
              </a:spcAft>
            </a:pPr>
            <a:endParaRPr lang="ru-RU" sz="1600" dirty="0" smtClean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ru-RU" sz="2200" dirty="0" smtClean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spcAft>
                <a:spcPts val="600"/>
              </a:spcAft>
            </a:pPr>
            <a:endParaRPr lang="ru-RU" sz="2200" dirty="0" smtClean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/>
            <a:endParaRPr lang="ru-RU" sz="2200" dirty="0" smtClean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spcAft>
                <a:spcPts val="600"/>
              </a:spcAft>
            </a:pPr>
            <a:endParaRPr lang="ru-RU" sz="2200" dirty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8095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Заголовок 1"/>
          <p:cNvSpPr txBox="1">
            <a:spLocks/>
          </p:cNvSpPr>
          <p:nvPr/>
        </p:nvSpPr>
        <p:spPr>
          <a:xfrm>
            <a:off x="1314253" y="396255"/>
            <a:ext cx="4104455" cy="476353"/>
          </a:xfrm>
          <a:prstGeom prst="rect">
            <a:avLst/>
          </a:prstGeom>
          <a:noFill/>
        </p:spPr>
        <p:txBody>
          <a:bodyPr vert="horz" lIns="106701" tIns="53351" rIns="106701" bIns="53351" rtlCol="0" anchor="ctr">
            <a:noAutofit/>
          </a:bodyPr>
          <a:lstStyle/>
          <a:p>
            <a:pPr>
              <a:spcBef>
                <a:spcPct val="0"/>
              </a:spcBef>
            </a:pPr>
            <a:r>
              <a:rPr lang="ru-RU" sz="2200" dirty="0">
                <a:solidFill>
                  <a:srgbClr val="1D4384"/>
                </a:solidFill>
                <a:latin typeface="Myriad Pro" panose="020B0503030403020204" pitchFamily="34" charset="0"/>
              </a:rPr>
              <a:t>Секреты издательской кухни</a:t>
            </a:r>
            <a:endParaRPr lang="en-US" sz="2200" dirty="0">
              <a:solidFill>
                <a:srgbClr val="1D4384"/>
              </a:solidFill>
              <a:latin typeface="Myriad Pro" panose="020B0503030403020204" pitchFamily="34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846106" y="1351739"/>
            <a:ext cx="69742" cy="800659"/>
          </a:xfrm>
          <a:prstGeom prst="rect">
            <a:avLst/>
          </a:prstGeom>
          <a:solidFill>
            <a:srgbClr val="B9D8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1314252" y="1739223"/>
            <a:ext cx="8744148" cy="67249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Договор – на что обратить </a:t>
            </a:r>
            <a:r>
              <a:rPr lang="ru-RU" sz="2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внимание</a:t>
            </a:r>
          </a:p>
          <a:p>
            <a:endParaRPr lang="ru-RU" sz="2200" dirty="0" smtClean="0">
              <a:solidFill>
                <a:srgbClr val="1D4384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47675" indent="-447675">
              <a:buFont typeface="Wingdings" panose="05000000000000000000" pitchFamily="2" charset="2"/>
              <a:buChar char="q"/>
            </a:pPr>
            <a:r>
              <a:rPr lang="ru-RU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Сублицензии и ЭБС</a:t>
            </a:r>
            <a:endParaRPr lang="ru-RU" sz="2200" dirty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sz="2200" dirty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47675"/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ru-RU" sz="1800" dirty="0" smtClean="0">
                <a:solidFill>
                  <a:srgbClr val="1D438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2.13. ЛИЦЕНЗИАР </a:t>
            </a:r>
            <a:r>
              <a:rPr lang="ru-RU" sz="1800" dirty="0">
                <a:solidFill>
                  <a:srgbClr val="1D438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гарантирует ЛИЦЕНЗИАТУ, что </a:t>
            </a:r>
            <a:r>
              <a:rPr lang="ru-RU" sz="1800" u="sng" dirty="0">
                <a:solidFill>
                  <a:srgbClr val="1D438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период использования ПРОИЗВЕДЕНИЯ для Пользователей (покупателей) электронных библиотек</a:t>
            </a:r>
            <a:r>
              <a:rPr lang="ru-RU" sz="1800" dirty="0">
                <a:solidFill>
                  <a:srgbClr val="1D438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справочных правовых систем </a:t>
            </a:r>
            <a:r>
              <a:rPr lang="ru-RU" sz="1800" u="sng" dirty="0">
                <a:solidFill>
                  <a:srgbClr val="1D438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будет соблюден </a:t>
            </a:r>
            <a:r>
              <a:rPr lang="ru-RU" sz="1800" dirty="0">
                <a:solidFill>
                  <a:srgbClr val="1D438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полном объеме, в соответствии с условиями договоров между Пользователями и электронными библиотеками, справочными правовыми системами, </a:t>
            </a:r>
            <a:r>
              <a:rPr lang="ru-RU" sz="1800" u="sng" dirty="0">
                <a:solidFill>
                  <a:srgbClr val="1D438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независимо от срока действия исключительной лицензии</a:t>
            </a:r>
            <a:r>
              <a:rPr lang="ru-RU" sz="1800" dirty="0">
                <a:solidFill>
                  <a:srgbClr val="1D438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указанной в п. 1.1. настоящего Договора, а также окончания действия настоящего Договора или же его расторжения в одностороннем порядке. Пользователи, правомерно приобретшие доступ к использованию Произведения в электронных библиотеках, справочных правовых системах, будут иметь возможность пользоваться Произведениями до окончания оплаченного срока доступа.</a:t>
            </a:r>
          </a:p>
          <a:p>
            <a:endParaRPr lang="ru-RU" sz="2200" dirty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spcAft>
                <a:spcPts val="600"/>
              </a:spcAft>
            </a:pPr>
            <a:endParaRPr lang="ru-RU" sz="1600" dirty="0" smtClean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ru-RU" sz="2200" dirty="0" smtClean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spcAft>
                <a:spcPts val="600"/>
              </a:spcAft>
            </a:pPr>
            <a:endParaRPr lang="ru-RU" sz="2200" dirty="0" smtClean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/>
            <a:endParaRPr lang="ru-RU" sz="2200" dirty="0" smtClean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spcAft>
                <a:spcPts val="600"/>
              </a:spcAft>
            </a:pPr>
            <a:endParaRPr lang="ru-RU" sz="2200" dirty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6302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Заголовок 1"/>
          <p:cNvSpPr txBox="1">
            <a:spLocks/>
          </p:cNvSpPr>
          <p:nvPr/>
        </p:nvSpPr>
        <p:spPr>
          <a:xfrm>
            <a:off x="1314253" y="396255"/>
            <a:ext cx="4104455" cy="476353"/>
          </a:xfrm>
          <a:prstGeom prst="rect">
            <a:avLst/>
          </a:prstGeom>
          <a:noFill/>
        </p:spPr>
        <p:txBody>
          <a:bodyPr vert="horz" lIns="106701" tIns="53351" rIns="106701" bIns="53351" rtlCol="0" anchor="ctr">
            <a:noAutofit/>
          </a:bodyPr>
          <a:lstStyle/>
          <a:p>
            <a:pPr>
              <a:spcBef>
                <a:spcPct val="0"/>
              </a:spcBef>
            </a:pPr>
            <a:r>
              <a:rPr lang="ru-RU" sz="2200" dirty="0">
                <a:solidFill>
                  <a:srgbClr val="1D4384"/>
                </a:solidFill>
                <a:latin typeface="Myriad Pro" panose="020B0503030403020204" pitchFamily="34" charset="0"/>
              </a:rPr>
              <a:t>Секреты издательской кухни</a:t>
            </a:r>
            <a:endParaRPr lang="en-US" sz="2200" dirty="0">
              <a:solidFill>
                <a:srgbClr val="1D4384"/>
              </a:solidFill>
              <a:latin typeface="Myriad Pro" panose="020B0503030403020204" pitchFamily="34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846106" y="1351739"/>
            <a:ext cx="69742" cy="800659"/>
          </a:xfrm>
          <a:prstGeom prst="rect">
            <a:avLst/>
          </a:prstGeom>
          <a:solidFill>
            <a:srgbClr val="B9D8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1314252" y="1739223"/>
            <a:ext cx="8744148" cy="68941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Договор – на что обратить </a:t>
            </a:r>
            <a:r>
              <a:rPr lang="ru-RU" sz="2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внимание</a:t>
            </a:r>
          </a:p>
          <a:p>
            <a:endParaRPr lang="ru-RU" sz="2200" dirty="0" smtClean="0">
              <a:solidFill>
                <a:srgbClr val="1D4384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47675" indent="-447675">
              <a:buFont typeface="Wingdings" panose="05000000000000000000" pitchFamily="2" charset="2"/>
              <a:buChar char="q"/>
            </a:pPr>
            <a:r>
              <a:rPr lang="ru-RU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Автору нужно проверить перед заключением договора соблюдение следующих условий:</a:t>
            </a:r>
          </a:p>
          <a:p>
            <a:pPr marL="447675" indent="-447675">
              <a:buFont typeface="Wingdings" panose="05000000000000000000" pitchFamily="2" charset="2"/>
              <a:buChar char="q"/>
            </a:pPr>
            <a:endParaRPr lang="ru-RU" sz="2200" dirty="0" smtClean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14375" lvl="1" indent="-2667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Рукопись подготовлена НЕ в рамках служебного задания</a:t>
            </a:r>
          </a:p>
          <a:p>
            <a:pPr marL="714375" indent="-2667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Права НЕ </a:t>
            </a:r>
            <a:r>
              <a:rPr lang="ru-RU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должны </a:t>
            </a:r>
            <a:r>
              <a:rPr lang="ru-RU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быть </a:t>
            </a:r>
            <a:r>
              <a:rPr lang="ru-RU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ограничены грантом, организацией</a:t>
            </a:r>
            <a:endParaRPr lang="ru-RU" sz="2200" dirty="0" smtClean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14375" indent="-2667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Договор с предыдущем издателем должен быть закрыт</a:t>
            </a:r>
          </a:p>
          <a:p>
            <a:pPr marL="714375" indent="-266700">
              <a:buFont typeface="Arial" panose="020B0604020202020204" pitchFamily="34" charset="0"/>
              <a:buChar char="•"/>
            </a:pPr>
            <a:endParaRPr lang="ru-RU" sz="2200" dirty="0" smtClean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47675"/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endParaRPr lang="ru-RU" sz="2200" dirty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/>
            <a:endParaRPr lang="ru-RU" sz="2200" dirty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endParaRPr lang="ru-RU" sz="2200" dirty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/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lvl="0">
              <a:spcAft>
                <a:spcPts val="600"/>
              </a:spcAft>
            </a:pPr>
            <a:endParaRPr lang="ru-RU" sz="1600" dirty="0" smtClean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ru-RU" sz="2200" dirty="0" smtClean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spcAft>
                <a:spcPts val="600"/>
              </a:spcAft>
            </a:pPr>
            <a:endParaRPr lang="ru-RU" sz="2200" dirty="0" smtClean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/>
            <a:endParaRPr lang="ru-RU" sz="2200" dirty="0" smtClean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spcAft>
                <a:spcPts val="600"/>
              </a:spcAft>
            </a:pPr>
            <a:endParaRPr lang="ru-RU" sz="2200" dirty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5602" name="Picture 2" descr="\\SKULL\Users$\smv\Desktop\Картинки и открытки\Картинки\images (5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2964" y="4961634"/>
            <a:ext cx="2571692" cy="1943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6650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38788" y="-1"/>
            <a:ext cx="4554612" cy="50767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Picture 3" descr="R:\Реклама\РЕКЛАМА(новая)\!!!2017\презентация\для ppt\pexels-photo-46274.jpeg"/>
          <p:cNvPicPr>
            <a:picLocks noChangeAspect="1" noChangeArrowheads="1"/>
          </p:cNvPicPr>
          <p:nvPr/>
        </p:nvPicPr>
        <p:blipFill rotWithShape="1">
          <a:blip r:embed="rId3" cstate="print"/>
          <a:srcRect r="40572"/>
          <a:stretch/>
        </p:blipFill>
        <p:spPr bwMode="auto">
          <a:xfrm>
            <a:off x="-82588" y="-1"/>
            <a:ext cx="10775988" cy="7560455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-70947" y="0"/>
            <a:ext cx="10809514" cy="7561263"/>
          </a:xfrm>
          <a:prstGeom prst="rect">
            <a:avLst/>
          </a:prstGeom>
          <a:solidFill>
            <a:srgbClr val="92D050">
              <a:alpha val="78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-116113" y="1210165"/>
            <a:ext cx="10827656" cy="38563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0" y="2066119"/>
            <a:ext cx="10693400" cy="2922345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vert="horz" lIns="106701" tIns="53351" rIns="106701" bIns="53351" rtlCol="0" anchor="ctr">
            <a:noAutofit/>
          </a:bodyPr>
          <a:lstStyle/>
          <a:p>
            <a:pPr lvl="1">
              <a:lnSpc>
                <a:spcPts val="4300"/>
              </a:lnSpc>
              <a:spcBef>
                <a:spcPct val="0"/>
              </a:spcBef>
            </a:pPr>
            <a:endParaRPr lang="ru-RU" sz="3500" b="1" cap="all" dirty="0" smtClean="0">
              <a:solidFill>
                <a:srgbClr val="1D4384"/>
              </a:solidFill>
            </a:endParaRPr>
          </a:p>
          <a:p>
            <a:pPr marL="536575" indent="-536575" algn="ctr">
              <a:spcAft>
                <a:spcPts val="600"/>
              </a:spcAft>
            </a:pPr>
            <a:r>
              <a:rPr lang="ru-RU" sz="3000" b="1" cap="all" dirty="0" smtClean="0">
                <a:solidFill>
                  <a:srgbClr val="1D4384"/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Редакционно-издательские </a:t>
            </a:r>
            <a:r>
              <a:rPr lang="ru-RU" sz="3000" b="1" cap="all" dirty="0">
                <a:solidFill>
                  <a:srgbClr val="1D4384"/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процессы </a:t>
            </a:r>
            <a:endParaRPr lang="ru-RU" sz="3000" b="1" cap="all" dirty="0" smtClean="0">
              <a:solidFill>
                <a:srgbClr val="1D4384"/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36575" indent="-536575" algn="ctr">
              <a:spcAft>
                <a:spcPts val="600"/>
              </a:spcAft>
            </a:pPr>
            <a:r>
              <a:rPr lang="ru-RU" sz="2800" dirty="0">
                <a:solidFill>
                  <a:srgbClr val="1D4384"/>
                </a:solidFill>
                <a:latin typeface="Myriad Pro" panose="020B0503030403020204" pitchFamily="34" charset="0"/>
              </a:rPr>
              <a:t>или «мамонты» среди </a:t>
            </a:r>
            <a:r>
              <a:rPr lang="ru-RU" sz="2800" dirty="0" smtClean="0">
                <a:solidFill>
                  <a:srgbClr val="1D4384"/>
                </a:solidFill>
                <a:latin typeface="Myriad Pro" panose="020B0503030403020204" pitchFamily="34" charset="0"/>
              </a:rPr>
              <a:t>нас</a:t>
            </a:r>
            <a:endParaRPr lang="ru-RU" sz="2800" dirty="0">
              <a:solidFill>
                <a:srgbClr val="1D4384"/>
              </a:solidFill>
              <a:latin typeface="Myriad Pro" panose="020B0503030403020204" pitchFamily="34" charset="0"/>
            </a:endParaRPr>
          </a:p>
        </p:txBody>
      </p:sp>
      <p:pic>
        <p:nvPicPr>
          <p:cNvPr id="15" name="Picture 2" descr="R:\Реклама\РЕКЛАМА(новая)\!!!Макеты\Фирменные элементы 2013-2016\КНОРУС\knorus_300x300 px.png"/>
          <p:cNvPicPr>
            <a:picLocks noChangeAspect="1" noChangeArrowheads="1"/>
          </p:cNvPicPr>
          <p:nvPr/>
        </p:nvPicPr>
        <p:blipFill rotWithShape="1">
          <a:blip r:embed="rId4" cstate="print"/>
          <a:srcRect b="13689"/>
          <a:stretch/>
        </p:blipFill>
        <p:spPr bwMode="auto">
          <a:xfrm>
            <a:off x="4275130" y="1351739"/>
            <a:ext cx="1800200" cy="155378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6106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Заголовок 1"/>
          <p:cNvSpPr txBox="1">
            <a:spLocks/>
          </p:cNvSpPr>
          <p:nvPr/>
        </p:nvSpPr>
        <p:spPr>
          <a:xfrm>
            <a:off x="1314253" y="396255"/>
            <a:ext cx="4104455" cy="476353"/>
          </a:xfrm>
          <a:prstGeom prst="rect">
            <a:avLst/>
          </a:prstGeom>
          <a:noFill/>
        </p:spPr>
        <p:txBody>
          <a:bodyPr vert="horz" lIns="106701" tIns="53351" rIns="106701" bIns="53351" rtlCol="0" anchor="ctr">
            <a:noAutofit/>
          </a:bodyPr>
          <a:lstStyle/>
          <a:p>
            <a:pPr>
              <a:spcBef>
                <a:spcPct val="0"/>
              </a:spcBef>
            </a:pPr>
            <a:r>
              <a:rPr lang="ru-RU" sz="2200" dirty="0">
                <a:solidFill>
                  <a:srgbClr val="1D4384"/>
                </a:solidFill>
                <a:latin typeface="Myriad Pro" panose="020B0503030403020204" pitchFamily="34" charset="0"/>
              </a:rPr>
              <a:t>Секреты издательской кухни</a:t>
            </a:r>
            <a:endParaRPr lang="en-US" sz="2200" dirty="0">
              <a:solidFill>
                <a:srgbClr val="1D4384"/>
              </a:solidFill>
              <a:latin typeface="Myriad Pro" panose="020B0503030403020204" pitchFamily="34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846106" y="1351739"/>
            <a:ext cx="69742" cy="800659"/>
          </a:xfrm>
          <a:prstGeom prst="rect">
            <a:avLst/>
          </a:prstGeom>
          <a:solidFill>
            <a:srgbClr val="B9D8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1314252" y="1739223"/>
            <a:ext cx="8744148" cy="66633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«Мамонты» в издательском процессе</a:t>
            </a:r>
          </a:p>
          <a:p>
            <a:endParaRPr lang="ru-RU" sz="2200" dirty="0" smtClean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47675" indent="-447675">
              <a:buFont typeface="Wingdings" panose="05000000000000000000" pitchFamily="2" charset="2"/>
              <a:buChar char="q"/>
            </a:pPr>
            <a:r>
              <a:rPr lang="ru-RU" sz="2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Грифование</a:t>
            </a:r>
            <a:endParaRPr lang="ru-RU" sz="2200" dirty="0" smtClean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47675" indent="-447675">
              <a:buFont typeface="Wingdings" panose="05000000000000000000" pitchFamily="2" charset="2"/>
              <a:buChar char="q"/>
            </a:pPr>
            <a:endParaRPr lang="ru-RU" sz="2200" dirty="0" smtClean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47675" indent="-447675">
              <a:buFont typeface="Wingdings" panose="05000000000000000000" pitchFamily="2" charset="2"/>
              <a:buChar char="q"/>
            </a:pPr>
            <a:r>
              <a:rPr lang="ru-RU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Вид издания</a:t>
            </a:r>
            <a:endParaRPr lang="ru-RU" sz="2200" dirty="0" smtClean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47675" indent="-447675">
              <a:buFont typeface="Wingdings" panose="05000000000000000000" pitchFamily="2" charset="2"/>
              <a:buChar char="q"/>
            </a:pPr>
            <a:endParaRPr lang="ru-RU" sz="2200" dirty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47675" indent="-447675">
              <a:buFont typeface="Wingdings" panose="05000000000000000000" pitchFamily="2" charset="2"/>
              <a:buChar char="q"/>
            </a:pPr>
            <a:r>
              <a:rPr lang="ru-RU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Редактирование</a:t>
            </a:r>
          </a:p>
          <a:p>
            <a:pPr marL="447675" indent="-447675">
              <a:buFont typeface="Wingdings" panose="05000000000000000000" pitchFamily="2" charset="2"/>
              <a:buChar char="q"/>
            </a:pPr>
            <a:endParaRPr lang="ru-RU" sz="2200" dirty="0" smtClean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47675" indent="-447675">
              <a:buFont typeface="Wingdings" panose="05000000000000000000" pitchFamily="2" charset="2"/>
              <a:buChar char="q"/>
            </a:pPr>
            <a:r>
              <a:rPr lang="ru-RU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16 </a:t>
            </a: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обязательных </a:t>
            </a:r>
            <a:r>
              <a:rPr lang="ru-RU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экземпляров</a:t>
            </a:r>
          </a:p>
          <a:p>
            <a:endParaRPr lang="ru-RU" sz="2200" dirty="0" smtClean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47675" indent="-447675">
              <a:buFont typeface="Wingdings" panose="05000000000000000000" pitchFamily="2" charset="2"/>
              <a:buChar char="q"/>
            </a:pPr>
            <a:r>
              <a:rPr lang="ru-RU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Тираж </a:t>
            </a:r>
            <a:endParaRPr lang="ru-RU" sz="2200" dirty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sz="2200" dirty="0" smtClean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endParaRPr lang="ru-RU" sz="2200" dirty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/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lvl="0">
              <a:spcAft>
                <a:spcPts val="600"/>
              </a:spcAft>
            </a:pPr>
            <a:endParaRPr lang="ru-RU" sz="1600" dirty="0" smtClean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ru-RU" sz="2200" dirty="0" smtClean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spcAft>
                <a:spcPts val="600"/>
              </a:spcAft>
            </a:pPr>
            <a:endParaRPr lang="ru-RU" sz="2200" dirty="0" smtClean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/>
            <a:endParaRPr lang="ru-RU" sz="2200" dirty="0" smtClean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spcAft>
                <a:spcPts val="600"/>
              </a:spcAft>
            </a:pPr>
            <a:endParaRPr lang="ru-RU" sz="2200" dirty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6626" name="Picture 2" descr="\\SKULL\Users$\smv\Desktop\Картинки и открытки\Картинки\Без названия (4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5760" y="4787900"/>
            <a:ext cx="3871054" cy="2160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4638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Заголовок 1"/>
          <p:cNvSpPr txBox="1">
            <a:spLocks/>
          </p:cNvSpPr>
          <p:nvPr/>
        </p:nvSpPr>
        <p:spPr>
          <a:xfrm>
            <a:off x="1314253" y="396255"/>
            <a:ext cx="4104455" cy="476353"/>
          </a:xfrm>
          <a:prstGeom prst="rect">
            <a:avLst/>
          </a:prstGeom>
          <a:noFill/>
        </p:spPr>
        <p:txBody>
          <a:bodyPr vert="horz" lIns="106701" tIns="53351" rIns="106701" bIns="53351" rtlCol="0" anchor="ctr">
            <a:noAutofit/>
          </a:bodyPr>
          <a:lstStyle/>
          <a:p>
            <a:pPr>
              <a:spcBef>
                <a:spcPct val="0"/>
              </a:spcBef>
            </a:pPr>
            <a:r>
              <a:rPr lang="ru-RU" sz="2200" dirty="0">
                <a:solidFill>
                  <a:srgbClr val="1D4384"/>
                </a:solidFill>
                <a:latin typeface="Myriad Pro" panose="020B0503030403020204" pitchFamily="34" charset="0"/>
              </a:rPr>
              <a:t>Секреты издательской кухни</a:t>
            </a:r>
            <a:endParaRPr lang="en-US" sz="2200" dirty="0">
              <a:solidFill>
                <a:srgbClr val="1D4384"/>
              </a:solidFill>
              <a:latin typeface="Myriad Pro" panose="020B0503030403020204" pitchFamily="34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846106" y="1351739"/>
            <a:ext cx="69742" cy="800659"/>
          </a:xfrm>
          <a:prstGeom prst="rect">
            <a:avLst/>
          </a:prstGeom>
          <a:solidFill>
            <a:srgbClr val="B9D8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1314252" y="1739223"/>
            <a:ext cx="8744148" cy="29392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Грифование</a:t>
            </a:r>
            <a:r>
              <a:rPr lang="ru-RU" sz="2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отменено в 2015 </a:t>
            </a:r>
            <a:r>
              <a:rPr lang="ru-RU" sz="2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году</a:t>
            </a:r>
            <a:endParaRPr lang="ru-RU" sz="2200" b="1" dirty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endParaRPr lang="ru-RU" sz="2200" dirty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/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lvl="0">
              <a:spcAft>
                <a:spcPts val="600"/>
              </a:spcAft>
            </a:pPr>
            <a:endParaRPr lang="ru-RU" sz="1600" dirty="0" smtClean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ru-RU" sz="2200" dirty="0" smtClean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spcAft>
                <a:spcPts val="600"/>
              </a:spcAft>
            </a:pPr>
            <a:endParaRPr lang="ru-RU" sz="2200" dirty="0" smtClean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/>
            <a:endParaRPr lang="ru-RU" sz="2200" dirty="0" smtClean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spcAft>
                <a:spcPts val="600"/>
              </a:spcAft>
            </a:pPr>
            <a:endParaRPr lang="ru-RU" sz="2200" dirty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1444539" y="2266950"/>
            <a:ext cx="8621411" cy="4663616"/>
            <a:chOff x="1581580" y="2538031"/>
            <a:chExt cx="8238585" cy="4152089"/>
          </a:xfrm>
        </p:grpSpPr>
        <p:pic>
          <p:nvPicPr>
            <p:cNvPr id="27650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917" t="16568" r="32430" b="16421"/>
            <a:stretch/>
          </p:blipFill>
          <p:spPr bwMode="auto">
            <a:xfrm>
              <a:off x="1581580" y="2883873"/>
              <a:ext cx="4004132" cy="3806247"/>
            </a:xfrm>
            <a:prstGeom prst="rect">
              <a:avLst/>
            </a:prstGeom>
            <a:noFill/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Скругленный прямоугольник 6"/>
            <p:cNvSpPr/>
            <p:nvPr/>
          </p:nvSpPr>
          <p:spPr>
            <a:xfrm>
              <a:off x="1981958" y="5332146"/>
              <a:ext cx="2303860" cy="224067"/>
            </a:xfrm>
            <a:prstGeom prst="roundRect">
              <a:avLst/>
            </a:prstGeom>
            <a:noFill/>
            <a:ln w="38100" cap="rnd">
              <a:solidFill>
                <a:srgbClr val="76B53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7651" name="Picture 3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570" t="14815" r="31979" b="12839"/>
            <a:stretch/>
          </p:blipFill>
          <p:spPr bwMode="auto">
            <a:xfrm>
              <a:off x="5701661" y="2538031"/>
              <a:ext cx="4118504" cy="4143250"/>
            </a:xfrm>
            <a:prstGeom prst="rect">
              <a:avLst/>
            </a:prstGeom>
            <a:noFill/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Скругленный прямоугольник 8"/>
            <p:cNvSpPr/>
            <p:nvPr/>
          </p:nvSpPr>
          <p:spPr>
            <a:xfrm>
              <a:off x="5792145" y="5808979"/>
              <a:ext cx="3922203" cy="833428"/>
            </a:xfrm>
            <a:prstGeom prst="roundRect">
              <a:avLst/>
            </a:prstGeom>
            <a:noFill/>
            <a:ln w="38100" cap="rnd">
              <a:solidFill>
                <a:srgbClr val="76B53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3671068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Заголовок 1"/>
          <p:cNvSpPr txBox="1">
            <a:spLocks/>
          </p:cNvSpPr>
          <p:nvPr/>
        </p:nvSpPr>
        <p:spPr>
          <a:xfrm>
            <a:off x="1314253" y="396255"/>
            <a:ext cx="4104455" cy="476353"/>
          </a:xfrm>
          <a:prstGeom prst="rect">
            <a:avLst/>
          </a:prstGeom>
          <a:noFill/>
        </p:spPr>
        <p:txBody>
          <a:bodyPr vert="horz" lIns="106701" tIns="53351" rIns="106701" bIns="53351" rtlCol="0" anchor="ctr">
            <a:noAutofit/>
          </a:bodyPr>
          <a:lstStyle/>
          <a:p>
            <a:pPr>
              <a:spcBef>
                <a:spcPct val="0"/>
              </a:spcBef>
            </a:pPr>
            <a:r>
              <a:rPr lang="ru-RU" sz="2200" dirty="0">
                <a:solidFill>
                  <a:srgbClr val="1D4384"/>
                </a:solidFill>
                <a:latin typeface="Myriad Pro" panose="020B0503030403020204" pitchFamily="34" charset="0"/>
              </a:rPr>
              <a:t>Секреты издательской кухни</a:t>
            </a:r>
            <a:endParaRPr lang="en-US" sz="2200" dirty="0">
              <a:solidFill>
                <a:srgbClr val="1D4384"/>
              </a:solidFill>
              <a:latin typeface="Myriad Pro" panose="020B0503030403020204" pitchFamily="34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846106" y="1351739"/>
            <a:ext cx="69742" cy="800659"/>
          </a:xfrm>
          <a:prstGeom prst="rect">
            <a:avLst/>
          </a:prstGeom>
          <a:solidFill>
            <a:srgbClr val="B9D8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1314252" y="1739223"/>
            <a:ext cx="8744148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Редактирование</a:t>
            </a:r>
          </a:p>
          <a:p>
            <a:endParaRPr lang="ru-RU" sz="2200" dirty="0" smtClean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47675" indent="-447675">
              <a:buFont typeface="Wingdings" panose="05000000000000000000" pitchFamily="2" charset="2"/>
              <a:buChar char="q"/>
            </a:pP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«Сборник руководящих и нормативных материалов для редакционно-издательских работников вузов» (М., 1982)</a:t>
            </a:r>
          </a:p>
          <a:p>
            <a:pPr marL="447675" indent="-447675">
              <a:buFont typeface="Wingdings" panose="05000000000000000000" pitchFamily="2" charset="2"/>
              <a:buChar char="q"/>
            </a:pPr>
            <a:endParaRPr lang="ru-RU" sz="2200" dirty="0" smtClean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47675" indent="-447675">
              <a:buFont typeface="Wingdings" panose="05000000000000000000" pitchFamily="2" charset="2"/>
              <a:buChar char="q"/>
            </a:pPr>
            <a:endParaRPr lang="ru-RU" sz="2200" dirty="0" smtClean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47675" indent="-447675">
              <a:buFont typeface="Wingdings" panose="05000000000000000000" pitchFamily="2" charset="2"/>
              <a:buChar char="q"/>
            </a:pPr>
            <a:endParaRPr lang="ru-RU" sz="2200" dirty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47675" indent="-447675">
              <a:buFont typeface="Wingdings" panose="05000000000000000000" pitchFamily="2" charset="2"/>
              <a:buChar char="q"/>
            </a:pPr>
            <a:endParaRPr lang="ru-RU" sz="2200" dirty="0" smtClean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47675" indent="-447675">
              <a:buFont typeface="Wingdings" panose="05000000000000000000" pitchFamily="2" charset="2"/>
              <a:buChar char="q"/>
            </a:pPr>
            <a:endParaRPr lang="ru-RU" sz="2200" dirty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47675" indent="-447675">
              <a:buFont typeface="Wingdings" panose="05000000000000000000" pitchFamily="2" charset="2"/>
              <a:buChar char="q"/>
            </a:pPr>
            <a:endParaRPr lang="ru-RU" sz="2200" dirty="0" smtClean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47675" indent="-447675">
              <a:buFont typeface="Wingdings" panose="05000000000000000000" pitchFamily="2" charset="2"/>
              <a:buChar char="q"/>
            </a:pPr>
            <a:endParaRPr lang="ru-RU" sz="2200" dirty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47675" indent="-447675">
              <a:buFont typeface="Wingdings" panose="05000000000000000000" pitchFamily="2" charset="2"/>
              <a:buChar char="q"/>
            </a:pPr>
            <a:endParaRPr lang="ru-RU" sz="2200" dirty="0" smtClean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47675" indent="-447675">
              <a:buFont typeface="Wingdings" panose="05000000000000000000" pitchFamily="2" charset="2"/>
              <a:buChar char="q"/>
            </a:pPr>
            <a:r>
              <a:rPr lang="ru-RU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Сервис «</a:t>
            </a:r>
            <a:r>
              <a:rPr lang="ru-RU" sz="2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Ridero</a:t>
            </a:r>
            <a:r>
              <a:rPr lang="ru-RU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»</a:t>
            </a:r>
            <a:endParaRPr lang="ru-RU" sz="2200" dirty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2438" lvl="1"/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 нормативу, на редакторскую правку 1 а. л. </a:t>
            </a: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мы </a:t>
            </a:r>
            <a:r>
              <a:rPr lang="ru-RU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закладываем</a:t>
            </a:r>
          </a:p>
          <a:p>
            <a:pPr marL="452438" lvl="1"/>
            <a:r>
              <a:rPr lang="ru-RU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 рабочих </a:t>
            </a:r>
            <a:r>
              <a:rPr lang="ru-RU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дня</a:t>
            </a:r>
            <a:endParaRPr lang="ru-RU" sz="2200" dirty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4" t="21315" r="1024" b="36054"/>
          <a:stretch/>
        </p:blipFill>
        <p:spPr>
          <a:xfrm>
            <a:off x="1818307" y="3204567"/>
            <a:ext cx="8230893" cy="2376264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65231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Заголовок 1"/>
          <p:cNvSpPr txBox="1">
            <a:spLocks/>
          </p:cNvSpPr>
          <p:nvPr/>
        </p:nvSpPr>
        <p:spPr>
          <a:xfrm>
            <a:off x="1314253" y="396255"/>
            <a:ext cx="4104455" cy="476353"/>
          </a:xfrm>
          <a:prstGeom prst="rect">
            <a:avLst/>
          </a:prstGeom>
          <a:noFill/>
        </p:spPr>
        <p:txBody>
          <a:bodyPr vert="horz" lIns="106701" tIns="53351" rIns="106701" bIns="53351" rtlCol="0" anchor="ctr">
            <a:noAutofit/>
          </a:bodyPr>
          <a:lstStyle/>
          <a:p>
            <a:pPr>
              <a:spcBef>
                <a:spcPct val="0"/>
              </a:spcBef>
            </a:pPr>
            <a:r>
              <a:rPr lang="ru-RU" sz="2200" dirty="0">
                <a:solidFill>
                  <a:srgbClr val="1D4384"/>
                </a:solidFill>
                <a:latin typeface="Myriad Pro" panose="020B0503030403020204" pitchFamily="34" charset="0"/>
              </a:rPr>
              <a:t>Секреты издательской кухни</a:t>
            </a:r>
            <a:endParaRPr lang="en-US" sz="2200" dirty="0">
              <a:solidFill>
                <a:srgbClr val="1D4384"/>
              </a:solidFill>
              <a:latin typeface="Myriad Pro" panose="020B0503030403020204" pitchFamily="34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846106" y="1351739"/>
            <a:ext cx="69742" cy="800659"/>
          </a:xfrm>
          <a:prstGeom prst="rect">
            <a:avLst/>
          </a:prstGeom>
          <a:solidFill>
            <a:srgbClr val="B9D8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1314252" y="1739223"/>
            <a:ext cx="9217024" cy="67864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Тираж</a:t>
            </a:r>
          </a:p>
          <a:p>
            <a:pPr>
              <a:lnSpc>
                <a:spcPts val="2640"/>
              </a:lnSpc>
            </a:pPr>
            <a:endParaRPr lang="ru-RU" sz="2200" dirty="0" smtClean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47675" indent="-447675">
              <a:lnSpc>
                <a:spcPts val="2640"/>
              </a:lnSpc>
              <a:buFont typeface="Wingdings" panose="05000000000000000000" pitchFamily="2" charset="2"/>
              <a:buChar char="q"/>
            </a:pPr>
            <a:r>
              <a:rPr lang="ru-RU" sz="2200" spc="-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Тираж </a:t>
            </a: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ru-RU" sz="2200" spc="-3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количество</a:t>
            </a:r>
            <a:r>
              <a:rPr lang="ru-RU" sz="2200" spc="-3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экземпляров печатного издания одного </a:t>
            </a:r>
            <a:r>
              <a:rPr lang="ru-RU" sz="2200" spc="-3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названия</a:t>
            </a: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>
              <a:lnSpc>
                <a:spcPts val="2640"/>
              </a:lnSpc>
            </a:pPr>
            <a:endParaRPr lang="ru-RU" sz="2200" dirty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47675" indent="-447675">
              <a:lnSpc>
                <a:spcPts val="2640"/>
              </a:lnSpc>
              <a:buFont typeface="Wingdings" panose="05000000000000000000" pitchFamily="2" charset="2"/>
              <a:buChar char="q"/>
            </a:pPr>
            <a:r>
              <a:rPr lang="ru-RU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Завод </a:t>
            </a: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</a:t>
            </a:r>
            <a:r>
              <a:rPr lang="ru-RU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часть </a:t>
            </a:r>
            <a:r>
              <a:rPr lang="ru-RU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тиража</a:t>
            </a: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ru-RU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книги.</a:t>
            </a: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Экземпляры </a:t>
            </a:r>
            <a:r>
              <a:rPr lang="ru-RU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идентичны</a:t>
            </a: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ru-RU" sz="2200" dirty="0" smtClean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ts val="2640"/>
              </a:lnSpc>
            </a:pPr>
            <a:endParaRPr lang="ru-RU" sz="2200" dirty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47675" indent="-447675">
              <a:lnSpc>
                <a:spcPts val="2640"/>
              </a:lnSpc>
              <a:buFont typeface="Wingdings" panose="05000000000000000000" pitchFamily="2" charset="2"/>
              <a:buChar char="q"/>
            </a:pPr>
            <a:r>
              <a:rPr lang="ru-RU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Допечатка – новый тираж.</a:t>
            </a: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Экземпляры идентичны. </a:t>
            </a:r>
            <a:endParaRPr lang="ru-RU" sz="2200" dirty="0" smtClean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ts val="2640"/>
              </a:lnSpc>
            </a:pPr>
            <a:endParaRPr lang="ru-RU" sz="2200" dirty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47675" indent="-447675">
              <a:lnSpc>
                <a:spcPts val="2640"/>
              </a:lnSpc>
              <a:buFont typeface="Wingdings" panose="05000000000000000000" pitchFamily="2" charset="2"/>
              <a:buChar char="q"/>
            </a:pPr>
            <a:r>
              <a:rPr lang="ru-RU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Повторный тираж</a:t>
            </a: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новый </a:t>
            </a:r>
            <a:r>
              <a:rPr lang="ru-RU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тираж</a:t>
            </a:r>
            <a:endParaRPr lang="ru-RU" sz="2200" dirty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ts val="2640"/>
              </a:lnSpc>
            </a:pP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2200" dirty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47675" indent="-447675">
              <a:lnSpc>
                <a:spcPts val="2640"/>
              </a:lnSpc>
              <a:buFont typeface="Wingdings" panose="05000000000000000000" pitchFamily="2" charset="2"/>
              <a:buChar char="q"/>
            </a:pPr>
            <a:r>
              <a:rPr lang="ru-RU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Ремонт – замена листов в отпечатанном тираже </a:t>
            </a:r>
          </a:p>
          <a:p>
            <a:pPr>
              <a:lnSpc>
                <a:spcPts val="2640"/>
              </a:lnSpc>
            </a:pPr>
            <a:endParaRPr lang="ru-RU" sz="2200" dirty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47675" indent="-447675">
              <a:lnSpc>
                <a:spcPts val="2640"/>
              </a:lnSpc>
              <a:buFont typeface="Wingdings" panose="05000000000000000000" pitchFamily="2" charset="2"/>
              <a:buChar char="q"/>
            </a:pPr>
            <a:r>
              <a:rPr lang="ru-RU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«Титульный» тираж</a:t>
            </a:r>
          </a:p>
          <a:p>
            <a:pPr marL="447675" indent="-447675">
              <a:lnSpc>
                <a:spcPts val="2640"/>
              </a:lnSpc>
              <a:buFont typeface="Wingdings" panose="05000000000000000000" pitchFamily="2" charset="2"/>
              <a:buChar char="q"/>
            </a:pPr>
            <a:endParaRPr lang="ru-RU" sz="2200" dirty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ts val="2640"/>
              </a:lnSpc>
            </a:pP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Печать по </a:t>
            </a:r>
            <a:r>
              <a:rPr lang="ru-RU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требованию</a:t>
            </a: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— </a:t>
            </a: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издательская</a:t>
            </a: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ru-RU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технология</a:t>
            </a:r>
            <a:endParaRPr lang="ru-RU" sz="2200" dirty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47675" indent="-447675">
              <a:lnSpc>
                <a:spcPts val="2640"/>
              </a:lnSpc>
              <a:buFont typeface="Wingdings" panose="05000000000000000000" pitchFamily="2" charset="2"/>
              <a:buChar char="q"/>
            </a:pPr>
            <a:endParaRPr lang="ru-RU" sz="2200" dirty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47675" indent="-447675">
              <a:buFont typeface="Wingdings" panose="05000000000000000000" pitchFamily="2" charset="2"/>
              <a:buChar char="q"/>
            </a:pPr>
            <a:endParaRPr lang="ru-RU" sz="2200" dirty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47675" indent="-447675">
              <a:buFont typeface="Wingdings" panose="05000000000000000000" pitchFamily="2" charset="2"/>
              <a:buChar char="q"/>
            </a:pPr>
            <a:endParaRPr lang="ru-RU" sz="2200" dirty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47675" indent="-447675">
              <a:buFont typeface="Wingdings" panose="05000000000000000000" pitchFamily="2" charset="2"/>
              <a:buChar char="q"/>
            </a:pPr>
            <a:endParaRPr lang="ru-RU" sz="2200" dirty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47675" indent="-447675">
              <a:buFont typeface="Wingdings" panose="05000000000000000000" pitchFamily="2" charset="2"/>
              <a:buChar char="q"/>
            </a:pPr>
            <a:endParaRPr lang="ru-RU" sz="2200" dirty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6436" y="5436815"/>
            <a:ext cx="2021964" cy="1449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396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Заголовок 1"/>
          <p:cNvSpPr txBox="1">
            <a:spLocks/>
          </p:cNvSpPr>
          <p:nvPr/>
        </p:nvSpPr>
        <p:spPr>
          <a:xfrm>
            <a:off x="1314253" y="396255"/>
            <a:ext cx="4104455" cy="476353"/>
          </a:xfrm>
          <a:prstGeom prst="rect">
            <a:avLst/>
          </a:prstGeom>
          <a:noFill/>
        </p:spPr>
        <p:txBody>
          <a:bodyPr vert="horz" lIns="106701" tIns="53351" rIns="106701" bIns="53351" rtlCol="0" anchor="ctr">
            <a:noAutofit/>
          </a:bodyPr>
          <a:lstStyle/>
          <a:p>
            <a:pPr>
              <a:spcBef>
                <a:spcPct val="0"/>
              </a:spcBef>
            </a:pPr>
            <a:r>
              <a:rPr lang="ru-RU" sz="2200" dirty="0">
                <a:solidFill>
                  <a:srgbClr val="1D4384"/>
                </a:solidFill>
                <a:latin typeface="Myriad Pro" panose="020B0503030403020204" pitchFamily="34" charset="0"/>
              </a:rPr>
              <a:t>Секреты издательской кухни</a:t>
            </a:r>
            <a:endParaRPr lang="en-US" sz="2200" dirty="0">
              <a:solidFill>
                <a:srgbClr val="1D4384"/>
              </a:solidFill>
              <a:latin typeface="Myriad Pro" panose="020B0503030403020204" pitchFamily="34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846106" y="1351739"/>
            <a:ext cx="69742" cy="800659"/>
          </a:xfrm>
          <a:prstGeom prst="rect">
            <a:avLst/>
          </a:prstGeom>
          <a:solidFill>
            <a:srgbClr val="B9D8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1314252" y="1739223"/>
            <a:ext cx="8744148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16 обязательных экземпляров</a:t>
            </a:r>
          </a:p>
          <a:p>
            <a:endParaRPr lang="ru-RU" sz="2200" dirty="0" smtClean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47675" indent="-447675">
              <a:buFont typeface="Wingdings" panose="05000000000000000000" pitchFamily="2" charset="2"/>
              <a:buChar char="q"/>
            </a:pPr>
            <a:endParaRPr lang="ru-RU" sz="2200" dirty="0" smtClean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47675" indent="-447675">
              <a:buFont typeface="Wingdings" panose="05000000000000000000" pitchFamily="2" charset="2"/>
              <a:buChar char="q"/>
            </a:pPr>
            <a:endParaRPr lang="ru-RU" sz="2200" dirty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47675" indent="-447675">
              <a:buFont typeface="Wingdings" panose="05000000000000000000" pitchFamily="2" charset="2"/>
              <a:buChar char="q"/>
            </a:pPr>
            <a:endParaRPr lang="ru-RU" sz="2200" dirty="0" smtClean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47675" indent="-447675">
              <a:buFont typeface="Wingdings" panose="05000000000000000000" pitchFamily="2" charset="2"/>
              <a:buChar char="q"/>
            </a:pPr>
            <a:endParaRPr lang="ru-RU" sz="2200" dirty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20869" t="26599" r="23613" b="18802"/>
          <a:stretch/>
        </p:blipFill>
        <p:spPr>
          <a:xfrm>
            <a:off x="1506075" y="2237323"/>
            <a:ext cx="7215549" cy="3991580"/>
          </a:xfrm>
          <a:prstGeom prst="rect">
            <a:avLst/>
          </a:prstGeom>
        </p:spPr>
      </p:pic>
      <p:sp>
        <p:nvSpPr>
          <p:cNvPr id="8" name="Скругленный прямоугольник 7"/>
          <p:cNvSpPr/>
          <p:nvPr/>
        </p:nvSpPr>
        <p:spPr>
          <a:xfrm>
            <a:off x="1890316" y="3797251"/>
            <a:ext cx="4680520" cy="199404"/>
          </a:xfrm>
          <a:prstGeom prst="roundRect">
            <a:avLst/>
          </a:prstGeom>
          <a:noFill/>
          <a:ln w="38100" cap="rnd">
            <a:solidFill>
              <a:srgbClr val="76B53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1890316" y="6012879"/>
            <a:ext cx="4464496" cy="173642"/>
          </a:xfrm>
          <a:prstGeom prst="roundRect">
            <a:avLst/>
          </a:prstGeom>
          <a:noFill/>
          <a:ln w="38100" cap="rnd">
            <a:solidFill>
              <a:srgbClr val="76B53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3031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Заголовок 1"/>
          <p:cNvSpPr txBox="1">
            <a:spLocks/>
          </p:cNvSpPr>
          <p:nvPr/>
        </p:nvSpPr>
        <p:spPr>
          <a:xfrm>
            <a:off x="1314253" y="396255"/>
            <a:ext cx="4104455" cy="476353"/>
          </a:xfrm>
          <a:prstGeom prst="rect">
            <a:avLst/>
          </a:prstGeom>
          <a:noFill/>
        </p:spPr>
        <p:txBody>
          <a:bodyPr vert="horz" lIns="106701" tIns="53351" rIns="106701" bIns="53351" rtlCol="0" anchor="ctr">
            <a:noAutofit/>
          </a:bodyPr>
          <a:lstStyle/>
          <a:p>
            <a:pPr>
              <a:spcBef>
                <a:spcPct val="0"/>
              </a:spcBef>
            </a:pPr>
            <a:r>
              <a:rPr lang="ru-RU" sz="2200" dirty="0">
                <a:solidFill>
                  <a:srgbClr val="1D4384"/>
                </a:solidFill>
                <a:latin typeface="Myriad Pro" panose="020B0503030403020204" pitchFamily="34" charset="0"/>
              </a:rPr>
              <a:t>Секреты издательской кухни</a:t>
            </a:r>
            <a:endParaRPr lang="en-US" sz="2200" dirty="0">
              <a:solidFill>
                <a:srgbClr val="1D4384"/>
              </a:solidFill>
              <a:latin typeface="Myriad Pro" panose="020B0503030403020204" pitchFamily="34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846106" y="1351739"/>
            <a:ext cx="69742" cy="800659"/>
          </a:xfrm>
          <a:prstGeom prst="rect">
            <a:avLst/>
          </a:prstGeom>
          <a:solidFill>
            <a:srgbClr val="B9D8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1314252" y="1739223"/>
            <a:ext cx="8744148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16 обязательных экземпляров</a:t>
            </a:r>
          </a:p>
          <a:p>
            <a:endParaRPr lang="ru-RU" sz="2200" dirty="0" smtClean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47675" indent="-447675">
              <a:buFont typeface="Wingdings" panose="05000000000000000000" pitchFamily="2" charset="2"/>
              <a:buChar char="q"/>
            </a:pPr>
            <a:endParaRPr lang="ru-RU" sz="2200" dirty="0" smtClean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47675" indent="-447675">
              <a:buFont typeface="Wingdings" panose="05000000000000000000" pitchFamily="2" charset="2"/>
              <a:buChar char="q"/>
            </a:pPr>
            <a:endParaRPr lang="ru-RU" sz="2200" dirty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47675" indent="-447675">
              <a:buFont typeface="Wingdings" panose="05000000000000000000" pitchFamily="2" charset="2"/>
              <a:buChar char="q"/>
            </a:pPr>
            <a:endParaRPr lang="ru-RU" sz="2200" dirty="0" smtClean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47675" indent="-447675">
              <a:buFont typeface="Wingdings" panose="05000000000000000000" pitchFamily="2" charset="2"/>
              <a:buChar char="q"/>
            </a:pPr>
            <a:endParaRPr lang="ru-RU" sz="2200" dirty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20869" t="37099" r="18887" b="46801"/>
          <a:stretch/>
        </p:blipFill>
        <p:spPr>
          <a:xfrm>
            <a:off x="846106" y="2726274"/>
            <a:ext cx="7971783" cy="119837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1" name="Скругленный прямоугольник 10"/>
          <p:cNvSpPr/>
          <p:nvPr/>
        </p:nvSpPr>
        <p:spPr>
          <a:xfrm>
            <a:off x="4266580" y="2830703"/>
            <a:ext cx="4392488" cy="210529"/>
          </a:xfrm>
          <a:prstGeom prst="roundRect">
            <a:avLst/>
          </a:prstGeom>
          <a:noFill/>
          <a:ln w="38100" cap="rnd">
            <a:solidFill>
              <a:srgbClr val="76B53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998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Заголовок 1"/>
          <p:cNvSpPr txBox="1">
            <a:spLocks/>
          </p:cNvSpPr>
          <p:nvPr/>
        </p:nvSpPr>
        <p:spPr>
          <a:xfrm>
            <a:off x="1314253" y="396255"/>
            <a:ext cx="4104455" cy="476353"/>
          </a:xfrm>
          <a:prstGeom prst="rect">
            <a:avLst/>
          </a:prstGeom>
          <a:noFill/>
        </p:spPr>
        <p:txBody>
          <a:bodyPr vert="horz" lIns="106701" tIns="53351" rIns="106701" bIns="53351" rtlCol="0" anchor="ctr">
            <a:noAutofit/>
          </a:bodyPr>
          <a:lstStyle/>
          <a:p>
            <a:pPr>
              <a:spcBef>
                <a:spcPct val="0"/>
              </a:spcBef>
            </a:pPr>
            <a:r>
              <a:rPr lang="ru-RU" sz="2200" dirty="0">
                <a:solidFill>
                  <a:srgbClr val="1D4384"/>
                </a:solidFill>
                <a:latin typeface="Myriad Pro" panose="020B0503030403020204" pitchFamily="34" charset="0"/>
              </a:rPr>
              <a:t>Секреты издательской кухни</a:t>
            </a:r>
            <a:endParaRPr lang="en-US" sz="2200" dirty="0">
              <a:solidFill>
                <a:srgbClr val="1D4384"/>
              </a:solidFill>
              <a:latin typeface="Myriad Pro" panose="020B0503030403020204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1314252" y="1739223"/>
            <a:ext cx="8744148" cy="44319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Тема</a:t>
            </a:r>
          </a:p>
          <a:p>
            <a:endParaRPr lang="ru-RU" sz="2200" b="1" dirty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spcAft>
                <a:spcPts val="600"/>
              </a:spcAft>
            </a:pPr>
            <a:r>
              <a:rPr lang="ru-RU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Дисциплина</a:t>
            </a:r>
          </a:p>
          <a:p>
            <a:pPr lvl="0">
              <a:spcAft>
                <a:spcPts val="600"/>
              </a:spcAft>
            </a:pPr>
            <a:endParaRPr lang="ru-RU" sz="2200" dirty="0" smtClean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36575" lvl="0" indent="-536575"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ru-RU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Как часто встречается?</a:t>
            </a:r>
          </a:p>
          <a:p>
            <a:pPr marL="536575" lvl="0" indent="-536575"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ru-RU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Базовая или вариативная?</a:t>
            </a:r>
          </a:p>
          <a:p>
            <a:pPr marL="536575" lvl="0" indent="-536575"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ru-RU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Много ли аналогов?</a:t>
            </a:r>
          </a:p>
          <a:p>
            <a:pPr marL="536575" indent="-536575"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Степень новизны</a:t>
            </a:r>
            <a:r>
              <a:rPr lang="ru-RU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</a:p>
          <a:p>
            <a:pPr>
              <a:spcAft>
                <a:spcPts val="600"/>
              </a:spcAft>
            </a:pPr>
            <a:endParaRPr lang="ru-RU" sz="2200" dirty="0" smtClean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600"/>
              </a:spcAft>
            </a:pPr>
            <a:r>
              <a:rPr lang="ru-RU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Тематическая матрица</a:t>
            </a:r>
            <a:endParaRPr lang="ru-RU" sz="2200" dirty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36575" lvl="0" indent="-536575">
              <a:spcAft>
                <a:spcPts val="600"/>
              </a:spcAft>
              <a:buFont typeface="Wingdings" panose="05000000000000000000" pitchFamily="2" charset="2"/>
              <a:buChar char="q"/>
            </a:pPr>
            <a:endParaRPr lang="en-US" sz="2200" dirty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846106" y="1351739"/>
            <a:ext cx="69742" cy="800659"/>
          </a:xfrm>
          <a:prstGeom prst="rect">
            <a:avLst/>
          </a:prstGeom>
          <a:solidFill>
            <a:srgbClr val="B9D8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Picture 11" descr="\\SKULL\Users$\smv\Desktop\Картинки и открытки\Картинки\v-cafe-2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254"/>
          <a:stretch/>
        </p:blipFill>
        <p:spPr bwMode="auto">
          <a:xfrm>
            <a:off x="5922764" y="3898873"/>
            <a:ext cx="4104455" cy="3050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0609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38788" y="-1"/>
            <a:ext cx="4554612" cy="50767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Picture 3" descr="R:\Реклама\РЕКЛАМА(новая)\!!!2017\презентация\для ppt\pexels-photo-46274.jpeg"/>
          <p:cNvPicPr>
            <a:picLocks noChangeAspect="1" noChangeArrowheads="1"/>
          </p:cNvPicPr>
          <p:nvPr/>
        </p:nvPicPr>
        <p:blipFill rotWithShape="1">
          <a:blip r:embed="rId3" cstate="print"/>
          <a:srcRect r="40572"/>
          <a:stretch/>
        </p:blipFill>
        <p:spPr bwMode="auto">
          <a:xfrm>
            <a:off x="-82588" y="-1"/>
            <a:ext cx="10775988" cy="7560455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-70947" y="0"/>
            <a:ext cx="10809514" cy="7561263"/>
          </a:xfrm>
          <a:prstGeom prst="rect">
            <a:avLst/>
          </a:prstGeom>
          <a:solidFill>
            <a:srgbClr val="92D050">
              <a:alpha val="78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-80356" y="1210165"/>
            <a:ext cx="10827656" cy="38563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0" y="2066119"/>
            <a:ext cx="10693400" cy="2922345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vert="horz" lIns="106701" tIns="53351" rIns="106701" bIns="53351" rtlCol="0" anchor="ctr">
            <a:noAutofit/>
          </a:bodyPr>
          <a:lstStyle/>
          <a:p>
            <a:pPr lvl="1">
              <a:lnSpc>
                <a:spcPts val="4300"/>
              </a:lnSpc>
              <a:spcBef>
                <a:spcPct val="0"/>
              </a:spcBef>
            </a:pPr>
            <a:endParaRPr lang="ru-RU" sz="3500" b="1" cap="all" dirty="0">
              <a:solidFill>
                <a:srgbClr val="1D4384"/>
              </a:solidFill>
            </a:endParaRPr>
          </a:p>
          <a:p>
            <a:pPr lvl="0" algn="ctr">
              <a:spcAft>
                <a:spcPts val="600"/>
              </a:spcAft>
            </a:pPr>
            <a:endParaRPr lang="ru-RU" sz="3000" b="1" cap="all" dirty="0">
              <a:solidFill>
                <a:srgbClr val="1D4384"/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spcAft>
                <a:spcPts val="600"/>
              </a:spcAft>
            </a:pPr>
            <a:r>
              <a:rPr lang="ru-RU" sz="3000" b="1" cap="all" dirty="0" smtClean="0">
                <a:solidFill>
                  <a:srgbClr val="1D4384"/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Книга </a:t>
            </a:r>
            <a:r>
              <a:rPr lang="ru-RU" sz="3000" b="1" cap="all" dirty="0">
                <a:solidFill>
                  <a:srgbClr val="1D4384"/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издана, что дальше? </a:t>
            </a:r>
          </a:p>
          <a:p>
            <a:pPr algn="ctr">
              <a:spcAft>
                <a:spcPts val="600"/>
              </a:spcAft>
            </a:pPr>
            <a:r>
              <a:rPr lang="ru-RU" sz="2800" dirty="0" smtClean="0">
                <a:solidFill>
                  <a:srgbClr val="1D4384"/>
                </a:solidFill>
                <a:latin typeface="Myriad Pro" panose="020B0503030403020204" pitchFamily="34" charset="0"/>
              </a:rPr>
              <a:t>eLIBRARY.ru, распространение, переиздание</a:t>
            </a:r>
          </a:p>
          <a:p>
            <a:pPr marL="536575" lvl="0" indent="-536575" algn="ctr">
              <a:spcAft>
                <a:spcPts val="600"/>
              </a:spcAft>
            </a:pPr>
            <a:endParaRPr lang="ru-RU" sz="3200" dirty="0" smtClean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</a:pPr>
            <a:endParaRPr lang="en-US" dirty="0"/>
          </a:p>
        </p:txBody>
      </p:sp>
      <p:pic>
        <p:nvPicPr>
          <p:cNvPr id="15" name="Picture 2" descr="R:\Реклама\РЕКЛАМА(новая)\!!!Макеты\Фирменные элементы 2013-2016\КНОРУС\knorus_300x300 px.png"/>
          <p:cNvPicPr>
            <a:picLocks noChangeAspect="1" noChangeArrowheads="1"/>
          </p:cNvPicPr>
          <p:nvPr/>
        </p:nvPicPr>
        <p:blipFill rotWithShape="1">
          <a:blip r:embed="rId4" cstate="print"/>
          <a:srcRect b="13689"/>
          <a:stretch/>
        </p:blipFill>
        <p:spPr bwMode="auto">
          <a:xfrm>
            <a:off x="4275130" y="1351739"/>
            <a:ext cx="1800200" cy="155378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26572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Заголовок 1"/>
          <p:cNvSpPr txBox="1">
            <a:spLocks/>
          </p:cNvSpPr>
          <p:nvPr/>
        </p:nvSpPr>
        <p:spPr>
          <a:xfrm>
            <a:off x="1314253" y="396255"/>
            <a:ext cx="4104455" cy="476353"/>
          </a:xfrm>
          <a:prstGeom prst="rect">
            <a:avLst/>
          </a:prstGeom>
          <a:noFill/>
        </p:spPr>
        <p:txBody>
          <a:bodyPr vert="horz" lIns="106701" tIns="53351" rIns="106701" bIns="53351" rtlCol="0" anchor="ctr">
            <a:noAutofit/>
          </a:bodyPr>
          <a:lstStyle/>
          <a:p>
            <a:pPr>
              <a:spcBef>
                <a:spcPct val="0"/>
              </a:spcBef>
            </a:pPr>
            <a:r>
              <a:rPr lang="ru-RU" sz="2200" dirty="0">
                <a:solidFill>
                  <a:srgbClr val="1D4384"/>
                </a:solidFill>
                <a:latin typeface="Myriad Pro" panose="020B0503030403020204" pitchFamily="34" charset="0"/>
              </a:rPr>
              <a:t>Секреты издательской кухни</a:t>
            </a:r>
            <a:endParaRPr lang="en-US" sz="2200" dirty="0">
              <a:solidFill>
                <a:srgbClr val="1D4384"/>
              </a:solidFill>
              <a:latin typeface="Myriad Pro" panose="020B0503030403020204" pitchFamily="34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846106" y="1351739"/>
            <a:ext cx="69742" cy="800659"/>
          </a:xfrm>
          <a:prstGeom prst="rect">
            <a:avLst/>
          </a:prstGeom>
          <a:solidFill>
            <a:srgbClr val="B9D8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1314252" y="1739223"/>
            <a:ext cx="8744148" cy="44319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Книга </a:t>
            </a:r>
            <a:r>
              <a:rPr lang="ru-RU" sz="2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издана, что дальше? </a:t>
            </a:r>
          </a:p>
          <a:p>
            <a:pPr algn="ctr">
              <a:spcAft>
                <a:spcPts val="600"/>
              </a:spcAft>
            </a:pPr>
            <a:endParaRPr lang="ru-RU" sz="2200" b="1" dirty="0" smtClean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47675" indent="-447675"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ru-RU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eLIBRARY.ru</a:t>
            </a:r>
          </a:p>
          <a:p>
            <a:pPr marL="447675" indent="-447675">
              <a:spcAft>
                <a:spcPts val="600"/>
              </a:spcAft>
              <a:buFont typeface="Wingdings" panose="05000000000000000000" pitchFamily="2" charset="2"/>
              <a:buChar char="q"/>
            </a:pPr>
            <a:endParaRPr lang="ru-RU" sz="2200" dirty="0" smtClean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47675" indent="-447675"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ru-RU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Продвижение</a:t>
            </a:r>
          </a:p>
          <a:p>
            <a:pPr marL="447675" indent="-447675">
              <a:spcAft>
                <a:spcPts val="600"/>
              </a:spcAft>
              <a:buFont typeface="Wingdings" panose="05000000000000000000" pitchFamily="2" charset="2"/>
              <a:buChar char="q"/>
            </a:pPr>
            <a:endParaRPr lang="ru-RU" sz="2200" dirty="0" smtClean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47675" indent="-447675"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ru-RU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Распространение</a:t>
            </a:r>
          </a:p>
          <a:p>
            <a:pPr marL="447675" indent="-447675">
              <a:spcAft>
                <a:spcPts val="600"/>
              </a:spcAft>
              <a:buFont typeface="Wingdings" panose="05000000000000000000" pitchFamily="2" charset="2"/>
              <a:buChar char="q"/>
            </a:pPr>
            <a:endParaRPr lang="ru-RU" sz="2200" dirty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47675" indent="-447675"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ru-RU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Переиздание</a:t>
            </a:r>
            <a:endParaRPr lang="ru-RU" sz="2200" dirty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47675" indent="-447675"/>
            <a:endParaRPr lang="ru-RU" sz="2200" b="1" dirty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sz="2200" dirty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4568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Заголовок 1"/>
          <p:cNvSpPr txBox="1">
            <a:spLocks/>
          </p:cNvSpPr>
          <p:nvPr/>
        </p:nvSpPr>
        <p:spPr>
          <a:xfrm>
            <a:off x="1314253" y="396255"/>
            <a:ext cx="4104455" cy="476353"/>
          </a:xfrm>
          <a:prstGeom prst="rect">
            <a:avLst/>
          </a:prstGeom>
          <a:noFill/>
        </p:spPr>
        <p:txBody>
          <a:bodyPr vert="horz" lIns="106701" tIns="53351" rIns="106701" bIns="53351" rtlCol="0" anchor="ctr">
            <a:noAutofit/>
          </a:bodyPr>
          <a:lstStyle/>
          <a:p>
            <a:pPr>
              <a:spcBef>
                <a:spcPct val="0"/>
              </a:spcBef>
            </a:pPr>
            <a:r>
              <a:rPr lang="ru-RU" sz="2200" dirty="0">
                <a:solidFill>
                  <a:srgbClr val="1D4384"/>
                </a:solidFill>
                <a:latin typeface="Myriad Pro" panose="020B0503030403020204" pitchFamily="34" charset="0"/>
              </a:rPr>
              <a:t>Секреты издательской кухни</a:t>
            </a:r>
            <a:endParaRPr lang="en-US" sz="2200" dirty="0">
              <a:solidFill>
                <a:srgbClr val="1D4384"/>
              </a:solidFill>
              <a:latin typeface="Myriad Pro" panose="020B0503030403020204" pitchFamily="34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846106" y="1351739"/>
            <a:ext cx="69742" cy="800659"/>
          </a:xfrm>
          <a:prstGeom prst="rect">
            <a:avLst/>
          </a:prstGeom>
          <a:solidFill>
            <a:srgbClr val="B9D8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1314252" y="1739223"/>
            <a:ext cx="8744148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Книга </a:t>
            </a:r>
            <a:r>
              <a:rPr lang="ru-RU" sz="2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издана, что дальше? </a:t>
            </a:r>
          </a:p>
          <a:p>
            <a:pPr algn="ctr">
              <a:spcAft>
                <a:spcPts val="600"/>
              </a:spcAft>
            </a:pPr>
            <a:endParaRPr lang="ru-RU" sz="2400" b="1" dirty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47675" indent="-447675"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ru-RU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Распространение и продвижение </a:t>
            </a: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книги </a:t>
            </a:r>
          </a:p>
          <a:p>
            <a:pPr marL="876404" lvl="1" indent="-342900">
              <a:buFont typeface="Arial" panose="020B0604020202020204" pitchFamily="34" charset="0"/>
              <a:buChar char="•"/>
            </a:pP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крупная оптовая книготорговая сеть </a:t>
            </a:r>
          </a:p>
          <a:p>
            <a:pPr marL="876404" lvl="1" indent="-342900">
              <a:buFont typeface="Arial" panose="020B0604020202020204" pitchFamily="34" charset="0"/>
              <a:buChar char="•"/>
            </a:pP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работа с тендерами и аукционами</a:t>
            </a:r>
          </a:p>
          <a:p>
            <a:pPr marL="876404" lvl="1" indent="-342900">
              <a:buFont typeface="Arial" panose="020B0604020202020204" pitchFamily="34" charset="0"/>
              <a:buChar char="•"/>
            </a:pP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интернет-магазины ozon.ru, labirint.ru, litres.ru</a:t>
            </a:r>
          </a:p>
          <a:p>
            <a:pPr marL="876404" lvl="1" indent="-342900">
              <a:buFont typeface="Arial" panose="020B0604020202020204" pitchFamily="34" charset="0"/>
              <a:buChar char="•"/>
            </a:pP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собственная ЭБС BOOK.ru (500 000 пользователей)</a:t>
            </a:r>
          </a:p>
          <a:p>
            <a:pPr marL="876404" lvl="1" indent="-342900">
              <a:buFont typeface="Arial" panose="020B0604020202020204" pitchFamily="34" charset="0"/>
              <a:buChar char="•"/>
            </a:pP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размещение в НЭБ </a:t>
            </a:r>
            <a:r>
              <a:rPr lang="ru-RU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eLibrary.ry</a:t>
            </a: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876404" lvl="1" indent="-342900">
              <a:buFont typeface="Arial" panose="020B0604020202020204" pitchFamily="34" charset="0"/>
              <a:buChar char="•"/>
            </a:pP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печатный каталог 2 раза в год получают 3000 учебных </a:t>
            </a:r>
            <a:r>
              <a:rPr lang="ru-RU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заведений</a:t>
            </a:r>
          </a:p>
          <a:p>
            <a:pPr marL="876404" lvl="1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</a:t>
            </a:r>
            <a:r>
              <a:rPr lang="en-US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mail-</a:t>
            </a:r>
            <a:r>
              <a:rPr lang="ru-RU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рассылки</a:t>
            </a:r>
            <a:endParaRPr lang="ru-RU" sz="2200" dirty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76404" lvl="1" indent="-342900">
              <a:buFont typeface="Arial" panose="020B0604020202020204" pitchFamily="34" charset="0"/>
              <a:buChar char="•"/>
            </a:pP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организация авторских </a:t>
            </a:r>
            <a:r>
              <a:rPr lang="ru-RU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вебинаров</a:t>
            </a:r>
            <a:endParaRPr lang="ru-RU" sz="2200" dirty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76404" lvl="1" indent="-342900">
              <a:buFont typeface="Arial" panose="020B0604020202020204" pitchFamily="34" charset="0"/>
              <a:buChar char="•"/>
            </a:pP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участие в книжных конкурсах за счет издательства</a:t>
            </a:r>
          </a:p>
          <a:p>
            <a:pPr marL="447675" indent="-447675"/>
            <a:endParaRPr lang="ru-RU" sz="2200" b="1" dirty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sz="2200" dirty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673350" y="296833"/>
            <a:ext cx="53467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cap="all" dirty="0">
                <a:solidFill>
                  <a:srgbClr val="1D4384"/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Распространение и  продвижение</a:t>
            </a:r>
          </a:p>
          <a:p>
            <a:endParaRPr lang="ru-RU" sz="2000" cap="all" dirty="0">
              <a:solidFill>
                <a:srgbClr val="1D4384"/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684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38788" y="-1"/>
            <a:ext cx="4554612" cy="50767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Picture 3" descr="R:\Реклама\РЕКЛАМА(новая)\!!!2017\презентация\для ppt\pexels-photo-46274.jpeg"/>
          <p:cNvPicPr>
            <a:picLocks noChangeAspect="1" noChangeArrowheads="1"/>
          </p:cNvPicPr>
          <p:nvPr/>
        </p:nvPicPr>
        <p:blipFill rotWithShape="1">
          <a:blip r:embed="rId3" cstate="print"/>
          <a:srcRect r="40572"/>
          <a:stretch/>
        </p:blipFill>
        <p:spPr bwMode="auto">
          <a:xfrm>
            <a:off x="-82588" y="-1"/>
            <a:ext cx="10775988" cy="7560455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-116114" y="0"/>
            <a:ext cx="10809514" cy="7561263"/>
          </a:xfrm>
          <a:prstGeom prst="rect">
            <a:avLst/>
          </a:prstGeom>
          <a:solidFill>
            <a:srgbClr val="92D050">
              <a:alpha val="78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-125908" y="1197539"/>
            <a:ext cx="10827656" cy="50313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90116" y="1362341"/>
            <a:ext cx="10400120" cy="2922345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vert="horz" lIns="106701" tIns="53351" rIns="106701" bIns="53351" rtlCol="0" anchor="ctr">
            <a:noAutofit/>
          </a:bodyPr>
          <a:lstStyle/>
          <a:p>
            <a:pPr lvl="1">
              <a:lnSpc>
                <a:spcPts val="4300"/>
              </a:lnSpc>
              <a:spcBef>
                <a:spcPct val="0"/>
              </a:spcBef>
            </a:pPr>
            <a:endParaRPr lang="ru-RU" sz="3500" b="1" cap="all" dirty="0" smtClean="0">
              <a:solidFill>
                <a:srgbClr val="1D4384"/>
              </a:solidFill>
            </a:endParaRPr>
          </a:p>
          <a:p>
            <a:pPr lvl="1">
              <a:lnSpc>
                <a:spcPts val="4300"/>
              </a:lnSpc>
              <a:spcBef>
                <a:spcPct val="0"/>
              </a:spcBef>
            </a:pPr>
            <a:endParaRPr lang="ru-RU" sz="3500" b="1" cap="all" dirty="0">
              <a:solidFill>
                <a:srgbClr val="1D4384"/>
              </a:solidFill>
            </a:endParaRPr>
          </a:p>
          <a:p>
            <a:pPr lvl="1">
              <a:lnSpc>
                <a:spcPts val="4300"/>
              </a:lnSpc>
              <a:spcBef>
                <a:spcPct val="0"/>
              </a:spcBef>
            </a:pPr>
            <a:endParaRPr lang="ru-RU" sz="3500" b="1" cap="all" dirty="0" smtClean="0">
              <a:solidFill>
                <a:srgbClr val="1D4384"/>
              </a:solidFill>
            </a:endParaRPr>
          </a:p>
          <a:p>
            <a:pPr algn="ctr"/>
            <a:endParaRPr lang="ru-RU" sz="2000" b="1" dirty="0" smtClean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ru-RU" sz="2000" b="1" dirty="0" smtClean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ru-RU" sz="2000" b="1" dirty="0" smtClean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ru-RU" sz="2000" b="1" dirty="0" smtClean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ru-RU" sz="2000" b="1" dirty="0" smtClean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ru-RU" sz="2000" b="1" dirty="0" smtClean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ru-RU" sz="2000" dirty="0" smtClean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en-US" sz="2000" b="1" dirty="0" smtClean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en-US" sz="2000" b="1" dirty="0" smtClean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ru-RU" sz="2000" b="1" dirty="0" smtClean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ru-RU" sz="2000" b="1" dirty="0" smtClean="0">
                <a:solidFill>
                  <a:srgbClr val="1D4384"/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 нас рукописи становятся книгами!</a:t>
            </a:r>
          </a:p>
          <a:p>
            <a:pPr algn="ctr"/>
            <a:endParaRPr lang="en-US" sz="2000" dirty="0" smtClean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ru-RU" sz="2000" dirty="0" smtClean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Симирит Марина Владимировна</a:t>
            </a:r>
          </a:p>
          <a:p>
            <a:pPr algn="ctr"/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Руководитель авторского отдела </a:t>
            </a:r>
          </a:p>
          <a:p>
            <a:pPr algn="ctr"/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издательства «</a:t>
            </a:r>
            <a:r>
              <a:rPr lang="ru-RU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КноРус</a:t>
            </a:r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»</a:t>
            </a:r>
          </a:p>
          <a:p>
            <a:pPr algn="ctr"/>
            <a:endParaRPr lang="ru-RU" sz="2000" dirty="0" smtClean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8 (495) 741-46-28, доб. 113</a:t>
            </a:r>
          </a:p>
          <a:p>
            <a:pPr algn="ctr"/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8 925 199-30-70</a:t>
            </a:r>
          </a:p>
          <a:p>
            <a:pPr algn="ctr"/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smv@knorus.ru</a:t>
            </a: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en-US" sz="2000" dirty="0" smtClean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ru-RU" sz="2000" b="1" dirty="0" smtClean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ru-RU" sz="2000" dirty="0" smtClean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/>
            <a:endParaRPr lang="ru-RU" sz="2000" b="1" dirty="0" smtClean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5" name="Picture 2" descr="R:\Реклама\РЕКЛАМА(новая)\!!!Макеты\Фирменные элементы 2013-2016\КНОРУС\knorus_300x300 px.png"/>
          <p:cNvPicPr>
            <a:picLocks noChangeAspect="1" noChangeArrowheads="1"/>
          </p:cNvPicPr>
          <p:nvPr/>
        </p:nvPicPr>
        <p:blipFill rotWithShape="1">
          <a:blip r:embed="rId4" cstate="print"/>
          <a:srcRect b="13689"/>
          <a:stretch/>
        </p:blipFill>
        <p:spPr bwMode="auto">
          <a:xfrm>
            <a:off x="4275130" y="1351739"/>
            <a:ext cx="1800200" cy="155378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Заголовок 1"/>
          <p:cNvSpPr txBox="1">
            <a:spLocks/>
          </p:cNvSpPr>
          <p:nvPr/>
        </p:nvSpPr>
        <p:spPr>
          <a:xfrm>
            <a:off x="1314253" y="396255"/>
            <a:ext cx="4104455" cy="476353"/>
          </a:xfrm>
          <a:prstGeom prst="rect">
            <a:avLst/>
          </a:prstGeom>
          <a:noFill/>
        </p:spPr>
        <p:txBody>
          <a:bodyPr vert="horz" lIns="106701" tIns="53351" rIns="106701" bIns="53351" rtlCol="0" anchor="ctr">
            <a:noAutofit/>
          </a:bodyPr>
          <a:lstStyle/>
          <a:p>
            <a:pPr>
              <a:spcBef>
                <a:spcPct val="0"/>
              </a:spcBef>
            </a:pPr>
            <a:r>
              <a:rPr lang="ru-RU" sz="2200" dirty="0">
                <a:solidFill>
                  <a:srgbClr val="1D4384"/>
                </a:solidFill>
                <a:latin typeface="Myriad Pro" panose="020B0503030403020204" pitchFamily="34" charset="0"/>
              </a:rPr>
              <a:t>Секреты издательской кухни</a:t>
            </a:r>
            <a:endParaRPr lang="en-US" sz="2200" dirty="0">
              <a:solidFill>
                <a:srgbClr val="1D4384"/>
              </a:solidFill>
              <a:latin typeface="Myriad Pro" panose="020B0503030403020204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1314252" y="1739223"/>
            <a:ext cx="8744148" cy="5240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Читатель</a:t>
            </a:r>
          </a:p>
          <a:p>
            <a:endParaRPr lang="ru-RU" sz="2200" b="1" dirty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36575" indent="-536575"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Уровень образования: </a:t>
            </a:r>
          </a:p>
          <a:p>
            <a:pPr marL="536575" lvl="0" indent="174625">
              <a:buFont typeface="Arial" panose="020B0604020202020204" pitchFamily="34" charset="0"/>
              <a:buChar char="•"/>
            </a:pP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ВО: </a:t>
            </a:r>
            <a:r>
              <a:rPr lang="ru-RU" sz="2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бакалавриат</a:t>
            </a:r>
            <a:endParaRPr lang="ru-RU" sz="2200" dirty="0" smtClean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36575" lvl="0" indent="174625">
              <a:buFont typeface="Arial" panose="020B0604020202020204" pitchFamily="34" charset="0"/>
              <a:buChar char="•"/>
            </a:pP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ВО: </a:t>
            </a:r>
            <a:r>
              <a:rPr lang="ru-RU" sz="2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специалитет</a:t>
            </a:r>
            <a:r>
              <a:rPr lang="ru-RU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536575" lvl="0" indent="174625"/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ВО: </a:t>
            </a:r>
            <a:r>
              <a:rPr lang="ru-RU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магистратура </a:t>
            </a:r>
            <a:endParaRPr lang="ru-RU" sz="2200" dirty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36575" lvl="0" indent="174625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СПО: </a:t>
            </a:r>
            <a:r>
              <a:rPr lang="ru-RU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специальности </a:t>
            </a:r>
          </a:p>
          <a:p>
            <a:pPr marL="536575" lvl="0" indent="174625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СПО: </a:t>
            </a:r>
            <a:r>
              <a:rPr lang="ru-RU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профессии</a:t>
            </a:r>
            <a:endParaRPr lang="ru-RU" sz="2200" dirty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36575" indent="-536575"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Специализация</a:t>
            </a:r>
          </a:p>
          <a:p>
            <a:pPr marL="754063" lvl="0" indent="-217488">
              <a:buFont typeface="Arial" panose="020B0604020202020204" pitchFamily="34" charset="0"/>
              <a:buChar char="•"/>
            </a:pPr>
            <a:r>
              <a:rPr lang="ru-RU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неспециалисты</a:t>
            </a:r>
            <a:endParaRPr lang="ru-RU" sz="2200" dirty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54063" lvl="0" indent="-217488">
              <a:buFont typeface="Arial" panose="020B0604020202020204" pitchFamily="34" charset="0"/>
              <a:buChar char="•"/>
            </a:pPr>
            <a:r>
              <a:rPr lang="ru-RU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специалисты</a:t>
            </a:r>
            <a:endParaRPr lang="ru-RU" sz="2200" dirty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54063" lvl="0" indent="-217488">
              <a:buFont typeface="Arial" panose="020B0604020202020204" pitchFamily="34" charset="0"/>
              <a:buChar char="•"/>
            </a:pPr>
            <a:r>
              <a:rPr lang="ru-RU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профиль</a:t>
            </a:r>
            <a:endParaRPr lang="ru-RU" sz="2200" dirty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36575" lvl="0" indent="-536575">
              <a:spcAft>
                <a:spcPts val="600"/>
              </a:spcAft>
              <a:buFont typeface="Wingdings" panose="05000000000000000000" pitchFamily="2" charset="2"/>
              <a:buChar char="q"/>
            </a:pPr>
            <a:endParaRPr lang="ru-RU" sz="2200" dirty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36575" lvl="0" indent="-536575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q"/>
            </a:pPr>
            <a:endParaRPr lang="en-US" sz="2200" dirty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846106" y="1351739"/>
            <a:ext cx="69742" cy="800659"/>
          </a:xfrm>
          <a:prstGeom prst="rect">
            <a:avLst/>
          </a:prstGeom>
          <a:solidFill>
            <a:srgbClr val="B9D8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146" name="Picture 2" descr="\\SKULL\Users$\smv\Desktop\Картинки и открытки\Картинки\racesquare-8dc330223c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8857" y="3059959"/>
            <a:ext cx="4666829" cy="3889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0264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Заголовок 1"/>
          <p:cNvSpPr txBox="1">
            <a:spLocks/>
          </p:cNvSpPr>
          <p:nvPr/>
        </p:nvSpPr>
        <p:spPr>
          <a:xfrm>
            <a:off x="1314253" y="396255"/>
            <a:ext cx="4104455" cy="476353"/>
          </a:xfrm>
          <a:prstGeom prst="rect">
            <a:avLst/>
          </a:prstGeom>
          <a:noFill/>
        </p:spPr>
        <p:txBody>
          <a:bodyPr vert="horz" lIns="106701" tIns="53351" rIns="106701" bIns="53351" rtlCol="0" anchor="ctr">
            <a:noAutofit/>
          </a:bodyPr>
          <a:lstStyle/>
          <a:p>
            <a:pPr>
              <a:spcBef>
                <a:spcPct val="0"/>
              </a:spcBef>
            </a:pPr>
            <a:r>
              <a:rPr lang="ru-RU" sz="2200" dirty="0">
                <a:solidFill>
                  <a:srgbClr val="1D4384"/>
                </a:solidFill>
                <a:latin typeface="Myriad Pro" panose="020B0503030403020204" pitchFamily="34" charset="0"/>
              </a:rPr>
              <a:t>Секреты издательской кухни</a:t>
            </a:r>
            <a:endParaRPr lang="en-US" sz="2200" dirty="0">
              <a:solidFill>
                <a:srgbClr val="1D4384"/>
              </a:solidFill>
              <a:latin typeface="Myriad Pro" panose="020B0503030403020204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1314252" y="1739223"/>
            <a:ext cx="8744148" cy="36247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Автор</a:t>
            </a:r>
          </a:p>
          <a:p>
            <a:endParaRPr lang="ru-RU" sz="2200" dirty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Статус: вуз, должность, научная школа, регалии, </a:t>
            </a: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Опыт: библиография (учебники, монографии, статьи)</a:t>
            </a:r>
          </a:p>
          <a:p>
            <a:pPr marL="342900" lvl="0" indent="-342900"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Популярность: переиздания, кол-во публикаций, </a:t>
            </a:r>
            <a:endParaRPr lang="ru-RU" sz="2200" dirty="0" smtClean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63538" lvl="0" indent="85725">
              <a:spcAft>
                <a:spcPts val="600"/>
              </a:spcAft>
            </a:pPr>
            <a:r>
              <a:rPr lang="ru-RU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индексы цитирования</a:t>
            </a:r>
          </a:p>
          <a:p>
            <a:pPr marL="363538" lvl="0" indent="85725">
              <a:spcAft>
                <a:spcPts val="600"/>
              </a:spcAft>
            </a:pPr>
            <a:endParaRPr lang="ru-RU" sz="2200" dirty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spcAft>
                <a:spcPts val="600"/>
              </a:spcAft>
            </a:pPr>
            <a:r>
              <a:rPr lang="ru-RU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Авторский коллектив</a:t>
            </a:r>
            <a:endParaRPr lang="en-US" sz="2200" dirty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36575" lvl="0" indent="-536575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q"/>
            </a:pPr>
            <a:endParaRPr lang="en-US" sz="2200" dirty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846106" y="1351739"/>
            <a:ext cx="69742" cy="800659"/>
          </a:xfrm>
          <a:prstGeom prst="rect">
            <a:avLst/>
          </a:prstGeom>
          <a:solidFill>
            <a:srgbClr val="B9D8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4" name="Группа 3"/>
          <p:cNvGrpSpPr/>
          <p:nvPr/>
        </p:nvGrpSpPr>
        <p:grpSpPr>
          <a:xfrm>
            <a:off x="5192415" y="3924646"/>
            <a:ext cx="5194845" cy="3058857"/>
            <a:chOff x="5192415" y="3924646"/>
            <a:chExt cx="5194845" cy="3058857"/>
          </a:xfrm>
        </p:grpSpPr>
        <p:grpSp>
          <p:nvGrpSpPr>
            <p:cNvPr id="2" name="Группа 1"/>
            <p:cNvGrpSpPr/>
            <p:nvPr/>
          </p:nvGrpSpPr>
          <p:grpSpPr>
            <a:xfrm>
              <a:off x="5686326" y="3924646"/>
              <a:ext cx="4334532" cy="3058857"/>
              <a:chOff x="4913430" y="3664383"/>
              <a:chExt cx="5107428" cy="3319121"/>
            </a:xfrm>
          </p:grpSpPr>
          <p:pic>
            <p:nvPicPr>
              <p:cNvPr id="7171" name="Picture 3" descr="\\SKULL\Users$\smv\Desktop\Картинки и открытки\Картинки\2.jpg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007" t="360" r="51706" b="-360"/>
              <a:stretch/>
            </p:blipFill>
            <p:spPr bwMode="auto">
              <a:xfrm>
                <a:off x="7434932" y="3664383"/>
                <a:ext cx="2585926" cy="32846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172" name="Picture 4" descr="\\SKULL\Users$\smv\Desktop\Картинки и открытки\Картинки\Без названия.jpg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913430" y="3664384"/>
                <a:ext cx="2521502" cy="331912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20" name="Picture 7" descr="\\SKULL\Users$\smv\Desktop\Картинки и открытки\Картинки\Без названия (3).jpg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773" t="56320" r="12148" b="9818"/>
            <a:stretch/>
          </p:blipFill>
          <p:spPr bwMode="auto">
            <a:xfrm>
              <a:off x="5192415" y="4644727"/>
              <a:ext cx="730349" cy="7257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7" descr="\\SKULL\Users$\smv\Desktop\Картинки и открытки\Картинки\Без названия (3).jpg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148" t="56320" r="54252" b="10080"/>
            <a:stretch/>
          </p:blipFill>
          <p:spPr bwMode="auto">
            <a:xfrm>
              <a:off x="9667180" y="4644727"/>
              <a:ext cx="720080" cy="7200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664168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Заголовок 1"/>
          <p:cNvSpPr txBox="1">
            <a:spLocks/>
          </p:cNvSpPr>
          <p:nvPr/>
        </p:nvSpPr>
        <p:spPr>
          <a:xfrm>
            <a:off x="1314253" y="396255"/>
            <a:ext cx="4104455" cy="476353"/>
          </a:xfrm>
          <a:prstGeom prst="rect">
            <a:avLst/>
          </a:prstGeom>
          <a:noFill/>
        </p:spPr>
        <p:txBody>
          <a:bodyPr vert="horz" lIns="106701" tIns="53351" rIns="106701" bIns="53351" rtlCol="0" anchor="ctr">
            <a:noAutofit/>
          </a:bodyPr>
          <a:lstStyle/>
          <a:p>
            <a:pPr>
              <a:spcBef>
                <a:spcPct val="0"/>
              </a:spcBef>
            </a:pPr>
            <a:r>
              <a:rPr lang="ru-RU" sz="2200" dirty="0">
                <a:solidFill>
                  <a:srgbClr val="1D4384"/>
                </a:solidFill>
                <a:latin typeface="Myriad Pro" panose="020B0503030403020204" pitchFamily="34" charset="0"/>
              </a:rPr>
              <a:t>Секреты издательской кухни</a:t>
            </a:r>
            <a:endParaRPr lang="en-US" sz="2200" dirty="0">
              <a:solidFill>
                <a:srgbClr val="1D4384"/>
              </a:solidFill>
              <a:latin typeface="Myriad Pro" panose="020B0503030403020204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1314252" y="1739223"/>
            <a:ext cx="8744148" cy="487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Объем</a:t>
            </a:r>
          </a:p>
          <a:p>
            <a:endParaRPr lang="ru-RU" sz="2200" b="1" dirty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54063" indent="-754063"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ru-RU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Количество </a:t>
            </a: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часов</a:t>
            </a:r>
          </a:p>
          <a:p>
            <a:pPr marL="754063" indent="-754063"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Мода - </a:t>
            </a:r>
            <a:r>
              <a:rPr lang="ru-RU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10-25 </a:t>
            </a:r>
            <a:r>
              <a:rPr lang="ru-RU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а.л</a:t>
            </a: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754063" indent="-754063"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ru-RU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Цена</a:t>
            </a:r>
          </a:p>
          <a:p>
            <a:pPr>
              <a:spcAft>
                <a:spcPts val="600"/>
              </a:spcAft>
            </a:pPr>
            <a:endParaRPr lang="ru-RU" sz="2200" dirty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600"/>
              </a:spcAft>
            </a:pPr>
            <a:endParaRPr lang="ru-RU" sz="2200" dirty="0" smtClean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600"/>
              </a:spcAft>
            </a:pPr>
            <a:r>
              <a:rPr lang="ru-RU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Минимальный объем </a:t>
            </a:r>
          </a:p>
          <a:p>
            <a:pPr>
              <a:spcAft>
                <a:spcPts val="600"/>
              </a:spcAft>
            </a:pPr>
            <a:r>
              <a:rPr lang="ru-RU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при максимально полном </a:t>
            </a:r>
          </a:p>
          <a:p>
            <a:pPr>
              <a:spcAft>
                <a:spcPts val="600"/>
              </a:spcAft>
            </a:pPr>
            <a:r>
              <a:rPr lang="ru-RU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содержании</a:t>
            </a:r>
            <a:endParaRPr lang="ru-RU" sz="2200" dirty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54063" indent="-754063">
              <a:spcAft>
                <a:spcPts val="600"/>
              </a:spcAft>
              <a:buFont typeface="Wingdings" panose="05000000000000000000" pitchFamily="2" charset="2"/>
              <a:buChar char="q"/>
            </a:pPr>
            <a:endParaRPr lang="ru-RU" sz="2200" dirty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36575" lvl="0" indent="-536575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q"/>
            </a:pPr>
            <a:endParaRPr lang="en-US" sz="2200" dirty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846106" y="1351739"/>
            <a:ext cx="69742" cy="800659"/>
          </a:xfrm>
          <a:prstGeom prst="rect">
            <a:avLst/>
          </a:prstGeom>
          <a:solidFill>
            <a:srgbClr val="B9D8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Picture 13" descr="\\SKULL\Users$\smv\Desktop\Картинки и открытки\Картинки\unnamed (2)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1" t="-977" b="3410"/>
          <a:stretch/>
        </p:blipFill>
        <p:spPr bwMode="auto">
          <a:xfrm>
            <a:off x="6108243" y="1404367"/>
            <a:ext cx="3926958" cy="2713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7" descr="\\SKULL\Users$\smv\Desktop\Картинки и открытки\Картинки\caesar_end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8242" y="4284688"/>
            <a:ext cx="3926958" cy="2591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7" descr="\\SKULL\Users$\smv\Desktop\Картинки и открытки\Картинки\Без названия (3)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73" t="56320" r="12148" b="9818"/>
          <a:stretch/>
        </p:blipFill>
        <p:spPr bwMode="auto">
          <a:xfrm>
            <a:off x="9693225" y="5022242"/>
            <a:ext cx="730349" cy="725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7" descr="\\SKULL\Users$\smv\Desktop\Картинки и открытки\Картинки\Без названия (3)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73" t="56320" r="12148" b="9818"/>
          <a:stretch/>
        </p:blipFill>
        <p:spPr bwMode="auto">
          <a:xfrm>
            <a:off x="9691638" y="2337486"/>
            <a:ext cx="730349" cy="725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6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11965</TotalTime>
  <Words>1876</Words>
  <Application>Microsoft Office PowerPoint</Application>
  <PresentationFormat>Произвольный</PresentationFormat>
  <Paragraphs>668</Paragraphs>
  <Slides>63</Slides>
  <Notes>35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63</vt:i4>
      </vt:variant>
    </vt:vector>
  </HeadingPairs>
  <TitlesOfParts>
    <vt:vector size="70" baseType="lpstr">
      <vt:lpstr>Arial</vt:lpstr>
      <vt:lpstr>Calibri</vt:lpstr>
      <vt:lpstr>Myriad Pro</vt:lpstr>
      <vt:lpstr>Symbol</vt:lpstr>
      <vt:lpstr>Times New Roman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gmv</dc:creator>
  <cp:lastModifiedBy>Симирит Марина Владимировна</cp:lastModifiedBy>
  <cp:revision>1288</cp:revision>
  <cp:lastPrinted>2019-05-31T13:20:34Z</cp:lastPrinted>
  <dcterms:created xsi:type="dcterms:W3CDTF">2017-02-22T11:43:36Z</dcterms:created>
  <dcterms:modified xsi:type="dcterms:W3CDTF">2020-05-27T10:48:20Z</dcterms:modified>
</cp:coreProperties>
</file>