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18" r:id="rId1"/>
  </p:sldMasterIdLst>
  <p:notesMasterIdLst>
    <p:notesMasterId r:id="rId31"/>
  </p:notesMasterIdLst>
  <p:handoutMasterIdLst>
    <p:handoutMasterId r:id="rId32"/>
  </p:handoutMasterIdLst>
  <p:sldIdLst>
    <p:sldId id="339" r:id="rId2"/>
    <p:sldId id="354" r:id="rId3"/>
    <p:sldId id="480" r:id="rId4"/>
    <p:sldId id="447" r:id="rId5"/>
    <p:sldId id="394" r:id="rId6"/>
    <p:sldId id="485" r:id="rId7"/>
    <p:sldId id="359" r:id="rId8"/>
    <p:sldId id="412" r:id="rId9"/>
    <p:sldId id="453" r:id="rId10"/>
    <p:sldId id="489" r:id="rId11"/>
    <p:sldId id="488" r:id="rId12"/>
    <p:sldId id="361" r:id="rId13"/>
    <p:sldId id="417" r:id="rId14"/>
    <p:sldId id="365" r:id="rId15"/>
    <p:sldId id="366" r:id="rId16"/>
    <p:sldId id="426" r:id="rId17"/>
    <p:sldId id="446" r:id="rId18"/>
    <p:sldId id="486" r:id="rId19"/>
    <p:sldId id="400" r:id="rId20"/>
    <p:sldId id="487" r:id="rId21"/>
    <p:sldId id="445" r:id="rId22"/>
    <p:sldId id="425" r:id="rId23"/>
    <p:sldId id="459" r:id="rId24"/>
    <p:sldId id="390" r:id="rId25"/>
    <p:sldId id="475" r:id="rId26"/>
    <p:sldId id="481" r:id="rId27"/>
    <p:sldId id="482" r:id="rId28"/>
    <p:sldId id="483" r:id="rId29"/>
    <p:sldId id="484" r:id="rId30"/>
  </p:sldIdLst>
  <p:sldSz cx="9144000" cy="5143500" type="screen16x9"/>
  <p:notesSz cx="10234613" cy="70993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97E1"/>
    <a:srgbClr val="CC66FF"/>
    <a:srgbClr val="3498DB"/>
    <a:srgbClr val="FFCC66"/>
    <a:srgbClr val="E74C3C"/>
    <a:srgbClr val="2C3E50"/>
    <a:srgbClr val="C0392B"/>
    <a:srgbClr val="8E44AD"/>
    <a:srgbClr val="95A5A6"/>
    <a:srgbClr val="F39C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DC843B8D-2490-4DB6-8EC9-CE1FD4575211}">
  <a:tblStyle styleId="{DC843B8D-2490-4DB6-8EC9-CE1FD4575211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67749D9B-1B88-427D-8A1E-7EFC55001FF2}" styleName="Table_1"/>
  <a:tblStyle styleId="{C79EFC81-F9E5-494A-A4B1-3644984AD010}" styleName="Table_2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97" autoAdjust="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432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ropbox\&#1055;&#1088;&#1077;&#1079;&#1077;&#1085;&#1090;&#1072;&#1094;&#1080;&#1080;18-19\&#1045;&#1040;&#1054;&#1050;&#1054;\&#1057;&#1090;&#1088;&#1091;&#1082;&#1090;&#1091;&#1088;&#1072;%20&#1089;&#1076;&#1072;&#1085;&#1085;&#1099;&#1093;%20&#1088;&#1072;&#1073;&#1086;&#109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Количество работ</a:t>
            </a:r>
            <a:r>
              <a:rPr lang="ru-RU" baseline="0" dirty="0" smtClean="0"/>
              <a:t> по классам и предметам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Sheet1!$M$2</c:f>
              <c:strCache>
                <c:ptCount val="1"/>
                <c:pt idx="0">
                  <c:v>Количество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cat>
            <c:strRef>
              <c:f>Sheet1!$L$2:$L$27</c:f>
              <c:strCache>
                <c:ptCount val="26"/>
                <c:pt idx="0">
                  <c:v>Предмет/класс</c:v>
                </c:pt>
                <c:pt idx="1">
                  <c:v>Математика. 2 класс</c:v>
                </c:pt>
                <c:pt idx="2">
                  <c:v>Русский язык. 2 класс</c:v>
                </c:pt>
                <c:pt idx="4">
                  <c:v>Математика. 3 класс</c:v>
                </c:pt>
                <c:pt idx="5">
                  <c:v>Русский язык. 3 класс</c:v>
                </c:pt>
                <c:pt idx="7">
                  <c:v>Математика. 4 класс</c:v>
                </c:pt>
                <c:pt idx="8">
                  <c:v>Русский язык. 4 класс</c:v>
                </c:pt>
                <c:pt idx="10">
                  <c:v>Математика. 5 класс</c:v>
                </c:pt>
                <c:pt idx="11">
                  <c:v>Русский язык. 5 класс</c:v>
                </c:pt>
                <c:pt idx="13">
                  <c:v>Математика. 6 класс</c:v>
                </c:pt>
                <c:pt idx="14">
                  <c:v>Русский язык. 6 класс</c:v>
                </c:pt>
                <c:pt idx="16">
                  <c:v>Математика. 7 класс</c:v>
                </c:pt>
                <c:pt idx="19">
                  <c:v>Математика. 8 класс</c:v>
                </c:pt>
                <c:pt idx="22">
                  <c:v>Математика. 9 класс</c:v>
                </c:pt>
                <c:pt idx="23">
                  <c:v>Русский язык. 9 класс</c:v>
                </c:pt>
                <c:pt idx="25">
                  <c:v>Математика. 11 класс</c:v>
                </c:pt>
              </c:strCache>
            </c:strRef>
          </c:cat>
          <c:val>
            <c:numRef>
              <c:f>Sheet1!$M$3:$M$28</c:f>
              <c:numCache>
                <c:formatCode>General</c:formatCode>
                <c:ptCount val="26"/>
                <c:pt idx="0">
                  <c:v>74814</c:v>
                </c:pt>
                <c:pt idx="1">
                  <c:v>74797</c:v>
                </c:pt>
                <c:pt idx="3">
                  <c:v>81453</c:v>
                </c:pt>
                <c:pt idx="4">
                  <c:v>80426</c:v>
                </c:pt>
                <c:pt idx="6">
                  <c:v>86414</c:v>
                </c:pt>
                <c:pt idx="7">
                  <c:v>82676</c:v>
                </c:pt>
                <c:pt idx="9">
                  <c:v>65605</c:v>
                </c:pt>
                <c:pt idx="10">
                  <c:v>42330</c:v>
                </c:pt>
                <c:pt idx="12">
                  <c:v>59600</c:v>
                </c:pt>
                <c:pt idx="13">
                  <c:v>36764</c:v>
                </c:pt>
                <c:pt idx="15">
                  <c:v>51852</c:v>
                </c:pt>
                <c:pt idx="18">
                  <c:v>52916</c:v>
                </c:pt>
                <c:pt idx="21">
                  <c:v>56365</c:v>
                </c:pt>
                <c:pt idx="22">
                  <c:v>33410</c:v>
                </c:pt>
                <c:pt idx="24">
                  <c:v>25171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3273872"/>
        <c:axId val="1063278224"/>
      </c:barChart>
      <c:catAx>
        <c:axId val="106327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3278224"/>
        <c:crosses val="autoZero"/>
        <c:auto val="1"/>
        <c:lblAlgn val="ctr"/>
        <c:lblOffset val="100"/>
        <c:noMultiLvlLbl val="0"/>
      </c:catAx>
      <c:valAx>
        <c:axId val="1063278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3273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434999" cy="354965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248" y="0"/>
            <a:ext cx="4434999" cy="354965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AD7E4A33-D4FD-C248-898E-C41273B7E9B9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743104"/>
            <a:ext cx="4434999" cy="354965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248" y="6743104"/>
            <a:ext cx="4434999" cy="354965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733106CE-A190-B94A-8F2D-08396A853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063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2749550" y="531813"/>
            <a:ext cx="4735513" cy="2663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1023464" y="3372168"/>
            <a:ext cx="8187689" cy="3194685"/>
          </a:xfrm>
          <a:prstGeom prst="rect">
            <a:avLst/>
          </a:prstGeom>
          <a:noFill/>
          <a:ln>
            <a:noFill/>
          </a:ln>
        </p:spPr>
        <p:txBody>
          <a:bodyPr lIns="94744" tIns="94744" rIns="94744" bIns="94744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06987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3160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9D8F-9527-E44D-BCFC-5E4C629B0E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97AE-9ABC-4549-9466-1694C9776A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949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9D8F-9527-E44D-BCFC-5E4C629B0E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97AE-9ABC-4549-9466-1694C9776A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389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9D8F-9527-E44D-BCFC-5E4C629B0E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97AE-9ABC-4549-9466-1694C9776A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674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17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9D8F-9527-E44D-BCFC-5E4C629B0E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97AE-9ABC-4549-9466-1694C9776A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155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9D8F-9527-E44D-BCFC-5E4C629B0E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97AE-9ABC-4549-9466-1694C9776A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375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9D8F-9527-E44D-BCFC-5E4C629B0E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97AE-9ABC-4549-9466-1694C9776A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754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9D8F-9527-E44D-BCFC-5E4C629B0E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97AE-9ABC-4549-9466-1694C9776A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702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9D8F-9527-E44D-BCFC-5E4C629B0E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97AE-9ABC-4549-9466-1694C9776A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010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9D8F-9527-E44D-BCFC-5E4C629B0E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97AE-9ABC-4549-9466-1694C9776A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23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9D8F-9527-E44D-BCFC-5E4C629B0E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97AE-9ABC-4549-9466-1694C9776A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195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9D8F-9527-E44D-BCFC-5E4C629B0E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97AE-9ABC-4549-9466-1694C9776A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439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59D8F-9527-E44D-BCFC-5E4C629B0E16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/>
              <a:t>25.10.2018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097AE-9ABC-4549-9466-1694C9776AD8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4455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jpeg"/><Relationship Id="rId5" Type="http://schemas.openxmlformats.org/officeDocument/2006/relationships/image" Target="../media/image25.emf"/><Relationship Id="rId4" Type="http://schemas.openxmlformats.org/officeDocument/2006/relationships/oleObject" Target="../embeddings/Microsoft_Excel_97-2003_Worksheet1.xls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32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3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5787614" y="4304960"/>
            <a:ext cx="298883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1800" spc="30" dirty="0">
                <a:solidFill>
                  <a:srgbClr val="08415D"/>
                </a:solidFill>
                <a:latin typeface="Century Gothic" panose="020B0502020202020204" pitchFamily="34" charset="0"/>
                <a:ea typeface="Fira Sans" panose="020B0503050000020004" pitchFamily="34" charset="0"/>
              </a:rPr>
              <a:t>https</a:t>
            </a:r>
            <a:r>
              <a:rPr lang="en-US" sz="1800" spc="30" dirty="0" smtClean="0">
                <a:solidFill>
                  <a:srgbClr val="08415D"/>
                </a:solidFill>
                <a:latin typeface="Century Gothic" panose="020B0502020202020204" pitchFamily="34" charset="0"/>
                <a:ea typeface="Fira Sans" panose="020B0503050000020004" pitchFamily="34" charset="0"/>
              </a:rPr>
              <a:t>://znanika.ru</a:t>
            </a:r>
            <a:endParaRPr lang="ru-RU" sz="1800" spc="30" dirty="0">
              <a:solidFill>
                <a:srgbClr val="08415D"/>
              </a:solidFill>
              <a:latin typeface="Century Gothic" panose="020B0502020202020204" pitchFamily="34" charset="0"/>
              <a:ea typeface="Fira Sans" panose="020B0503050000020004" pitchFamily="34" charset="0"/>
            </a:endParaRPr>
          </a:p>
        </p:txBody>
      </p:sp>
      <p:sp>
        <p:nvSpPr>
          <p:cNvPr id="25608" name="Прямоугольник 21"/>
          <p:cNvSpPr>
            <a:spLocks noChangeArrowheads="1"/>
          </p:cNvSpPr>
          <p:nvPr/>
        </p:nvSpPr>
        <p:spPr bwMode="auto">
          <a:xfrm>
            <a:off x="2946564" y="1069611"/>
            <a:ext cx="619743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79388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179388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179388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179388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179388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17938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17938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17938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17938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9C1981"/>
                </a:solidFill>
                <a:latin typeface="Century Gothic" panose="020B0502020202020204" pitchFamily="34" charset="0"/>
                <a:ea typeface="Fira Sans" panose="00000500000000000000" pitchFamily="50" charset="0"/>
              </a:rPr>
              <a:t>Встраивание </a:t>
            </a:r>
            <a:r>
              <a:rPr lang="ru-RU" altLang="ru-RU" sz="2800" b="1" dirty="0">
                <a:solidFill>
                  <a:srgbClr val="9C1981"/>
                </a:solidFill>
                <a:latin typeface="Century Gothic" panose="020B0502020202020204" pitchFamily="34" charset="0"/>
                <a:ea typeface="Fira Sans" panose="00000500000000000000" pitchFamily="50" charset="0"/>
              </a:rPr>
              <a:t>независимой оценки качества образования в основную школу и курсы повышения квалификации </a:t>
            </a:r>
            <a:r>
              <a:rPr lang="ru-RU" altLang="ru-RU" sz="2800" b="1" dirty="0" smtClean="0">
                <a:solidFill>
                  <a:srgbClr val="9C1981"/>
                </a:solidFill>
                <a:latin typeface="Century Gothic" panose="020B0502020202020204" pitchFamily="34" charset="0"/>
                <a:ea typeface="Fira Sans" panose="00000500000000000000" pitchFamily="50" charset="0"/>
              </a:rPr>
              <a:t>учителей</a:t>
            </a:r>
            <a:endParaRPr lang="ru-RU" altLang="ru-RU" sz="2800" b="1" dirty="0">
              <a:solidFill>
                <a:srgbClr val="9C1981"/>
              </a:solidFill>
              <a:latin typeface="Circe Bold" pitchFamily="34" charset="-52"/>
              <a:ea typeface="Fira Sans" panose="00000500000000000000" pitchFamily="50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479" y="1775618"/>
            <a:ext cx="1738325" cy="1231313"/>
          </a:xfrm>
          <a:prstGeom prst="rect">
            <a:avLst/>
          </a:prstGeom>
        </p:spPr>
      </p:pic>
      <p:sp>
        <p:nvSpPr>
          <p:cNvPr id="5" name="Прямоугольник 16"/>
          <p:cNvSpPr/>
          <p:nvPr/>
        </p:nvSpPr>
        <p:spPr>
          <a:xfrm>
            <a:off x="2946564" y="3626004"/>
            <a:ext cx="2926516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ru-RU" sz="1800" spc="30" dirty="0">
                <a:solidFill>
                  <a:srgbClr val="08415D"/>
                </a:solidFill>
                <a:latin typeface="Century Gothic" panose="020B0502020202020204" pitchFamily="34" charset="0"/>
                <a:ea typeface="Fira Sans" panose="020B0503050000020004" pitchFamily="34" charset="0"/>
              </a:rPr>
              <a:t>Ковалев Вадим</a:t>
            </a:r>
          </a:p>
        </p:txBody>
      </p:sp>
    </p:spTree>
    <p:extLst>
      <p:ext uri="{BB962C8B-B14F-4D97-AF65-F5344CB8AC3E}">
        <p14:creationId xmlns:p14="http://schemas.microsoft.com/office/powerpoint/2010/main" val="1070225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-7620"/>
            <a:ext cx="4864125" cy="514350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 bwMode="gray">
          <a:xfrm>
            <a:off x="188259" y="1388693"/>
            <a:ext cx="3850341" cy="229533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Собранные данные</a:t>
            </a:r>
            <a:endParaRPr lang="ru-RU" b="1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5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583" y="4446810"/>
            <a:ext cx="646325" cy="504941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 bwMode="auto">
          <a:xfrm>
            <a:off x="4864125" y="-7620"/>
            <a:ext cx="42798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70AD47"/>
              </a:buClr>
              <a:buFont typeface="LucidaGrande"/>
              <a:buChar char="▸"/>
            </a:pPr>
            <a:r>
              <a:rPr lang="ru-RU" altLang="ru-RU" sz="20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904</a:t>
            </a:r>
            <a:r>
              <a:rPr lang="en-US" altLang="ru-RU" sz="20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k </a:t>
            </a:r>
            <a:r>
              <a:rPr lang="ru-RU" altLang="ru-RU" sz="20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решений</a:t>
            </a:r>
            <a:endParaRPr lang="ru-RU" altLang="ru-RU" sz="2000" b="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lvl="1" indent="0">
              <a:lnSpc>
                <a:spcPct val="90000"/>
              </a:lnSpc>
              <a:spcBef>
                <a:spcPts val="1000"/>
              </a:spcBef>
              <a:buClr>
                <a:srgbClr val="70AD47"/>
              </a:buClr>
            </a:pPr>
            <a:r>
              <a:rPr lang="ru-RU" altLang="ru-RU" sz="20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(+ 247</a:t>
            </a:r>
            <a:r>
              <a:rPr lang="en-US" altLang="ru-RU" sz="20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k</a:t>
            </a:r>
            <a:r>
              <a:rPr lang="ru-RU" altLang="ru-RU" sz="20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отчетов динамики)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70AD47"/>
              </a:buClr>
              <a:buFont typeface="LucidaGrande"/>
              <a:buChar char="▸"/>
            </a:pPr>
            <a:endParaRPr lang="ru-RU" altLang="ru-RU" sz="2000" b="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70AD47"/>
              </a:buClr>
              <a:buFont typeface="LucidaGrande"/>
              <a:buChar char="▸"/>
            </a:pPr>
            <a:r>
              <a:rPr lang="en-US" altLang="ru-RU" sz="20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6</a:t>
            </a:r>
            <a:r>
              <a:rPr lang="ru-RU" altLang="ru-RU" sz="20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25</a:t>
            </a:r>
            <a:r>
              <a:rPr lang="en-US" altLang="ru-RU" sz="20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k </a:t>
            </a:r>
            <a:r>
              <a:rPr lang="ru-RU" altLang="ru-RU" sz="20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учащихся</a:t>
            </a:r>
          </a:p>
          <a:p>
            <a:pPr marL="457200" lvl="1" indent="0">
              <a:lnSpc>
                <a:spcPct val="90000"/>
              </a:lnSpc>
              <a:spcBef>
                <a:spcPts val="1000"/>
              </a:spcBef>
              <a:buClr>
                <a:srgbClr val="70AD47"/>
              </a:buClr>
            </a:pPr>
            <a:r>
              <a:rPr lang="ru-RU" altLang="ru-RU" sz="20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(всего в стране </a:t>
            </a:r>
            <a:r>
              <a:rPr lang="ru-RU" altLang="ru-RU" sz="2000" b="0" dirty="0">
                <a:solidFill>
                  <a:schemeClr val="tx1"/>
                </a:solidFill>
                <a:latin typeface="Century Gothic" panose="020B0502020202020204" pitchFamily="34" charset="0"/>
              </a:rPr>
              <a:t>14</a:t>
            </a:r>
            <a:r>
              <a:rPr lang="en-US" altLang="ru-RU" sz="20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</a:t>
            </a:r>
            <a:r>
              <a:rPr lang="ru-RU" altLang="ru-RU" sz="20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)</a:t>
            </a:r>
            <a:endParaRPr lang="ru-RU" altLang="ru-RU" sz="2000" b="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70AD47"/>
              </a:buClr>
              <a:buFont typeface="LucidaGrande"/>
              <a:buChar char="▸"/>
            </a:pPr>
            <a:endParaRPr lang="ru-RU" altLang="ru-RU" sz="2000" b="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70AD47"/>
              </a:buClr>
              <a:buFont typeface="LucidaGrande"/>
              <a:buChar char="▸"/>
            </a:pPr>
            <a:r>
              <a:rPr lang="ru-RU" altLang="ru-RU" sz="20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12,9</a:t>
            </a:r>
            <a:r>
              <a:rPr lang="en-US" altLang="ru-RU" sz="20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k </a:t>
            </a:r>
            <a:r>
              <a:rPr lang="ru-RU" altLang="ru-RU" sz="20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школ</a:t>
            </a:r>
          </a:p>
          <a:p>
            <a:pPr marL="457200" lvl="1" indent="0">
              <a:lnSpc>
                <a:spcPct val="90000"/>
              </a:lnSpc>
              <a:spcBef>
                <a:spcPts val="1000"/>
              </a:spcBef>
              <a:buClr>
                <a:srgbClr val="70AD47"/>
              </a:buClr>
            </a:pPr>
            <a:r>
              <a:rPr lang="ru-RU" altLang="ru-RU" sz="20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(каждая 4-я школа страны)</a:t>
            </a:r>
            <a:endParaRPr lang="ru-RU" altLang="ru-RU" sz="2000" b="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70AD47"/>
              </a:buClr>
              <a:buFont typeface="LucidaGrande"/>
              <a:buChar char="▸"/>
            </a:pPr>
            <a:endParaRPr lang="ru-RU" altLang="ru-RU" sz="2000" b="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70AD47"/>
              </a:buClr>
              <a:buFont typeface="LucidaGrande"/>
              <a:buChar char="▸"/>
            </a:pPr>
            <a:r>
              <a:rPr lang="ru-RU" altLang="ru-RU" sz="20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17</a:t>
            </a:r>
            <a:r>
              <a:rPr lang="en-US" altLang="ru-RU" sz="20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k </a:t>
            </a:r>
            <a:r>
              <a:rPr lang="ru-RU" altLang="ru-RU" sz="20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педагогов-организаторов</a:t>
            </a:r>
            <a:endParaRPr lang="ru-RU" altLang="ru-RU" sz="2000" b="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947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018449"/>
              </p:ext>
            </p:extLst>
          </p:nvPr>
        </p:nvGraphicFramePr>
        <p:xfrm>
          <a:off x="388619" y="119257"/>
          <a:ext cx="8367825" cy="4887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503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Изображение 8"/>
          <p:cNvPicPr>
            <a:picLocks noChangeAspect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641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Заголовок 1"/>
          <p:cNvSpPr txBox="1">
            <a:spLocks/>
          </p:cNvSpPr>
          <p:nvPr/>
        </p:nvSpPr>
        <p:spPr bwMode="gray">
          <a:xfrm>
            <a:off x="0" y="1397000"/>
            <a:ext cx="4484688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4572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4572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4572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4572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4572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Отчёты</a:t>
            </a:r>
            <a:endParaRPr lang="ru-RU" altLang="ru-RU" sz="4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eaLnBrk="1" hangingPunct="1"/>
            <a:endParaRPr lang="ru-RU" altLang="ru-RU" sz="4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797" name="Объект 2"/>
          <p:cNvSpPr txBox="1">
            <a:spLocks/>
          </p:cNvSpPr>
          <p:nvPr/>
        </p:nvSpPr>
        <p:spPr bwMode="auto">
          <a:xfrm>
            <a:off x="4864101" y="0"/>
            <a:ext cx="42799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70AD47"/>
              </a:buClr>
              <a:buFont typeface="LucidaGrande"/>
              <a:buChar char="▸"/>
            </a:pPr>
            <a:r>
              <a:rPr lang="ru-RU" altLang="ru-RU" sz="1800" b="0" dirty="0">
                <a:solidFill>
                  <a:schemeClr val="tx1"/>
                </a:solidFill>
                <a:latin typeface="Century Gothic" panose="020B0502020202020204" pitchFamily="34" charset="0"/>
              </a:rPr>
              <a:t> Статистика для класса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70AD47"/>
              </a:buClr>
              <a:buFont typeface="LucidaGrande"/>
              <a:buChar char="▸"/>
            </a:pPr>
            <a:endParaRPr lang="ru-RU" altLang="ru-RU" sz="1800" b="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70AD47"/>
              </a:buClr>
              <a:buFont typeface="LucidaGrande"/>
              <a:buChar char="▸"/>
            </a:pPr>
            <a:r>
              <a:rPr lang="ru-RU" altLang="ru-RU" sz="1800" b="0" dirty="0">
                <a:solidFill>
                  <a:schemeClr val="tx1"/>
                </a:solidFill>
                <a:latin typeface="Century Gothic" panose="020B0502020202020204" pitchFamily="34" charset="0"/>
              </a:rPr>
              <a:t> Индивидуальные содержательные линии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70AD47"/>
              </a:buClr>
              <a:buFont typeface="LucidaGrande"/>
              <a:buChar char="▸"/>
            </a:pPr>
            <a:endParaRPr lang="ru-RU" altLang="ru-RU" sz="1800" b="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70AD47"/>
              </a:buClr>
              <a:buFont typeface="LucidaGrande"/>
              <a:buChar char="▸"/>
            </a:pPr>
            <a:r>
              <a:rPr lang="ru-RU" altLang="ru-RU" sz="1800" b="0" dirty="0">
                <a:solidFill>
                  <a:schemeClr val="tx1"/>
                </a:solidFill>
                <a:latin typeface="Century Gothic" panose="020B0502020202020204" pitchFamily="34" charset="0"/>
              </a:rPr>
              <a:t> Анализ результатов для класса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70AD47"/>
              </a:buClr>
              <a:buFont typeface="LucidaGrande"/>
              <a:buChar char="▸"/>
            </a:pPr>
            <a:endParaRPr lang="ru-RU" altLang="ru-RU" sz="1800" b="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70AD47"/>
              </a:buClr>
              <a:buFont typeface="LucidaGrande"/>
              <a:buChar char="▸"/>
            </a:pPr>
            <a:r>
              <a:rPr lang="ru-RU" altLang="ru-RU" sz="1800" b="0" dirty="0">
                <a:solidFill>
                  <a:schemeClr val="tx1"/>
                </a:solidFill>
                <a:latin typeface="Century Gothic" panose="020B0502020202020204" pitchFamily="34" charset="0"/>
              </a:rPr>
              <a:t> Материалы для коррекционной работы в классе</a:t>
            </a:r>
            <a:endParaRPr lang="en-US" altLang="ru-RU" sz="1800" b="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70AD47"/>
              </a:buClr>
              <a:buFont typeface="LucidaGrande"/>
              <a:buChar char="▸"/>
            </a:pPr>
            <a:endParaRPr lang="ru-RU" altLang="ru-RU" sz="1800" b="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70AD47"/>
              </a:buClr>
              <a:buFont typeface="LucidaGrande"/>
              <a:buChar char="▸"/>
            </a:pPr>
            <a:r>
              <a:rPr lang="ru-RU" altLang="ru-RU" sz="1800" b="0" dirty="0">
                <a:solidFill>
                  <a:schemeClr val="tx1"/>
                </a:solidFill>
                <a:latin typeface="Century Gothic" panose="020B0502020202020204" pitchFamily="34" charset="0"/>
              </a:rPr>
              <a:t> Индивидуальные материалы (КИДЗ)</a:t>
            </a:r>
          </a:p>
        </p:txBody>
      </p:sp>
      <p:pic>
        <p:nvPicPr>
          <p:cNvPr id="6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583" y="4454430"/>
            <a:ext cx="646325" cy="50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Изображение 3"/>
          <p:cNvPicPr>
            <a:picLocks noChangeAspect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369"/>
            <a:ext cx="91440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Прямоугольник 3"/>
          <p:cNvSpPr>
            <a:spLocks noChangeArrowheads="1"/>
          </p:cNvSpPr>
          <p:nvPr/>
        </p:nvSpPr>
        <p:spPr bwMode="auto">
          <a:xfrm>
            <a:off x="685800" y="1393826"/>
            <a:ext cx="765395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ru-RU" altLang="ru-RU" sz="1800" dirty="0">
                <a:latin typeface="Century Gothic" panose="020B0502020202020204" pitchFamily="34" charset="0"/>
              </a:rPr>
              <a:t>В форме 3 </a:t>
            </a:r>
            <a:r>
              <a:rPr lang="ru-RU" altLang="ru-RU" sz="1800" b="0" dirty="0">
                <a:latin typeface="Century Gothic" panose="020B0502020202020204" pitchFamily="34" charset="0"/>
              </a:rPr>
              <a:t>представлены индивидуальные содержательные линии, для каждого ученика приведен процент набранных баллов по </a:t>
            </a:r>
            <a:r>
              <a:rPr lang="ru-RU" altLang="ru-RU" sz="1800" b="0" dirty="0" smtClean="0">
                <a:latin typeface="Century Gothic" panose="020B0502020202020204" pitchFamily="34" charset="0"/>
              </a:rPr>
              <a:t>линиям </a:t>
            </a:r>
            <a:r>
              <a:rPr lang="ru-RU" altLang="ru-RU" sz="1800" b="0" dirty="0">
                <a:latin typeface="Century Gothic" panose="020B0502020202020204" pitchFamily="34" charset="0"/>
              </a:rPr>
              <a:t>(</a:t>
            </a:r>
            <a:r>
              <a:rPr lang="ru-RU" altLang="ru-RU" sz="1800" b="0" dirty="0" smtClean="0">
                <a:latin typeface="Century Gothic" panose="020B0502020202020204" pitchFamily="34" charset="0"/>
              </a:rPr>
              <a:t>темам) </a:t>
            </a:r>
            <a:r>
              <a:rPr lang="ru-RU" altLang="ru-RU" sz="1800" b="0" dirty="0">
                <a:latin typeface="Century Gothic" panose="020B0502020202020204" pitchFamily="34" charset="0"/>
              </a:rPr>
              <a:t>и в целом</a:t>
            </a:r>
            <a:r>
              <a:rPr lang="ru-RU" altLang="ru-RU" sz="1800" b="0" dirty="0" smtClean="0">
                <a:latin typeface="Century Gothic" panose="020B0502020202020204" pitchFamily="34" charset="0"/>
              </a:rPr>
              <a:t>.</a:t>
            </a:r>
            <a:endParaRPr lang="ru-RU" altLang="ru-RU" sz="1800" b="0" dirty="0">
              <a:latin typeface="Century Gothic" panose="020B050202020202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113228AC-0CB9-47BA-85C4-7C7F4DCFB58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76286" y="2508942"/>
          <a:ext cx="7386639" cy="232771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0760">
                  <a:extLst>
                    <a:ext uri="{9D8B030D-6E8A-4147-A177-3AD203B41FA5}">
                      <a16:colId xmlns="" xmlns:a16="http://schemas.microsoft.com/office/drawing/2014/main" val="2424079138"/>
                    </a:ext>
                  </a:extLst>
                </a:gridCol>
                <a:gridCol w="1580179">
                  <a:extLst>
                    <a:ext uri="{9D8B030D-6E8A-4147-A177-3AD203B41FA5}">
                      <a16:colId xmlns="" xmlns:a16="http://schemas.microsoft.com/office/drawing/2014/main" val="3308271431"/>
                    </a:ext>
                  </a:extLst>
                </a:gridCol>
                <a:gridCol w="1175650">
                  <a:extLst>
                    <a:ext uri="{9D8B030D-6E8A-4147-A177-3AD203B41FA5}">
                      <a16:colId xmlns="" xmlns:a16="http://schemas.microsoft.com/office/drawing/2014/main" val="1284823640"/>
                    </a:ext>
                  </a:extLst>
                </a:gridCol>
                <a:gridCol w="1928609">
                  <a:extLst>
                    <a:ext uri="{9D8B030D-6E8A-4147-A177-3AD203B41FA5}">
                      <a16:colId xmlns="" xmlns:a16="http://schemas.microsoft.com/office/drawing/2014/main" val="1427233487"/>
                    </a:ext>
                  </a:extLst>
                </a:gridCol>
                <a:gridCol w="1050334">
                  <a:extLst>
                    <a:ext uri="{9D8B030D-6E8A-4147-A177-3AD203B41FA5}">
                      <a16:colId xmlns="" xmlns:a16="http://schemas.microsoft.com/office/drawing/2014/main" val="2110561424"/>
                    </a:ext>
                  </a:extLst>
                </a:gridCol>
                <a:gridCol w="1231107">
                  <a:extLst>
                    <a:ext uri="{9D8B030D-6E8A-4147-A177-3AD203B41FA5}">
                      <a16:colId xmlns="" xmlns:a16="http://schemas.microsoft.com/office/drawing/2014/main" val="3902561080"/>
                    </a:ext>
                  </a:extLst>
                </a:gridCol>
              </a:tblGrid>
              <a:tr h="238139">
                <a:tc rowSpan="2">
                  <a:txBody>
                    <a:bodyPr/>
                    <a:lstStyle/>
                    <a:p>
                      <a:r>
                        <a:rPr lang="ru-RU" sz="1000" baseline="0" dirty="0">
                          <a:latin typeface="Century Gothic" panose="020B0502020202020204" pitchFamily="34" charset="0"/>
                        </a:rPr>
                        <a:t>№</a:t>
                      </a:r>
                    </a:p>
                  </a:txBody>
                  <a:tcPr marL="89302" marR="89302" marT="44651" marB="44651">
                    <a:solidFill>
                      <a:srgbClr val="F49B3C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000" baseline="0" dirty="0">
                          <a:latin typeface="Century Gothic" panose="020B0502020202020204" pitchFamily="34" charset="0"/>
                        </a:rPr>
                        <a:t>Фамилия, Имя</a:t>
                      </a:r>
                    </a:p>
                  </a:txBody>
                  <a:tcPr marL="89302" marR="89302" marT="44651" marB="44651">
                    <a:solidFill>
                      <a:srgbClr val="F49B3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latin typeface="Century Gothic" panose="020B0502020202020204" pitchFamily="34" charset="0"/>
                        </a:rPr>
                        <a:t>% правильных ответов</a:t>
                      </a:r>
                    </a:p>
                  </a:txBody>
                  <a:tcPr marL="89302" marR="89302" marT="44651" marB="44651">
                    <a:solidFill>
                      <a:srgbClr val="F49B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baseline="0" dirty="0">
                        <a:latin typeface="Century Gothic" panose="020B0502020202020204" pitchFamily="34" charset="0"/>
                      </a:endParaRPr>
                    </a:p>
                  </a:txBody>
                  <a:tcPr marL="89302" marR="89302" marT="44651" marB="44651"/>
                </a:tc>
                <a:tc hMerge="1">
                  <a:txBody>
                    <a:bodyPr/>
                    <a:lstStyle/>
                    <a:p>
                      <a:endParaRPr lang="ru-RU" sz="1000" baseline="0" dirty="0">
                        <a:latin typeface="Century Gothic" panose="020B0502020202020204" pitchFamily="34" charset="0"/>
                      </a:endParaRPr>
                    </a:p>
                  </a:txBody>
                  <a:tcPr marL="89302" marR="89302" marT="44651" marB="44651"/>
                </a:tc>
                <a:tc hMerge="1">
                  <a:txBody>
                    <a:bodyPr/>
                    <a:lstStyle/>
                    <a:p>
                      <a:endParaRPr lang="ru-RU" sz="1000" baseline="0" dirty="0">
                        <a:latin typeface="Century Gothic" panose="020B0502020202020204" pitchFamily="34" charset="0"/>
                      </a:endParaRPr>
                    </a:p>
                  </a:txBody>
                  <a:tcPr marL="89302" marR="89302" marT="44651" marB="44651"/>
                </a:tc>
                <a:extLst>
                  <a:ext uri="{0D108BD9-81ED-4DB2-BD59-A6C34878D82A}">
                    <a16:rowId xmlns="" xmlns:a16="http://schemas.microsoft.com/office/drawing/2014/main" val="719237959"/>
                  </a:ext>
                </a:extLst>
              </a:tr>
              <a:tr h="3869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Аудирование</a:t>
                      </a:r>
                      <a:endParaRPr lang="ru-RU" sz="1000" baseline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9302" marR="89302" marT="44651" marB="44651">
                    <a:solidFill>
                      <a:srgbClr val="F49B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Языковые средства и навыки оперирования ими</a:t>
                      </a:r>
                    </a:p>
                  </a:txBody>
                  <a:tcPr marL="89302" marR="89302" marT="44651" marB="44651">
                    <a:solidFill>
                      <a:srgbClr val="F49B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Чтение</a:t>
                      </a:r>
                    </a:p>
                  </a:txBody>
                  <a:tcPr marL="89302" marR="89302" marT="44651" marB="44651">
                    <a:solidFill>
                      <a:srgbClr val="F49B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В целом</a:t>
                      </a:r>
                    </a:p>
                  </a:txBody>
                  <a:tcPr marL="89302" marR="89302" marT="44651" marB="44651">
                    <a:solidFill>
                      <a:srgbClr val="F49B3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08232504"/>
                  </a:ext>
                </a:extLst>
              </a:tr>
              <a:tr h="238139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89302" marR="89302" marT="44651" marB="44651"/>
                </a:tc>
                <a:tc>
                  <a:txBody>
                    <a:bodyPr/>
                    <a:lstStyle/>
                    <a:p>
                      <a:r>
                        <a:rPr lang="ru-RU" sz="1000" baseline="0" dirty="0" err="1">
                          <a:latin typeface="Century Gothic" panose="020B0502020202020204" pitchFamily="34" charset="0"/>
                        </a:rPr>
                        <a:t>Абитаева</a:t>
                      </a:r>
                      <a:r>
                        <a:rPr lang="ru-RU" sz="1000" baseline="0" dirty="0">
                          <a:latin typeface="Century Gothic" panose="020B0502020202020204" pitchFamily="34" charset="0"/>
                        </a:rPr>
                        <a:t> Екатерина</a:t>
                      </a:r>
                    </a:p>
                  </a:txBody>
                  <a:tcPr marL="89302" marR="89302" marT="44651" marB="44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latin typeface="Century Gothic" panose="020B0502020202020204" pitchFamily="34" charset="0"/>
                        </a:rPr>
                        <a:t>63</a:t>
                      </a:r>
                    </a:p>
                  </a:txBody>
                  <a:tcPr marL="89302" marR="89302" marT="44651" marB="44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latin typeface="Century Gothic" panose="020B0502020202020204" pitchFamily="34" charset="0"/>
                        </a:rPr>
                        <a:t>83</a:t>
                      </a:r>
                    </a:p>
                  </a:txBody>
                  <a:tcPr marL="89302" marR="89302" marT="44651" marB="44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89302" marR="89302" marT="44651" marB="44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latin typeface="Century Gothic" panose="020B0502020202020204" pitchFamily="34" charset="0"/>
                        </a:rPr>
                        <a:t>60</a:t>
                      </a:r>
                    </a:p>
                  </a:txBody>
                  <a:tcPr marL="89302" marR="89302" marT="44651" marB="44651"/>
                </a:tc>
                <a:extLst>
                  <a:ext uri="{0D108BD9-81ED-4DB2-BD59-A6C34878D82A}">
                    <a16:rowId xmlns="" xmlns:a16="http://schemas.microsoft.com/office/drawing/2014/main" val="2818391798"/>
                  </a:ext>
                </a:extLst>
              </a:tr>
              <a:tr h="238139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89302" marR="89302" marT="44651" marB="44651"/>
                </a:tc>
                <a:tc>
                  <a:txBody>
                    <a:bodyPr/>
                    <a:lstStyle/>
                    <a:p>
                      <a:r>
                        <a:rPr lang="ru-RU" sz="1000" baseline="0" dirty="0" err="1">
                          <a:latin typeface="Century Gothic" panose="020B0502020202020204" pitchFamily="34" charset="0"/>
                        </a:rPr>
                        <a:t>Абишева</a:t>
                      </a:r>
                      <a:r>
                        <a:rPr lang="ru-RU" sz="1000" baseline="0" dirty="0">
                          <a:latin typeface="Century Gothic" panose="020B0502020202020204" pitchFamily="34" charset="0"/>
                        </a:rPr>
                        <a:t> Алина</a:t>
                      </a:r>
                    </a:p>
                  </a:txBody>
                  <a:tcPr marL="89302" marR="89302" marT="44651" marB="44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latin typeface="Century Gothic" panose="020B0502020202020204" pitchFamily="34" charset="0"/>
                        </a:rPr>
                        <a:t>68</a:t>
                      </a:r>
                    </a:p>
                  </a:txBody>
                  <a:tcPr marL="89302" marR="89302" marT="44651" marB="44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latin typeface="Century Gothic" panose="020B0502020202020204" pitchFamily="34" charset="0"/>
                        </a:rPr>
                        <a:t>33</a:t>
                      </a:r>
                    </a:p>
                  </a:txBody>
                  <a:tcPr marL="89302" marR="89302" marT="44651" marB="44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latin typeface="Century Gothic" panose="020B0502020202020204" pitchFamily="34" charset="0"/>
                        </a:rPr>
                        <a:t>60</a:t>
                      </a:r>
                    </a:p>
                  </a:txBody>
                  <a:tcPr marL="89302" marR="89302" marT="44651" marB="44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latin typeface="Century Gothic" panose="020B0502020202020204" pitchFamily="34" charset="0"/>
                        </a:rPr>
                        <a:t>60</a:t>
                      </a:r>
                    </a:p>
                  </a:txBody>
                  <a:tcPr marL="89302" marR="89302" marT="44651" marB="44651"/>
                </a:tc>
                <a:extLst>
                  <a:ext uri="{0D108BD9-81ED-4DB2-BD59-A6C34878D82A}">
                    <a16:rowId xmlns="" xmlns:a16="http://schemas.microsoft.com/office/drawing/2014/main" val="1054317785"/>
                  </a:ext>
                </a:extLst>
              </a:tr>
              <a:tr h="238139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89302" marR="89302" marT="44651" marB="44651"/>
                </a:tc>
                <a:tc>
                  <a:txBody>
                    <a:bodyPr/>
                    <a:lstStyle/>
                    <a:p>
                      <a:r>
                        <a:rPr lang="ru-RU" sz="1000" baseline="0" dirty="0">
                          <a:latin typeface="Century Gothic" panose="020B0502020202020204" pitchFamily="34" charset="0"/>
                        </a:rPr>
                        <a:t>Андриянова Наталья</a:t>
                      </a:r>
                    </a:p>
                  </a:txBody>
                  <a:tcPr marL="89302" marR="89302" marT="44651" marB="44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latin typeface="Century Gothic" panose="020B0502020202020204" pitchFamily="34" charset="0"/>
                        </a:rPr>
                        <a:t>42</a:t>
                      </a:r>
                    </a:p>
                  </a:txBody>
                  <a:tcPr marL="89302" marR="89302" marT="44651" marB="44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latin typeface="Century Gothic" panose="020B0502020202020204" pitchFamily="34" charset="0"/>
                        </a:rPr>
                        <a:t>50</a:t>
                      </a:r>
                    </a:p>
                  </a:txBody>
                  <a:tcPr marL="89302" marR="89302" marT="44651" marB="44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89302" marR="89302" marT="44651" marB="44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latin typeface="Century Gothic" panose="020B0502020202020204" pitchFamily="34" charset="0"/>
                        </a:rPr>
                        <a:t>43</a:t>
                      </a:r>
                    </a:p>
                  </a:txBody>
                  <a:tcPr marL="89302" marR="89302" marT="44651" marB="44651"/>
                </a:tc>
                <a:extLst>
                  <a:ext uri="{0D108BD9-81ED-4DB2-BD59-A6C34878D82A}">
                    <a16:rowId xmlns="" xmlns:a16="http://schemas.microsoft.com/office/drawing/2014/main" val="318469872"/>
                  </a:ext>
                </a:extLst>
              </a:tr>
              <a:tr h="238139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89302" marR="89302" marT="44651" marB="44651"/>
                </a:tc>
                <a:tc>
                  <a:txBody>
                    <a:bodyPr/>
                    <a:lstStyle/>
                    <a:p>
                      <a:r>
                        <a:rPr lang="ru-RU" sz="1000" baseline="0" dirty="0">
                          <a:latin typeface="Century Gothic" panose="020B0502020202020204" pitchFamily="34" charset="0"/>
                        </a:rPr>
                        <a:t>Аниськин Александр</a:t>
                      </a:r>
                    </a:p>
                  </a:txBody>
                  <a:tcPr marL="89302" marR="89302" marT="44651" marB="44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latin typeface="Century Gothic" panose="020B0502020202020204" pitchFamily="34" charset="0"/>
                        </a:rPr>
                        <a:t>53</a:t>
                      </a:r>
                    </a:p>
                  </a:txBody>
                  <a:tcPr marL="89302" marR="89302" marT="44651" marB="44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latin typeface="Century Gothic" panose="020B0502020202020204" pitchFamily="34" charset="0"/>
                        </a:rPr>
                        <a:t>33</a:t>
                      </a:r>
                    </a:p>
                  </a:txBody>
                  <a:tcPr marL="89302" marR="89302" marT="44651" marB="44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latin typeface="Century Gothic" panose="020B0502020202020204" pitchFamily="34" charset="0"/>
                        </a:rPr>
                        <a:t>80</a:t>
                      </a:r>
                    </a:p>
                  </a:txBody>
                  <a:tcPr marL="89302" marR="89302" marT="44651" marB="44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latin typeface="Century Gothic" panose="020B0502020202020204" pitchFamily="34" charset="0"/>
                        </a:rPr>
                        <a:t>50</a:t>
                      </a:r>
                    </a:p>
                  </a:txBody>
                  <a:tcPr marL="89302" marR="89302" marT="44651" marB="44651"/>
                </a:tc>
                <a:extLst>
                  <a:ext uri="{0D108BD9-81ED-4DB2-BD59-A6C34878D82A}">
                    <a16:rowId xmlns="" xmlns:a16="http://schemas.microsoft.com/office/drawing/2014/main" val="3322947098"/>
                  </a:ext>
                </a:extLst>
              </a:tr>
              <a:tr h="238139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89302" marR="89302" marT="44651" marB="44651"/>
                </a:tc>
                <a:tc>
                  <a:txBody>
                    <a:bodyPr/>
                    <a:lstStyle/>
                    <a:p>
                      <a:r>
                        <a:rPr lang="ru-RU" sz="1000" baseline="0" dirty="0">
                          <a:latin typeface="Century Gothic" panose="020B0502020202020204" pitchFamily="34" charset="0"/>
                        </a:rPr>
                        <a:t>Белякова Дарья</a:t>
                      </a:r>
                    </a:p>
                  </a:txBody>
                  <a:tcPr marL="89302" marR="89302" marT="44651" marB="44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latin typeface="Century Gothic" panose="020B0502020202020204" pitchFamily="34" charset="0"/>
                        </a:rPr>
                        <a:t>32</a:t>
                      </a:r>
                    </a:p>
                  </a:txBody>
                  <a:tcPr marL="89302" marR="89302" marT="44651" marB="44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latin typeface="Century Gothic" panose="020B0502020202020204" pitchFamily="34" charset="0"/>
                        </a:rPr>
                        <a:t>83</a:t>
                      </a:r>
                    </a:p>
                  </a:txBody>
                  <a:tcPr marL="89302" marR="89302" marT="44651" marB="44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89302" marR="89302" marT="44651" marB="44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latin typeface="Century Gothic" panose="020B0502020202020204" pitchFamily="34" charset="0"/>
                        </a:rPr>
                        <a:t>53</a:t>
                      </a:r>
                    </a:p>
                  </a:txBody>
                  <a:tcPr marL="89302" marR="89302" marT="44651" marB="44651"/>
                </a:tc>
                <a:extLst>
                  <a:ext uri="{0D108BD9-81ED-4DB2-BD59-A6C34878D82A}">
                    <a16:rowId xmlns="" xmlns:a16="http://schemas.microsoft.com/office/drawing/2014/main" val="3626939950"/>
                  </a:ext>
                </a:extLst>
              </a:tr>
              <a:tr h="238139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89302" marR="89302" marT="44651" marB="44651"/>
                </a:tc>
                <a:tc>
                  <a:txBody>
                    <a:bodyPr/>
                    <a:lstStyle/>
                    <a:p>
                      <a:r>
                        <a:rPr lang="ru-RU" sz="1000" baseline="0" dirty="0">
                          <a:latin typeface="Century Gothic" panose="020B0502020202020204" pitchFamily="34" charset="0"/>
                        </a:rPr>
                        <a:t>Блинков Данила</a:t>
                      </a:r>
                    </a:p>
                  </a:txBody>
                  <a:tcPr marL="89302" marR="89302" marT="44651" marB="44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latin typeface="Century Gothic" panose="020B0502020202020204" pitchFamily="34" charset="0"/>
                        </a:rPr>
                        <a:t>58</a:t>
                      </a:r>
                    </a:p>
                  </a:txBody>
                  <a:tcPr marL="89302" marR="89302" marT="44651" marB="44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latin typeface="Century Gothic" panose="020B0502020202020204" pitchFamily="34" charset="0"/>
                        </a:rPr>
                        <a:t>67</a:t>
                      </a:r>
                    </a:p>
                  </a:txBody>
                  <a:tcPr marL="89302" marR="89302" marT="44651" marB="44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89302" marR="89302" marT="44651" marB="44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latin typeface="Century Gothic" panose="020B0502020202020204" pitchFamily="34" charset="0"/>
                        </a:rPr>
                        <a:t>73</a:t>
                      </a:r>
                    </a:p>
                  </a:txBody>
                  <a:tcPr marL="89302" marR="89302" marT="44651" marB="44651"/>
                </a:tc>
                <a:extLst>
                  <a:ext uri="{0D108BD9-81ED-4DB2-BD59-A6C34878D82A}">
                    <a16:rowId xmlns="" xmlns:a16="http://schemas.microsoft.com/office/drawing/2014/main" val="1109238932"/>
                  </a:ext>
                </a:extLst>
              </a:tr>
              <a:tr h="238139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89302" marR="89302" marT="44651" marB="44651"/>
                </a:tc>
                <a:tc>
                  <a:txBody>
                    <a:bodyPr/>
                    <a:lstStyle/>
                    <a:p>
                      <a:r>
                        <a:rPr lang="ru-RU" sz="1000" baseline="0" dirty="0">
                          <a:latin typeface="Century Gothic" panose="020B0502020202020204" pitchFamily="34" charset="0"/>
                        </a:rPr>
                        <a:t>Волошин Сергей</a:t>
                      </a:r>
                    </a:p>
                  </a:txBody>
                  <a:tcPr marL="89302" marR="89302" marT="44651" marB="44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latin typeface="Century Gothic" panose="020B0502020202020204" pitchFamily="34" charset="0"/>
                        </a:rPr>
                        <a:t>79</a:t>
                      </a:r>
                    </a:p>
                  </a:txBody>
                  <a:tcPr marL="89302" marR="89302" marT="44651" marB="44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latin typeface="Century Gothic" panose="020B0502020202020204" pitchFamily="34" charset="0"/>
                        </a:rPr>
                        <a:t>33</a:t>
                      </a:r>
                    </a:p>
                  </a:txBody>
                  <a:tcPr marL="89302" marR="89302" marT="44651" marB="44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89302" marR="89302" marT="44651" marB="446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89302" marR="89302" marT="44651" marB="44651"/>
                </a:tc>
                <a:extLst>
                  <a:ext uri="{0D108BD9-81ED-4DB2-BD59-A6C34878D82A}">
                    <a16:rowId xmlns="" xmlns:a16="http://schemas.microsoft.com/office/drawing/2014/main" val="3414111720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28575"/>
            <a:ext cx="9144000" cy="106304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250" b="1" dirty="0">
                <a:latin typeface="Century Gothic" panose="020B0502020202020204" pitchFamily="34" charset="0"/>
              </a:rPr>
              <a:t>ИНДИВИДУАЛЬНЫЕ УМЕНИЯ</a:t>
            </a:r>
          </a:p>
        </p:txBody>
      </p:sp>
    </p:spTree>
    <p:extLst>
      <p:ext uri="{BB962C8B-B14F-4D97-AF65-F5344CB8AC3E}">
        <p14:creationId xmlns:p14="http://schemas.microsoft.com/office/powerpoint/2010/main" val="3452968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" t="58852" r="37714"/>
          <a:stretch/>
        </p:blipFill>
        <p:spPr bwMode="auto">
          <a:xfrm>
            <a:off x="4657889" y="1958340"/>
            <a:ext cx="4346798" cy="226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Изображение 3"/>
          <p:cNvPicPr>
            <a:picLocks noChangeAspect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440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36513"/>
            <a:ext cx="9144000" cy="107098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200" b="1" dirty="0">
                <a:latin typeface="Century Gothic" panose="020B0502020202020204" pitchFamily="34" charset="0"/>
              </a:rPr>
              <a:t>РАБОТА НАД ОШИБКАМИ</a:t>
            </a:r>
          </a:p>
        </p:txBody>
      </p:sp>
      <p:sp>
        <p:nvSpPr>
          <p:cNvPr id="37893" name="TextBox 4"/>
          <p:cNvSpPr txBox="1">
            <a:spLocks noChangeArrowheads="1"/>
          </p:cNvSpPr>
          <p:nvPr/>
        </p:nvSpPr>
        <p:spPr bwMode="auto">
          <a:xfrm>
            <a:off x="304799" y="1401763"/>
            <a:ext cx="4010026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altLang="ru-RU" sz="1800" b="0" dirty="0" smtClean="0">
                <a:latin typeface="Century Gothic" panose="020B0502020202020204" pitchFamily="34" charset="0"/>
              </a:rPr>
              <a:t>Материалы </a:t>
            </a:r>
            <a:r>
              <a:rPr lang="ru-RU" altLang="ru-RU" sz="1800" b="0" dirty="0">
                <a:latin typeface="Century Gothic" panose="020B0502020202020204" pitchFamily="34" charset="0"/>
              </a:rPr>
              <a:t>для работы в классе по 3-4 </a:t>
            </a:r>
            <a:r>
              <a:rPr lang="ru-RU" altLang="ru-RU" sz="1800" b="0" dirty="0" smtClean="0">
                <a:latin typeface="Century Gothic" panose="020B0502020202020204" pitchFamily="34" charset="0"/>
              </a:rPr>
              <a:t>темам.</a:t>
            </a:r>
          </a:p>
          <a:p>
            <a:r>
              <a:rPr lang="ru-RU" altLang="ru-RU" sz="1800" b="0" dirty="0" smtClean="0">
                <a:latin typeface="Century Gothic" panose="020B0502020202020204" pitchFamily="34" charset="0"/>
              </a:rPr>
              <a:t>Работа </a:t>
            </a:r>
            <a:r>
              <a:rPr lang="ru-RU" altLang="ru-RU" sz="1800" b="0" dirty="0">
                <a:latin typeface="Century Gothic" panose="020B0502020202020204" pitchFamily="34" charset="0"/>
              </a:rPr>
              <a:t>над ошибками </a:t>
            </a:r>
            <a:r>
              <a:rPr lang="ru-RU" altLang="ru-RU" sz="1800" b="0" dirty="0" smtClean="0">
                <a:latin typeface="Century Gothic" panose="020B0502020202020204" pitchFamily="34" charset="0"/>
              </a:rPr>
              <a:t>учитывает критерий доступности </a:t>
            </a:r>
            <a:r>
              <a:rPr lang="ru-RU" altLang="ru-RU" sz="1800" b="0" dirty="0">
                <a:latin typeface="Century Gothic" panose="020B0502020202020204" pitchFamily="34" charset="0"/>
              </a:rPr>
              <a:t>(на сколько хорошо класс знает отдельные темы</a:t>
            </a:r>
            <a:r>
              <a:rPr lang="ru-RU" altLang="ru-RU" sz="1800" b="0" dirty="0" smtClean="0">
                <a:latin typeface="Century Gothic" panose="020B0502020202020204" pitchFamily="34" charset="0"/>
              </a:rPr>
              <a:t>).</a:t>
            </a:r>
            <a:r>
              <a:rPr lang="ru-RU" altLang="ru-RU" sz="1800" b="0" dirty="0">
                <a:latin typeface="Century Gothic" panose="020B0502020202020204" pitchFamily="34" charset="0"/>
              </a:rPr>
              <a:t/>
            </a:r>
            <a:br>
              <a:rPr lang="ru-RU" altLang="ru-RU" sz="1800" b="0" dirty="0">
                <a:latin typeface="Century Gothic" panose="020B0502020202020204" pitchFamily="34" charset="0"/>
              </a:rPr>
            </a:br>
            <a:r>
              <a:rPr lang="ru-RU" altLang="ru-RU" sz="1800" b="0" dirty="0">
                <a:latin typeface="Century Gothic" panose="020B0502020202020204" pitchFamily="34" charset="0"/>
              </a:rPr>
              <a:t/>
            </a:r>
            <a:br>
              <a:rPr lang="ru-RU" altLang="ru-RU" sz="1800" b="0" dirty="0">
                <a:latin typeface="Century Gothic" panose="020B0502020202020204" pitchFamily="34" charset="0"/>
              </a:rPr>
            </a:br>
            <a:r>
              <a:rPr lang="ru-RU" altLang="ru-RU" sz="1800" b="0" dirty="0">
                <a:latin typeface="Century Gothic" panose="020B0502020202020204" pitchFamily="34" charset="0"/>
              </a:rPr>
              <a:t>Темы выбирают </a:t>
            </a:r>
            <a:r>
              <a:rPr lang="ru-RU" altLang="ru-RU" sz="1800" b="0" dirty="0" smtClean="0">
                <a:latin typeface="Century Gothic" panose="020B0502020202020204" pitchFamily="34" charset="0"/>
              </a:rPr>
              <a:t>с </a:t>
            </a:r>
            <a:r>
              <a:rPr lang="ru-RU" altLang="ru-RU" sz="1800" b="0" dirty="0">
                <a:latin typeface="Century Gothic" panose="020B0502020202020204" pitchFamily="34" charset="0"/>
              </a:rPr>
              <a:t>учетом </a:t>
            </a:r>
            <a:r>
              <a:rPr lang="ru-RU" altLang="ru-RU" sz="1800" b="0" dirty="0" smtClean="0">
                <a:latin typeface="Century Gothic" panose="020B0502020202020204" pitchFamily="34" charset="0"/>
              </a:rPr>
              <a:t>зависимостей </a:t>
            </a:r>
            <a:r>
              <a:rPr lang="ru-RU" altLang="ru-RU" sz="1800" b="0" dirty="0">
                <a:latin typeface="Century Gothic" panose="020B0502020202020204" pitchFamily="34" charset="0"/>
              </a:rPr>
              <a:t>и </a:t>
            </a:r>
            <a:r>
              <a:rPr lang="ru-RU" altLang="ru-RU" sz="1800" b="0" dirty="0" smtClean="0">
                <a:latin typeface="Century Gothic" panose="020B0502020202020204" pitchFamily="34" charset="0"/>
              </a:rPr>
              <a:t>доступности.</a:t>
            </a:r>
            <a:endParaRPr lang="ru-RU" altLang="ru-RU" sz="1800" b="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387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" t="1776" r="3107" b="1656"/>
          <a:stretch/>
        </p:blipFill>
        <p:spPr bwMode="auto">
          <a:xfrm>
            <a:off x="4686300" y="1190624"/>
            <a:ext cx="4324351" cy="388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Изображение 3"/>
          <p:cNvPicPr>
            <a:picLocks noChangeAspect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440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109538" y="-36514"/>
            <a:ext cx="9363076" cy="107098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200" b="1" dirty="0">
                <a:latin typeface="Century Gothic" panose="020B0502020202020204" pitchFamily="34" charset="0"/>
              </a:rPr>
              <a:t> КОМПЛЕКТЫ ИНДИВИДУАЛЬНЫХ ДОМАШНИХ ЗАДАНИЙ</a:t>
            </a:r>
          </a:p>
        </p:txBody>
      </p:sp>
      <p:sp>
        <p:nvSpPr>
          <p:cNvPr id="38917" name="Объект 2"/>
          <p:cNvSpPr>
            <a:spLocks/>
          </p:cNvSpPr>
          <p:nvPr/>
        </p:nvSpPr>
        <p:spPr bwMode="auto">
          <a:xfrm>
            <a:off x="207964" y="1276350"/>
            <a:ext cx="4344988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0" dirty="0">
                <a:latin typeface="Century Gothic" panose="020B0502020202020204" pitchFamily="34" charset="0"/>
              </a:rPr>
              <a:t>Тема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0" dirty="0">
                <a:latin typeface="Century Gothic" panose="020B0502020202020204" pitchFamily="34" charset="0"/>
              </a:rPr>
              <a:t>(Задачи на движения)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0" dirty="0">
                <a:latin typeface="Century Gothic" panose="020B0502020202020204" pitchFamily="34" charset="0"/>
              </a:rPr>
              <a:t>Теория к теме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0" dirty="0">
                <a:latin typeface="Century Gothic" panose="020B0502020202020204" pitchFamily="34" charset="0"/>
              </a:rPr>
              <a:t>Задача 1 (Посчитать расстояние, зная время и скорость)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0" dirty="0">
                <a:latin typeface="Century Gothic" panose="020B0502020202020204" pitchFamily="34" charset="0"/>
              </a:rPr>
              <a:t>Задача 2 (Посчитать время, зная расстояние и скорость)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0" dirty="0">
                <a:latin typeface="Century Gothic" panose="020B0502020202020204" pitchFamily="34" charset="0"/>
              </a:rPr>
              <a:t>Задача 3 (Посчитать скорость, зная расстояние и время)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0" dirty="0">
                <a:latin typeface="Century Gothic" panose="020B0502020202020204" pitchFamily="34" charset="0"/>
              </a:rPr>
              <a:t>Задача 4 (Движение двух тел)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0" dirty="0">
                <a:latin typeface="Century Gothic" panose="020B0502020202020204" pitchFamily="34" charset="0"/>
              </a:rPr>
              <a:t>Задача 5 (Относительная скорость при движении двух тел)</a:t>
            </a:r>
          </a:p>
        </p:txBody>
      </p:sp>
    </p:spTree>
    <p:extLst>
      <p:ext uri="{BB962C8B-B14F-4D97-AF65-F5344CB8AC3E}">
        <p14:creationId xmlns:p14="http://schemas.microsoft.com/office/powerpoint/2010/main" val="1708696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Изображение 8"/>
          <p:cNvPicPr>
            <a:picLocks noChangeAspect="1"/>
          </p:cNvPicPr>
          <p:nvPr/>
        </p:nvPicPr>
        <p:blipFill rotWithShape="1"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"/>
          <a:stretch/>
        </p:blipFill>
        <p:spPr bwMode="auto"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Заголовок 1"/>
          <p:cNvSpPr txBox="1">
            <a:spLocks/>
          </p:cNvSpPr>
          <p:nvPr/>
        </p:nvSpPr>
        <p:spPr bwMode="gray">
          <a:xfrm>
            <a:off x="0" y="1397000"/>
            <a:ext cx="4484688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4572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4572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4572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4572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4572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dirty="0">
                <a:latin typeface="Century Gothic" panose="020B0502020202020204" pitchFamily="34" charset="0"/>
              </a:rPr>
              <a:t>Мотивация родителей</a:t>
            </a:r>
            <a:endParaRPr lang="ru-RU" altLang="ru-RU" sz="4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48"/>
          <a:stretch/>
        </p:blipFill>
        <p:spPr>
          <a:xfrm>
            <a:off x="4173197" y="0"/>
            <a:ext cx="4970802" cy="5143500"/>
          </a:xfrm>
          <a:prstGeom prst="rect">
            <a:avLst/>
          </a:prstGeom>
        </p:spPr>
      </p:pic>
      <p:pic>
        <p:nvPicPr>
          <p:cNvPr id="6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2583" y="4454430"/>
            <a:ext cx="646325" cy="50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53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Изображение 8"/>
          <p:cNvPicPr>
            <a:picLocks noChangeAspect="1"/>
          </p:cNvPicPr>
          <p:nvPr/>
        </p:nvPicPr>
        <p:blipFill rotWithShape="1"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"/>
          <a:stretch/>
        </p:blipFill>
        <p:spPr bwMode="auto"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Заголовок 1"/>
          <p:cNvSpPr txBox="1">
            <a:spLocks/>
          </p:cNvSpPr>
          <p:nvPr/>
        </p:nvSpPr>
        <p:spPr bwMode="gray">
          <a:xfrm>
            <a:off x="0" y="1397000"/>
            <a:ext cx="45720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4572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4572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4572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4572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4572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dirty="0" smtClean="0">
                <a:latin typeface="Century Gothic" panose="020B0502020202020204" pitchFamily="34" charset="0"/>
              </a:rPr>
              <a:t>Динамика знаний</a:t>
            </a:r>
            <a:endParaRPr lang="ru-RU" altLang="ru-RU" sz="4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583" y="4454430"/>
            <a:ext cx="646325" cy="5049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" b="26794"/>
          <a:stretch/>
        </p:blipFill>
        <p:spPr>
          <a:xfrm>
            <a:off x="4173198" y="-3630"/>
            <a:ext cx="4970801" cy="514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3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1" descr="отчё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9" b="9660"/>
          <a:stretch>
            <a:fillRect/>
          </a:stretch>
        </p:blipFill>
        <p:spPr bwMode="auto">
          <a:xfrm>
            <a:off x="0" y="930275"/>
            <a:ext cx="9144000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Изображение 3"/>
          <p:cNvPicPr>
            <a:picLocks noChangeAspect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91440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36513"/>
            <a:ext cx="9144000" cy="1051812"/>
          </a:xfrm>
        </p:spPr>
        <p:txBody>
          <a:bodyPr>
            <a:normAutofit/>
          </a:bodyPr>
          <a:lstStyle/>
          <a:p>
            <a:pPr algn="ctr"/>
            <a:r>
              <a:rPr lang="ru-RU" altLang="ru-RU" sz="2250" b="1" dirty="0">
                <a:latin typeface="Century Gothic" panose="020B0502020202020204" pitchFamily="34" charset="0"/>
                <a:sym typeface="Arial" panose="020B0604020202020204" pitchFamily="34" charset="0"/>
              </a:rPr>
              <a:t>АНАЛИЗ </a:t>
            </a:r>
            <a:r>
              <a:rPr lang="ru-RU" altLang="ru-RU" sz="2250" b="1" dirty="0" smtClean="0">
                <a:latin typeface="Century Gothic" panose="020B0502020202020204" pitchFamily="34" charset="0"/>
                <a:sym typeface="Arial" panose="020B0604020202020204" pitchFamily="34" charset="0"/>
              </a:rPr>
              <a:t>ДАННЫХ</a:t>
            </a:r>
            <a:endParaRPr lang="ru-RU" altLang="ru-RU" sz="2250" b="1" dirty="0">
              <a:latin typeface="Century Gothic" panose="020B0502020202020204" pitchFamily="34" charset="0"/>
              <a:sym typeface="Arial" panose="020B0604020202020204" pitchFamily="34" charset="0"/>
            </a:endParaRPr>
          </a:p>
        </p:txBody>
      </p:sp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495300" y="1481138"/>
            <a:ext cx="827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400" b="0"/>
          </a:p>
        </p:txBody>
      </p:sp>
    </p:spTree>
    <p:extLst>
      <p:ext uri="{BB962C8B-B14F-4D97-AF65-F5344CB8AC3E}">
        <p14:creationId xmlns:p14="http://schemas.microsoft.com/office/powerpoint/2010/main" val="280763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Изображение 8"/>
          <p:cNvPicPr>
            <a:picLocks noChangeAspect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641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Заголовок 1"/>
          <p:cNvSpPr txBox="1">
            <a:spLocks/>
          </p:cNvSpPr>
          <p:nvPr/>
        </p:nvSpPr>
        <p:spPr bwMode="gray">
          <a:xfrm>
            <a:off x="0" y="1397000"/>
            <a:ext cx="4484688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4572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4572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4572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4572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4572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dirty="0">
                <a:solidFill>
                  <a:schemeClr val="tx1"/>
                </a:solidFill>
                <a:latin typeface="Century Gothic" panose="020B0502020202020204" pitchFamily="34" charset="0"/>
              </a:rPr>
              <a:t>2 сценария</a:t>
            </a:r>
          </a:p>
        </p:txBody>
      </p:sp>
      <p:sp>
        <p:nvSpPr>
          <p:cNvPr id="33797" name="Объект 2"/>
          <p:cNvSpPr txBox="1">
            <a:spLocks/>
          </p:cNvSpPr>
          <p:nvPr/>
        </p:nvSpPr>
        <p:spPr bwMode="auto">
          <a:xfrm>
            <a:off x="4864101" y="0"/>
            <a:ext cx="42799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70AD47"/>
              </a:buClr>
              <a:buFont typeface="LucidaGrande"/>
              <a:buChar char="▸"/>
            </a:pPr>
            <a:r>
              <a:rPr lang="ru-RU" altLang="ru-RU" sz="18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Низкий балл у учащегося по задачам на конкретную тему</a:t>
            </a:r>
            <a:endParaRPr lang="ru-RU" altLang="ru-RU" sz="1800" b="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70AD47"/>
              </a:buClr>
              <a:buFont typeface="LucidaGrande"/>
              <a:buChar char="▸"/>
            </a:pPr>
            <a:endParaRPr lang="ru-RU" altLang="ru-RU" sz="1800" b="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70AD47"/>
              </a:buClr>
              <a:buFont typeface="LucidaGrande"/>
              <a:buChar char="▸"/>
            </a:pPr>
            <a:r>
              <a:rPr lang="ru-RU" altLang="ru-RU" sz="18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Низкий балл у класса на определенную тему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rgbClr val="70AD47"/>
              </a:buClr>
              <a:buFont typeface="LucidaGrande"/>
              <a:buChar char="▸"/>
            </a:pPr>
            <a:r>
              <a:rPr lang="ru-RU" altLang="ru-RU" sz="18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Среднее по региону, среднее по стране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70AD47"/>
              </a:buClr>
              <a:buFont typeface="LucidaGrande"/>
              <a:buChar char="▸"/>
            </a:pPr>
            <a:endParaRPr lang="en-US" altLang="ru-RU" sz="1800" b="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583" y="4454430"/>
            <a:ext cx="646325" cy="50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8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0" descr="kid_superhero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1" b="24255"/>
          <a:stretch>
            <a:fillRect/>
          </a:stretch>
        </p:blipFill>
        <p:spPr bwMode="auto">
          <a:xfrm>
            <a:off x="0" y="931863"/>
            <a:ext cx="9144000" cy="42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Изображение 3"/>
          <p:cNvPicPr>
            <a:picLocks noChangeAspect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88"/>
          <a:stretch>
            <a:fillRect/>
          </a:stretch>
        </p:blipFill>
        <p:spPr bwMode="auto">
          <a:xfrm>
            <a:off x="0" y="-44450"/>
            <a:ext cx="9144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36513"/>
            <a:ext cx="9144000" cy="96837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000" b="1" dirty="0">
                <a:latin typeface="Century Gothic" panose="020B0502020202020204" pitchFamily="34" charset="0"/>
                <a:ea typeface="Fira Sans" panose="00000500000000000000" pitchFamily="50" charset="0"/>
                <a:sym typeface="Arial" panose="020B0604020202020204" pitchFamily="34" charset="0"/>
              </a:rPr>
              <a:t>Главная цель Знаники</a:t>
            </a:r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495300" y="1481138"/>
            <a:ext cx="827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400" b="0"/>
          </a:p>
        </p:txBody>
      </p:sp>
      <p:sp>
        <p:nvSpPr>
          <p:cNvPr id="29702" name="TextBox 13"/>
          <p:cNvSpPr txBox="1">
            <a:spLocks noChangeArrowheads="1"/>
          </p:cNvSpPr>
          <p:nvPr/>
        </p:nvSpPr>
        <p:spPr bwMode="auto">
          <a:xfrm>
            <a:off x="0" y="4232275"/>
            <a:ext cx="9144000" cy="920422"/>
          </a:xfrm>
          <a:prstGeom prst="rect">
            <a:avLst/>
          </a:prstGeom>
          <a:solidFill>
            <a:srgbClr val="2C3E50">
              <a:alpha val="8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08000" rIns="180000" bIns="72000">
            <a:spAutoFit/>
          </a:bodyPr>
          <a:lstStyle>
            <a:lvl1pPr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800" b="0" dirty="0">
                <a:solidFill>
                  <a:schemeClr val="bg1"/>
                </a:solidFill>
                <a:latin typeface="Fira Sans" panose="00000500000000000000" pitchFamily="50" charset="0"/>
                <a:ea typeface="Fira Sans" panose="00000500000000000000" pitchFamily="50" charset="0"/>
              </a:rPr>
              <a:t>Мотивация детей</a:t>
            </a:r>
            <a:endParaRPr lang="en-US" altLang="ru-RU" sz="4800" b="0" dirty="0">
              <a:solidFill>
                <a:schemeClr val="bg1"/>
              </a:solidFill>
              <a:latin typeface="Fira Sans" panose="00000500000000000000" pitchFamily="50" charset="0"/>
              <a:ea typeface="Fira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913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Изображение 8"/>
          <p:cNvPicPr>
            <a:picLocks noChangeAspect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641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Заголовок 1"/>
          <p:cNvSpPr txBox="1">
            <a:spLocks/>
          </p:cNvSpPr>
          <p:nvPr/>
        </p:nvSpPr>
        <p:spPr bwMode="gray">
          <a:xfrm>
            <a:off x="0" y="1397000"/>
            <a:ext cx="4484688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4572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4572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4572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4572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4572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ИПК + ЦОКО + ИРО</a:t>
            </a:r>
            <a:endParaRPr lang="ru-RU" altLang="ru-RU" sz="4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797" name="Объект 2"/>
          <p:cNvSpPr txBox="1">
            <a:spLocks/>
          </p:cNvSpPr>
          <p:nvPr/>
        </p:nvSpPr>
        <p:spPr bwMode="auto">
          <a:xfrm>
            <a:off x="4864101" y="0"/>
            <a:ext cx="42799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70AD47"/>
              </a:buClr>
              <a:buFont typeface="LucidaGrande"/>
              <a:buChar char="▸"/>
            </a:pPr>
            <a:r>
              <a:rPr lang="en-US" altLang="ru-RU" sz="18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DDD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70AD47"/>
              </a:buClr>
            </a:pPr>
            <a:r>
              <a:rPr lang="en-US" altLang="ru-RU" sz="18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Data driven decision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70AD47"/>
              </a:buClr>
            </a:pPr>
            <a:endParaRPr lang="en-US" altLang="ru-RU" sz="1800" b="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70AD47"/>
              </a:buClr>
              <a:buFont typeface="LucidaGrande"/>
              <a:buChar char="▸"/>
            </a:pPr>
            <a:r>
              <a:rPr lang="en-US" altLang="ru-RU" sz="18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DDTM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70AD47"/>
              </a:buClr>
            </a:pPr>
            <a:r>
              <a:rPr lang="en-US" altLang="ru-RU" sz="18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Data driven talent management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70AD47"/>
              </a:buClr>
            </a:pPr>
            <a:endParaRPr lang="en-US" altLang="ru-RU" sz="1800" b="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70AD47"/>
              </a:buClr>
              <a:buFont typeface="LucidaGrande"/>
              <a:buChar char="▸"/>
            </a:pPr>
            <a:r>
              <a:rPr lang="ru-RU" altLang="ru-RU" sz="1800" b="0" dirty="0">
                <a:solidFill>
                  <a:schemeClr val="tx1"/>
                </a:solidFill>
                <a:latin typeface="Century Gothic" panose="020B0502020202020204" pitchFamily="34" charset="0"/>
              </a:rPr>
              <a:t>Инструмент оценки учителей на данных учащихся</a:t>
            </a:r>
            <a:endParaRPr lang="en-US" altLang="ru-RU" sz="1800" b="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70AD47"/>
              </a:buClr>
              <a:buFont typeface="LucidaGrande"/>
              <a:buChar char="▸"/>
            </a:pPr>
            <a:endParaRPr lang="ru-RU" altLang="ru-RU" sz="1800" b="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70AD47"/>
              </a:buClr>
              <a:buFont typeface="LucidaGrande"/>
              <a:buChar char="▸"/>
            </a:pPr>
            <a:r>
              <a:rPr lang="ru-RU" altLang="ru-RU" sz="18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Индивидуализация курсов повышения квалификации педагогов</a:t>
            </a:r>
            <a:endParaRPr lang="ru-RU" altLang="ru-RU" sz="1800" b="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583" y="4454430"/>
            <a:ext cx="646325" cy="50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2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Изображение 3"/>
          <p:cNvPicPr>
            <a:picLocks noChangeAspect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88"/>
          <a:stretch>
            <a:fillRect/>
          </a:stretch>
        </p:blipFill>
        <p:spPr bwMode="auto">
          <a:xfrm>
            <a:off x="0" y="-44450"/>
            <a:ext cx="9144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36513"/>
            <a:ext cx="9144000" cy="96837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250" b="1" dirty="0" smtClean="0">
                <a:latin typeface="Century Gothic" panose="020B0502020202020204" pitchFamily="34" charset="0"/>
                <a:ea typeface="Fira Sans" panose="00000500000000000000" pitchFamily="50" charset="0"/>
                <a:sym typeface="Arial" panose="020B0604020202020204" pitchFamily="34" charset="0"/>
              </a:rPr>
              <a:t>ОБЩЕСТВЕННОЕ ОБСУЖДЕНИЕ</a:t>
            </a:r>
            <a:endParaRPr lang="ru-RU" altLang="ru-RU" sz="2250" b="1" dirty="0">
              <a:latin typeface="Century Gothic" panose="020B0502020202020204" pitchFamily="34" charset="0"/>
              <a:ea typeface="Fira Sans" panose="00000500000000000000" pitchFamily="50" charset="0"/>
              <a:sym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21"/>
          <a:stretch/>
        </p:blipFill>
        <p:spPr>
          <a:xfrm>
            <a:off x="5831861" y="2810702"/>
            <a:ext cx="3249085" cy="21531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" t="15277" r="-218" b="63407"/>
          <a:stretch/>
        </p:blipFill>
        <p:spPr>
          <a:xfrm>
            <a:off x="2505361" y="1769289"/>
            <a:ext cx="3516819" cy="31945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32"/>
          <a:stretch/>
        </p:blipFill>
        <p:spPr>
          <a:xfrm>
            <a:off x="141834" y="955929"/>
            <a:ext cx="3516819" cy="23482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55" t="87484" r="3289"/>
          <a:stretch/>
        </p:blipFill>
        <p:spPr>
          <a:xfrm>
            <a:off x="141834" y="4256956"/>
            <a:ext cx="2440368" cy="706930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513696" y="996138"/>
            <a:ext cx="3630304" cy="749085"/>
          </a:xfrm>
        </p:spPr>
        <p:txBody>
          <a:bodyPr>
            <a:normAutofit/>
          </a:bodyPr>
          <a:lstStyle/>
          <a:p>
            <a:pPr algn="ctr"/>
            <a:r>
              <a:rPr lang="en-US" altLang="ru-RU" sz="2250" b="1" dirty="0" smtClean="0">
                <a:latin typeface="Century Gothic" panose="020B0502020202020204" pitchFamily="34" charset="0"/>
                <a:ea typeface="Fira Sans" panose="00000500000000000000" pitchFamily="50" charset="0"/>
                <a:sym typeface="Arial" panose="020B0604020202020204" pitchFamily="34" charset="0"/>
              </a:rPr>
              <a:t>https://ria.znanika.ru</a:t>
            </a:r>
            <a:endParaRPr lang="en-US" altLang="ru-RU" sz="2250" b="1" dirty="0">
              <a:latin typeface="Century Gothic" panose="020B0502020202020204" pitchFamily="34" charset="0"/>
              <a:ea typeface="Fira Sans" panose="00000500000000000000" pitchFamily="50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066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-44590"/>
            <a:ext cx="9144000" cy="1422688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" y="-37206"/>
            <a:ext cx="9143999" cy="530223"/>
          </a:xfrm>
        </p:spPr>
        <p:txBody>
          <a:bodyPr>
            <a:noAutofit/>
          </a:bodyPr>
          <a:lstStyle/>
          <a:p>
            <a:pPr lvl="0" algn="ctr"/>
            <a:r>
              <a:rPr lang="en-US" sz="2250" b="1" dirty="0"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US" sz="2250" b="1" dirty="0">
                <a:latin typeface="Century Gothic" charset="0"/>
                <a:ea typeface="Century Gothic" charset="0"/>
                <a:cs typeface="Century Gothic" charset="0"/>
              </a:rPr>
            </a:br>
            <a:endParaRPr lang="ru-RU" sz="225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-4154" y="-28897"/>
            <a:ext cx="9143999" cy="103854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50" b="1" dirty="0">
                <a:latin typeface="Century Gothic" charset="0"/>
                <a:ea typeface="Century Gothic" charset="0"/>
                <a:cs typeface="Century Gothic" charset="0"/>
              </a:rPr>
              <a:t>СПАСИБО!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-4155" y="2452263"/>
            <a:ext cx="9143999" cy="80256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50" b="1" dirty="0">
                <a:latin typeface="Century Gothic" charset="0"/>
                <a:ea typeface="Century Gothic" charset="0"/>
                <a:cs typeface="Century Gothic" charset="0"/>
              </a:rPr>
              <a:t>ВОПРОСЫ?</a:t>
            </a:r>
          </a:p>
        </p:txBody>
      </p:sp>
      <p:sp>
        <p:nvSpPr>
          <p:cNvPr id="7" name="Прямоугольник 16"/>
          <p:cNvSpPr/>
          <p:nvPr/>
        </p:nvSpPr>
        <p:spPr>
          <a:xfrm>
            <a:off x="5787614" y="4304960"/>
            <a:ext cx="298883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1800" spc="30" dirty="0">
                <a:solidFill>
                  <a:srgbClr val="08415D"/>
                </a:solidFill>
                <a:latin typeface="Century Gothic" panose="020B0502020202020204" pitchFamily="34" charset="0"/>
                <a:ea typeface="Fira Sans" panose="020B0503050000020004" pitchFamily="34" charset="0"/>
              </a:rPr>
              <a:t>https</a:t>
            </a:r>
            <a:r>
              <a:rPr lang="en-US" sz="1800" spc="30" dirty="0" smtClean="0">
                <a:solidFill>
                  <a:srgbClr val="08415D"/>
                </a:solidFill>
                <a:latin typeface="Century Gothic" panose="020B0502020202020204" pitchFamily="34" charset="0"/>
                <a:ea typeface="Fira Sans" panose="020B0503050000020004" pitchFamily="34" charset="0"/>
              </a:rPr>
              <a:t>://znanika.ru</a:t>
            </a:r>
            <a:endParaRPr lang="ru-RU" sz="1800" spc="30" dirty="0">
              <a:solidFill>
                <a:srgbClr val="08415D"/>
              </a:solidFill>
              <a:latin typeface="Century Gothic" panose="020B0502020202020204" pitchFamily="34" charset="0"/>
              <a:ea typeface="Fira Sans" panose="020B0503050000020004" pitchFamily="34" charset="0"/>
            </a:endParaRPr>
          </a:p>
        </p:txBody>
      </p:sp>
      <p:sp>
        <p:nvSpPr>
          <p:cNvPr id="8" name="Прямоугольник 16"/>
          <p:cNvSpPr/>
          <p:nvPr/>
        </p:nvSpPr>
        <p:spPr>
          <a:xfrm>
            <a:off x="5849931" y="3623463"/>
            <a:ext cx="2926516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ru-RU" sz="1800" spc="30" dirty="0">
                <a:solidFill>
                  <a:srgbClr val="08415D"/>
                </a:solidFill>
                <a:latin typeface="Century Gothic" panose="020B0502020202020204" pitchFamily="34" charset="0"/>
                <a:ea typeface="Fira Sans" panose="020B0503050000020004" pitchFamily="34" charset="0"/>
              </a:rPr>
              <a:t>Ковалев Вадим</a:t>
            </a:r>
          </a:p>
        </p:txBody>
      </p:sp>
    </p:spTree>
    <p:extLst>
      <p:ext uri="{BB962C8B-B14F-4D97-AF65-F5344CB8AC3E}">
        <p14:creationId xmlns:p14="http://schemas.microsoft.com/office/powerpoint/2010/main" val="2924281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Изображение 3"/>
          <p:cNvPicPr>
            <a:picLocks noChangeAspect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91440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Box 4"/>
          <p:cNvSpPr txBox="1">
            <a:spLocks noChangeArrowheads="1"/>
          </p:cNvSpPr>
          <p:nvPr/>
        </p:nvSpPr>
        <p:spPr bwMode="auto">
          <a:xfrm>
            <a:off x="445217" y="1377950"/>
            <a:ext cx="38766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altLang="ru-RU" b="0" dirty="0"/>
              <a:t>На диаграмме показано, сколько раз приносят корм к гнезду взрослые птицы во время выкармливания своих птенцов. Изучи диаграмму и ответь на вопрос: на сколько раз чаще прилетают к гнезду поползень и иволга вместе, чем дятел и пищуха вместе?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 flipV="1">
            <a:off x="1866900" y="1514475"/>
            <a:ext cx="6081713" cy="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graphicFrame>
        <p:nvGraphicFramePr>
          <p:cNvPr id="47110" name="Объект 8"/>
          <p:cNvGraphicFramePr>
            <a:graphicFrameLocks noChangeAspect="1"/>
          </p:cNvGraphicFramePr>
          <p:nvPr>
            <p:extLst/>
          </p:nvPr>
        </p:nvGraphicFramePr>
        <p:xfrm>
          <a:off x="445217" y="3132138"/>
          <a:ext cx="3705225" cy="188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Chart" r:id="rId4" imgW="5553024" imgH="3495625" progId="Excel.Chart.8">
                  <p:embed/>
                </p:oleObj>
              </mc:Choice>
              <mc:Fallback>
                <p:oleObj name="Chart" r:id="rId4" imgW="5553024" imgH="349562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217" y="3132138"/>
                        <a:ext cx="3705225" cy="188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111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1703388"/>
            <a:ext cx="4002087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2" name="Прямоугольник 1"/>
          <p:cNvSpPr>
            <a:spLocks noChangeArrowheads="1"/>
          </p:cNvSpPr>
          <p:nvPr/>
        </p:nvSpPr>
        <p:spPr bwMode="auto">
          <a:xfrm>
            <a:off x="5046663" y="4705350"/>
            <a:ext cx="1270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/>
            <a:r>
              <a:rPr lang="ru-RU" altLang="ru-RU">
                <a:latin typeface="Book Antiqua" panose="02040602050305030304" pitchFamily="18" charset="0"/>
                <a:cs typeface="Times New Roman" panose="02020603050405020304" pitchFamily="18" charset="0"/>
              </a:rPr>
              <a:t>Ответ: на 30.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-4154" y="-28897"/>
            <a:ext cx="9143999" cy="104997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50" b="1" dirty="0" smtClean="0">
                <a:latin typeface="Century Gothic" charset="0"/>
                <a:ea typeface="Century Gothic" charset="0"/>
                <a:cs typeface="Century Gothic" charset="0"/>
              </a:rPr>
              <a:t>ИНТЕРЕСНЫЕ ЗАДАЧИ</a:t>
            </a:r>
            <a:endParaRPr lang="ru-RU" sz="225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37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Изображение 3"/>
          <p:cNvPicPr>
            <a:picLocks noChangeAspect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440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109538" y="-36513"/>
            <a:ext cx="9363076" cy="107098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200" b="1" dirty="0">
                <a:latin typeface="Century Gothic" panose="020B0502020202020204" pitchFamily="34" charset="0"/>
              </a:rPr>
              <a:t>СОПУТСТВУЮЩЕЕ</a:t>
            </a:r>
          </a:p>
        </p:txBody>
      </p:sp>
      <p:pic>
        <p:nvPicPr>
          <p:cNvPr id="4096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1476375"/>
            <a:ext cx="5183187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Box 3"/>
          <p:cNvSpPr txBox="1">
            <a:spLocks noChangeArrowheads="1"/>
          </p:cNvSpPr>
          <p:nvPr/>
        </p:nvSpPr>
        <p:spPr bwMode="auto">
          <a:xfrm>
            <a:off x="286327" y="1616364"/>
            <a:ext cx="341889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0" dirty="0" err="1">
                <a:latin typeface="Century Gothic" panose="020B0502020202020204" pitchFamily="34" charset="0"/>
              </a:rPr>
              <a:t>Вебинары</a:t>
            </a:r>
            <a:endParaRPr lang="ru-RU" altLang="ru-RU" sz="2000" b="0" dirty="0">
              <a:latin typeface="Century Gothic" panose="020B0502020202020204" pitchFamily="34" charset="0"/>
            </a:endParaRPr>
          </a:p>
          <a:p>
            <a:pPr algn="ctr"/>
            <a:endParaRPr lang="ru-RU" altLang="ru-RU" sz="2000" b="0" dirty="0">
              <a:latin typeface="Century Gothic" panose="020B0502020202020204" pitchFamily="34" charset="0"/>
            </a:endParaRPr>
          </a:p>
          <a:p>
            <a:pPr algn="ctr"/>
            <a:r>
              <a:rPr lang="ru-RU" altLang="ru-RU" sz="2000" b="0" dirty="0">
                <a:latin typeface="Century Gothic" panose="020B0502020202020204" pitchFamily="34" charset="0"/>
              </a:rPr>
              <a:t>Напоминания и промежуточные отчеты</a:t>
            </a:r>
          </a:p>
          <a:p>
            <a:pPr algn="ctr"/>
            <a:endParaRPr lang="ru-RU" altLang="ru-RU" sz="2000" b="0" dirty="0">
              <a:latin typeface="Century Gothic" panose="020B0502020202020204" pitchFamily="34" charset="0"/>
            </a:endParaRPr>
          </a:p>
          <a:p>
            <a:pPr algn="ctr"/>
            <a:r>
              <a:rPr lang="ru-RU" altLang="ru-RU" sz="2000" b="0" dirty="0">
                <a:latin typeface="Century Gothic" panose="020B0502020202020204" pitchFamily="34" charset="0"/>
              </a:rPr>
              <a:t>Документы учителям</a:t>
            </a:r>
          </a:p>
          <a:p>
            <a:pPr algn="ctr"/>
            <a:endParaRPr lang="ru-RU" altLang="ru-RU" sz="2000" b="0" dirty="0">
              <a:latin typeface="Century Gothic" panose="020B0502020202020204" pitchFamily="34" charset="0"/>
            </a:endParaRPr>
          </a:p>
          <a:p>
            <a:pPr algn="ctr"/>
            <a:r>
              <a:rPr lang="ru-RU" altLang="ru-RU" sz="2000" b="0" dirty="0">
                <a:latin typeface="Century Gothic" panose="020B0502020202020204" pitchFamily="34" charset="0"/>
              </a:rPr>
              <a:t>Школьникам - сертификаты участника</a:t>
            </a:r>
          </a:p>
        </p:txBody>
      </p:sp>
    </p:spTree>
    <p:extLst>
      <p:ext uri="{BB962C8B-B14F-4D97-AF65-F5344CB8AC3E}">
        <p14:creationId xmlns:p14="http://schemas.microsoft.com/office/powerpoint/2010/main" val="409777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36" y="456695"/>
            <a:ext cx="8229600" cy="391272"/>
          </a:xfrm>
        </p:spPr>
        <p:txBody>
          <a:bodyPr>
            <a:noAutofit/>
          </a:bodyPr>
          <a:lstStyle/>
          <a:p>
            <a:r>
              <a:rPr sz="2400" dirty="0"/>
              <a:t>Q2: </a:t>
            </a:r>
            <a:r>
              <a:rPr sz="2400" dirty="0" err="1"/>
              <a:t>Какова</a:t>
            </a:r>
            <a:r>
              <a:rPr sz="2400" dirty="0"/>
              <a:t> </a:t>
            </a:r>
            <a:r>
              <a:rPr sz="2400" dirty="0" err="1"/>
              <a:t>вероятность</a:t>
            </a:r>
            <a:r>
              <a:rPr sz="2400" dirty="0"/>
              <a:t>, </a:t>
            </a:r>
            <a:r>
              <a:rPr sz="2400" dirty="0" err="1"/>
              <a:t>что</a:t>
            </a:r>
            <a:r>
              <a:rPr sz="2400" dirty="0"/>
              <a:t> </a:t>
            </a:r>
            <a:r>
              <a:rPr sz="2400" dirty="0" err="1"/>
              <a:t>вы</a:t>
            </a:r>
            <a:r>
              <a:rPr sz="2400" dirty="0"/>
              <a:t> </a:t>
            </a:r>
            <a:r>
              <a:rPr sz="2400" dirty="0" err="1"/>
              <a:t>порекомендуете</a:t>
            </a:r>
            <a:r>
              <a:rPr sz="2400" dirty="0"/>
              <a:t> </a:t>
            </a:r>
            <a:r>
              <a:rPr sz="2400" dirty="0" err="1"/>
              <a:t>Всероссийскую</a:t>
            </a:r>
            <a:r>
              <a:rPr sz="2400" dirty="0"/>
              <a:t> </a:t>
            </a:r>
            <a:r>
              <a:rPr sz="2400" dirty="0" err="1"/>
              <a:t>неделю</a:t>
            </a:r>
            <a:r>
              <a:rPr sz="2400" dirty="0"/>
              <a:t> </a:t>
            </a:r>
            <a:r>
              <a:rPr sz="2400" dirty="0" err="1"/>
              <a:t>мониторинга</a:t>
            </a:r>
            <a:r>
              <a:rPr sz="2400" dirty="0"/>
              <a:t> </a:t>
            </a:r>
            <a:r>
              <a:rPr sz="2400" dirty="0" err="1"/>
              <a:t>от</a:t>
            </a:r>
            <a:r>
              <a:rPr sz="2400" dirty="0"/>
              <a:t> </a:t>
            </a:r>
            <a:r>
              <a:rPr sz="2400" dirty="0" err="1"/>
              <a:t>Электронной</a:t>
            </a:r>
            <a:r>
              <a:rPr sz="2400" dirty="0"/>
              <a:t> </a:t>
            </a:r>
            <a:r>
              <a:rPr sz="2400" dirty="0" err="1"/>
              <a:t>школы</a:t>
            </a:r>
            <a:r>
              <a:rPr sz="2400" dirty="0"/>
              <a:t> </a:t>
            </a:r>
            <a:r>
              <a:rPr sz="2400" dirty="0" err="1"/>
              <a:t>Знаника</a:t>
            </a:r>
            <a:r>
              <a:rPr sz="2400" dirty="0"/>
              <a:t> </a:t>
            </a:r>
            <a:r>
              <a:rPr sz="2400" dirty="0" err="1"/>
              <a:t>своему</a:t>
            </a:r>
            <a:r>
              <a:rPr sz="2400" dirty="0"/>
              <a:t> </a:t>
            </a:r>
            <a:r>
              <a:rPr sz="2400" dirty="0" err="1"/>
              <a:t>коллеге</a:t>
            </a:r>
            <a:r>
              <a:rPr sz="24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136" y="1150307"/>
            <a:ext cx="5332506" cy="249144"/>
          </a:xfrm>
        </p:spPr>
        <p:txBody>
          <a:bodyPr>
            <a:normAutofit fontScale="62500" lnSpcReduction="20000"/>
          </a:bodyPr>
          <a:lstStyle/>
          <a:p>
            <a:r>
              <a:rPr dirty="0" err="1"/>
              <a:t>Ответили</a:t>
            </a:r>
            <a:r>
              <a:rPr dirty="0"/>
              <a:t>: 2 437    </a:t>
            </a:r>
            <a:r>
              <a:rPr dirty="0" err="1"/>
              <a:t>Пропустили</a:t>
            </a:r>
            <a:r>
              <a:rPr dirty="0"/>
              <a:t>: 0</a:t>
            </a:r>
          </a:p>
        </p:txBody>
      </p:sp>
      <p:pic>
        <p:nvPicPr>
          <p:cNvPr id="4" name="Picture 3" descr="chart17096757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  <p:pic>
        <p:nvPicPr>
          <p:cNvPr id="5" name="Picture 4" descr="table170967576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172" y="3769115"/>
            <a:ext cx="7774214" cy="77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56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Изображение 8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-1346"/>
            <a:ext cx="4864125" cy="51435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" y="-37206"/>
            <a:ext cx="9143999" cy="530223"/>
          </a:xfrm>
        </p:spPr>
        <p:txBody>
          <a:bodyPr>
            <a:noAutofit/>
          </a:bodyPr>
          <a:lstStyle/>
          <a:p>
            <a:pPr lvl="0" algn="ctr"/>
            <a:r>
              <a:rPr lang="en-US" sz="2250" b="1" dirty="0"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US" sz="2250" b="1" dirty="0">
                <a:latin typeface="Century Gothic" charset="0"/>
                <a:ea typeface="Century Gothic" charset="0"/>
                <a:cs typeface="Century Gothic" charset="0"/>
              </a:rPr>
            </a:br>
            <a:endParaRPr lang="ru-RU" sz="225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32841" y="1986683"/>
            <a:ext cx="3732891" cy="1167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600" b="1" dirty="0">
                <a:latin typeface="Century Gothic" panose="020B0502020202020204" pitchFamily="34" charset="0"/>
                <a:sym typeface="Arial" panose="020B0604020202020204" pitchFamily="34" charset="0"/>
              </a:rPr>
              <a:t>Онлайн ввод</a:t>
            </a:r>
          </a:p>
        </p:txBody>
      </p:sp>
      <p:pic>
        <p:nvPicPr>
          <p:cNvPr id="6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583" y="4454430"/>
            <a:ext cx="646325" cy="5049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" r="2307" b="4747"/>
          <a:stretch/>
        </p:blipFill>
        <p:spPr>
          <a:xfrm>
            <a:off x="4572000" y="0"/>
            <a:ext cx="4506097" cy="508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5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" t="926" r="5238" b="3703"/>
          <a:stretch/>
        </p:blipFill>
        <p:spPr>
          <a:xfrm>
            <a:off x="3443779" y="1207362"/>
            <a:ext cx="2256441" cy="3368218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0" y="-44590"/>
            <a:ext cx="9144000" cy="1422688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" y="-37206"/>
            <a:ext cx="9143999" cy="1049636"/>
          </a:xfrm>
        </p:spPr>
        <p:txBody>
          <a:bodyPr>
            <a:noAutofit/>
          </a:bodyPr>
          <a:lstStyle/>
          <a:p>
            <a:pPr lvl="0" algn="ctr"/>
            <a:r>
              <a:rPr lang="ru-RU" sz="2250" b="1" dirty="0" smtClean="0">
                <a:latin typeface="Century Gothic" charset="0"/>
                <a:ea typeface="Century Gothic" charset="0"/>
                <a:cs typeface="Century Gothic" charset="0"/>
              </a:rPr>
              <a:t>ЭКСПЕРТНАЯ ПРОВЕРКА</a:t>
            </a:r>
            <a:endParaRPr lang="ru-RU" sz="225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8" name="Shape 44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4336" y="1196153"/>
            <a:ext cx="2374326" cy="2950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6766" y="2165946"/>
            <a:ext cx="518909" cy="75031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8324" y="2207801"/>
            <a:ext cx="518909" cy="7503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0623" y="4454430"/>
            <a:ext cx="646325" cy="5049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5" t="5932" r="5714" b="7337"/>
          <a:stretch/>
        </p:blipFill>
        <p:spPr>
          <a:xfrm>
            <a:off x="6475337" y="1207362"/>
            <a:ext cx="2181225" cy="336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2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Изображение 3"/>
          <p:cNvPicPr>
            <a:picLocks noChangeAspect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91440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Rectangle 7"/>
          <p:cNvSpPr>
            <a:spLocks noChangeArrowheads="1"/>
          </p:cNvSpPr>
          <p:nvPr/>
        </p:nvSpPr>
        <p:spPr bwMode="auto">
          <a:xfrm>
            <a:off x="404019" y="1389523"/>
            <a:ext cx="46101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sz="2000" dirty="0"/>
              <a:t>Нарисуй плакат - призыв о пользе каши. </a:t>
            </a:r>
            <a:r>
              <a:rPr lang="ru-RU" sz="2000" b="0" dirty="0"/>
              <a:t>Обязательно отрази на нём, в чём польза каши, призыв о том, что надо кашу регулярно употреблять в пищу, разновидность каш. Рисунок выполни ручкой.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-4154" y="-28897"/>
            <a:ext cx="9143999" cy="104997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50" b="1" dirty="0" smtClean="0">
                <a:latin typeface="Century Gothic" charset="0"/>
                <a:ea typeface="Century Gothic" charset="0"/>
                <a:cs typeface="Century Gothic" charset="0"/>
              </a:rPr>
              <a:t>ИНТЕРЕСНЫЕ ЗАДАЧИ</a:t>
            </a:r>
            <a:endParaRPr lang="ru-RU" sz="225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0" b="7367"/>
          <a:stretch/>
        </p:blipFill>
        <p:spPr>
          <a:xfrm>
            <a:off x="5325036" y="1013213"/>
            <a:ext cx="3814810" cy="413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0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-44590"/>
            <a:ext cx="9144000" cy="1422688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" y="-37206"/>
            <a:ext cx="9143999" cy="1049636"/>
          </a:xfrm>
        </p:spPr>
        <p:txBody>
          <a:bodyPr>
            <a:noAutofit/>
          </a:bodyPr>
          <a:lstStyle/>
          <a:p>
            <a:pPr lvl="0" algn="ctr"/>
            <a:r>
              <a:rPr lang="ru-RU" sz="2250" b="1" dirty="0" smtClean="0">
                <a:latin typeface="Century Gothic" charset="0"/>
                <a:ea typeface="Century Gothic" charset="0"/>
                <a:cs typeface="Century Gothic" charset="0"/>
              </a:rPr>
              <a:t>ЭКСПЕРТНАЯ ПРОВЕРКА</a:t>
            </a:r>
            <a:endParaRPr lang="ru-RU" sz="225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08" y="1116316"/>
            <a:ext cx="2793842" cy="39521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3" t="52139" r="17532" b="14826"/>
          <a:stretch/>
        </p:blipFill>
        <p:spPr>
          <a:xfrm>
            <a:off x="4367284" y="1568350"/>
            <a:ext cx="4394579" cy="30480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0623" y="4454430"/>
            <a:ext cx="646325" cy="50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0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Изображение 8"/>
          <p:cNvPicPr>
            <a:picLocks noChangeAspect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641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Заголовок 1"/>
          <p:cNvSpPr txBox="1">
            <a:spLocks/>
          </p:cNvSpPr>
          <p:nvPr/>
        </p:nvSpPr>
        <p:spPr bwMode="gray">
          <a:xfrm>
            <a:off x="0" y="1397000"/>
            <a:ext cx="4484688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4572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4572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4572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4572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4572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За рамками презентации</a:t>
            </a:r>
            <a:endParaRPr lang="ru-RU" altLang="ru-RU" sz="3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eaLnBrk="1" hangingPunct="1"/>
            <a:endParaRPr lang="ru-RU" altLang="ru-RU" sz="3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797" name="Объект 2"/>
          <p:cNvSpPr txBox="1">
            <a:spLocks/>
          </p:cNvSpPr>
          <p:nvPr/>
        </p:nvSpPr>
        <p:spPr bwMode="auto">
          <a:xfrm>
            <a:off x="4864101" y="0"/>
            <a:ext cx="42799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70AD47"/>
              </a:buClr>
              <a:buFont typeface="LucidaGrande"/>
              <a:buChar char="▸"/>
            </a:pPr>
            <a:r>
              <a:rPr lang="ru-RU" altLang="ru-RU" sz="18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Этика обработки данных</a:t>
            </a:r>
            <a:endParaRPr lang="ru-RU" altLang="ru-RU" sz="1800" b="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70AD47"/>
              </a:buClr>
            </a:pPr>
            <a:r>
              <a:rPr lang="ru-RU" altLang="ru-RU" sz="18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(и закон </a:t>
            </a:r>
            <a:r>
              <a:rPr lang="ru-RU" altLang="ru-RU" sz="1800" b="0" dirty="0">
                <a:solidFill>
                  <a:schemeClr val="tx1"/>
                </a:solidFill>
                <a:latin typeface="Century Gothic" panose="020B0502020202020204" pitchFamily="34" charset="0"/>
              </a:rPr>
              <a:t>о перс. </a:t>
            </a:r>
            <a:r>
              <a:rPr lang="ru-RU" altLang="ru-RU" sz="18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данных)</a:t>
            </a:r>
            <a:endParaRPr lang="ru-RU" altLang="ru-RU" sz="1800" b="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70AD47"/>
              </a:buClr>
              <a:buFont typeface="LucidaGrande"/>
              <a:buChar char="▸"/>
            </a:pPr>
            <a:endParaRPr lang="ru-RU" altLang="ru-RU" sz="1800" b="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70AD47"/>
              </a:buClr>
              <a:buFont typeface="LucidaGrande"/>
              <a:buChar char="▸"/>
            </a:pPr>
            <a:r>
              <a:rPr lang="ru-RU" altLang="ru-RU" sz="1800" b="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Пед</a:t>
            </a:r>
            <a:r>
              <a:rPr lang="ru-RU" altLang="ru-RU" sz="18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 инструмент (</a:t>
            </a:r>
            <a:r>
              <a:rPr lang="ru-RU" altLang="ru-RU" sz="1800" b="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КИМы</a:t>
            </a:r>
            <a:r>
              <a:rPr lang="ru-RU" altLang="ru-RU" sz="18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)</a:t>
            </a:r>
            <a:endParaRPr lang="en-US" altLang="ru-RU" sz="1800" b="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70AD47"/>
              </a:buClr>
              <a:buFont typeface="LucidaGrande"/>
              <a:buChar char="▸"/>
            </a:pPr>
            <a:endParaRPr lang="ru-RU" altLang="ru-RU" sz="1800" b="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70AD47"/>
              </a:buClr>
              <a:buFont typeface="LucidaGrande"/>
              <a:buChar char="▸"/>
            </a:pPr>
            <a:r>
              <a:rPr lang="ru-RU" altLang="ru-RU" sz="18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Схема финансирования</a:t>
            </a:r>
          </a:p>
        </p:txBody>
      </p:sp>
      <p:pic>
        <p:nvPicPr>
          <p:cNvPr id="6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583" y="4454430"/>
            <a:ext cx="646325" cy="50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26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444"/>
          <a:stretch/>
        </p:blipFill>
        <p:spPr>
          <a:xfrm>
            <a:off x="0" y="9524"/>
            <a:ext cx="9144000" cy="5133975"/>
          </a:xfrm>
          <a:prstGeom prst="rect">
            <a:avLst/>
          </a:prstGeom>
        </p:spPr>
      </p:pic>
      <p:sp>
        <p:nvSpPr>
          <p:cNvPr id="43014" name="TextBox 13"/>
          <p:cNvSpPr txBox="1">
            <a:spLocks noChangeArrowheads="1"/>
          </p:cNvSpPr>
          <p:nvPr/>
        </p:nvSpPr>
        <p:spPr bwMode="auto">
          <a:xfrm>
            <a:off x="0" y="2296205"/>
            <a:ext cx="9144000" cy="735756"/>
          </a:xfrm>
          <a:prstGeom prst="rect">
            <a:avLst/>
          </a:prstGeom>
          <a:solidFill>
            <a:srgbClr val="2C3E50">
              <a:alpha val="8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08000" rIns="180000" bIns="72000">
            <a:spAutoFit/>
          </a:bodyPr>
          <a:lstStyle>
            <a:lvl1pPr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0" dirty="0" smtClean="0">
                <a:solidFill>
                  <a:schemeClr val="bg1"/>
                </a:solidFill>
                <a:latin typeface="Fira Sans" pitchFamily="50" charset="0"/>
              </a:rPr>
              <a:t>Неделя мониторинга</a:t>
            </a:r>
            <a:endParaRPr lang="en-US" altLang="ru-RU" sz="3600" b="0" dirty="0">
              <a:solidFill>
                <a:schemeClr val="bg1"/>
              </a:solidFill>
              <a:latin typeface="Fira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18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Изображение 3"/>
          <p:cNvPicPr>
            <a:picLocks noChangeAspect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91440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36514"/>
            <a:ext cx="9144000" cy="1046163"/>
          </a:xfrm>
        </p:spPr>
        <p:txBody>
          <a:bodyPr>
            <a:normAutofit/>
          </a:bodyPr>
          <a:lstStyle/>
          <a:p>
            <a:pPr algn="ctr"/>
            <a:r>
              <a:rPr lang="ru-RU" altLang="ru-RU" sz="2250" b="1" dirty="0">
                <a:latin typeface="Century Gothic" panose="020B0502020202020204" pitchFamily="34" charset="0"/>
                <a:sym typeface="Arial" panose="020B0604020202020204" pitchFamily="34" charset="0"/>
              </a:rPr>
              <a:t>НЕДЕЛЯ МОНИТОРИНГА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93134" y="1377950"/>
            <a:ext cx="8357730" cy="335942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800"/>
              </a:spcBef>
              <a:buClr>
                <a:schemeClr val="accent6"/>
              </a:buClr>
              <a:buNone/>
            </a:pPr>
            <a:r>
              <a:rPr lang="ru-RU" sz="2200" dirty="0">
                <a:latin typeface="Century Gothic" charset="0"/>
                <a:ea typeface="Century Gothic" charset="0"/>
                <a:cs typeface="Century Gothic" charset="0"/>
              </a:rPr>
              <a:t>диагностическое мероприятие для </a:t>
            </a:r>
            <a:r>
              <a:rPr lang="ru-RU" sz="2200" dirty="0" smtClean="0">
                <a:latin typeface="Century Gothic" charset="0"/>
                <a:ea typeface="Century Gothic" charset="0"/>
                <a:cs typeface="Century Gothic" charset="0"/>
              </a:rPr>
              <a:t>2-11 </a:t>
            </a:r>
            <a:r>
              <a:rPr lang="ru-RU" sz="2200" dirty="0">
                <a:latin typeface="Century Gothic" charset="0"/>
                <a:ea typeface="Century Gothic" charset="0"/>
                <a:cs typeface="Century Gothic" charset="0"/>
              </a:rPr>
              <a:t>классов по математике и русскому языку</a:t>
            </a:r>
          </a:p>
        </p:txBody>
      </p:sp>
      <p:pic>
        <p:nvPicPr>
          <p:cNvPr id="8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837" y="4484899"/>
            <a:ext cx="646325" cy="50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98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-44590"/>
            <a:ext cx="9144000" cy="1422688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" y="-37206"/>
            <a:ext cx="9143999" cy="530223"/>
          </a:xfrm>
        </p:spPr>
        <p:txBody>
          <a:bodyPr>
            <a:noAutofit/>
          </a:bodyPr>
          <a:lstStyle/>
          <a:p>
            <a:pPr lvl="0" algn="ctr"/>
            <a:r>
              <a:rPr lang="en-US" sz="2250" b="1" dirty="0"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US" sz="2250" b="1" dirty="0">
                <a:latin typeface="Century Gothic" charset="0"/>
                <a:ea typeface="Century Gothic" charset="0"/>
                <a:cs typeface="Century Gothic" charset="0"/>
              </a:rPr>
            </a:br>
            <a:endParaRPr lang="ru-RU" sz="225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87" y="2323637"/>
            <a:ext cx="1562508" cy="86036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8294" y="2100927"/>
            <a:ext cx="914018" cy="146842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3244" y="1958885"/>
            <a:ext cx="1447139" cy="141256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4583" y="2145317"/>
            <a:ext cx="847092" cy="123501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6822" y="2019812"/>
            <a:ext cx="1465172" cy="136051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0470" y="2561175"/>
            <a:ext cx="242075" cy="3500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6971" y="2562653"/>
            <a:ext cx="242075" cy="35002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5413" y="2573010"/>
            <a:ext cx="242075" cy="35002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3700" y="2564131"/>
            <a:ext cx="242075" cy="350028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0" y="-36514"/>
            <a:ext cx="9144000" cy="1046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250" b="1" dirty="0">
                <a:latin typeface="Century Gothic" panose="020B0502020202020204" pitchFamily="34" charset="0"/>
                <a:sym typeface="Arial" panose="020B0604020202020204" pitchFamily="34" charset="0"/>
              </a:rPr>
              <a:t>ПРОВЕДЕНИЕ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3855" y="2097732"/>
            <a:ext cx="1201075" cy="144415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9838" y="2629070"/>
            <a:ext cx="242075" cy="35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Изображение 8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-1346"/>
            <a:ext cx="4864125" cy="51435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" y="-37206"/>
            <a:ext cx="9143999" cy="530223"/>
          </a:xfrm>
        </p:spPr>
        <p:txBody>
          <a:bodyPr>
            <a:noAutofit/>
          </a:bodyPr>
          <a:lstStyle/>
          <a:p>
            <a:pPr lvl="0" algn="ctr"/>
            <a:r>
              <a:rPr lang="en-US" sz="2250" b="1" dirty="0"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US" sz="2250" b="1" dirty="0">
                <a:latin typeface="Century Gothic" charset="0"/>
                <a:ea typeface="Century Gothic" charset="0"/>
                <a:cs typeface="Century Gothic" charset="0"/>
              </a:rPr>
            </a:br>
            <a:endParaRPr lang="ru-RU" sz="225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32841" y="1986683"/>
            <a:ext cx="3732891" cy="1167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600" b="1" dirty="0">
                <a:latin typeface="Century Gothic" panose="020B0502020202020204" pitchFamily="34" charset="0"/>
                <a:sym typeface="Arial" panose="020B0604020202020204" pitchFamily="34" charset="0"/>
              </a:rPr>
              <a:t>Онлайн ввод</a:t>
            </a:r>
          </a:p>
        </p:txBody>
      </p:sp>
      <p:pic>
        <p:nvPicPr>
          <p:cNvPr id="6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583" y="4454430"/>
            <a:ext cx="646325" cy="5049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" r="2307" b="4747"/>
          <a:stretch/>
        </p:blipFill>
        <p:spPr>
          <a:xfrm>
            <a:off x="4572000" y="0"/>
            <a:ext cx="4506097" cy="508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58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-7620"/>
            <a:ext cx="4864125" cy="514350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 bwMode="gray">
          <a:xfrm>
            <a:off x="188259" y="1388693"/>
            <a:ext cx="3850341" cy="229533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Неделя мониторинга</a:t>
            </a:r>
          </a:p>
        </p:txBody>
      </p:sp>
      <p:pic>
        <p:nvPicPr>
          <p:cNvPr id="5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583" y="4446810"/>
            <a:ext cx="646325" cy="504941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 bwMode="auto">
          <a:xfrm>
            <a:off x="4864125" y="-7620"/>
            <a:ext cx="42798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70AD47"/>
              </a:buClr>
              <a:buFont typeface="LucidaGrande"/>
              <a:buChar char="▸"/>
            </a:pPr>
            <a:r>
              <a:rPr lang="ru-RU" altLang="ru-RU" sz="2000" b="0" dirty="0">
                <a:solidFill>
                  <a:schemeClr val="tx1"/>
                </a:solidFill>
                <a:latin typeface="Century Gothic" panose="020B0502020202020204" pitchFamily="34" charset="0"/>
              </a:rPr>
              <a:t>Бесплатно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70AD47"/>
              </a:buClr>
              <a:buFont typeface="LucidaGrande"/>
              <a:buChar char="▸"/>
            </a:pPr>
            <a:endParaRPr lang="ru-RU" altLang="ru-RU" sz="2000" b="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70AD47"/>
              </a:buClr>
              <a:buFont typeface="LucidaGrande"/>
              <a:buChar char="▸"/>
            </a:pPr>
            <a:r>
              <a:rPr lang="ru-RU" altLang="ru-RU" sz="20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Соответствие </a:t>
            </a:r>
            <a:r>
              <a:rPr lang="ru-RU" altLang="ru-RU" sz="2000" b="0" dirty="0">
                <a:solidFill>
                  <a:schemeClr val="tx1"/>
                </a:solidFill>
                <a:latin typeface="Century Gothic" panose="020B0502020202020204" pitchFamily="34" charset="0"/>
              </a:rPr>
              <a:t>ФГОС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70AD47"/>
              </a:buClr>
              <a:buFont typeface="LucidaGrande"/>
              <a:buChar char="▸"/>
            </a:pPr>
            <a:endParaRPr lang="ru-RU" altLang="ru-RU" sz="2000" b="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70AD47"/>
              </a:buClr>
              <a:buFont typeface="LucidaGrande"/>
              <a:buChar char="▸"/>
            </a:pPr>
            <a:r>
              <a:rPr lang="ru-RU" altLang="ru-RU" sz="20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Проверка </a:t>
            </a:r>
            <a:r>
              <a:rPr lang="ru-RU" altLang="ru-RU" sz="2000" b="0" dirty="0">
                <a:solidFill>
                  <a:schemeClr val="tx1"/>
                </a:solidFill>
                <a:latin typeface="Century Gothic" panose="020B0502020202020204" pitchFamily="34" charset="0"/>
              </a:rPr>
              <a:t>уровня базовых знаний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70AD47"/>
              </a:buClr>
              <a:buFont typeface="LucidaGrande"/>
              <a:buChar char="▸"/>
            </a:pPr>
            <a:endParaRPr lang="ru-RU" altLang="ru-RU" sz="2000" b="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70AD47"/>
              </a:buClr>
              <a:buFont typeface="LucidaGrande"/>
              <a:buChar char="▸"/>
            </a:pPr>
            <a:r>
              <a:rPr lang="ru-RU" altLang="ru-RU" sz="20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Автоматическая </a:t>
            </a:r>
            <a:r>
              <a:rPr lang="ru-RU" altLang="ru-RU" sz="2000" b="0" dirty="0">
                <a:solidFill>
                  <a:schemeClr val="tx1"/>
                </a:solidFill>
                <a:latin typeface="Century Gothic" panose="020B0502020202020204" pitchFamily="34" charset="0"/>
              </a:rPr>
              <a:t>проверка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70AD47"/>
              </a:buClr>
              <a:buFont typeface="LucidaGrande"/>
              <a:buChar char="▸"/>
            </a:pPr>
            <a:endParaRPr lang="ru-RU" altLang="ru-RU" sz="2000" b="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70AD47"/>
              </a:buClr>
              <a:buFont typeface="LucidaGrande"/>
              <a:buChar char="▸"/>
            </a:pPr>
            <a:r>
              <a:rPr lang="ru-RU" altLang="ru-RU" sz="20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Готовые </a:t>
            </a:r>
            <a:r>
              <a:rPr lang="ru-RU" altLang="ru-RU" sz="2000" b="0" dirty="0">
                <a:solidFill>
                  <a:schemeClr val="tx1"/>
                </a:solidFill>
                <a:latin typeface="Century Gothic" panose="020B0502020202020204" pitchFamily="34" charset="0"/>
              </a:rPr>
              <a:t>отчеты, </a:t>
            </a:r>
            <a:r>
              <a:rPr lang="ru-RU" altLang="ru-RU" sz="20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анализ</a:t>
            </a:r>
            <a:endParaRPr lang="ru-RU" altLang="ru-RU" sz="2000" b="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235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710" y="1030756"/>
            <a:ext cx="3978220" cy="1926696"/>
          </a:xfrm>
          <a:prstGeom prst="rect">
            <a:avLst/>
          </a:prstGeom>
        </p:spPr>
      </p:pic>
      <p:pic>
        <p:nvPicPr>
          <p:cNvPr id="36866" name="Изображение 3"/>
          <p:cNvPicPr>
            <a:picLocks noChangeAspect="1"/>
          </p:cNvPicPr>
          <p:nvPr/>
        </p:nvPicPr>
        <p:blipFill rotWithShape="1"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39"/>
          <a:stretch/>
        </p:blipFill>
        <p:spPr bwMode="auto">
          <a:xfrm>
            <a:off x="0" y="-28575"/>
            <a:ext cx="9144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36514"/>
            <a:ext cx="9144000" cy="76671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200" b="1" dirty="0" smtClean="0">
                <a:latin typeface="Century Gothic" panose="020B0502020202020204" pitchFamily="34" charset="0"/>
              </a:rPr>
              <a:t/>
            </a:r>
            <a:br>
              <a:rPr lang="ru-RU" altLang="ru-RU" sz="2200" b="1" dirty="0" smtClean="0">
                <a:latin typeface="Century Gothic" panose="020B0502020202020204" pitchFamily="34" charset="0"/>
              </a:rPr>
            </a:br>
            <a:r>
              <a:rPr lang="ru-RU" altLang="ru-RU" sz="2200" b="1" dirty="0" smtClean="0">
                <a:latin typeface="Century Gothic" panose="020B0502020202020204" pitchFamily="34" charset="0"/>
              </a:rPr>
              <a:t>АНАЛИЗ РЕЗУЛЬТАТОВ ДЛЯ КЛАССА</a:t>
            </a:r>
          </a:p>
        </p:txBody>
      </p:sp>
      <p:sp>
        <p:nvSpPr>
          <p:cNvPr id="36868" name="Прямоугольник 3"/>
          <p:cNvSpPr>
            <a:spLocks noChangeArrowheads="1"/>
          </p:cNvSpPr>
          <p:nvPr/>
        </p:nvSpPr>
        <p:spPr bwMode="auto">
          <a:xfrm>
            <a:off x="182911" y="1500832"/>
            <a:ext cx="3598863" cy="263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800100" indent="-3429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ts val="1000"/>
              </a:spcBef>
              <a:buClr>
                <a:srgbClr val="70AD47"/>
              </a:buClr>
            </a:pPr>
            <a:r>
              <a:rPr lang="ru-RU" altLang="ru-RU" sz="2000" b="0" dirty="0">
                <a:solidFill>
                  <a:schemeClr val="tx1"/>
                </a:solidFill>
                <a:latin typeface="Century Gothic" panose="020B0502020202020204" pitchFamily="34" charset="0"/>
              </a:rPr>
              <a:t>В анализе результатов по классу приведены несколько </a:t>
            </a:r>
            <a:r>
              <a:rPr lang="ru-RU" altLang="ru-RU" sz="20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таблицах:</a:t>
            </a:r>
            <a:endParaRPr lang="ru-RU" altLang="ru-RU" sz="2000" b="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Clr>
                <a:srgbClr val="70AD47"/>
              </a:buClr>
              <a:buFont typeface="Calibri Light" panose="020F0302020204030204" pitchFamily="34" charset="0"/>
              <a:buAutoNum type="arabicPeriod"/>
            </a:pPr>
            <a:r>
              <a:rPr lang="ru-RU" altLang="ru-RU" sz="16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Распределение </a:t>
            </a:r>
            <a:r>
              <a:rPr lang="ru-RU" altLang="ru-RU" sz="1600" b="0" dirty="0">
                <a:solidFill>
                  <a:schemeClr val="tx1"/>
                </a:solidFill>
                <a:latin typeface="Century Gothic" panose="020B0502020202020204" pitchFamily="34" charset="0"/>
              </a:rPr>
              <a:t>результатов по </a:t>
            </a:r>
            <a:r>
              <a:rPr lang="ru-RU" altLang="ru-RU" sz="16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дипломам</a:t>
            </a:r>
            <a:endParaRPr lang="ru-RU" altLang="ru-RU" sz="1600" b="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Clr>
                <a:srgbClr val="70AD47"/>
              </a:buClr>
              <a:buFont typeface="Calibri Light" panose="020F0302020204030204" pitchFamily="34" charset="0"/>
              <a:buAutoNum type="arabicPeriod"/>
            </a:pPr>
            <a:r>
              <a:rPr lang="ru-RU" altLang="ru-RU" sz="1600" b="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Сформированность</a:t>
            </a:r>
            <a:r>
              <a:rPr lang="ru-RU" altLang="ru-RU" sz="16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1600" b="0" dirty="0">
                <a:solidFill>
                  <a:schemeClr val="tx1"/>
                </a:solidFill>
                <a:latin typeface="Century Gothic" panose="020B0502020202020204" pitchFamily="34" charset="0"/>
              </a:rPr>
              <a:t>знаний </a:t>
            </a:r>
            <a:r>
              <a:rPr lang="ru-RU" altLang="ru-RU" sz="16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и умений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Clr>
                <a:srgbClr val="70AD47"/>
              </a:buClr>
              <a:buFont typeface="Calibri Light" panose="020F0302020204030204" pitchFamily="34" charset="0"/>
              <a:buAutoNum type="arabicPeriod"/>
            </a:pPr>
            <a:r>
              <a:rPr lang="ru-RU" altLang="ru-RU" sz="16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Сводная таблица</a:t>
            </a:r>
            <a:endParaRPr lang="ru-RU" altLang="ru-RU" sz="1600" b="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60"/>
          <a:stretch/>
        </p:blipFill>
        <p:spPr>
          <a:xfrm>
            <a:off x="4297940" y="2107081"/>
            <a:ext cx="4130480" cy="18540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1"/>
          <a:stretch/>
        </p:blipFill>
        <p:spPr>
          <a:xfrm>
            <a:off x="5197752" y="2958154"/>
            <a:ext cx="3800475" cy="207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9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14613</TotalTime>
  <Words>528</Words>
  <Application>Microsoft Office PowerPoint</Application>
  <PresentationFormat>On-screen Show (16:9)</PresentationFormat>
  <Paragraphs>163</Paragraphs>
  <Slides>29</Slides>
  <Notes>1</Notes>
  <HiddenSlides>4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Book Antiqua</vt:lpstr>
      <vt:lpstr>Calibri</vt:lpstr>
      <vt:lpstr>Calibri Light</vt:lpstr>
      <vt:lpstr>Century Gothic</vt:lpstr>
      <vt:lpstr>Circe Bold</vt:lpstr>
      <vt:lpstr>Fira Sans</vt:lpstr>
      <vt:lpstr>LucidaGrande</vt:lpstr>
      <vt:lpstr>Times New Roman</vt:lpstr>
      <vt:lpstr>Тема Office</vt:lpstr>
      <vt:lpstr>Chart</vt:lpstr>
      <vt:lpstr>PowerPoint Presentation</vt:lpstr>
      <vt:lpstr>Главная цель Знаники</vt:lpstr>
      <vt:lpstr>PowerPoint Presentation</vt:lpstr>
      <vt:lpstr>PowerPoint Presentation</vt:lpstr>
      <vt:lpstr>НЕДЕЛЯ МОНИТОРИНГА</vt:lpstr>
      <vt:lpstr> </vt:lpstr>
      <vt:lpstr> </vt:lpstr>
      <vt:lpstr>PowerPoint Presentation</vt:lpstr>
      <vt:lpstr> АНАЛИЗ РЕЗУЛЬТАТОВ ДЛЯ КЛАССА</vt:lpstr>
      <vt:lpstr>PowerPoint Presentation</vt:lpstr>
      <vt:lpstr>PowerPoint Presentation</vt:lpstr>
      <vt:lpstr>PowerPoint Presentation</vt:lpstr>
      <vt:lpstr>ИНДИВИДУАЛЬНЫЕ УМЕНИЯ</vt:lpstr>
      <vt:lpstr>РАБОТА НАД ОШИБКАМИ</vt:lpstr>
      <vt:lpstr> КОМПЛЕКТЫ ИНДИВИДУАЛЬНЫХ ДОМАШНИХ ЗАДАНИЙ</vt:lpstr>
      <vt:lpstr>PowerPoint Presentation</vt:lpstr>
      <vt:lpstr>PowerPoint Presentation</vt:lpstr>
      <vt:lpstr>АНАЛИЗ ДАННЫХ</vt:lpstr>
      <vt:lpstr>PowerPoint Presentation</vt:lpstr>
      <vt:lpstr>PowerPoint Presentation</vt:lpstr>
      <vt:lpstr>ОБЩЕСТВЕННОЕ ОБСУЖДЕНИЕ</vt:lpstr>
      <vt:lpstr> </vt:lpstr>
      <vt:lpstr>PowerPoint Presentation</vt:lpstr>
      <vt:lpstr>СОПУТСТВУЮЩЕЕ</vt:lpstr>
      <vt:lpstr>Q2: Какова вероятность, что вы порекомендуете Всероссийскую неделю мониторинга от Электронной школы Знаника своему коллеге?</vt:lpstr>
      <vt:lpstr> </vt:lpstr>
      <vt:lpstr>ЭКСПЕРТНАЯ ПРОВЕРКА</vt:lpstr>
      <vt:lpstr>PowerPoint Presentation</vt:lpstr>
      <vt:lpstr>ЭКСПЕРТНАЯ ПРОВЕРКА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judas</dc:creator>
  <cp:lastModifiedBy>user</cp:lastModifiedBy>
  <cp:revision>291</cp:revision>
  <cp:lastPrinted>2017-08-10T14:18:56Z</cp:lastPrinted>
  <dcterms:modified xsi:type="dcterms:W3CDTF">2018-10-25T08:59:43Z</dcterms:modified>
</cp:coreProperties>
</file>