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292" r:id="rId10"/>
    <p:sldId id="285" r:id="rId11"/>
    <p:sldId id="288" r:id="rId12"/>
    <p:sldId id="289" r:id="rId13"/>
    <p:sldId id="290" r:id="rId14"/>
    <p:sldId id="261" r:id="rId15"/>
    <p:sldId id="294" r:id="rId16"/>
    <p:sldId id="293" r:id="rId17"/>
    <p:sldId id="296" r:id="rId18"/>
    <p:sldId id="298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orient="horz" pos="3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A42"/>
    <a:srgbClr val="F9B63C"/>
    <a:srgbClr val="9755A0"/>
    <a:srgbClr val="8655A0"/>
    <a:srgbClr val="8DC142"/>
    <a:srgbClr val="7754A1"/>
    <a:srgbClr val="C6E0A0"/>
    <a:srgbClr val="507BC8"/>
    <a:srgbClr val="B9D98B"/>
    <a:srgbClr val="DED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360"/>
      </p:cViewPr>
      <p:guideLst>
        <p:guide orient="horz" pos="981"/>
        <p:guide pos="892"/>
        <p:guide orient="horz" pos="4042"/>
        <p:guide pos="325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D0F20-8474-4FA0-9367-5B2A5773687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D7B0E-3A28-4B7D-8F21-76470CE96677}">
      <dgm:prSet phldrT="[Текст]"/>
      <dgm:spPr>
        <a:solidFill>
          <a:srgbClr val="8655A0"/>
        </a:solidFill>
      </dgm:spPr>
      <dgm:t>
        <a:bodyPr/>
        <a:lstStyle/>
        <a:p>
          <a:r>
            <a:rPr lang="ru-RU" dirty="0" smtClean="0"/>
            <a:t>Для маркетинга</a:t>
          </a:r>
          <a:endParaRPr lang="ru-RU" dirty="0"/>
        </a:p>
      </dgm:t>
    </dgm:pt>
    <dgm:pt modelId="{505ADEC1-33A2-48E0-8A61-EA5D39C19EC8}" type="parTrans" cxnId="{4F9EE30D-9785-47DD-83AF-68828B9FB92D}">
      <dgm:prSet/>
      <dgm:spPr/>
      <dgm:t>
        <a:bodyPr/>
        <a:lstStyle/>
        <a:p>
          <a:endParaRPr lang="ru-RU"/>
        </a:p>
      </dgm:t>
    </dgm:pt>
    <dgm:pt modelId="{25C0B148-70E9-4087-8AB2-F67D3E7B5E8D}" type="sibTrans" cxnId="{4F9EE30D-9785-47DD-83AF-68828B9FB92D}">
      <dgm:prSet/>
      <dgm:spPr/>
      <dgm:t>
        <a:bodyPr/>
        <a:lstStyle/>
        <a:p>
          <a:endParaRPr lang="ru-RU"/>
        </a:p>
      </dgm:t>
    </dgm:pt>
    <dgm:pt modelId="{6FE62FA7-F615-446F-BF26-C8B619B0C316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«Промо» курс 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Запись на основной курс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Точки реализации очной формы</a:t>
          </a:r>
          <a:endParaRPr lang="ru-RU" dirty="0"/>
        </a:p>
      </dgm:t>
    </dgm:pt>
    <dgm:pt modelId="{18879AD4-B096-48A7-813E-1493B96F8762}" type="parTrans" cxnId="{FE31A29F-5DCB-4D6B-8B6F-98E7011484EB}">
      <dgm:prSet/>
      <dgm:spPr/>
      <dgm:t>
        <a:bodyPr/>
        <a:lstStyle/>
        <a:p>
          <a:endParaRPr lang="ru-RU"/>
        </a:p>
      </dgm:t>
    </dgm:pt>
    <dgm:pt modelId="{A8D4F8A3-4F68-488F-8E12-BCA0C390235C}" type="sibTrans" cxnId="{FE31A29F-5DCB-4D6B-8B6F-98E7011484EB}">
      <dgm:prSet/>
      <dgm:spPr/>
      <dgm:t>
        <a:bodyPr/>
        <a:lstStyle/>
        <a:p>
          <a:endParaRPr lang="ru-RU"/>
        </a:p>
      </dgm:t>
    </dgm:pt>
    <dgm:pt modelId="{5A3B6D4D-8B91-4A5E-8040-28B96FC538D2}">
      <dgm:prSet phldrT="[Текст]"/>
      <dgm:spPr>
        <a:solidFill>
          <a:srgbClr val="F9B63C"/>
        </a:solidFill>
      </dgm:spPr>
      <dgm:t>
        <a:bodyPr/>
        <a:lstStyle/>
        <a:p>
          <a:r>
            <a:rPr lang="ru-RU" dirty="0" smtClean="0"/>
            <a:t>Общая часть (онлайн)</a:t>
          </a:r>
          <a:endParaRPr lang="ru-RU" dirty="0"/>
        </a:p>
      </dgm:t>
    </dgm:pt>
    <dgm:pt modelId="{CF9FF4ED-8BAA-4C1D-A256-24579D797C85}" type="parTrans" cxnId="{6C3028C2-5C83-499A-983F-145F941482CF}">
      <dgm:prSet/>
      <dgm:spPr/>
      <dgm:t>
        <a:bodyPr/>
        <a:lstStyle/>
        <a:p>
          <a:endParaRPr lang="ru-RU"/>
        </a:p>
      </dgm:t>
    </dgm:pt>
    <dgm:pt modelId="{8A5223AF-BF42-4390-A532-FDB4F11C3A3F}" type="sibTrans" cxnId="{6C3028C2-5C83-499A-983F-145F941482CF}">
      <dgm:prSet/>
      <dgm:spPr/>
      <dgm:t>
        <a:bodyPr/>
        <a:lstStyle/>
        <a:p>
          <a:endParaRPr lang="ru-RU"/>
        </a:p>
      </dgm:t>
    </dgm:pt>
    <dgm:pt modelId="{1B24B107-2E31-48ED-A6A9-70573EDD574D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 Лекторий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Список литературы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Форумы поддержки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Единая система оценки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Повышение квалификации для педагогов</a:t>
          </a:r>
          <a:endParaRPr lang="ru-RU" dirty="0"/>
        </a:p>
      </dgm:t>
    </dgm:pt>
    <dgm:pt modelId="{11460737-23AB-443D-844C-1EE6565DB003}" type="parTrans" cxnId="{528A3A76-55FC-44C9-A614-11F16EE36EB2}">
      <dgm:prSet/>
      <dgm:spPr/>
      <dgm:t>
        <a:bodyPr/>
        <a:lstStyle/>
        <a:p>
          <a:endParaRPr lang="ru-RU"/>
        </a:p>
      </dgm:t>
    </dgm:pt>
    <dgm:pt modelId="{DF065CD2-19CE-4DE5-9568-BDC9E39C401A}" type="sibTrans" cxnId="{528A3A76-55FC-44C9-A614-11F16EE36EB2}">
      <dgm:prSet/>
      <dgm:spPr/>
      <dgm:t>
        <a:bodyPr/>
        <a:lstStyle/>
        <a:p>
          <a:endParaRPr lang="ru-RU"/>
        </a:p>
      </dgm:t>
    </dgm:pt>
    <dgm:pt modelId="{2502965C-79EF-402B-92D0-03BD729243BA}">
      <dgm:prSet phldrT="[Текст]"/>
      <dgm:spPr>
        <a:solidFill>
          <a:srgbClr val="5D9A42"/>
        </a:solidFill>
      </dgm:spPr>
      <dgm:t>
        <a:bodyPr/>
        <a:lstStyle/>
        <a:p>
          <a:r>
            <a:rPr lang="ru-RU" dirty="0" smtClean="0"/>
            <a:t>франшиза</a:t>
          </a:r>
          <a:endParaRPr lang="ru-RU" dirty="0"/>
        </a:p>
      </dgm:t>
    </dgm:pt>
    <dgm:pt modelId="{0D995860-5C3D-4338-BAF9-A5DAB6E556C8}" type="parTrans" cxnId="{740C8F04-1AB1-4A38-9773-3CAE8CBF2B15}">
      <dgm:prSet/>
      <dgm:spPr/>
      <dgm:t>
        <a:bodyPr/>
        <a:lstStyle/>
        <a:p>
          <a:endParaRPr lang="ru-RU"/>
        </a:p>
      </dgm:t>
    </dgm:pt>
    <dgm:pt modelId="{C63EDFE6-4850-4571-A270-F996417698CD}" type="sibTrans" cxnId="{740C8F04-1AB1-4A38-9773-3CAE8CBF2B15}">
      <dgm:prSet/>
      <dgm:spPr/>
      <dgm:t>
        <a:bodyPr/>
        <a:lstStyle/>
        <a:p>
          <a:endParaRPr lang="ru-RU"/>
        </a:p>
      </dgm:t>
    </dgm:pt>
    <dgm:pt modelId="{E6E10383-1857-4588-AE47-67FE29815ADF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Методические материалы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Практические задачи (кейсы)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Точка очного контакта</a:t>
          </a:r>
        </a:p>
        <a:p>
          <a:r>
            <a:rPr lang="ru-RU" dirty="0" smtClean="0">
              <a:solidFill>
                <a:schemeClr val="bg2">
                  <a:lumMod val="50000"/>
                </a:schemeClr>
              </a:solidFill>
            </a:rPr>
            <a:t>- Центр продвижения программы на территории</a:t>
          </a:r>
        </a:p>
      </dgm:t>
    </dgm:pt>
    <dgm:pt modelId="{BE0425E9-2A47-4B71-9E1E-A6A3ECB3918B}" type="parTrans" cxnId="{B7FA7224-2A88-4024-A9BC-EE2C2792978D}">
      <dgm:prSet/>
      <dgm:spPr/>
      <dgm:t>
        <a:bodyPr/>
        <a:lstStyle/>
        <a:p>
          <a:endParaRPr lang="ru-RU"/>
        </a:p>
      </dgm:t>
    </dgm:pt>
    <dgm:pt modelId="{5ED594C3-24E5-47F1-A33A-FA0891B28022}" type="sibTrans" cxnId="{B7FA7224-2A88-4024-A9BC-EE2C2792978D}">
      <dgm:prSet/>
      <dgm:spPr/>
      <dgm:t>
        <a:bodyPr/>
        <a:lstStyle/>
        <a:p>
          <a:endParaRPr lang="ru-RU"/>
        </a:p>
      </dgm:t>
    </dgm:pt>
    <dgm:pt modelId="{FE412CBC-B52C-4909-A2E6-C7D7CFD184ED}" type="pres">
      <dgm:prSet presAssocID="{ECFD0F20-8474-4FA0-9367-5B2A577368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4CC05-05A6-42A3-B2BF-609DD64F0619}" type="pres">
      <dgm:prSet presAssocID="{40AD7B0E-3A28-4B7D-8F21-76470CE9667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E4C4-3CEC-476A-AC19-5FF40BBF2481}" type="pres">
      <dgm:prSet presAssocID="{40AD7B0E-3A28-4B7D-8F21-76470CE9667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216-F9A5-4067-8CB0-BB51CE82F3D0}" type="pres">
      <dgm:prSet presAssocID="{5A3B6D4D-8B91-4A5E-8040-28B96FC538D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C16B7-42FC-47F3-9045-24772CE6C8B7}" type="pres">
      <dgm:prSet presAssocID="{5A3B6D4D-8B91-4A5E-8040-28B96FC538D2}" presName="childText2" presStyleLbl="solidAlignAcc1" presStyleIdx="1" presStyleCnt="3" custScaleY="120321" custLinFactNeighborY="9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6C52A-4CEB-458A-9E95-15A218045F49}" type="pres">
      <dgm:prSet presAssocID="{2502965C-79EF-402B-92D0-03BD729243B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8AC94-931F-47BA-9F28-E43029007556}" type="pres">
      <dgm:prSet presAssocID="{2502965C-79EF-402B-92D0-03BD729243BA}" presName="childText3" presStyleLbl="solidAlignAcc1" presStyleIdx="2" presStyleCnt="3" custScaleY="119713" custLinFactNeighborX="369" custLinFactNeighborY="9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9EE30D-9785-47DD-83AF-68828B9FB92D}" srcId="{ECFD0F20-8474-4FA0-9367-5B2A5773687D}" destId="{40AD7B0E-3A28-4B7D-8F21-76470CE96677}" srcOrd="0" destOrd="0" parTransId="{505ADEC1-33A2-48E0-8A61-EA5D39C19EC8}" sibTransId="{25C0B148-70E9-4087-8AB2-F67D3E7B5E8D}"/>
    <dgm:cxn modelId="{9E255F49-2AB2-481B-A45E-B6C42827CBD3}" type="presOf" srcId="{40AD7B0E-3A28-4B7D-8F21-76470CE96677}" destId="{B794CC05-05A6-42A3-B2BF-609DD64F0619}" srcOrd="0" destOrd="0" presId="urn:microsoft.com/office/officeart/2009/3/layout/IncreasingArrowsProcess"/>
    <dgm:cxn modelId="{B7FA7224-2A88-4024-A9BC-EE2C2792978D}" srcId="{2502965C-79EF-402B-92D0-03BD729243BA}" destId="{E6E10383-1857-4588-AE47-67FE29815ADF}" srcOrd="0" destOrd="0" parTransId="{BE0425E9-2A47-4B71-9E1E-A6A3ECB3918B}" sibTransId="{5ED594C3-24E5-47F1-A33A-FA0891B28022}"/>
    <dgm:cxn modelId="{F035A30B-83DF-4568-B350-DC051318706C}" type="presOf" srcId="{1B24B107-2E31-48ED-A6A9-70573EDD574D}" destId="{535C16B7-42FC-47F3-9045-24772CE6C8B7}" srcOrd="0" destOrd="0" presId="urn:microsoft.com/office/officeart/2009/3/layout/IncreasingArrowsProcess"/>
    <dgm:cxn modelId="{5FB7A5C4-D5B2-4EAF-8C5B-A9ECBC5415B4}" type="presOf" srcId="{E6E10383-1857-4588-AE47-67FE29815ADF}" destId="{0998AC94-931F-47BA-9F28-E43029007556}" srcOrd="0" destOrd="0" presId="urn:microsoft.com/office/officeart/2009/3/layout/IncreasingArrowsProcess"/>
    <dgm:cxn modelId="{528A3A76-55FC-44C9-A614-11F16EE36EB2}" srcId="{5A3B6D4D-8B91-4A5E-8040-28B96FC538D2}" destId="{1B24B107-2E31-48ED-A6A9-70573EDD574D}" srcOrd="0" destOrd="0" parTransId="{11460737-23AB-443D-844C-1EE6565DB003}" sibTransId="{DF065CD2-19CE-4DE5-9568-BDC9E39C401A}"/>
    <dgm:cxn modelId="{F99F1D19-4CFD-4B77-93A9-87D3AB06CD21}" type="presOf" srcId="{2502965C-79EF-402B-92D0-03BD729243BA}" destId="{3E06C52A-4CEB-458A-9E95-15A218045F49}" srcOrd="0" destOrd="0" presId="urn:microsoft.com/office/officeart/2009/3/layout/IncreasingArrowsProcess"/>
    <dgm:cxn modelId="{6C3028C2-5C83-499A-983F-145F941482CF}" srcId="{ECFD0F20-8474-4FA0-9367-5B2A5773687D}" destId="{5A3B6D4D-8B91-4A5E-8040-28B96FC538D2}" srcOrd="1" destOrd="0" parTransId="{CF9FF4ED-8BAA-4C1D-A256-24579D797C85}" sibTransId="{8A5223AF-BF42-4390-A532-FDB4F11C3A3F}"/>
    <dgm:cxn modelId="{740C8F04-1AB1-4A38-9773-3CAE8CBF2B15}" srcId="{ECFD0F20-8474-4FA0-9367-5B2A5773687D}" destId="{2502965C-79EF-402B-92D0-03BD729243BA}" srcOrd="2" destOrd="0" parTransId="{0D995860-5C3D-4338-BAF9-A5DAB6E556C8}" sibTransId="{C63EDFE6-4850-4571-A270-F996417698CD}"/>
    <dgm:cxn modelId="{A8176F5F-F6B4-4BA4-A79B-AE817BDBEABB}" type="presOf" srcId="{ECFD0F20-8474-4FA0-9367-5B2A5773687D}" destId="{FE412CBC-B52C-4909-A2E6-C7D7CFD184ED}" srcOrd="0" destOrd="0" presId="urn:microsoft.com/office/officeart/2009/3/layout/IncreasingArrowsProcess"/>
    <dgm:cxn modelId="{E41CF27A-A450-4D85-B7B6-4CBE8C80C235}" type="presOf" srcId="{5A3B6D4D-8B91-4A5E-8040-28B96FC538D2}" destId="{217D8216-F9A5-4067-8CB0-BB51CE82F3D0}" srcOrd="0" destOrd="0" presId="urn:microsoft.com/office/officeart/2009/3/layout/IncreasingArrowsProcess"/>
    <dgm:cxn modelId="{48D3F8CD-33C0-41C0-8064-06005E8B5FAC}" type="presOf" srcId="{6FE62FA7-F615-446F-BF26-C8B619B0C316}" destId="{7951E4C4-3CEC-476A-AC19-5FF40BBF2481}" srcOrd="0" destOrd="0" presId="urn:microsoft.com/office/officeart/2009/3/layout/IncreasingArrowsProcess"/>
    <dgm:cxn modelId="{FE31A29F-5DCB-4D6B-8B6F-98E7011484EB}" srcId="{40AD7B0E-3A28-4B7D-8F21-76470CE96677}" destId="{6FE62FA7-F615-446F-BF26-C8B619B0C316}" srcOrd="0" destOrd="0" parTransId="{18879AD4-B096-48A7-813E-1493B96F8762}" sibTransId="{A8D4F8A3-4F68-488F-8E12-BCA0C390235C}"/>
    <dgm:cxn modelId="{95631813-D1C1-44EC-9842-C81D0408DA55}" type="presParOf" srcId="{FE412CBC-B52C-4909-A2E6-C7D7CFD184ED}" destId="{B794CC05-05A6-42A3-B2BF-609DD64F0619}" srcOrd="0" destOrd="0" presId="urn:microsoft.com/office/officeart/2009/3/layout/IncreasingArrowsProcess"/>
    <dgm:cxn modelId="{619C542D-730C-4FEF-8C6B-9F086D65ED8B}" type="presParOf" srcId="{FE412CBC-B52C-4909-A2E6-C7D7CFD184ED}" destId="{7951E4C4-3CEC-476A-AC19-5FF40BBF2481}" srcOrd="1" destOrd="0" presId="urn:microsoft.com/office/officeart/2009/3/layout/IncreasingArrowsProcess"/>
    <dgm:cxn modelId="{73B76E18-9751-403C-BD0F-906CE6DC0133}" type="presParOf" srcId="{FE412CBC-B52C-4909-A2E6-C7D7CFD184ED}" destId="{217D8216-F9A5-4067-8CB0-BB51CE82F3D0}" srcOrd="2" destOrd="0" presId="urn:microsoft.com/office/officeart/2009/3/layout/IncreasingArrowsProcess"/>
    <dgm:cxn modelId="{0A7FF55F-0CB0-475C-ADF1-01D239C69FB6}" type="presParOf" srcId="{FE412CBC-B52C-4909-A2E6-C7D7CFD184ED}" destId="{535C16B7-42FC-47F3-9045-24772CE6C8B7}" srcOrd="3" destOrd="0" presId="urn:microsoft.com/office/officeart/2009/3/layout/IncreasingArrowsProcess"/>
    <dgm:cxn modelId="{5F457367-7113-4AEE-B573-63F7B1345B60}" type="presParOf" srcId="{FE412CBC-B52C-4909-A2E6-C7D7CFD184ED}" destId="{3E06C52A-4CEB-458A-9E95-15A218045F49}" srcOrd="4" destOrd="0" presId="urn:microsoft.com/office/officeart/2009/3/layout/IncreasingArrowsProcess"/>
    <dgm:cxn modelId="{FB300853-94C5-4C43-A901-BC9F5EA9E7A2}" type="presParOf" srcId="{FE412CBC-B52C-4909-A2E6-C7D7CFD184ED}" destId="{0998AC94-931F-47BA-9F28-E430290075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CC05-05A6-42A3-B2BF-609DD64F0619}">
      <dsp:nvSpPr>
        <dsp:cNvPr id="0" name=""/>
        <dsp:cNvSpPr/>
      </dsp:nvSpPr>
      <dsp:spPr>
        <a:xfrm>
          <a:off x="0" y="624116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8655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Для маркетинга</a:t>
          </a:r>
          <a:endParaRPr lang="ru-RU" sz="2200" kern="1200" dirty="0"/>
        </a:p>
      </dsp:txBody>
      <dsp:txXfrm>
        <a:off x="0" y="920053"/>
        <a:ext cx="7832064" cy="591873"/>
      </dsp:txXfrm>
    </dsp:sp>
    <dsp:sp modelId="{7951E4C4-3CEC-476A-AC19-5FF40BBF2481}">
      <dsp:nvSpPr>
        <dsp:cNvPr id="0" name=""/>
        <dsp:cNvSpPr/>
      </dsp:nvSpPr>
      <dsp:spPr>
        <a:xfrm>
          <a:off x="0" y="1536955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«Промо» курс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Запись на основной курс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Точки реализации очной формы</a:t>
          </a:r>
          <a:endParaRPr lang="ru-RU" sz="1800" kern="1200" dirty="0"/>
        </a:p>
      </dsp:txBody>
      <dsp:txXfrm>
        <a:off x="0" y="1536955"/>
        <a:ext cx="2503424" cy="2280331"/>
      </dsp:txXfrm>
    </dsp:sp>
    <dsp:sp modelId="{217D8216-F9A5-4067-8CB0-BB51CE82F3D0}">
      <dsp:nvSpPr>
        <dsp:cNvPr id="0" name=""/>
        <dsp:cNvSpPr/>
      </dsp:nvSpPr>
      <dsp:spPr>
        <a:xfrm>
          <a:off x="2503423" y="1018698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F9B6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Общая часть (онлайн)</a:t>
          </a:r>
          <a:endParaRPr lang="ru-RU" sz="2200" kern="1200" dirty="0"/>
        </a:p>
      </dsp:txBody>
      <dsp:txXfrm>
        <a:off x="2503423" y="1314635"/>
        <a:ext cx="5328640" cy="591873"/>
      </dsp:txXfrm>
    </dsp:sp>
    <dsp:sp modelId="{535C16B7-42FC-47F3-9045-24772CE6C8B7}">
      <dsp:nvSpPr>
        <dsp:cNvPr id="0" name=""/>
        <dsp:cNvSpPr/>
      </dsp:nvSpPr>
      <dsp:spPr>
        <a:xfrm>
          <a:off x="2503423" y="1921515"/>
          <a:ext cx="2503424" cy="27437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 Лекторий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Список литературы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Форумы поддержки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Единая система оценки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50000"/>
                </a:schemeClr>
              </a:solidFill>
            </a:rPr>
            <a:t>- Повышение квалификации для педагогов</a:t>
          </a:r>
          <a:endParaRPr lang="ru-RU" sz="1800" kern="1200" dirty="0"/>
        </a:p>
      </dsp:txBody>
      <dsp:txXfrm>
        <a:off x="2503423" y="1921515"/>
        <a:ext cx="2503424" cy="2743717"/>
      </dsp:txXfrm>
    </dsp:sp>
    <dsp:sp modelId="{3E06C52A-4CEB-458A-9E95-15A218045F49}">
      <dsp:nvSpPr>
        <dsp:cNvPr id="0" name=""/>
        <dsp:cNvSpPr/>
      </dsp:nvSpPr>
      <dsp:spPr>
        <a:xfrm>
          <a:off x="5006848" y="1413280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rgbClr val="5D9A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франшиза</a:t>
          </a:r>
          <a:endParaRPr lang="ru-RU" sz="2200" kern="1200" dirty="0"/>
        </a:p>
      </dsp:txBody>
      <dsp:txXfrm>
        <a:off x="5006848" y="1709217"/>
        <a:ext cx="2825216" cy="591873"/>
      </dsp:txXfrm>
    </dsp:sp>
    <dsp:sp modelId="{0998AC94-931F-47BA-9F28-E43029007556}">
      <dsp:nvSpPr>
        <dsp:cNvPr id="0" name=""/>
        <dsp:cNvSpPr/>
      </dsp:nvSpPr>
      <dsp:spPr>
        <a:xfrm>
          <a:off x="5016085" y="2326311"/>
          <a:ext cx="2503424" cy="2689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- Методические материалы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- Практические задачи (кейсы)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- Точка очного контакта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2">
                  <a:lumMod val="50000"/>
                </a:schemeClr>
              </a:solidFill>
            </a:rPr>
            <a:t>- Центр продвижения программы на территории</a:t>
          </a:r>
        </a:p>
      </dsp:txBody>
      <dsp:txXfrm>
        <a:off x="5016085" y="2326311"/>
        <a:ext cx="2503424" cy="2689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11E4E-A67F-402C-99FE-0EDBE83293A3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749EE-8943-4677-AAC1-B2D9E8CEA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8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615-1801-4D45-9E2E-DABC9C13677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86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615-1801-4D45-9E2E-DABC9C1367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7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9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1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6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1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8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2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9AAB-4C39-43A0-94EF-A91589DD8F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7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27615-1801-4D45-9E2E-DABC9C1367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9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9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9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8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4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3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7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33C2-5FBF-4319-A997-912E164E022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8B84-9B9E-417B-B79D-78C7F47F2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83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ex.molchanow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43200"/>
            <a:ext cx="12192000" cy="1670858"/>
          </a:xfrm>
          <a:prstGeom prst="rect">
            <a:avLst/>
          </a:prstGeom>
          <a:solidFill>
            <a:srgbClr val="C6E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50" y="2210355"/>
            <a:ext cx="1084270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3600" dirty="0" smtClean="0">
                <a:latin typeface="Lemon/Milk(RUS BY LYAJKA)" panose="020B0603050302020204" pitchFamily="34" charset="2"/>
              </a:rPr>
              <a:t>Современные </a:t>
            </a:r>
            <a:r>
              <a:rPr lang="ru-RU" sz="3600" dirty="0">
                <a:latin typeface="Lemon/Milk(RUS BY LYAJKA)" panose="020B0603050302020204" pitchFamily="34" charset="2"/>
              </a:rPr>
              <a:t>модели </a:t>
            </a:r>
            <a:r>
              <a:rPr lang="ru-RU" sz="3600" dirty="0" smtClean="0">
                <a:latin typeface="Lemon/Milk(RUS BY LYAJKA)" panose="020B0603050302020204" pitchFamily="34" charset="2"/>
              </a:rPr>
              <a:t>образовательного процесса с учетом требований цифровой экономики</a:t>
            </a:r>
            <a:endParaRPr lang="ru-RU" sz="3600" dirty="0">
              <a:latin typeface="Lemon/Milk(RUS BY LYAJKA)" panose="020B0603050302020204" pitchFamily="34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94" y="4868880"/>
            <a:ext cx="905126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dirty="0" smtClean="0">
                <a:solidFill>
                  <a:srgbClr val="7354A1"/>
                </a:solidFill>
                <a:latin typeface="Lemon/Milk(RUS BY LYAJKA)" panose="020B0603050302020204" charset="0"/>
                <a:sym typeface="+mn-ea"/>
              </a:rPr>
              <a:t>МОЛЧАНОВ Александр СЕРГЕЕВИЧ</a:t>
            </a:r>
          </a:p>
          <a:p>
            <a:pPr marL="177800" lvl="0" indent="-177800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E7E6E6">
                    <a:lumMod val="50000"/>
                  </a:srgbClr>
                </a:solidFill>
              </a:rPr>
              <a:t>Зам</a:t>
            </a:r>
            <a:r>
              <a:rPr lang="ru-RU" dirty="0">
                <a:solidFill>
                  <a:srgbClr val="E7E6E6">
                    <a:lumMod val="50000"/>
                  </a:srgbClr>
                </a:solidFill>
              </a:rPr>
              <a:t>. руководителя комитета по профобразованию и подготовке кадров общероссийской общественной организации «</a:t>
            </a:r>
            <a:r>
              <a:rPr lang="ru-RU">
                <a:solidFill>
                  <a:srgbClr val="E7E6E6">
                    <a:lumMod val="50000"/>
                  </a:srgbClr>
                </a:solidFill>
              </a:rPr>
              <a:t>Деловая </a:t>
            </a:r>
            <a:r>
              <a:rPr lang="ru-RU" smtClean="0">
                <a:solidFill>
                  <a:srgbClr val="E7E6E6">
                    <a:lumMod val="50000"/>
                  </a:srgbClr>
                </a:solidFill>
              </a:rPr>
              <a:t>Россия»</a:t>
            </a:r>
            <a:endParaRPr lang="ru-RU" dirty="0">
              <a:solidFill>
                <a:srgbClr val="E7E6E6">
                  <a:lumMod val="50000"/>
                </a:srgbClr>
              </a:solidFill>
            </a:endParaRPr>
          </a:p>
          <a:p>
            <a:pPr marL="177800" lvl="0" indent="-177800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E7E6E6">
                    <a:lumMod val="50000"/>
                  </a:srgbClr>
                </a:solidFill>
              </a:rPr>
              <a:t>Руководитель проекта Профессиональное  электронное образование «Е-ПРОФ»</a:t>
            </a:r>
          </a:p>
          <a:p>
            <a:pPr marL="177800" indent="-177800">
              <a:spcBef>
                <a:spcPts val="10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7093780">
            <a:off x="11397676" y="2420703"/>
            <a:ext cx="777997" cy="502408"/>
          </a:xfrm>
          <a:prstGeom prst="triangle">
            <a:avLst>
              <a:gd name="adj" fmla="val 29600"/>
            </a:avLst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09896" y="4166616"/>
            <a:ext cx="496389" cy="496389"/>
            <a:chOff x="809896" y="4166616"/>
            <a:chExt cx="496389" cy="496389"/>
          </a:xfrm>
        </p:grpSpPr>
        <p:sp>
          <p:nvSpPr>
            <p:cNvPr id="11" name="Овал 10"/>
            <p:cNvSpPr/>
            <p:nvPr/>
          </p:nvSpPr>
          <p:spPr>
            <a:xfrm>
              <a:off x="809896" y="4166616"/>
              <a:ext cx="496389" cy="49638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9B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53586" y="4310306"/>
              <a:ext cx="209007" cy="209007"/>
            </a:xfrm>
            <a:prstGeom prst="ellipse">
              <a:avLst/>
            </a:prstGeom>
            <a:noFill/>
            <a:ln w="57150">
              <a:solidFill>
                <a:srgbClr val="F9B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6" t="27081" r="36648" b="40927"/>
          <a:stretch/>
        </p:blipFill>
        <p:spPr>
          <a:xfrm>
            <a:off x="953586" y="511031"/>
            <a:ext cx="1752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5731" y="1464255"/>
            <a:ext cx="4841541" cy="474143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по программам ДПО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пределами региона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присутствия.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Развитие собственного штата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НПР.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Мотивационные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программы.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Профориентация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школьников.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Профориентация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взрослых.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Поиск вузов-партнеров за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рубежом.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со студентами с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ОВЗ.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Работа с выпускниками (поддержка, развитие, конверсия в продажи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Трудоустройство по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специальности.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9755A0"/>
              </a:buClr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0433" y="1464255"/>
            <a:ext cx="6507905" cy="4741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Формирование научных </a:t>
            </a:r>
            <a:r>
              <a:rPr lang="ru-RU" sz="2000" dirty="0" smtClean="0"/>
              <a:t>школ.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Набор в </a:t>
            </a:r>
            <a:r>
              <a:rPr lang="ru-RU" sz="2000" dirty="0" smtClean="0"/>
              <a:t>магистратуру.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Качество образовательных </a:t>
            </a:r>
            <a:r>
              <a:rPr lang="ru-RU" sz="2000" dirty="0" smtClean="0"/>
              <a:t>программ.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Работа с ближним и дальним </a:t>
            </a:r>
            <a:r>
              <a:rPr lang="ru-RU" sz="2000" dirty="0" smtClean="0"/>
              <a:t>зарубежьем.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Работа с предприятиями по НИР и </a:t>
            </a:r>
            <a:r>
              <a:rPr lang="ru-RU" sz="2000" dirty="0" smtClean="0"/>
              <a:t>НИОКР.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Вовлечение в преподавание практиков </a:t>
            </a:r>
            <a:r>
              <a:rPr lang="ru-RU" sz="2000" dirty="0" smtClean="0"/>
              <a:t>из бизнеса.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Увеличение доходов </a:t>
            </a:r>
            <a:r>
              <a:rPr lang="ru-RU" sz="2000" dirty="0" smtClean="0"/>
              <a:t>университета.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Развитие новых направлений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профилей </a:t>
            </a:r>
            <a:r>
              <a:rPr lang="ru-RU" sz="2000" dirty="0" smtClean="0"/>
              <a:t>подготовки.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Запуск новых образовательных сервисов и </a:t>
            </a:r>
            <a:r>
              <a:rPr lang="ru-RU" sz="2000" dirty="0" smtClean="0"/>
              <a:t>продуктов.</a:t>
            </a:r>
            <a:endParaRPr lang="ru-RU" sz="2000" dirty="0"/>
          </a:p>
          <a:p>
            <a:pPr>
              <a:spcAft>
                <a:spcPts val="1200"/>
              </a:spcAft>
              <a:buClr>
                <a:srgbClr val="9755A0"/>
              </a:buClr>
            </a:pPr>
            <a:r>
              <a:rPr lang="ru-RU" sz="2000" dirty="0"/>
              <a:t>Работа с людьми серебряного </a:t>
            </a:r>
            <a:r>
              <a:rPr lang="ru-RU" sz="2000" dirty="0" smtClean="0"/>
              <a:t>возраста.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735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517106"/>
            <a:ext cx="10515600" cy="369332"/>
          </a:xfr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Небольшой список проблемных мест российских вузов</a:t>
            </a:r>
          </a:p>
        </p:txBody>
      </p:sp>
    </p:spTree>
    <p:extLst>
      <p:ext uri="{BB962C8B-B14F-4D97-AF65-F5344CB8AC3E}">
        <p14:creationId xmlns:p14="http://schemas.microsoft.com/office/powerpoint/2010/main" val="37611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338555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Онлайн-курс как стандарт знаний</a:t>
            </a:r>
            <a:endParaRPr lang="ru-RU" sz="2000" dirty="0">
              <a:solidFill>
                <a:schemeClr val="bg1"/>
              </a:solidFill>
              <a:latin typeface="Lemon/Milk(RUS BY LYAJKA)" panose="020B0603050302020204" charset="0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5336" y="1314873"/>
            <a:ext cx="4403063" cy="1742363"/>
            <a:chOff x="572754" y="1652351"/>
            <a:chExt cx="4403063" cy="174236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936868" y="2204802"/>
              <a:ext cx="4038949" cy="11899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600" dirty="0" smtClean="0">
                  <a:solidFill>
                    <a:srgbClr val="7030A0"/>
                  </a:solidFill>
                </a:rPr>
                <a:t>Преподаватели вуза</a:t>
              </a:r>
              <a:endParaRPr lang="ru-RU" sz="2600" dirty="0">
                <a:solidFill>
                  <a:srgbClr val="7030A0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2754" y="1652351"/>
              <a:ext cx="3090364" cy="845795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</a:rPr>
                <a:t>Целевая аудитория: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41632" y="1314872"/>
            <a:ext cx="6050005" cy="3532769"/>
            <a:chOff x="5738284" y="1652351"/>
            <a:chExt cx="6050005" cy="29688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4" y="2096190"/>
              <a:ext cx="5689525" cy="25249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Объем выданной теории не зависит от количества лекций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Дисциплина не привязана к конкретному педагогу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Совмещение учебы и работы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Увеличение часов на практическую подготовку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«Проблемные» аудиторные лекции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4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Задачи:</a:t>
              </a:r>
              <a:endParaRPr lang="ru-RU" sz="28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5336" y="4380573"/>
            <a:ext cx="4403064" cy="2168009"/>
            <a:chOff x="5738285" y="4542818"/>
            <a:chExt cx="4403064" cy="21680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CF2379B0-F941-4F34-8D78-7ABEBE7B2798}"/>
                </a:ext>
              </a:extLst>
            </p:cNvPr>
            <p:cNvSpPr/>
            <p:nvPr/>
          </p:nvSpPr>
          <p:spPr>
            <a:xfrm>
              <a:off x="6098761" y="4803439"/>
              <a:ext cx="4042588" cy="1907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200" dirty="0" smtClean="0">
                  <a:solidFill>
                    <a:srgbClr val="7030A0"/>
                  </a:solidFill>
                </a:rPr>
                <a:t>Преемственность дисциплины</a:t>
              </a:r>
            </a:p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200" dirty="0" smtClean="0">
                  <a:solidFill>
                    <a:srgbClr val="7030A0"/>
                  </a:solidFill>
                </a:rPr>
                <a:t>Коллективная работа над содержанием обучения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5" y="4542818"/>
              <a:ext cx="2287937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Что дальше?</a:t>
              </a:r>
              <a:endParaRPr lang="ru-RU" sz="28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41632" y="4979020"/>
            <a:ext cx="6050004" cy="1569562"/>
            <a:chOff x="5738283" y="1652351"/>
            <a:chExt cx="6050004" cy="1569562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2" y="1912972"/>
              <a:ext cx="5689525" cy="13089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0238" indent="-457200">
                <a:buClr>
                  <a:srgbClr val="6FA13D"/>
                </a:buClr>
                <a:buFont typeface="Arial" panose="020B0604020202020204" pitchFamily="34" charset="0"/>
                <a:buChar char="•"/>
              </a:pPr>
              <a:r>
                <a:rPr lang="ru-RU" sz="2600" dirty="0" smtClean="0">
                  <a:solidFill>
                    <a:srgbClr val="672C94"/>
                  </a:solidFill>
                </a:rPr>
                <a:t>Повышение качества знаний</a:t>
              </a:r>
              <a:endParaRPr lang="ru-RU" sz="2600" dirty="0">
                <a:solidFill>
                  <a:srgbClr val="672C94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3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Цель: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1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A65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96253" y="696237"/>
            <a:ext cx="547137" cy="547137"/>
          </a:xfrm>
          <a:prstGeom prst="rect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0723586">
            <a:off x="3459544" y="57165"/>
            <a:ext cx="730058" cy="395305"/>
          </a:xfrm>
          <a:prstGeom prst="triangle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3851" y="330908"/>
            <a:ext cx="9619268" cy="641448"/>
          </a:xfrm>
        </p:spPr>
        <p:txBody>
          <a:bodyPr>
            <a:normAutofit/>
          </a:bodyPr>
          <a:lstStyle/>
          <a:p>
            <a:pPr marL="84138"/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Онлайн-курс для абитуриентов магистратуры</a:t>
            </a:r>
            <a:endParaRPr lang="ru-RU" sz="2000" dirty="0">
              <a:solidFill>
                <a:schemeClr val="bg1"/>
              </a:solidFill>
              <a:latin typeface="Lemon/Milk(RUS BY LYAJKA)" panose="020B0603050302020204" charset="0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76936" y="1490364"/>
            <a:ext cx="4403063" cy="2582871"/>
            <a:chOff x="572754" y="1652351"/>
            <a:chExt cx="4403063" cy="258287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936868" y="2204801"/>
              <a:ext cx="4038949" cy="2030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rgbClr val="7030A0"/>
                  </a:solidFill>
                </a:rPr>
                <a:t>Студенты 4 курса </a:t>
              </a:r>
              <a:r>
                <a:rPr lang="ru-RU" sz="2400" dirty="0" err="1" smtClean="0">
                  <a:solidFill>
                    <a:srgbClr val="7030A0"/>
                  </a:solidFill>
                </a:rPr>
                <a:t>бакалавриата</a:t>
              </a:r>
              <a:endParaRPr lang="ru-RU" sz="2400" dirty="0" smtClean="0">
                <a:solidFill>
                  <a:srgbClr val="7030A0"/>
                </a:solidFill>
              </a:endParaRP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rgbClr val="7030A0"/>
                  </a:solidFill>
                </a:rPr>
                <a:t>Работники предприятий</a:t>
              </a: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rgbClr val="7030A0"/>
                  </a:solidFill>
                </a:rPr>
                <a:t>Выпускники прошлых лет</a:t>
              </a:r>
              <a:endParaRPr lang="ru-RU" sz="2400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2754" y="1652351"/>
              <a:ext cx="3090364" cy="845795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</a:rPr>
                <a:t>Целевая аудитория: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43232" y="1490363"/>
            <a:ext cx="6050005" cy="3532769"/>
            <a:chOff x="5738284" y="1652351"/>
            <a:chExt cx="6050005" cy="296880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4" y="2096190"/>
              <a:ext cx="5689525" cy="25249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Продвижение направления подготовки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Уменьшение количества выпускников прошлого года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Увеличение количества «не своих» выпускников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Отбор лучших магистрантов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Увеличение набора в магистратуру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Сбор данных («</a:t>
              </a:r>
              <a:r>
                <a:rPr lang="ru-RU" sz="2200" dirty="0" err="1" smtClean="0">
                  <a:solidFill>
                    <a:srgbClr val="672C94"/>
                  </a:solidFill>
                </a:rPr>
                <a:t>лиды</a:t>
              </a:r>
              <a:r>
                <a:rPr lang="ru-RU" sz="2200" dirty="0" smtClean="0">
                  <a:solidFill>
                    <a:srgbClr val="672C94"/>
                  </a:solidFill>
                </a:rPr>
                <a:t>»)</a:t>
              </a:r>
              <a:endParaRPr lang="ru-RU" sz="2200" dirty="0">
                <a:solidFill>
                  <a:srgbClr val="672C94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4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Задачи:</a:t>
              </a:r>
              <a:endParaRPr lang="ru-RU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6936" y="4264235"/>
            <a:ext cx="4403064" cy="2459838"/>
            <a:chOff x="5738285" y="4250989"/>
            <a:chExt cx="4403064" cy="2459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F2379B0-F941-4F34-8D78-7ABEBE7B2798}"/>
                </a:ext>
              </a:extLst>
            </p:cNvPr>
            <p:cNvSpPr/>
            <p:nvPr/>
          </p:nvSpPr>
          <p:spPr>
            <a:xfrm>
              <a:off x="6098761" y="4697299"/>
              <a:ext cx="4042588" cy="2013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Выравнивающие курсы</a:t>
              </a:r>
            </a:p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Курсы подготовки к поступлению</a:t>
              </a:r>
            </a:p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Дни открытых дверей</a:t>
              </a:r>
            </a:p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Конференции</a:t>
              </a:r>
            </a:p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Стажировки 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5" y="4250989"/>
              <a:ext cx="2287937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Что дальше?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43232" y="5154511"/>
            <a:ext cx="6050004" cy="1569562"/>
            <a:chOff x="5738283" y="1652351"/>
            <a:chExt cx="6050004" cy="156956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2" y="1912972"/>
              <a:ext cx="5689525" cy="13089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0238" indent="-457200">
                <a:buClr>
                  <a:srgbClr val="6FA13D"/>
                </a:buClr>
                <a:buFont typeface="Arial" panose="020B0604020202020204" pitchFamily="34" charset="0"/>
                <a:buChar char="•"/>
              </a:pPr>
              <a:r>
                <a:rPr lang="ru-RU" sz="2600" dirty="0" smtClean="0">
                  <a:solidFill>
                    <a:srgbClr val="672C94"/>
                  </a:solidFill>
                </a:rPr>
                <a:t>Более «качественные» магистры</a:t>
              </a:r>
              <a:endParaRPr lang="ru-RU" sz="2600" dirty="0">
                <a:solidFill>
                  <a:srgbClr val="672C94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3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Цель: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97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A65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96253" y="696237"/>
            <a:ext cx="547137" cy="547137"/>
          </a:xfrm>
          <a:prstGeom prst="rect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0723586">
            <a:off x="3459544" y="57165"/>
            <a:ext cx="730058" cy="395305"/>
          </a:xfrm>
          <a:prstGeom prst="triangle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3851" y="330908"/>
            <a:ext cx="9619268" cy="641448"/>
          </a:xfrm>
        </p:spPr>
        <p:txBody>
          <a:bodyPr>
            <a:normAutofit/>
          </a:bodyPr>
          <a:lstStyle/>
          <a:p>
            <a:pPr marL="84138"/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Выравнивающий Онлайн-курс для магистратуры</a:t>
            </a:r>
            <a:endParaRPr lang="ru-RU" sz="2000" dirty="0">
              <a:solidFill>
                <a:schemeClr val="bg1"/>
              </a:solidFill>
              <a:latin typeface="Lemon/Milk(RUS BY LYAJKA)" panose="020B0603050302020204" charset="0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76936" y="1490364"/>
            <a:ext cx="4403063" cy="2582871"/>
            <a:chOff x="572754" y="1652351"/>
            <a:chExt cx="4403063" cy="258287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936868" y="2204801"/>
              <a:ext cx="4038949" cy="2030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Студенты 4 курса </a:t>
              </a:r>
              <a:r>
                <a:rPr lang="ru-RU" sz="2100" dirty="0" err="1" smtClean="0">
                  <a:solidFill>
                    <a:srgbClr val="7030A0"/>
                  </a:solidFill>
                </a:rPr>
                <a:t>бакалавриата</a:t>
              </a:r>
              <a:endParaRPr lang="ru-RU" sz="2100" dirty="0" smtClean="0">
                <a:solidFill>
                  <a:srgbClr val="7030A0"/>
                </a:solidFill>
              </a:endParaRP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Работники предприятий</a:t>
              </a: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Выпускники прошлых лет</a:t>
              </a: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Абитуриенты магистратуры</a:t>
              </a:r>
              <a:endParaRPr lang="ru-RU" sz="2100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2754" y="1652351"/>
              <a:ext cx="3090364" cy="726363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</a:rPr>
                <a:t>Целевая аудитория: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43232" y="1490363"/>
            <a:ext cx="6050005" cy="3220182"/>
            <a:chOff x="5738284" y="1652351"/>
            <a:chExt cx="6050005" cy="27061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4" y="2096190"/>
              <a:ext cx="5689525" cy="2262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Погружение непрофильных абитуриентов в направление подготовки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Знакомство с требованиями педагогов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Погружение в корпоративную культуру вуза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Оптимизация учебного времени на очных занятиях</a:t>
              </a:r>
              <a:endParaRPr lang="ru-RU" sz="2200" dirty="0">
                <a:solidFill>
                  <a:srgbClr val="672C94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4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Задачи:</a:t>
              </a:r>
              <a:endParaRPr lang="ru-RU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6936" y="4264235"/>
            <a:ext cx="4403064" cy="2459838"/>
            <a:chOff x="5738285" y="4250989"/>
            <a:chExt cx="4403064" cy="2459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F2379B0-F941-4F34-8D78-7ABEBE7B2798}"/>
                </a:ext>
              </a:extLst>
            </p:cNvPr>
            <p:cNvSpPr/>
            <p:nvPr/>
          </p:nvSpPr>
          <p:spPr>
            <a:xfrm>
              <a:off x="6098761" y="4697299"/>
              <a:ext cx="4042588" cy="2013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Переход к смешанной форме обучения  в магистратуре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5" y="4250989"/>
              <a:ext cx="2287937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Что дальше?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43232" y="4998836"/>
            <a:ext cx="6050004" cy="1725237"/>
            <a:chOff x="5738283" y="1496676"/>
            <a:chExt cx="6050004" cy="172523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2" y="1912972"/>
              <a:ext cx="5689525" cy="13089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30238" indent="-457200">
                <a:buClr>
                  <a:srgbClr val="6FA13D"/>
                </a:buClr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rgbClr val="672C94"/>
                  </a:solidFill>
                </a:rPr>
                <a:t>Убрать разрыв в знаниях профильных и непрофильных магистров</a:t>
              </a:r>
              <a:endParaRPr lang="ru-RU" sz="2400" dirty="0">
                <a:solidFill>
                  <a:srgbClr val="672C94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3" y="1496676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Цель: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30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5D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7488" y="455939"/>
            <a:ext cx="1070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emon/Milk(RUS BY LYAJKA)" panose="020B0603050302020204" pitchFamily="34" charset="2"/>
              </a:rPr>
              <a:t>Работа по программам </a:t>
            </a:r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pitchFamily="34" charset="2"/>
              </a:rPr>
              <a:t>ДПО. Тренды.</a:t>
            </a:r>
            <a:endParaRPr lang="ru-RU" altLang="en-US" sz="2000" dirty="0">
              <a:solidFill>
                <a:schemeClr val="bg1"/>
              </a:solidFill>
              <a:latin typeface="Lemon/Milk(RUS BY LYAJKA)" panose="020B0603050302020204" pitchFamily="34" charset="2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083320" y="2216727"/>
            <a:ext cx="5557625" cy="4562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Цифровизация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Высвобождение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высококвалифицированных кадров за счет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роботизации.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Микрообучение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Увеличение продолжительности жизни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трудоспособного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возраста.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Миграционные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тренды.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1309684" y="660325"/>
            <a:ext cx="629430" cy="629430"/>
          </a:xfrm>
          <a:prstGeom prst="ellipse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692332" y="1374058"/>
            <a:ext cx="3090364" cy="726363"/>
          </a:xfrm>
          <a:prstGeom prst="rect">
            <a:avLst/>
          </a:prstGeom>
          <a:solidFill>
            <a:srgbClr val="7A2A8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Положительные: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8848750" y="1374057"/>
            <a:ext cx="3090364" cy="726363"/>
          </a:xfrm>
          <a:prstGeom prst="rect">
            <a:avLst/>
          </a:prstGeom>
          <a:solidFill>
            <a:srgbClr val="7A2A8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Отрицательные: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987830" y="2216727"/>
            <a:ext cx="5557625" cy="45627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Бесплатно.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Большое количество курсов.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Инертность большого вуза.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Быстрое обновление содержания.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Высокий порог входа.</a:t>
            </a:r>
          </a:p>
          <a:p>
            <a:pPr marL="0" indent="0" algn="r">
              <a:spcBef>
                <a:spcPts val="0"/>
              </a:spcBef>
              <a:spcAft>
                <a:spcPts val="3600"/>
              </a:spcAft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Отрыв вузов от реального бизнеса.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spcAft>
                <a:spcPts val="3000"/>
              </a:spcAft>
              <a:buNone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40941" y="1717964"/>
            <a:ext cx="0" cy="4941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5D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7488" y="455939"/>
            <a:ext cx="1070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Lemon/Milk(RUS BY LYAJKA)" panose="020B0603050302020204" pitchFamily="34" charset="2"/>
              </a:rPr>
              <a:t>Работа по программам </a:t>
            </a:r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pitchFamily="34" charset="2"/>
              </a:rPr>
              <a:t>ДПО. Варианты проектов.</a:t>
            </a:r>
            <a:endParaRPr lang="ru-RU" altLang="en-US" sz="2000" dirty="0">
              <a:solidFill>
                <a:schemeClr val="bg1"/>
              </a:solidFill>
              <a:latin typeface="Lemon/Milk(RUS BY LYAJKA)" panose="020B0603050302020204" pitchFamily="34" charset="2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309684" y="660325"/>
            <a:ext cx="629430" cy="629430"/>
          </a:xfrm>
          <a:prstGeom prst="ellipse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304190" y="1467711"/>
            <a:ext cx="10169772" cy="4922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Расширение территории реализации (вся Россия/страны/весь мир)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Высокотехнологичные уникальные программы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 как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корпуниверситет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крупных предприятий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 – 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агрегатор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лучших программ и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2599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A65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196253" y="696237"/>
            <a:ext cx="547137" cy="547137"/>
          </a:xfrm>
          <a:prstGeom prst="rect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0723586">
            <a:off x="3459544" y="57165"/>
            <a:ext cx="730058" cy="395305"/>
          </a:xfrm>
          <a:prstGeom prst="triangle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23851" y="330908"/>
            <a:ext cx="9619268" cy="641448"/>
          </a:xfrm>
        </p:spPr>
        <p:txBody>
          <a:bodyPr>
            <a:normAutofit/>
          </a:bodyPr>
          <a:lstStyle/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Работа по программам ДПО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76936" y="1490364"/>
            <a:ext cx="4403063" cy="2582871"/>
            <a:chOff x="572754" y="1652351"/>
            <a:chExt cx="4403063" cy="258287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936868" y="2204801"/>
              <a:ext cx="4038949" cy="20304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Южный федеральный округ (пилот)</a:t>
              </a:r>
            </a:p>
            <a:p>
              <a:pPr marL="447675" indent="-257175">
                <a:buClr>
                  <a:srgbClr val="75A941"/>
                </a:buClr>
                <a:buFont typeface="Arial" panose="020B0604020202020204" pitchFamily="34" charset="0"/>
                <a:buChar char="•"/>
              </a:pPr>
              <a:r>
                <a:rPr lang="ru-RU" sz="2100" dirty="0" smtClean="0">
                  <a:solidFill>
                    <a:srgbClr val="7030A0"/>
                  </a:solidFill>
                </a:rPr>
                <a:t>Вся Россия (цель)</a:t>
              </a:r>
              <a:endParaRPr lang="ru-RU" sz="2100" dirty="0">
                <a:solidFill>
                  <a:srgbClr val="7030A0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2754" y="1652351"/>
              <a:ext cx="3090364" cy="726363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</a:rPr>
                <a:t>Целевая аудитория: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643232" y="1490363"/>
            <a:ext cx="6050005" cy="3220182"/>
            <a:chOff x="5738284" y="1652351"/>
            <a:chExt cx="6050005" cy="27061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4" y="2096190"/>
              <a:ext cx="5689525" cy="22622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Определение модели реализации программы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Выделение партнерской части программы для «франшизы»</a:t>
              </a:r>
            </a:p>
            <a:p>
              <a:pPr marL="534988" indent="-361950">
                <a:buClr>
                  <a:srgbClr val="6FA13D"/>
                </a:buClr>
                <a:buFont typeface="+mj-lt"/>
                <a:buAutoNum type="arabicPeriod"/>
              </a:pPr>
              <a:r>
                <a:rPr lang="ru-RU" sz="2200" dirty="0" smtClean="0">
                  <a:solidFill>
                    <a:srgbClr val="672C94"/>
                  </a:solidFill>
                </a:rPr>
                <a:t>Определение критериев качества программы</a:t>
              </a:r>
              <a:endParaRPr lang="ru-RU" sz="2200" dirty="0">
                <a:solidFill>
                  <a:srgbClr val="672C94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4" y="1652351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Задачи:</a:t>
              </a:r>
              <a:endParaRPr lang="ru-RU" sz="28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76936" y="4264235"/>
            <a:ext cx="4403064" cy="2459838"/>
            <a:chOff x="5738285" y="4250989"/>
            <a:chExt cx="4403064" cy="2459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F2379B0-F941-4F34-8D78-7ABEBE7B2798}"/>
                </a:ext>
              </a:extLst>
            </p:cNvPr>
            <p:cNvSpPr/>
            <p:nvPr/>
          </p:nvSpPr>
          <p:spPr>
            <a:xfrm>
              <a:off x="6098761" y="4697299"/>
              <a:ext cx="4042588" cy="20135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4988" indent="-361950">
                <a:buClr>
                  <a:srgbClr val="70AA40"/>
                </a:buClr>
                <a:buFont typeface="Wingdings" panose="05000000000000000000" pitchFamily="2" charset="2"/>
                <a:buChar char="§"/>
              </a:pPr>
              <a:r>
                <a:rPr lang="ru-RU" sz="2000" dirty="0" smtClean="0">
                  <a:solidFill>
                    <a:srgbClr val="7030A0"/>
                  </a:solidFill>
                </a:rPr>
                <a:t>Создание партнерской сети реализации образовательных программ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5" y="4250989"/>
              <a:ext cx="2287937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Что дальше?</a:t>
              </a:r>
              <a:endParaRPr lang="ru-RU" sz="28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643232" y="4998836"/>
            <a:ext cx="6050004" cy="1725237"/>
            <a:chOff x="5738283" y="1496676"/>
            <a:chExt cx="6050004" cy="1725237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4A774EE-BC8C-4EBE-AE73-EC7D4578F07A}"/>
                </a:ext>
              </a:extLst>
            </p:cNvPr>
            <p:cNvSpPr/>
            <p:nvPr/>
          </p:nvSpPr>
          <p:spPr>
            <a:xfrm>
              <a:off x="6098762" y="1912972"/>
              <a:ext cx="5689525" cy="13089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15938" indent="-342900">
                <a:buClr>
                  <a:srgbClr val="6FA13D"/>
                </a:buClr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rgbClr val="672C94"/>
                  </a:solidFill>
                </a:rPr>
                <a:t>Создание рентабельных окупаемых качественных программ ДПО, реализуемых в нескольких регионах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718803B-BCA5-496A-8623-93D9E56F0B6C}"/>
                </a:ext>
              </a:extLst>
            </p:cNvPr>
            <p:cNvSpPr/>
            <p:nvPr/>
          </p:nvSpPr>
          <p:spPr>
            <a:xfrm>
              <a:off x="5738283" y="1496676"/>
              <a:ext cx="3156333" cy="552449"/>
            </a:xfrm>
            <a:prstGeom prst="rect">
              <a:avLst/>
            </a:prstGeom>
            <a:solidFill>
              <a:srgbClr val="7A2A8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800" dirty="0" smtClean="0"/>
                <a:t>Цель: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2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5D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7488" y="455939"/>
            <a:ext cx="1070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pitchFamily="34" charset="2"/>
              </a:rPr>
              <a:t>Работа по программам ДПО. Модель реализации.</a:t>
            </a:r>
            <a:endParaRPr lang="ru-RU" altLang="en-US" sz="2000" dirty="0">
              <a:solidFill>
                <a:schemeClr val="bg1"/>
              </a:solidFill>
              <a:latin typeface="Lemon/Milk(RUS BY LYAJKA)" panose="020B0603050302020204" pitchFamily="34" charset="2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309684" y="660325"/>
            <a:ext cx="629430" cy="629430"/>
          </a:xfrm>
          <a:prstGeom prst="ellipse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571192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0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5D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87488" y="455939"/>
            <a:ext cx="1070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pitchFamily="34" charset="2"/>
              </a:rPr>
              <a:t>Работа по программам ДПО. Модель реализации.</a:t>
            </a:r>
            <a:endParaRPr lang="ru-RU" altLang="en-US" sz="2000" dirty="0">
              <a:solidFill>
                <a:schemeClr val="bg1"/>
              </a:solidFill>
              <a:latin typeface="Lemon/Milk(RUS BY LYAJKA)" panose="020B0603050302020204" pitchFamily="34" charset="2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309684" y="660325"/>
            <a:ext cx="629430" cy="629430"/>
          </a:xfrm>
          <a:prstGeom prst="ellipse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34544" y="4541753"/>
            <a:ext cx="1283854" cy="2089956"/>
          </a:xfrm>
          <a:prstGeom prst="rect">
            <a:avLst/>
          </a:prstGeom>
          <a:solidFill>
            <a:srgbClr val="97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34543" y="2602116"/>
            <a:ext cx="1283855" cy="193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 (онлайн)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34542" y="2013527"/>
            <a:ext cx="1283855" cy="588589"/>
          </a:xfrm>
          <a:prstGeom prst="rect">
            <a:avLst/>
          </a:prstGeom>
          <a:solidFill>
            <a:srgbClr val="F9B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 (промо)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87488" y="2013527"/>
            <a:ext cx="1283854" cy="4618182"/>
          </a:xfrm>
          <a:prstGeom prst="rect">
            <a:avLst/>
          </a:prstGeom>
          <a:solidFill>
            <a:srgbClr val="9755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78909" y="1607127"/>
            <a:ext cx="0" cy="5024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3851" y="1068221"/>
            <a:ext cx="160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72 часа</a:t>
            </a:r>
          </a:p>
          <a:p>
            <a:r>
              <a:rPr lang="ru-RU" dirty="0" smtClean="0"/>
              <a:t>18 000 рублей</a:t>
            </a:r>
          </a:p>
          <a:p>
            <a:r>
              <a:rPr lang="ru-RU" dirty="0" smtClean="0"/>
              <a:t>25 человек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64507" y="4541753"/>
            <a:ext cx="1283854" cy="2089956"/>
          </a:xfrm>
          <a:prstGeom prst="rect">
            <a:avLst/>
          </a:prstGeom>
          <a:solidFill>
            <a:srgbClr val="5D9A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64506" y="2602116"/>
            <a:ext cx="1283855" cy="193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 (онлайн)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264505" y="2013527"/>
            <a:ext cx="1283855" cy="588589"/>
          </a:xfrm>
          <a:prstGeom prst="rect">
            <a:avLst/>
          </a:prstGeom>
          <a:solidFill>
            <a:srgbClr val="F9B6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ЮФУ (промо)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205753" y="5125066"/>
            <a:ext cx="160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 часов</a:t>
            </a:r>
          </a:p>
          <a:p>
            <a:r>
              <a:rPr lang="ru-RU" dirty="0" smtClean="0"/>
              <a:t>10 000 рублей</a:t>
            </a:r>
          </a:p>
          <a:p>
            <a:r>
              <a:rPr lang="ru-RU" dirty="0" smtClean="0"/>
              <a:t>25 человек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239502" y="3110269"/>
            <a:ext cx="210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8 часов</a:t>
            </a:r>
          </a:p>
          <a:p>
            <a:pPr algn="ctr"/>
            <a:r>
              <a:rPr lang="ru-RU" dirty="0" smtClean="0"/>
              <a:t>2-5 тысяч человек</a:t>
            </a:r>
          </a:p>
          <a:p>
            <a:pPr algn="ctr"/>
            <a:r>
              <a:rPr lang="ru-RU" dirty="0" smtClean="0"/>
              <a:t>1 000 рублей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625966" y="1728775"/>
            <a:ext cx="333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  <a:r>
              <a:rPr lang="ru-RU" dirty="0" smtClean="0"/>
              <a:t> часов</a:t>
            </a:r>
          </a:p>
          <a:p>
            <a:pPr algn="ctr"/>
            <a:r>
              <a:rPr lang="ru-RU" dirty="0" smtClean="0"/>
              <a:t>бесплатно</a:t>
            </a:r>
          </a:p>
          <a:p>
            <a:pPr algn="ctr"/>
            <a:r>
              <a:rPr lang="ru-RU" dirty="0" smtClean="0"/>
              <a:t>15-20 тысяч человек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065817" y="5125066"/>
            <a:ext cx="196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1</a:t>
            </a:r>
            <a:r>
              <a:rPr lang="ru-RU" dirty="0" smtClean="0"/>
              <a:t>8 часов</a:t>
            </a:r>
          </a:p>
          <a:p>
            <a:pPr algn="r"/>
            <a:r>
              <a:rPr lang="ru-RU" dirty="0" smtClean="0"/>
              <a:t>500 человек</a:t>
            </a:r>
          </a:p>
          <a:p>
            <a:pPr algn="r"/>
            <a:r>
              <a:rPr lang="ru-RU" dirty="0" smtClean="0"/>
              <a:t>2 000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6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7" t="10008" r="28455" b="9233"/>
          <a:stretch/>
        </p:blipFill>
        <p:spPr>
          <a:xfrm flipH="1">
            <a:off x="8298797" y="457248"/>
            <a:ext cx="3431108" cy="3311872"/>
          </a:xfrm>
          <a:prstGeom prst="ellipse">
            <a:avLst/>
          </a:prstGeom>
          <a:ln w="38100">
            <a:solidFill>
              <a:srgbClr val="F9B63C"/>
            </a:solidFill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3241963" y="4868863"/>
            <a:ext cx="8950037" cy="1547812"/>
          </a:xfrm>
          <a:prstGeom prst="rect">
            <a:avLst/>
          </a:prstGeom>
          <a:gradFill>
            <a:gsLst>
              <a:gs pos="73000">
                <a:srgbClr val="8F55A0"/>
              </a:gs>
              <a:gs pos="0">
                <a:srgbClr val="7354A1"/>
              </a:gs>
              <a:gs pos="100000">
                <a:srgbClr val="A6569F"/>
              </a:gs>
            </a:gsLst>
            <a:lin ang="108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t="26529" r="35496" b="39998"/>
          <a:stretch/>
        </p:blipFill>
        <p:spPr>
          <a:xfrm>
            <a:off x="343153" y="4551256"/>
            <a:ext cx="2323848" cy="193108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236538" y="6045915"/>
            <a:ext cx="701061" cy="701061"/>
          </a:xfrm>
          <a:prstGeom prst="ellipse">
            <a:avLst/>
          </a:prstGeom>
          <a:solidFill>
            <a:srgbClr val="F9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62663" y="448185"/>
            <a:ext cx="4223656" cy="766661"/>
          </a:xfrm>
          <a:prstGeom prst="rect">
            <a:avLst/>
          </a:prstGeom>
          <a:noFill/>
          <a:ln w="38100">
            <a:solidFill>
              <a:srgbClr val="5D9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5D9A42"/>
                </a:solidFill>
                <a:latin typeface="Lemon/Milk(RUS BY LYAJKA)" panose="020B0603050302020204" pitchFamily="34" charset="2"/>
              </a:rPr>
              <a:t>ВАШИ ВОПРОСЫ?</a:t>
            </a:r>
            <a:endParaRPr lang="ru-RU" sz="2800" dirty="0">
              <a:solidFill>
                <a:srgbClr val="5D9A42"/>
              </a:solidFill>
              <a:latin typeface="Lemon/Milk(RUS BY LYAJKA)" panose="020B0603050302020204" pitchFamily="34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56736">
            <a:off x="5961645" y="275462"/>
            <a:ext cx="345443" cy="345443"/>
          </a:xfrm>
          <a:prstGeom prst="rect">
            <a:avLst/>
          </a:prstGeom>
          <a:solidFill>
            <a:srgbClr val="97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26453" y="5214918"/>
            <a:ext cx="656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Профессиональное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 электронное  образование ООО </a:t>
            </a:r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Е-</a:t>
            </a:r>
            <a:r>
              <a:rPr lang="ru-RU" sz="2400" b="1" dirty="0" err="1" smtClean="0">
                <a:solidFill>
                  <a:schemeClr val="bg1"/>
                </a:solidFill>
                <a:latin typeface="PT Sans" panose="020B0503020203020204" pitchFamily="34" charset="-52"/>
              </a:rPr>
              <a:t>проф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</a:rPr>
              <a:t>»  www.profedu.online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91153" y="1688234"/>
            <a:ext cx="6779374" cy="2161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944AA0"/>
                </a:solidFill>
              </a:rPr>
              <a:t>Молчанов Александр Сергеевич, </a:t>
            </a:r>
            <a:r>
              <a:rPr lang="ru-RU" sz="2800" b="1" dirty="0" err="1" smtClean="0">
                <a:solidFill>
                  <a:srgbClr val="944AA0"/>
                </a:solidFill>
              </a:rPr>
              <a:t>к.п.н</a:t>
            </a:r>
            <a:r>
              <a:rPr lang="ru-RU" sz="2800" b="1" dirty="0" smtClean="0">
                <a:solidFill>
                  <a:srgbClr val="944AA0"/>
                </a:solidFill>
              </a:rPr>
              <a:t>.</a:t>
            </a:r>
            <a:br>
              <a:rPr lang="ru-RU" sz="2800" b="1" dirty="0" smtClean="0">
                <a:solidFill>
                  <a:srgbClr val="944AA0"/>
                </a:solidFill>
              </a:rPr>
            </a:br>
            <a:r>
              <a:rPr lang="ru-RU" sz="1000" b="1" dirty="0" smtClean="0">
                <a:solidFill>
                  <a:srgbClr val="6C008E"/>
                </a:solidFill>
              </a:rPr>
              <a:t> </a:t>
            </a:r>
            <a:r>
              <a:rPr lang="ru-RU" sz="2000" b="1" dirty="0" smtClean="0">
                <a:solidFill>
                  <a:srgbClr val="6C008E"/>
                </a:solidFill>
              </a:rPr>
              <a:t/>
            </a:r>
            <a:br>
              <a:rPr lang="ru-RU" sz="2000" b="1" dirty="0" smtClean="0">
                <a:solidFill>
                  <a:srgbClr val="6C008E"/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Зам. руководителя комитета по профобразованию 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подготовке кадров общероссийской 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общественной организации «Деловая Россия»</a:t>
            </a:r>
            <a:b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rgbClr val="800080"/>
                </a:solidFill>
                <a:hlinkClick r:id="rId4"/>
              </a:rPr>
              <a:t>Alex.molchanow@gmail.com</a:t>
            </a:r>
            <a:endParaRPr lang="ru-RU" sz="2400" dirty="0" smtClean="0">
              <a:solidFill>
                <a:srgbClr val="8000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800080"/>
                </a:solidFill>
              </a:rPr>
              <a:t>+7-925-0387870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94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68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575674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Клиент цифровой образовательной системы – </a:t>
            </a:r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ученик</a:t>
            </a:r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, студент, обучающийся</a:t>
            </a:r>
          </a:p>
        </p:txBody>
      </p:sp>
      <p:pic>
        <p:nvPicPr>
          <p:cNvPr id="12290" name="Picture 2" descr="ÐÐ°ÑÑÐ¸Ð½ÐºÐ¸ Ð¿Ð¾ Ð·Ð°Ð¿ÑÐ¾ÑÑ ÑÑÐµÐ½Ð¸Ðº Ð² ÑÐ¸ÑÑÐ¾Ð²Ð¾Ð¹ ÑÐºÐ¾Ð»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0" y="1228596"/>
            <a:ext cx="9525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6668" y="6494716"/>
            <a:ext cx="8469984" cy="284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buNone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Источник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http://vogazeta.ru/uploads/full_size_1516692380-a4659f02eb3676c069b5ed5c48b777e6.jpg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1423849" y="1453540"/>
            <a:ext cx="6279277" cy="4707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«Перевернутый класс» –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это уже не очное обучение.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Использование МООС, VR или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других онлайн-курсов приводит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к содержательному изменению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очного контакта студента и педагога.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Количество знаний у выпускника </a:t>
            </a:r>
            <a:br>
              <a:rPr lang="ru-RU" sz="24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любой формы должно быть одинаковым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Пока мы учимся «смешивать обучение» ученики давно уже смешивают нас с роликами на </a:t>
            </a:r>
            <a:r>
              <a:rPr lang="ru-RU" sz="2400" dirty="0" err="1" smtClean="0">
                <a:solidFill>
                  <a:srgbClr val="7030A0"/>
                </a:solidFill>
              </a:rPr>
              <a:t>ютубе</a:t>
            </a:r>
            <a:r>
              <a:rPr lang="ru-RU" sz="2400" dirty="0" smtClean="0">
                <a:solidFill>
                  <a:srgbClr val="7030A0"/>
                </a:solidFill>
              </a:rPr>
              <a:t>, социальными сетями и </a:t>
            </a:r>
            <a:r>
              <a:rPr lang="ru-RU" sz="2400" dirty="0" err="1" smtClean="0">
                <a:solidFill>
                  <a:srgbClr val="7030A0"/>
                </a:solidFill>
              </a:rPr>
              <a:t>википедией</a:t>
            </a:r>
            <a:endParaRPr lang="ru-RU" sz="2400" dirty="0" smtClean="0">
              <a:solidFill>
                <a:srgbClr val="7030A0"/>
              </a:solidFill>
            </a:endParaRP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94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575674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Отмена форм обучения</a:t>
            </a:r>
          </a:p>
        </p:txBody>
      </p:sp>
      <p:pic>
        <p:nvPicPr>
          <p:cNvPr id="9" name="Picture 2" descr="Картинки по запросу перевернутый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011" y="2522027"/>
            <a:ext cx="3665368" cy="2570139"/>
          </a:xfrm>
          <a:prstGeom prst="rect">
            <a:avLst/>
          </a:prstGeom>
          <a:noFill/>
          <a:ln w="12700">
            <a:solidFill>
              <a:srgbClr val="69A9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6622473" y="1488770"/>
            <a:ext cx="4607961" cy="4912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отличная от классно-урочной лекционно-практической модели;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дисциплину можно изучать большими блоками или маленькими 5 минутными спринтами, может смотреть видео, а может читать книгу.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не важно где и у кого ты учишься, важно чему ты научился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94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575674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Модель коммуникации в цифровом образовании</a:t>
            </a:r>
          </a:p>
        </p:txBody>
      </p:sp>
      <p:pic>
        <p:nvPicPr>
          <p:cNvPr id="32770" name="Picture 2" descr="ÐÐ°ÑÑÐ¸Ð½ÐºÐ¸ Ð¿Ð¾ Ð·Ð°Ð¿ÑÐ¾ÑÑ ÑÑÑÐ´ÐµÐ½ÑÑ Ð·Ð° Ð¼Ð¾Ð½Ð¸ÑÐ¾ÑÐ°Ð¼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0" y="1228596"/>
            <a:ext cx="4277094" cy="215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ÐÐ°ÑÑÐ¸Ð½ÐºÐ¸ Ð¿Ð¾ Ð·Ð°Ð¿ÑÐ¾ÑÑ ÑÑÐµÐ½Ð¸Ðº Ð² ÑÐ¸ÑÑÐ¾Ð²Ð¾Ð¹ ÑÐºÐ¾Ð»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0" y="3636750"/>
            <a:ext cx="4277094" cy="285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6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1423850" y="1976581"/>
            <a:ext cx="5789750" cy="41194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Приведет к отмене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формальных сроков обучения.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Потребует качественной информации </a:t>
            </a:r>
            <a:r>
              <a:rPr lang="ru-RU" sz="2800" dirty="0" smtClean="0">
                <a:solidFill>
                  <a:srgbClr val="7030A0"/>
                </a:solidFill>
              </a:rPr>
              <a:t>о </a:t>
            </a:r>
            <a:r>
              <a:rPr lang="ru-RU" sz="2800" dirty="0">
                <a:solidFill>
                  <a:srgbClr val="7030A0"/>
                </a:solidFill>
              </a:rPr>
              <a:t>предыдущем жизненном пути </a:t>
            </a: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кружки, конкурсы, </a:t>
            </a:r>
            <a:r>
              <a:rPr lang="ru-RU" sz="2800" dirty="0" smtClean="0">
                <a:solidFill>
                  <a:srgbClr val="7030A0"/>
                </a:solidFill>
              </a:rPr>
              <a:t>увлечения </a:t>
            </a:r>
            <a:r>
              <a:rPr lang="ru-RU" sz="2800" dirty="0">
                <a:solidFill>
                  <a:srgbClr val="7030A0"/>
                </a:solidFill>
              </a:rPr>
              <a:t>и т.д.).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Портфолио –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основа </a:t>
            </a:r>
            <a:r>
              <a:rPr lang="ru-RU" sz="2800" dirty="0">
                <a:solidFill>
                  <a:srgbClr val="7030A0"/>
                </a:solidFill>
              </a:rPr>
              <a:t>для рекомендаций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94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575674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Индивидуальная траектория для каждого обучаемого</a:t>
            </a:r>
          </a:p>
        </p:txBody>
      </p:sp>
      <p:pic>
        <p:nvPicPr>
          <p:cNvPr id="34824" name="Picture 8" descr="ÐÐ°ÑÑÐ¸Ð½ÐºÐ¸ Ð¿Ð¾ Ð·Ð°Ð¿ÑÐ¾ÑÑ Ð¸Ð½Ð´Ð¸Ð²Ð¸Ð´ÑÐ°Ð»ÑÐ½Ð¾Ðµ Ð¾Ð±ÑÑ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5357" y="3975008"/>
            <a:ext cx="3584168" cy="23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ÐÐ°ÑÑÐ¸Ð½ÐºÐ¸ Ð¿Ð¾ Ð·Ð°Ð¿ÑÐ¾ÑÑ Ð¸Ð½Ð´Ð¸Ð²Ð¸Ð´ÑÐ°Ð»ÑÐ½Ð¾Ðµ Ð¾Ð±ÑÑ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57" y="1391853"/>
            <a:ext cx="3584168" cy="238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338555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Цифровые «следы» </a:t>
            </a:r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ученика = цифровой диплом</a:t>
            </a:r>
            <a:endParaRPr lang="ru-RU" sz="2000" dirty="0">
              <a:solidFill>
                <a:schemeClr val="bg1"/>
              </a:solidFill>
              <a:latin typeface="Lemon/Milk(RUS BY LYAJKA)" panose="020B0603050302020204" charset="0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718803B-BCA5-496A-8623-93D9E56F0B6C}"/>
              </a:ext>
            </a:extLst>
          </p:cNvPr>
          <p:cNvSpPr/>
          <p:nvPr/>
        </p:nvSpPr>
        <p:spPr>
          <a:xfrm>
            <a:off x="4157814" y="1662543"/>
            <a:ext cx="7664566" cy="4535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rtlCol="0" anchor="ctr"/>
          <a:lstStyle/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Количество просмотренных материалов.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Что искалось в поисковиках после просмотра лекций.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Какую часть книги читал большее число раз.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Какой фрагмент </a:t>
            </a:r>
            <a:r>
              <a:rPr lang="ru-RU" sz="2800" dirty="0" err="1">
                <a:solidFill>
                  <a:srgbClr val="7030A0"/>
                </a:solidFill>
              </a:rPr>
              <a:t>видеолекции</a:t>
            </a:r>
            <a:r>
              <a:rPr lang="ru-RU" sz="2800" dirty="0">
                <a:solidFill>
                  <a:srgbClr val="7030A0"/>
                </a:solidFill>
              </a:rPr>
              <a:t> смотрел.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Сколько времени в день посвящает учебе.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Какие сложности возникают и многое другое.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Нет необходимости текущего контроля </a:t>
            </a:r>
            <a:r>
              <a:rPr lang="ru-RU" sz="2800" dirty="0" smtClean="0">
                <a:solidFill>
                  <a:srgbClr val="7030A0"/>
                </a:solidFill>
              </a:rPr>
              <a:t>успеваемости</a:t>
            </a:r>
          </a:p>
          <a:p>
            <a:pPr marL="447675" indent="-257175">
              <a:spcAft>
                <a:spcPts val="600"/>
              </a:spcAft>
              <a:buClr>
                <a:srgbClr val="75A941"/>
              </a:buCl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1266" name="Picture 2" descr="ÐÐ°ÑÑÐ¸Ð½ÐºÐ¸ Ð¿Ð¾ Ð·Ð°Ð¿ÑÐ¾ÑÑ ÑÐ¸ÑÑÐ¾Ð²ÑÐµ ÑÐ»ÐµÐ´Ñ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28532"/>
          <a:stretch/>
        </p:blipFill>
        <p:spPr bwMode="auto">
          <a:xfrm>
            <a:off x="692332" y="1963584"/>
            <a:ext cx="3394934" cy="39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338555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Онлайн-платформы, как трибуна лектора …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850" y="1228596"/>
            <a:ext cx="5035618" cy="29240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9674" r="1667" b="6999"/>
          <a:stretch/>
        </p:blipFill>
        <p:spPr>
          <a:xfrm>
            <a:off x="1423850" y="4354277"/>
            <a:ext cx="5035618" cy="24002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420" t="9752" r="7798" b="10315"/>
          <a:stretch/>
        </p:blipFill>
        <p:spPr>
          <a:xfrm>
            <a:off x="6945744" y="4354277"/>
            <a:ext cx="4756729" cy="2382170"/>
          </a:xfrm>
          <a:prstGeom prst="rect">
            <a:avLst/>
          </a:prstGeom>
        </p:spPr>
      </p:pic>
      <p:pic>
        <p:nvPicPr>
          <p:cNvPr id="9218" name="Picture 2" descr="ÐÐ°ÑÑÐ¸Ð½ÐºÐ¸ Ð¿Ð¾ Ð·Ð°Ð¿ÑÐ¾ÑÑ Ð¿ÑÐµÐ¿Ð¾Ð´Ð°Ð²Ð°ÑÐµÐ»Ñ Ð»ÐµÐºÑÐ¸Ñ ÑÑÐ¸Ð±ÑÐ½Ð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8"/>
          <a:stretch/>
        </p:blipFill>
        <p:spPr bwMode="auto">
          <a:xfrm>
            <a:off x="6945744" y="1228436"/>
            <a:ext cx="4756729" cy="292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423850" y="339633"/>
            <a:ext cx="10768149" cy="632722"/>
          </a:xfrm>
          <a:prstGeom prst="rect">
            <a:avLst/>
          </a:prstGeom>
          <a:solidFill>
            <a:srgbClr val="8D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20352009">
            <a:off x="11045923" y="716549"/>
            <a:ext cx="730058" cy="395305"/>
          </a:xfrm>
          <a:prstGeom prst="triangle">
            <a:avLst/>
          </a:prstGeom>
          <a:solidFill>
            <a:srgbClr val="FBC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3851" y="339633"/>
            <a:ext cx="9338555" cy="632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38"/>
            <a:r>
              <a:rPr lang="ru-RU" sz="2000" dirty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Онлайн-педагог тоже профессия…</a:t>
            </a:r>
          </a:p>
        </p:txBody>
      </p:sp>
      <p:pic>
        <p:nvPicPr>
          <p:cNvPr id="7" name="Picture 2" descr="Картинки по запросу интерактивная доска вуз студент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4" b="4426"/>
          <a:stretch/>
        </p:blipFill>
        <p:spPr bwMode="auto">
          <a:xfrm>
            <a:off x="1423850" y="1899371"/>
            <a:ext cx="9153263" cy="4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0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190" y="1467711"/>
            <a:ext cx="10169772" cy="4922588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трендов, стратегических задач и ключевых параметров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Определение проблемного поля и формулирование основной проблемы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Поиск нескольких вариантов решения проблемы и выбор самого оптимального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Описание модели решения проблемы и определение места онлайн-технологий в этом решении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Поиск «</a:t>
            </a:r>
            <a:r>
              <a:rPr lang="ru-R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стейкхолдеров</a:t>
            </a: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и вероятных противников решения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Формирование команды проекта, определение ролей участников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Мотивация: финансовая и нефинансовая</a:t>
            </a: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Clr>
                <a:srgbClr val="8DC142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Примерный бюджет проекта. План работы над проектом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3" t="26529" r="35296" b="41264"/>
          <a:stretch/>
        </p:blipFill>
        <p:spPr>
          <a:xfrm>
            <a:off x="182880" y="195943"/>
            <a:ext cx="1018904" cy="776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3851" y="339633"/>
            <a:ext cx="10768149" cy="632722"/>
          </a:xfrm>
          <a:prstGeom prst="rect">
            <a:avLst/>
          </a:prstGeom>
          <a:solidFill>
            <a:srgbClr val="5D9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603" y="483288"/>
            <a:ext cx="10515600" cy="369332"/>
          </a:xfr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Первые шаги к </a:t>
            </a:r>
            <a:r>
              <a:rPr lang="ru-RU" sz="2000" dirty="0" err="1" smtClean="0">
                <a:solidFill>
                  <a:schemeClr val="bg1"/>
                </a:solidFill>
                <a:latin typeface="Lemon/Milk(RUS BY LYAJKA)" panose="020B0603050302020204" charset="0"/>
                <a:ea typeface="+mn-ea"/>
                <a:cs typeface="+mn-cs"/>
              </a:rPr>
              <a:t>цифровизации</a:t>
            </a:r>
            <a:endParaRPr lang="ru-RU" sz="2000" dirty="0">
              <a:solidFill>
                <a:schemeClr val="bg1"/>
              </a:solidFill>
              <a:latin typeface="Lemon/Milk(RUS BY LYAJKA)" panose="020B0603050302020204" charset="0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995824" y="724160"/>
            <a:ext cx="496389" cy="496389"/>
            <a:chOff x="11347518" y="724160"/>
            <a:chExt cx="496389" cy="496389"/>
          </a:xfrm>
        </p:grpSpPr>
        <p:sp>
          <p:nvSpPr>
            <p:cNvPr id="14" name="Овал 13"/>
            <p:cNvSpPr/>
            <p:nvPr/>
          </p:nvSpPr>
          <p:spPr>
            <a:xfrm>
              <a:off x="11347518" y="724160"/>
              <a:ext cx="496389" cy="496389"/>
            </a:xfrm>
            <a:prstGeom prst="ellipse">
              <a:avLst/>
            </a:prstGeom>
            <a:noFill/>
            <a:ln w="57150">
              <a:solidFill>
                <a:srgbClr val="F9B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491208" y="867850"/>
              <a:ext cx="209007" cy="20900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9B6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159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768</Words>
  <Application>Microsoft Office PowerPoint</Application>
  <PresentationFormat>Широкоэкранный</PresentationFormat>
  <Paragraphs>195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Lemon/Milk(RUS BY LYAJKA)</vt:lpstr>
      <vt:lpstr>PT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шаги к цифровизации</vt:lpstr>
      <vt:lpstr>Небольшой список проблемных мест российских вузов</vt:lpstr>
      <vt:lpstr>Презентация PowerPoint</vt:lpstr>
      <vt:lpstr>Онлайн-курс для абитуриентов магистратуры</vt:lpstr>
      <vt:lpstr>Выравнивающий Онлайн-курс для магистратуры</vt:lpstr>
      <vt:lpstr>Презентация PowerPoint</vt:lpstr>
      <vt:lpstr>Презентация PowerPoint</vt:lpstr>
      <vt:lpstr>Работа по программам ДПО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Certified Windows</dc:creator>
  <cp:lastModifiedBy>Олейниченко Олег Иванович</cp:lastModifiedBy>
  <cp:revision>212</cp:revision>
  <dcterms:created xsi:type="dcterms:W3CDTF">2018-06-05T16:23:17Z</dcterms:created>
  <dcterms:modified xsi:type="dcterms:W3CDTF">2018-10-31T13:43:01Z</dcterms:modified>
</cp:coreProperties>
</file>