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77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4" r:id="rId13"/>
    <p:sldId id="275" r:id="rId14"/>
    <p:sldId id="276" r:id="rId15"/>
    <p:sldId id="277" r:id="rId16"/>
    <p:sldId id="278" r:id="rId17"/>
    <p:sldId id="281" r:id="rId18"/>
    <p:sldId id="284" r:id="rId19"/>
    <p:sldId id="295" r:id="rId20"/>
    <p:sldId id="339" r:id="rId21"/>
    <p:sldId id="340" r:id="rId22"/>
    <p:sldId id="34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9" autoAdjust="0"/>
    <p:restoredTop sz="94660"/>
  </p:normalViewPr>
  <p:slideViewPr>
    <p:cSldViewPr snapToGrid="0">
      <p:cViewPr varScale="1">
        <p:scale>
          <a:sx n="51" d="100"/>
          <a:sy n="51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kg.one.un.org/content/unct/kyrgyzstan/ru/home/SDG/sdg4.html" TargetMode="External"/><Relationship Id="rId13" Type="http://schemas.openxmlformats.org/officeDocument/2006/relationships/hyperlink" Target="http://kg.one.un.org/content/unct/kyrgyzstan/ru/home/SDG/sdg9.html" TargetMode="External"/><Relationship Id="rId18" Type="http://schemas.openxmlformats.org/officeDocument/2006/relationships/hyperlink" Target="http://kg.one.un.org/content/unct/kyrgyzstan/ru/home/SDG/sdg14.html" TargetMode="External"/><Relationship Id="rId3" Type="http://schemas.openxmlformats.org/officeDocument/2006/relationships/image" Target="../media/image28.jpeg"/><Relationship Id="rId21" Type="http://schemas.openxmlformats.org/officeDocument/2006/relationships/hyperlink" Target="http://kg.one.un.org/content/unct/kyrgyzstan/ru/home/SDG/sdg17.html" TargetMode="External"/><Relationship Id="rId7" Type="http://schemas.openxmlformats.org/officeDocument/2006/relationships/hyperlink" Target="http://kg.one.un.org/content/unct/kyrgyzstan/ru/home/SDG/sdg3.html" TargetMode="External"/><Relationship Id="rId12" Type="http://schemas.openxmlformats.org/officeDocument/2006/relationships/hyperlink" Target="http://kg.one.un.org/content/unct/kyrgyzstan/ru/home/SDG/sdg8.html" TargetMode="External"/><Relationship Id="rId17" Type="http://schemas.openxmlformats.org/officeDocument/2006/relationships/hyperlink" Target="http://kg.one.un.org/content/unct/kyrgyzstan/ru/home/SDG/sdg13.html" TargetMode="External"/><Relationship Id="rId2" Type="http://schemas.openxmlformats.org/officeDocument/2006/relationships/image" Target="../media/image27.jpeg"/><Relationship Id="rId16" Type="http://schemas.openxmlformats.org/officeDocument/2006/relationships/hyperlink" Target="http://kg.one.un.org/content/unct/kyrgyzstan/ru/home/SDG/sdg12.html" TargetMode="External"/><Relationship Id="rId20" Type="http://schemas.openxmlformats.org/officeDocument/2006/relationships/hyperlink" Target="http://kg.one.un.org/content/unct/kyrgyzstan/ru/home/SDG/sdg16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kg.one.un.org/content/unct/kyrgyzstan/ru/home/SDG/sdg2.html" TargetMode="External"/><Relationship Id="rId11" Type="http://schemas.openxmlformats.org/officeDocument/2006/relationships/hyperlink" Target="http://kg.one.un.org/content/unct/kyrgyzstan/ru/home/SDG/sdg7.html" TargetMode="External"/><Relationship Id="rId5" Type="http://schemas.openxmlformats.org/officeDocument/2006/relationships/hyperlink" Target="http://kg.one.un.org/content/unct/kyrgyzstan/ru/home/SDG/sdg1.html" TargetMode="External"/><Relationship Id="rId15" Type="http://schemas.openxmlformats.org/officeDocument/2006/relationships/hyperlink" Target="http://kg.one.un.org/content/unct/kyrgyzstan/ru/home/SDG/sdg11.html" TargetMode="External"/><Relationship Id="rId10" Type="http://schemas.openxmlformats.org/officeDocument/2006/relationships/hyperlink" Target="http://kg.one.un.org/content/unct/kyrgyzstan/ru/home/SDG/sdg6.html" TargetMode="External"/><Relationship Id="rId19" Type="http://schemas.openxmlformats.org/officeDocument/2006/relationships/hyperlink" Target="http://kg.one.un.org/content/unct/kyrgyzstan/ru/home/SDG/sdg15.html" TargetMode="External"/><Relationship Id="rId4" Type="http://schemas.openxmlformats.org/officeDocument/2006/relationships/image" Target="../media/image29.jpeg"/><Relationship Id="rId9" Type="http://schemas.openxmlformats.org/officeDocument/2006/relationships/hyperlink" Target="http://kg.one.un.org/content/unct/kyrgyzstan/ru/home/SDG/sdg5.html" TargetMode="External"/><Relationship Id="rId14" Type="http://schemas.openxmlformats.org/officeDocument/2006/relationships/hyperlink" Target="http://kg.one.un.org/content/unct/kyrgyzstan/ru/home/SDG/sdg10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aricatura.ru/parad/timofeev/pic/9747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aricatura.ru/parad/sergeev/pic/6221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1724"/>
            <a:ext cx="3928484" cy="22654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30496" y="185928"/>
            <a:ext cx="5754624" cy="440512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2082800">
              <a:lnSpc>
                <a:spcPts val="1728"/>
              </a:lnSpc>
              <a:spcAft>
                <a:spcPts val="1190"/>
              </a:spcAft>
            </a:pPr>
            <a:r>
              <a:rPr lang="en-US" sz="1400" dirty="0">
                <a:latin typeface="Segoe UI"/>
              </a:rPr>
              <a:t>SMART RUSSIA: </a:t>
            </a:r>
            <a:r>
              <a:rPr lang="ru" sz="1400" dirty="0">
                <a:latin typeface="Segoe UI"/>
              </a:rPr>
              <a:t>"Возрастная периодизация и цифровая грамотность: базовые цифровые компетенции для каждого уровня образования."</a:t>
            </a:r>
          </a:p>
          <a:p>
            <a:pPr indent="0" algn="r">
              <a:lnSpc>
                <a:spcPts val="1340"/>
              </a:lnSpc>
              <a:spcAft>
                <a:spcPts val="3010"/>
              </a:spcAft>
            </a:pPr>
            <a:r>
              <a:rPr lang="ru" sz="1100" dirty="0">
                <a:solidFill>
                  <a:srgbClr val="3A5D88"/>
                </a:solidFill>
                <a:latin typeface="Calibri"/>
              </a:rPr>
              <a:t>Москва 11 октября 2018</a:t>
            </a:r>
          </a:p>
          <a:p>
            <a:pPr marL="406400" indent="76200">
              <a:lnSpc>
                <a:spcPts val="3360"/>
              </a:lnSpc>
              <a:spcAft>
                <a:spcPts val="2660"/>
              </a:spcAft>
            </a:pPr>
            <a:r>
              <a:rPr lang="ru-RU" sz="2800" b="1" i="1" dirty="0" smtClean="0">
                <a:solidFill>
                  <a:srgbClr val="3A5D88"/>
                </a:solidFill>
              </a:rPr>
              <a:t>Цифровая экономика: мировые тренды, социальные и экономические последствия распространения цифровых технологий</a:t>
            </a:r>
            <a:r>
              <a:rPr lang="ru" sz="2800" b="1" i="1" dirty="0" smtClean="0">
                <a:solidFill>
                  <a:srgbClr val="3A5D88"/>
                </a:solidFill>
                <a:latin typeface="Calibri"/>
              </a:rPr>
              <a:t> </a:t>
            </a:r>
            <a:endParaRPr lang="ru" sz="2800" b="1" i="1" dirty="0">
              <a:solidFill>
                <a:srgbClr val="3A5D88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90944" y="4797552"/>
            <a:ext cx="3837432" cy="1203198"/>
          </a:xfrm>
          <a:prstGeom prst="rect">
            <a:avLst/>
          </a:prstGeom>
          <a:solidFill>
            <a:srgbClr val="E1EEF2"/>
          </a:solidFill>
        </p:spPr>
        <p:txBody>
          <a:bodyPr lIns="0" tIns="0" rIns="0" bIns="0">
            <a:noAutofit/>
          </a:bodyPr>
          <a:lstStyle/>
          <a:p>
            <a:pPr indent="2082800">
              <a:lnSpc>
                <a:spcPts val="2010"/>
              </a:lnSpc>
              <a:spcBef>
                <a:spcPts val="2660"/>
              </a:spcBef>
            </a:pPr>
            <a:r>
              <a:rPr lang="ru-RU" dirty="0">
                <a:solidFill>
                  <a:srgbClr val="3A5D88"/>
                </a:solidFill>
                <a:latin typeface="Arial"/>
              </a:rPr>
              <a:t>Славин Б.Б., к.ф.-м.н., профессор, директор Института развития цифровой экономики</a:t>
            </a:r>
            <a:endParaRPr lang="ru" sz="1600" b="1" dirty="0">
              <a:solidFill>
                <a:srgbClr val="3A5D8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116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696" y="381000"/>
            <a:ext cx="4712208" cy="63947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3056" y="5532120"/>
            <a:ext cx="3151632" cy="1859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lnSpc>
                <a:spcPts val="1100"/>
              </a:lnSpc>
              <a:spcBef>
                <a:spcPts val="3710"/>
              </a:spcBef>
              <a:spcAft>
                <a:spcPts val="980"/>
              </a:spcAft>
            </a:pPr>
            <a:r>
              <a:rPr lang="ru" sz="1200" b="1" dirty="0">
                <a:solidFill>
                  <a:srgbClr val="FF0000"/>
                </a:solidFill>
                <a:latin typeface="Calibri"/>
              </a:rPr>
              <a:t>СЕТЕВИЗАЦИЯ </a:t>
            </a:r>
            <a:r>
              <a:rPr lang="ru" sz="1200" b="1" dirty="0">
                <a:latin typeface="Calibri"/>
              </a:rPr>
              <a:t>среды обитания человека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37488" y="6065520"/>
            <a:ext cx="5382768" cy="28041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lnSpc>
                <a:spcPts val="2320"/>
              </a:lnSpc>
              <a:spcBef>
                <a:spcPts val="980"/>
              </a:spcBef>
            </a:pPr>
            <a:r>
              <a:rPr lang="ru" sz="1900" b="1">
                <a:solidFill>
                  <a:srgbClr val="FF0000"/>
                </a:solidFill>
                <a:latin typeface="Calibri"/>
              </a:rPr>
              <a:t>СЕТЬ!!!!!!!!!!!!! (новая среда обитания человека)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28800" y="3688080"/>
            <a:ext cx="3977640" cy="16154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lnSpc>
                <a:spcPts val="1340"/>
              </a:lnSpc>
              <a:spcBef>
                <a:spcPts val="2520"/>
              </a:spcBef>
              <a:spcAft>
                <a:spcPts val="1680"/>
              </a:spcAft>
            </a:pPr>
            <a:r>
              <a:rPr lang="ru" sz="1200" b="1" dirty="0">
                <a:solidFill>
                  <a:srgbClr val="FF0000"/>
                </a:solidFill>
                <a:latin typeface="Calibri"/>
              </a:rPr>
              <a:t>• ЦИФРОВИЗАЦИЯ </a:t>
            </a:r>
            <a:r>
              <a:rPr lang="ru" sz="1200" b="1" dirty="0">
                <a:latin typeface="Calibri"/>
              </a:rPr>
              <a:t>форм представления объектов и процессов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7576" y="4133088"/>
            <a:ext cx="6800088" cy="48158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1340"/>
              </a:lnSpc>
              <a:spcBef>
                <a:spcPts val="1680"/>
              </a:spcBef>
            </a:pPr>
            <a:r>
              <a:rPr lang="ru" sz="1200" b="1" dirty="0">
                <a:solidFill>
                  <a:srgbClr val="FF0000"/>
                </a:solidFill>
                <a:latin typeface="Calibri"/>
              </a:rPr>
              <a:t>• ТЕХНОЛОГИЧЕСКАЯ КОНВЕРГЕНЦИЯ И СЛИЯНИЕ ТЕХНОЛОГИЙ </a:t>
            </a:r>
            <a:r>
              <a:rPr lang="ru" sz="1200" b="1" dirty="0">
                <a:latin typeface="Calibri"/>
              </a:rPr>
              <a:t>(Размывание границ между физической, цифровой </a:t>
            </a:r>
            <a:r>
              <a:rPr lang="ru" sz="1200" b="1" dirty="0" smtClean="0">
                <a:latin typeface="Calibri"/>
              </a:rPr>
              <a:t>и биологической </a:t>
            </a:r>
            <a:r>
              <a:rPr lang="ru" sz="1200" b="1" dirty="0">
                <a:latin typeface="Calibri"/>
              </a:rPr>
              <a:t>сферами)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53056" y="4855464"/>
            <a:ext cx="2919984" cy="4358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1800"/>
              </a:lnSpc>
              <a:spcBef>
                <a:spcPts val="1680"/>
              </a:spcBef>
              <a:spcAft>
                <a:spcPts val="3710"/>
              </a:spcAft>
            </a:pPr>
            <a:r>
              <a:rPr lang="ru" sz="1200" b="1" dirty="0">
                <a:solidFill>
                  <a:srgbClr val="FF0000"/>
                </a:solidFill>
                <a:latin typeface="Calibri"/>
              </a:rPr>
              <a:t>• ИНТЕЛЛЕКТУАЛИЗАЦИЯ </a:t>
            </a:r>
            <a:r>
              <a:rPr lang="ru" sz="1200" b="1" dirty="0">
                <a:latin typeface="Calibri"/>
              </a:rPr>
              <a:t>ЭКОНОМИКИ И СОЦИАЛЬНОЙ СФЕРЫ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0792" y="210312"/>
            <a:ext cx="5961888" cy="46329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just">
              <a:lnSpc>
                <a:spcPts val="4760"/>
              </a:lnSpc>
            </a:pPr>
            <a:r>
              <a:rPr lang="ru" sz="3900" b="1">
                <a:solidFill>
                  <a:srgbClr val="0367C4"/>
                </a:solidFill>
                <a:latin typeface="Calibri"/>
              </a:rPr>
              <a:t>Процессы, формирующие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3360" y="789432"/>
            <a:ext cx="7872984" cy="1359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3888"/>
              </a:lnSpc>
            </a:pPr>
            <a:r>
              <a:rPr lang="ru" sz="3900" b="1">
                <a:solidFill>
                  <a:srgbClr val="0367C4"/>
                </a:solidFill>
                <a:latin typeface="Calibri"/>
              </a:rPr>
              <a:t>новые экономические условия и культурно-исторический контекст/ </a:t>
            </a:r>
            <a:r>
              <a:rPr lang="ru" sz="3900" b="1">
                <a:solidFill>
                  <a:srgbClr val="FF0000"/>
                </a:solidFill>
                <a:latin typeface="Calibri"/>
              </a:rPr>
              <a:t>характеристики ПР 4.0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5656" y="2243328"/>
            <a:ext cx="7034784" cy="116128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1920"/>
              </a:lnSpc>
            </a:pPr>
            <a:r>
              <a:rPr lang="ru" sz="1200" b="1" dirty="0">
                <a:latin typeface="Calibri"/>
              </a:rPr>
              <a:t>Динамичная </a:t>
            </a:r>
            <a:r>
              <a:rPr lang="ru" sz="1200" b="1" dirty="0">
                <a:solidFill>
                  <a:srgbClr val="FF0000"/>
                </a:solidFill>
                <a:latin typeface="Calibri"/>
              </a:rPr>
              <a:t>ГЛОБАЛИЗАЦИЯ и интеграция </a:t>
            </a:r>
            <a:r>
              <a:rPr lang="ru" sz="1200" b="1" dirty="0">
                <a:latin typeface="Calibri"/>
              </a:rPr>
              <a:t>(Экспоненциальный , а не линейный темп масштабных изменений) </a:t>
            </a:r>
            <a:r>
              <a:rPr lang="ru" sz="1200" b="1" dirty="0">
                <a:solidFill>
                  <a:srgbClr val="FF0000"/>
                </a:solidFill>
                <a:latin typeface="Calibri"/>
              </a:rPr>
              <a:t>СИСТЕМНОЕ ВЛИЯНИЕ</a:t>
            </a:r>
            <a:r>
              <a:rPr lang="ru" sz="1200" b="1" dirty="0">
                <a:latin typeface="Calibri"/>
              </a:rPr>
              <a:t>(трансформация в целом систем производства, и управления во всех секторах экономики), Фундаментальное преобразование экономических Экосистем, Новые модели бизнеса</a:t>
            </a:r>
            <a:r>
              <a:rPr lang="ru" sz="1200" b="1" dirty="0" smtClean="0">
                <a:latin typeface="Calibri"/>
              </a:rPr>
              <a:t>, Трансформационные </a:t>
            </a:r>
            <a:r>
              <a:rPr lang="ru" sz="1200" b="1" dirty="0">
                <a:latin typeface="Calibri"/>
              </a:rPr>
              <a:t>технологии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2212848"/>
            <a:ext cx="1874520" cy="1877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08" y="4282440"/>
            <a:ext cx="1868424" cy="1786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568" y="2197608"/>
            <a:ext cx="1901952" cy="1871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480" y="4111752"/>
            <a:ext cx="3877056" cy="1965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120" y="2176272"/>
            <a:ext cx="1905000" cy="1877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4197096"/>
            <a:ext cx="1874520" cy="18714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62528" y="228600"/>
            <a:ext cx="6742176" cy="6644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904"/>
              </a:lnSpc>
              <a:spcAft>
                <a:spcPts val="7560"/>
              </a:spcAft>
            </a:pPr>
            <a:r>
              <a:rPr lang="ru" sz="2400" b="1" i="1">
                <a:solidFill>
                  <a:srgbClr val="569FCE"/>
                </a:solidFill>
                <a:latin typeface="Calibri"/>
              </a:rPr>
              <a:t>Главные социально-экономические факторы, связанные с повсеместным проникновением ИКТ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59152" y="5733288"/>
            <a:ext cx="1539240" cy="362712"/>
          </a:xfrm>
          <a:prstGeom prst="rect">
            <a:avLst/>
          </a:prstGeom>
          <a:solidFill>
            <a:srgbClr val="27A9CB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1512"/>
              </a:lnSpc>
            </a:pPr>
            <a:r>
              <a:rPr lang="en-US" sz="1400">
                <a:solidFill>
                  <a:srgbClr val="FFFFFF"/>
                </a:solidFill>
                <a:latin typeface="Segoe UI"/>
              </a:rPr>
              <a:t>COOPERATION and NETWORKING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1062" y="2107438"/>
            <a:ext cx="1847850" cy="194640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384" y="3468624"/>
            <a:ext cx="9012936" cy="30449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02992" y="557784"/>
            <a:ext cx="6147816" cy="141427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R="73152" indent="0">
              <a:lnSpc>
                <a:spcPts val="3888"/>
              </a:lnSpc>
            </a:pPr>
            <a:r>
              <a:rPr lang="ru" sz="3000">
                <a:solidFill>
                  <a:srgbClr val="0367C4"/>
                </a:solidFill>
                <a:latin typeface="Calibri"/>
              </a:rPr>
              <a:t>Экономика и социальная сфера гибридного мира имеют ярко выраженный сетевой характер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0"/>
            <a:ext cx="2353056" cy="2353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28" y="2965704"/>
            <a:ext cx="3947160" cy="304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096" y="3337560"/>
            <a:ext cx="4212336" cy="31577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92880" y="795528"/>
            <a:ext cx="7330440" cy="5120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5130"/>
              </a:lnSpc>
            </a:pPr>
            <a:r>
              <a:rPr lang="ru" sz="4200">
                <a:solidFill>
                  <a:srgbClr val="0367C4"/>
                </a:solidFill>
                <a:latin typeface="Calibri"/>
              </a:rPr>
              <a:t>Отсутствие подключения к Сети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3544" y="2423160"/>
            <a:ext cx="4599432" cy="3261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3170"/>
              </a:lnSpc>
            </a:pPr>
            <a:r>
              <a:rPr lang="ru" sz="2600">
                <a:latin typeface="Calibri"/>
              </a:rPr>
              <a:t>• Для Компании </a:t>
            </a:r>
            <a:r>
              <a:rPr lang="ru" sz="2600">
                <a:solidFill>
                  <a:srgbClr val="FF0000"/>
                </a:solidFill>
                <a:latin typeface="Calibri"/>
              </a:rPr>
              <a:t>Потеря рынка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72784" y="2237232"/>
            <a:ext cx="5562600" cy="11277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54000" indent="-254000">
              <a:lnSpc>
                <a:spcPts val="3024"/>
              </a:lnSpc>
            </a:pPr>
            <a:r>
              <a:rPr lang="ru" sz="2600">
                <a:latin typeface="Calibri"/>
              </a:rPr>
              <a:t>• Для Человека </a:t>
            </a:r>
            <a:r>
              <a:rPr lang="ru" sz="2600">
                <a:solidFill>
                  <a:srgbClr val="FF0000"/>
                </a:solidFill>
                <a:latin typeface="Calibri"/>
              </a:rPr>
              <a:t>Потеря возможности построения успешной карьеры в цифровом обществе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3168" y="512064"/>
            <a:ext cx="8714232" cy="47457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5130"/>
              </a:lnSpc>
            </a:pPr>
            <a:r>
              <a:rPr lang="ru" sz="4200" dirty="0">
                <a:latin typeface="Calibri"/>
              </a:rPr>
              <a:t>Немного о Цифровой экономике</a:t>
            </a:r>
          </a:p>
          <a:p>
            <a:pPr marL="2184400" indent="0">
              <a:lnSpc>
                <a:spcPts val="2304"/>
              </a:lnSpc>
            </a:pPr>
            <a:endParaRPr lang="ru" sz="1800" dirty="0" smtClean="0">
              <a:latin typeface="Times New Roman"/>
            </a:endParaRPr>
          </a:p>
          <a:p>
            <a:pPr marL="2184400" indent="0">
              <a:lnSpc>
                <a:spcPts val="2304"/>
              </a:lnSpc>
            </a:pPr>
            <a:r>
              <a:rPr lang="ru" sz="1800" dirty="0" smtClean="0">
                <a:latin typeface="Times New Roman"/>
              </a:rPr>
              <a:t>Хотя </a:t>
            </a:r>
            <a:r>
              <a:rPr lang="ru" sz="1800" dirty="0">
                <a:latin typeface="Times New Roman"/>
              </a:rPr>
              <a:t>словосочетание «цифровая экономика» появилось более 20 лет назад (его ввёл в оборот в 1995 году </a:t>
            </a:r>
            <a:r>
              <a:rPr lang="ru" sz="1700" b="1" i="1" dirty="0">
                <a:latin typeface="Times New Roman"/>
              </a:rPr>
              <a:t>Николас Негропонте</a:t>
            </a:r>
            <a:r>
              <a:rPr lang="ru" sz="1800" dirty="0">
                <a:latin typeface="Times New Roman"/>
              </a:rPr>
              <a:t> из Массачусетского университета), содержание понятия до сих пор остаётся размытым. Доклад Всемирного банка также не дает чёткого определения. В самом общем виде цифровую экономику можно представить как ту часть экономических отношений, которая опосредуется Интернетом, сотовой связью, ИКТ. Современные цифровые технологии спрямляют связи между компаниями, банками, правительством и населением, убирая длинные цепочки посредников и ускоряя проведение разнообразных сделок и операций (купли-продажи, кредита, аренды, уплаты налогов, штрафов, взносов, других платежей и расчётов).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1832" y="478536"/>
            <a:ext cx="5431536" cy="10302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4704"/>
              </a:lnSpc>
              <a:spcAft>
                <a:spcPts val="210"/>
              </a:spcAft>
            </a:pPr>
            <a:r>
              <a:rPr lang="ru" sz="4200">
                <a:latin typeface="Calibri"/>
              </a:rPr>
              <a:t>Цифровая Экономика... ОПРЕДЕЛЕНИЯ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48256" y="1953768"/>
            <a:ext cx="8061960" cy="47152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210"/>
              </a:spcBef>
              <a:spcAft>
                <a:spcPts val="2100"/>
              </a:spcAft>
            </a:pPr>
            <a:r>
              <a:rPr lang="ru" sz="1700" b="1" i="1">
                <a:latin typeface="Times New Roman"/>
              </a:rPr>
              <a:t>Цифровая экономика -</a:t>
            </a:r>
            <a:r>
              <a:rPr lang="ru" sz="1800">
                <a:latin typeface="Times New Roman"/>
              </a:rPr>
              <a:t> хозяйственная деятельность, в которой ключевым фактором производства являются данные в цифровом виде, обработка больших объемов и использование результатов анализа которых по сравнению с традиционными формами хозяйствования позволяют существенно повысить эффективность различных видов производства, технологий, оборудования, хранения, продажи, доставки товаров и услуг. (</a:t>
            </a:r>
            <a:r>
              <a:rPr lang="ru" sz="1700">
                <a:latin typeface="Calibri"/>
              </a:rPr>
              <a:t>указ Президента РФ от 9 мая 2017 г. № 203 "О Стратегии развития информационного общества в Российской Федерации на 2017 - 2030 годы"</a:t>
            </a:r>
          </a:p>
          <a:p>
            <a:pPr indent="0">
              <a:lnSpc>
                <a:spcPts val="2136"/>
              </a:lnSpc>
            </a:pPr>
            <a:r>
              <a:rPr lang="ru" sz="1700" b="1" i="1">
                <a:latin typeface="Times New Roman"/>
              </a:rPr>
              <a:t>«Цифровая» (электронная) экономика</a:t>
            </a:r>
            <a:r>
              <a:rPr lang="ru" sz="1800">
                <a:latin typeface="Times New Roman"/>
              </a:rPr>
              <a:t> — это экономика, характерной особенностью которой является максимальное удовлетворение потребностей всех ее участников за счет использования информации, в том числе персональной. Это становится возможным благодаря развитию информационно-коммуникационных и финансовых технологий, а также доступности инфраструктуры, вместе обеспечивающих возможность полноценного взаимодействия в гибридном мире всех участников экономической деятельности: субъектов и объектов процесса создания, распределения, обмена и потребления товаров и услуг.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144" r="-1"/>
          <a:stretch/>
        </p:blipFill>
        <p:spPr>
          <a:xfrm>
            <a:off x="6851142" y="1060704"/>
            <a:ext cx="4073652" cy="5797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7212" y="121920"/>
            <a:ext cx="8037576" cy="4023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3660"/>
              </a:lnSpc>
            </a:pPr>
            <a:r>
              <a:rPr lang="ru" sz="3000" dirty="0">
                <a:latin typeface="Calibri"/>
              </a:rPr>
              <a:t>Ключевые технологии, определяющие масштаб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77212" y="524256"/>
            <a:ext cx="4145280" cy="5029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3660"/>
              </a:lnSpc>
              <a:spcAft>
                <a:spcPts val="840"/>
              </a:spcAft>
            </a:pPr>
            <a:r>
              <a:rPr lang="ru" sz="3000" dirty="0">
                <a:latin typeface="Calibri"/>
              </a:rPr>
              <a:t>предстоящих </a:t>
            </a:r>
            <a:r>
              <a:rPr lang="ru" sz="3000" dirty="0" smtClean="0">
                <a:latin typeface="Calibri"/>
              </a:rPr>
              <a:t>изменений:</a:t>
            </a:r>
            <a:endParaRPr lang="ru" sz="3000" dirty="0"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2283" y="1219962"/>
            <a:ext cx="4657344" cy="551078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57200" indent="-457200">
              <a:lnSpc>
                <a:spcPts val="3360"/>
              </a:lnSpc>
              <a:buFontTx/>
              <a:buChar char="-"/>
            </a:pPr>
            <a:r>
              <a:rPr lang="ru" sz="2700" dirty="0" smtClean="0">
                <a:latin typeface="Times New Roman"/>
              </a:rPr>
              <a:t>когнитивные технологии</a:t>
            </a:r>
          </a:p>
          <a:p>
            <a:pPr marL="457200" indent="-457200">
              <a:lnSpc>
                <a:spcPts val="3360"/>
              </a:lnSpc>
              <a:buFontTx/>
              <a:buChar char="-"/>
            </a:pPr>
            <a:r>
              <a:rPr lang="ru" sz="2700" dirty="0" smtClean="0">
                <a:latin typeface="Times New Roman"/>
              </a:rPr>
              <a:t>облачные </a:t>
            </a:r>
            <a:r>
              <a:rPr lang="ru" sz="2700" dirty="0">
                <a:latin typeface="Times New Roman"/>
              </a:rPr>
              <a:t>технологии, </a:t>
            </a:r>
            <a:endParaRPr lang="ru" sz="2700" dirty="0" smtClean="0">
              <a:latin typeface="Times New Roman"/>
            </a:endParaRPr>
          </a:p>
          <a:p>
            <a:pPr marL="457200" indent="-457200">
              <a:lnSpc>
                <a:spcPts val="3360"/>
              </a:lnSpc>
              <a:buFontTx/>
              <a:buChar char="-"/>
            </a:pPr>
            <a:r>
              <a:rPr lang="ru" sz="2700" dirty="0" smtClean="0">
                <a:latin typeface="Times New Roman"/>
              </a:rPr>
              <a:t>интернет </a:t>
            </a:r>
            <a:r>
              <a:rPr lang="ru" sz="2700" dirty="0">
                <a:latin typeface="Times New Roman"/>
              </a:rPr>
              <a:t>вещей </a:t>
            </a:r>
            <a:endParaRPr lang="ru" sz="2700" dirty="0" smtClean="0">
              <a:latin typeface="Times New Roman"/>
            </a:endParaRPr>
          </a:p>
          <a:p>
            <a:pPr marL="457200" indent="-457200">
              <a:lnSpc>
                <a:spcPts val="3360"/>
              </a:lnSpc>
              <a:buFontTx/>
              <a:buChar char="-"/>
            </a:pPr>
            <a:r>
              <a:rPr lang="ru" sz="2700" dirty="0" smtClean="0">
                <a:latin typeface="Times New Roman"/>
              </a:rPr>
              <a:t>большие </a:t>
            </a:r>
            <a:r>
              <a:rPr lang="ru" sz="2700" dirty="0">
                <a:latin typeface="Times New Roman"/>
              </a:rPr>
              <a:t>данные </a:t>
            </a:r>
            <a:endParaRPr lang="ru" sz="2700" dirty="0" smtClean="0">
              <a:latin typeface="Times New Roman"/>
            </a:endParaRPr>
          </a:p>
          <a:p>
            <a:pPr marL="457200" indent="-457200">
              <a:lnSpc>
                <a:spcPts val="3360"/>
              </a:lnSpc>
              <a:buFontTx/>
              <a:buChar char="-"/>
            </a:pPr>
            <a:r>
              <a:rPr lang="ru" sz="2700" dirty="0" smtClean="0">
                <a:latin typeface="Times New Roman"/>
              </a:rPr>
              <a:t>виртуальная </a:t>
            </a:r>
            <a:r>
              <a:rPr lang="ru" sz="2700" dirty="0">
                <a:latin typeface="Times New Roman"/>
              </a:rPr>
              <a:t>и </a:t>
            </a:r>
            <a:r>
              <a:rPr lang="ru" sz="2700" dirty="0" smtClean="0">
                <a:latin typeface="Times New Roman"/>
              </a:rPr>
              <a:t>дополненная </a:t>
            </a:r>
            <a:r>
              <a:rPr lang="ru" sz="2700" dirty="0">
                <a:latin typeface="Times New Roman"/>
              </a:rPr>
              <a:t>реальность </a:t>
            </a:r>
            <a:endParaRPr lang="ru" sz="2700" dirty="0" smtClean="0">
              <a:latin typeface="Times New Roman"/>
            </a:endParaRPr>
          </a:p>
          <a:p>
            <a:pPr marL="457200" indent="-457200">
              <a:lnSpc>
                <a:spcPts val="3360"/>
              </a:lnSpc>
              <a:buFontTx/>
              <a:buChar char="-"/>
            </a:pPr>
            <a:r>
              <a:rPr lang="ru" sz="2700" dirty="0" smtClean="0">
                <a:latin typeface="Times New Roman"/>
              </a:rPr>
              <a:t>3D </a:t>
            </a:r>
            <a:r>
              <a:rPr lang="ru" sz="2700" dirty="0">
                <a:latin typeface="Times New Roman"/>
              </a:rPr>
              <a:t>печать и </a:t>
            </a:r>
            <a:r>
              <a:rPr lang="ru" sz="2700" dirty="0" smtClean="0">
                <a:latin typeface="Times New Roman"/>
              </a:rPr>
              <a:t>печатная </a:t>
            </a:r>
            <a:r>
              <a:rPr lang="ru" sz="2700" dirty="0">
                <a:latin typeface="Times New Roman"/>
              </a:rPr>
              <a:t>электроника </a:t>
            </a:r>
            <a:endParaRPr lang="ru" sz="2700" dirty="0" smtClean="0">
              <a:latin typeface="Times New Roman"/>
            </a:endParaRPr>
          </a:p>
          <a:p>
            <a:pPr marL="457200" indent="-457200">
              <a:lnSpc>
                <a:spcPts val="3360"/>
              </a:lnSpc>
              <a:buFontTx/>
              <a:buChar char="-"/>
            </a:pPr>
            <a:r>
              <a:rPr lang="ru" sz="2700" dirty="0" smtClean="0">
                <a:latin typeface="Times New Roman"/>
              </a:rPr>
              <a:t>квантовые </a:t>
            </a:r>
            <a:r>
              <a:rPr lang="ru" sz="2700" dirty="0">
                <a:latin typeface="Times New Roman"/>
              </a:rPr>
              <a:t>вычисления </a:t>
            </a:r>
            <a:endParaRPr lang="ru" sz="2700" dirty="0" smtClean="0">
              <a:latin typeface="Times New Roman"/>
            </a:endParaRPr>
          </a:p>
          <a:p>
            <a:pPr marL="457200" indent="-457200">
              <a:lnSpc>
                <a:spcPts val="3360"/>
              </a:lnSpc>
              <a:buFontTx/>
              <a:buChar char="-"/>
            </a:pPr>
            <a:r>
              <a:rPr lang="ru" sz="2700" dirty="0">
                <a:latin typeface="Times New Roman"/>
              </a:rPr>
              <a:t>р</a:t>
            </a:r>
            <a:r>
              <a:rPr lang="ru" sz="2700" dirty="0" smtClean="0">
                <a:latin typeface="Times New Roman"/>
              </a:rPr>
              <a:t>аспределенные реестры</a:t>
            </a:r>
          </a:p>
          <a:p>
            <a:pPr marL="457200" indent="-457200">
              <a:lnSpc>
                <a:spcPts val="3360"/>
              </a:lnSpc>
              <a:buFontTx/>
              <a:buChar char="-"/>
            </a:pPr>
            <a:r>
              <a:rPr lang="ru" sz="2700" dirty="0">
                <a:latin typeface="Times New Roman"/>
              </a:rPr>
              <a:t>и</a:t>
            </a:r>
            <a:r>
              <a:rPr lang="ru" sz="2700" dirty="0" smtClean="0">
                <a:latin typeface="Times New Roman"/>
              </a:rPr>
              <a:t>скусственный </a:t>
            </a:r>
            <a:r>
              <a:rPr lang="ru" sz="2700" dirty="0" smtClean="0">
                <a:latin typeface="Times New Roman"/>
              </a:rPr>
              <a:t>и</a:t>
            </a:r>
            <a:r>
              <a:rPr lang="ru" sz="2700" dirty="0" smtClean="0">
                <a:latin typeface="Times New Roman"/>
              </a:rPr>
              <a:t>нтеллект и робототехника</a:t>
            </a:r>
          </a:p>
          <a:p>
            <a:pPr marL="457200" indent="-457200">
              <a:lnSpc>
                <a:spcPts val="3360"/>
              </a:lnSpc>
              <a:buFontTx/>
              <a:buChar char="-"/>
            </a:pPr>
            <a:r>
              <a:rPr lang="ru" sz="2700" dirty="0" smtClean="0">
                <a:latin typeface="Times New Roman"/>
              </a:rPr>
              <a:t>биотехнологии</a:t>
            </a:r>
            <a:endParaRPr lang="ru" sz="2700" dirty="0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87968" y="2103120"/>
            <a:ext cx="1377696" cy="8534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100"/>
              </a:lnSpc>
            </a:pPr>
            <a:r>
              <a:rPr lang="ru" sz="900">
                <a:solidFill>
                  <a:srgbClr val="2796CB"/>
                </a:solidFill>
                <a:latin typeface="Calibri"/>
              </a:rPr>
              <a:t>ОБЛАЧНЫЕ ТЕХНОЛОГИИ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51264" y="3407664"/>
            <a:ext cx="1054608" cy="7924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920"/>
              </a:lnSpc>
            </a:pPr>
            <a:r>
              <a:rPr lang="ru" sz="750">
                <a:solidFill>
                  <a:srgbClr val="3A5D88"/>
                </a:solidFill>
                <a:latin typeface="Calibri"/>
              </a:rPr>
              <a:t>ИЛЫ ВСЕГДА ПОД РУКОЙ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9835896" y="4133088"/>
            <a:ext cx="469392" cy="7315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990"/>
              </a:lnSpc>
            </a:pPr>
            <a:r>
              <a:rPr lang="ru" sz="1800">
                <a:solidFill>
                  <a:srgbClr val="363636"/>
                </a:solidFill>
                <a:latin typeface="Times New Roman"/>
              </a:rPr>
              <a:t>I . II </a:t>
            </a:r>
            <a:r>
              <a:rPr lang="en-US" sz="1800">
                <a:solidFill>
                  <a:srgbClr val="363636"/>
                </a:solidFill>
                <a:latin typeface="Times New Roman"/>
              </a:rPr>
              <a:t>I'm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832848" y="4209288"/>
            <a:ext cx="487680" cy="8839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840"/>
              </a:lnSpc>
            </a:pPr>
            <a:r>
              <a:rPr lang="ru" sz="750" b="1">
                <a:solidFill>
                  <a:srgbClr val="91979E"/>
                </a:solidFill>
                <a:latin typeface="Arial"/>
              </a:rPr>
              <a:t>■</a:t>
            </a:r>
            <a:r>
              <a:rPr lang="ru" sz="750" b="1" baseline="30000">
                <a:solidFill>
                  <a:srgbClr val="91979E"/>
                </a:solidFill>
                <a:latin typeface="Arial"/>
              </a:rPr>
              <a:t>Ц|</a:t>
            </a:r>
            <a:r>
              <a:rPr lang="ru" sz="750" b="1">
                <a:solidFill>
                  <a:srgbClr val="91979E"/>
                </a:solidFill>
                <a:latin typeface="Arial"/>
              </a:rPr>
              <a:t>М ШИЗ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576816" y="4279392"/>
            <a:ext cx="451104" cy="7315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730"/>
              </a:lnSpc>
            </a:pPr>
            <a:r>
              <a:rPr lang="ru" sz="600">
                <a:solidFill>
                  <a:srgbClr val="91979E"/>
                </a:solidFill>
                <a:latin typeface="Calibri"/>
              </a:rPr>
              <a:t>«ШИШ </a:t>
            </a:r>
            <a:r>
              <a:rPr lang="en-US" sz="600">
                <a:solidFill>
                  <a:srgbClr val="91979E"/>
                </a:solidFill>
                <a:latin typeface="Calibri"/>
              </a:rPr>
              <a:t>mg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662160" y="4346448"/>
            <a:ext cx="463296" cy="8534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>
              <a:lnSpc>
                <a:spcPts val="1110"/>
              </a:lnSpc>
            </a:pPr>
            <a:r>
              <a:rPr lang="en-US" sz="950" b="1">
                <a:solidFill>
                  <a:srgbClr val="91979E"/>
                </a:solidFill>
                <a:latin typeface="Bookman Old Style"/>
              </a:rPr>
              <a:t>i </a:t>
            </a:r>
            <a:r>
              <a:rPr lang="ru" sz="950" b="1">
                <a:solidFill>
                  <a:srgbClr val="91979E"/>
                </a:solidFill>
                <a:latin typeface="Bookman Old Style"/>
              </a:rPr>
              <a:t>«ши </a:t>
            </a:r>
            <a:r>
              <a:rPr lang="en-US" sz="950" b="1">
                <a:solidFill>
                  <a:srgbClr val="91979E"/>
                </a:solidFill>
                <a:latin typeface="Bookman Old Style"/>
              </a:rPr>
              <a:t>i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692640" y="4419600"/>
            <a:ext cx="280416" cy="6096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730"/>
              </a:lnSpc>
            </a:pPr>
            <a:r>
              <a:rPr lang="en-US" sz="600">
                <a:solidFill>
                  <a:srgbClr val="569FCE"/>
                </a:solidFill>
                <a:latin typeface="Calibri"/>
              </a:rPr>
              <a:t>SMB </a:t>
            </a:r>
            <a:r>
              <a:rPr lang="ru" sz="600">
                <a:solidFill>
                  <a:srgbClr val="C2BEBE"/>
                </a:solidFill>
                <a:latin typeface="Calibri"/>
              </a:rPr>
              <a:t>тан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692640" y="4657344"/>
            <a:ext cx="274320" cy="6705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990"/>
              </a:lnSpc>
            </a:pPr>
            <a:r>
              <a:rPr lang="en-US" sz="1800">
                <a:solidFill>
                  <a:srgbClr val="91979E"/>
                </a:solidFill>
                <a:latin typeface="Times New Roman"/>
              </a:rPr>
              <a:t>•Mill </a:t>
            </a:r>
            <a:r>
              <a:rPr lang="ru" sz="1700" b="1" i="1">
                <a:solidFill>
                  <a:srgbClr val="616060"/>
                </a:solidFill>
                <a:latin typeface="Times New Roman"/>
              </a:rPr>
              <a:t>я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992" y="1459992"/>
            <a:ext cx="2901696" cy="47640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66416" y="237744"/>
            <a:ext cx="7522464" cy="499872"/>
          </a:xfrm>
          <a:prstGeom prst="rect">
            <a:avLst/>
          </a:prstGeom>
          <a:solidFill>
            <a:srgbClr val="E1EEF2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070"/>
              </a:lnSpc>
            </a:pPr>
            <a:r>
              <a:rPr lang="ru" sz="1700" b="1" i="1">
                <a:solidFill>
                  <a:srgbClr val="569FCE"/>
                </a:solidFill>
                <a:latin typeface="Calibri"/>
              </a:rPr>
              <a:t>Образование - ядро</a:t>
            </a:r>
          </a:p>
          <a:p>
            <a:pPr indent="0">
              <a:lnSpc>
                <a:spcPts val="2070"/>
              </a:lnSpc>
              <a:spcAft>
                <a:spcPts val="4830"/>
              </a:spcAft>
            </a:pPr>
            <a:r>
              <a:rPr lang="ru" sz="1700" b="1" i="1">
                <a:solidFill>
                  <a:srgbClr val="569FCE"/>
                </a:solidFill>
                <a:latin typeface="Calibri"/>
              </a:rPr>
              <a:t>мировой социально-экономической системы и ее устойчивого развития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0392" y="1560576"/>
            <a:ext cx="6748272" cy="44348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3024"/>
              </a:lnSpc>
              <a:spcBef>
                <a:spcPts val="4830"/>
              </a:spcBef>
            </a:pPr>
            <a:r>
              <a:rPr lang="ru" sz="2600" dirty="0">
                <a:solidFill>
                  <a:srgbClr val="3A5D88"/>
                </a:solidFill>
                <a:latin typeface="Calibri"/>
              </a:rPr>
              <a:t>В цифровом обществе основные экономические и социальные силы мира сосредоточены вокруг секторов и отраслей, непосредственно связанных с </a:t>
            </a:r>
            <a:r>
              <a:rPr lang="ru" sz="2600" dirty="0">
                <a:solidFill>
                  <a:srgbClr val="FF0000"/>
                </a:solidFill>
                <a:latin typeface="Calibri"/>
              </a:rPr>
              <a:t>ЗНАНИЯМИ, </a:t>
            </a:r>
            <a:r>
              <a:rPr lang="ru" sz="2600" dirty="0">
                <a:solidFill>
                  <a:srgbClr val="3A5D88"/>
                </a:solidFill>
                <a:latin typeface="Calibri"/>
              </a:rPr>
              <a:t>что подразумевает, в первую очередь, </a:t>
            </a:r>
            <a:r>
              <a:rPr lang="ru" sz="2600" dirty="0">
                <a:solidFill>
                  <a:srgbClr val="FF0000"/>
                </a:solidFill>
                <a:latin typeface="Calibri"/>
              </a:rPr>
              <a:t>ОБРАЗОВАНИЕ</a:t>
            </a:r>
          </a:p>
          <a:p>
            <a:pPr marL="203200" indent="0">
              <a:lnSpc>
                <a:spcPts val="2160"/>
              </a:lnSpc>
            </a:pPr>
            <a:endParaRPr lang="ru" sz="1700" b="1" dirty="0" smtClean="0">
              <a:solidFill>
                <a:srgbClr val="002060"/>
              </a:solidFill>
              <a:latin typeface="Calibri"/>
            </a:endParaRPr>
          </a:p>
          <a:p>
            <a:pPr marL="203200" indent="0">
              <a:lnSpc>
                <a:spcPts val="2160"/>
              </a:lnSpc>
            </a:pPr>
            <a:endParaRPr lang="ru" sz="1700" b="1" dirty="0">
              <a:solidFill>
                <a:srgbClr val="002060"/>
              </a:solidFill>
              <a:latin typeface="Calibri"/>
            </a:endParaRPr>
          </a:p>
          <a:p>
            <a:pPr marL="203200" indent="0">
              <a:lnSpc>
                <a:spcPts val="2160"/>
              </a:lnSpc>
            </a:pPr>
            <a:r>
              <a:rPr lang="ru" sz="1700" b="1" dirty="0" smtClean="0">
                <a:solidFill>
                  <a:srgbClr val="002060"/>
                </a:solidFill>
                <a:latin typeface="Calibri"/>
              </a:rPr>
              <a:t>Устойчивое </a:t>
            </a:r>
            <a:r>
              <a:rPr lang="ru" sz="1700" b="1" dirty="0">
                <a:solidFill>
                  <a:srgbClr val="002060"/>
                </a:solidFill>
                <a:latin typeface="Calibri"/>
              </a:rPr>
              <a:t>развитие начинается с </a:t>
            </a:r>
            <a:r>
              <a:rPr lang="ru" sz="1700" b="1" dirty="0" smtClean="0">
                <a:solidFill>
                  <a:srgbClr val="002060"/>
                </a:solidFill>
                <a:latin typeface="Calibri"/>
              </a:rPr>
              <a:t>образования.</a:t>
            </a:r>
            <a:endParaRPr lang="ru" sz="1700" b="1" dirty="0">
              <a:solidFill>
                <a:srgbClr val="002060"/>
              </a:solidFill>
              <a:latin typeface="Calibri"/>
            </a:endParaRPr>
          </a:p>
          <a:p>
            <a:pPr marL="203200" indent="0">
              <a:lnSpc>
                <a:spcPts val="2160"/>
              </a:lnSpc>
            </a:pPr>
            <a:r>
              <a:rPr lang="ru" sz="1700" b="1" dirty="0" smtClean="0">
                <a:solidFill>
                  <a:srgbClr val="002060"/>
                </a:solidFill>
                <a:latin typeface="Calibri"/>
              </a:rPr>
              <a:t>Образование </a:t>
            </a:r>
            <a:r>
              <a:rPr lang="ru" sz="1700" dirty="0">
                <a:solidFill>
                  <a:srgbClr val="002060"/>
                </a:solidFill>
                <a:latin typeface="Calibri"/>
              </a:rPr>
              <a:t>находится в центре Повестки дня до 2030 года в интересах устойчивого развития и имеет важнейшее значение для </a:t>
            </a:r>
            <a:r>
              <a:rPr lang="ru" sz="1700" dirty="0" smtClean="0">
                <a:solidFill>
                  <a:srgbClr val="002060"/>
                </a:solidFill>
                <a:latin typeface="Calibri"/>
              </a:rPr>
              <a:t>успеха.</a:t>
            </a:r>
            <a:endParaRPr lang="ru" sz="17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68512" y="6044184"/>
            <a:ext cx="158496" cy="109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670"/>
              </a:lnSpc>
            </a:pPr>
            <a:r>
              <a:rPr lang="ru" sz="550">
                <a:solidFill>
                  <a:srgbClr val="91979E"/>
                </a:solidFill>
                <a:latin typeface="Calibri"/>
              </a:rPr>
              <a:t>V.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76784"/>
            <a:ext cx="6830568" cy="4602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" y="4806696"/>
            <a:ext cx="2170176" cy="1972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368" y="4806696"/>
            <a:ext cx="4425696" cy="19720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43216" y="167640"/>
            <a:ext cx="4547616" cy="626059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5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5"/>
              </a:rPr>
              <a:t>ЦУР 1: Ликвидация нищеты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6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6"/>
              </a:rPr>
              <a:t>ЦУР 2: Ликвидация голода</a:t>
            </a:r>
            <a:r>
              <a:rPr lang="ru" sz="1700" u="sng" dirty="0">
                <a:solidFill>
                  <a:srgbClr val="0367C4"/>
                </a:solidFill>
                <a:latin typeface="Calibri"/>
              </a:rPr>
              <a:t> </a:t>
            </a:r>
            <a:r>
              <a:rPr lang="ru" sz="1700" dirty="0">
                <a:latin typeface="Calibri"/>
                <a:hlinkClick r:id="rId7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7"/>
              </a:rPr>
              <a:t>ЦУР 3: Здоровье и благополучие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solidFill>
                  <a:srgbClr val="FF0000"/>
                </a:solidFill>
                <a:latin typeface="Calibri"/>
                <a:hlinkClick r:id="rId8"/>
              </a:rPr>
              <a:t>•</a:t>
            </a:r>
            <a:r>
              <a:rPr lang="ru" sz="1700" b="1" u="sng" dirty="0">
                <a:solidFill>
                  <a:srgbClr val="0367C4"/>
                </a:solidFill>
                <a:latin typeface="Calibri"/>
                <a:hlinkClick r:id="rId8"/>
              </a:rPr>
              <a:t>ЦУР 4: Качественное образование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9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9"/>
              </a:rPr>
              <a:t>ЦУР 5: Гендерное равенство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10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10"/>
              </a:rPr>
              <a:t>ЦУР 6: Чистая вода и санитария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11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11"/>
              </a:rPr>
              <a:t>ЦУР 7: Недорогостоящая и чистая энергия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12"/>
              </a:rPr>
              <a:t>•</a:t>
            </a:r>
            <a:r>
              <a:rPr lang="ru" sz="1700" b="1" u="sng" dirty="0">
                <a:solidFill>
                  <a:srgbClr val="0367C4"/>
                </a:solidFill>
                <a:latin typeface="Calibri"/>
                <a:hlinkClick r:id="rId12"/>
              </a:rPr>
              <a:t>ЦУР 8: Достойная работа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12"/>
              </a:rPr>
              <a:t>•</a:t>
            </a:r>
            <a:r>
              <a:rPr lang="ru" sz="1700" b="1" u="sng" dirty="0">
                <a:solidFill>
                  <a:srgbClr val="0367C4"/>
                </a:solidFill>
                <a:latin typeface="Calibri"/>
                <a:hlinkClick r:id="rId12"/>
              </a:rPr>
              <a:t>и экономический рост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13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13"/>
              </a:rPr>
              <a:t>ЦУР 9: Индустриализация, инновации и</a:t>
            </a:r>
          </a:p>
          <a:p>
            <a:pPr indent="0">
              <a:lnSpc>
                <a:spcPts val="2160"/>
              </a:lnSpc>
            </a:pPr>
            <a:r>
              <a:rPr lang="ru" sz="1700" u="sng" dirty="0">
                <a:solidFill>
                  <a:srgbClr val="0367C4"/>
                </a:solidFill>
                <a:latin typeface="Calibri"/>
              </a:rPr>
              <a:t>инфраструктура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14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14"/>
              </a:rPr>
              <a:t>ЦУР 10: Уменьшение неравенства</a:t>
            </a:r>
            <a:r>
              <a:rPr lang="ru" sz="1700" u="sng" dirty="0">
                <a:solidFill>
                  <a:srgbClr val="0367C4"/>
                </a:solidFill>
                <a:latin typeface="Calibri"/>
              </a:rPr>
              <a:t> </a:t>
            </a:r>
            <a:r>
              <a:rPr lang="ru" sz="1700" dirty="0">
                <a:latin typeface="Calibri"/>
                <a:hlinkClick r:id="rId15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15"/>
              </a:rPr>
              <a:t>ЦУР 11: Устойчивые города и населенные</a:t>
            </a:r>
          </a:p>
          <a:p>
            <a:pPr indent="0">
              <a:lnSpc>
                <a:spcPts val="2160"/>
              </a:lnSpc>
            </a:pPr>
            <a:r>
              <a:rPr lang="ru" sz="1700" u="sng" dirty="0">
                <a:solidFill>
                  <a:srgbClr val="0367C4"/>
                </a:solidFill>
                <a:latin typeface="Calibri"/>
              </a:rPr>
              <a:t>пункты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16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16"/>
              </a:rPr>
              <a:t>ЦУР 12: Ответственное потребление и</a:t>
            </a:r>
          </a:p>
          <a:p>
            <a:pPr indent="0">
              <a:lnSpc>
                <a:spcPts val="2160"/>
              </a:lnSpc>
            </a:pPr>
            <a:r>
              <a:rPr lang="ru" sz="1700" u="sng" dirty="0">
                <a:solidFill>
                  <a:srgbClr val="0367C4"/>
                </a:solidFill>
                <a:latin typeface="Calibri"/>
              </a:rPr>
              <a:t>производство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17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17"/>
              </a:rPr>
              <a:t>ЦУР 13: Борьба с изменением климата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18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18"/>
              </a:rPr>
              <a:t>ЦУР 14: Морские экосистемы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19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19"/>
              </a:rPr>
              <a:t>ЦУР 15: Сохранение экосистем суши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20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20"/>
              </a:rPr>
              <a:t>ЦУР 16: Мир, правосудие и эффективные</a:t>
            </a:r>
          </a:p>
          <a:p>
            <a:pPr indent="0">
              <a:lnSpc>
                <a:spcPts val="2160"/>
              </a:lnSpc>
            </a:pPr>
            <a:r>
              <a:rPr lang="ru" sz="1700" u="sng" dirty="0">
                <a:solidFill>
                  <a:srgbClr val="0367C4"/>
                </a:solidFill>
                <a:latin typeface="Calibri"/>
              </a:rPr>
              <a:t>институты</a:t>
            </a:r>
          </a:p>
          <a:p>
            <a:pPr indent="0">
              <a:lnSpc>
                <a:spcPts val="2160"/>
              </a:lnSpc>
            </a:pPr>
            <a:r>
              <a:rPr lang="ru" sz="1700" dirty="0">
                <a:latin typeface="Calibri"/>
                <a:hlinkClick r:id="rId21"/>
              </a:rPr>
              <a:t>•</a:t>
            </a:r>
            <a:r>
              <a:rPr lang="ru" sz="1700" u="sng" dirty="0">
                <a:solidFill>
                  <a:srgbClr val="0367C4"/>
                </a:solidFill>
                <a:latin typeface="Calibri"/>
                <a:hlinkClick r:id="rId21"/>
              </a:rPr>
              <a:t>ЦУР 17: Партнерство в интересах устойчивого</a:t>
            </a:r>
          </a:p>
          <a:p>
            <a:pPr indent="0">
              <a:lnSpc>
                <a:spcPts val="2160"/>
              </a:lnSpc>
            </a:pPr>
            <a:r>
              <a:rPr lang="ru" sz="1700" u="sng" dirty="0">
                <a:solidFill>
                  <a:srgbClr val="0367C4"/>
                </a:solidFill>
                <a:latin typeface="Calibri"/>
              </a:rPr>
              <a:t>развития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8784" y="268986"/>
            <a:ext cx="10605516" cy="64541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4776"/>
              </a:lnSpc>
              <a:spcAft>
                <a:spcPts val="490"/>
              </a:spcAft>
            </a:pPr>
            <a:r>
              <a:rPr lang="ru" sz="4200" dirty="0" smtClean="0">
                <a:latin typeface="Calibri"/>
              </a:rPr>
              <a:t>Ключевые </a:t>
            </a:r>
            <a:r>
              <a:rPr lang="ru" sz="4200" dirty="0">
                <a:latin typeface="Calibri"/>
              </a:rPr>
              <a:t>компетенции цифрового общества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969" y="1345689"/>
            <a:ext cx="7359146" cy="551231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92" y="3197352"/>
            <a:ext cx="8141208" cy="36606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3224" y="591312"/>
            <a:ext cx="2365248" cy="35661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3170"/>
              </a:lnSpc>
              <a:spcAft>
                <a:spcPts val="560"/>
              </a:spcAft>
            </a:pPr>
            <a:r>
              <a:rPr lang="ru" sz="2600">
                <a:solidFill>
                  <a:srgbClr val="0367C4"/>
                </a:solidFill>
                <a:latin typeface="Calibri"/>
              </a:rPr>
              <a:t>Цифровая эпоха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2392" y="1164336"/>
            <a:ext cx="8631936" cy="18867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52984" indent="-228600">
              <a:lnSpc>
                <a:spcPts val="2112"/>
              </a:lnSpc>
              <a:spcBef>
                <a:spcPts val="560"/>
              </a:spcBef>
            </a:pPr>
            <a:r>
              <a:rPr lang="ru" sz="2100" b="1">
                <a:latin typeface="Calibri"/>
              </a:rPr>
              <a:t>• историческая фаза развития цивилизации, жизнь и деятельность человека в которой прежде всего связаны с созданием, переработкой и использованием информации и </a:t>
            </a:r>
            <a:r>
              <a:rPr lang="ru" sz="2100" b="1">
                <a:solidFill>
                  <a:srgbClr val="FF0000"/>
                </a:solidFill>
                <a:latin typeface="Calibri"/>
              </a:rPr>
              <a:t>знаний</a:t>
            </a:r>
            <a:r>
              <a:rPr lang="ru" sz="2100" b="1">
                <a:latin typeface="Calibri"/>
              </a:rPr>
              <a:t>,представленных в цифровом виде, а большая часть занятого населения вовлечена в процессы накопления, хранения, поиска, обработки и распределения информации и знаний, а не производство традиционных видов товаров и услуг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2191512"/>
            <a:ext cx="9857232" cy="39380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90928" y="387096"/>
            <a:ext cx="7053072" cy="15819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4320"/>
              </a:lnSpc>
            </a:pPr>
            <a:r>
              <a:rPr lang="ru" sz="3900">
                <a:solidFill>
                  <a:srgbClr val="002060"/>
                </a:solidFill>
                <a:latin typeface="Calibri"/>
              </a:rPr>
              <a:t>Цифровизация образования. Проблемы и вызовы (Но и новые возможности)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16" y="1496568"/>
            <a:ext cx="7217664" cy="46786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70048" y="1615440"/>
            <a:ext cx="344424" cy="1569720"/>
          </a:xfrm>
          <a:prstGeom prst="rect">
            <a:avLst/>
          </a:prstGeom>
        </p:spPr>
        <p:txBody>
          <a:bodyPr vert="vert270" wrap="none" lIns="0" tIns="0" rIns="0" bIns="0">
            <a:noAutofit/>
          </a:bodyPr>
          <a:lstStyle/>
          <a:p>
            <a:pPr indent="0">
              <a:lnSpc>
                <a:spcPts val="1220"/>
              </a:lnSpc>
            </a:pPr>
            <a:r>
              <a:rPr lang="en-US" sz="1000" i="1">
                <a:solidFill>
                  <a:srgbClr val="363636"/>
                </a:solidFill>
                <a:latin typeface="Calibri"/>
              </a:rPr>
              <a:t>&lt;MmOkA.RU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20312" y="725424"/>
            <a:ext cx="4233672" cy="2987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2930"/>
              </a:lnSpc>
            </a:pPr>
            <a:r>
              <a:rPr lang="ru" sz="2400" b="1" i="1">
                <a:solidFill>
                  <a:srgbClr val="569FCE"/>
                </a:solidFill>
                <a:latin typeface="Calibri"/>
              </a:rPr>
              <a:t>Вопрос: Это книга! Это книга?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81800" y="6230112"/>
            <a:ext cx="2578608" cy="14935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220"/>
              </a:lnSpc>
            </a:pPr>
            <a:r>
              <a:rPr lang="en-US" sz="1000">
                <a:latin typeface="Calibri"/>
                <a:hlinkClick r:id="rId3"/>
              </a:rPr>
              <a:t>http://caricatura.ru/parad/timofeev/pic/9747.jpg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80" y="1316736"/>
            <a:ext cx="6797040" cy="48036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2336" y="566928"/>
            <a:ext cx="3090672" cy="2987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2930"/>
              </a:lnSpc>
            </a:pPr>
            <a:r>
              <a:rPr lang="ru" sz="2400" b="1" i="1">
                <a:solidFill>
                  <a:srgbClr val="569FCE"/>
                </a:solidFill>
                <a:latin typeface="Calibri"/>
              </a:rPr>
              <a:t>Вопрос: Ученье - свет?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70776" y="6199632"/>
            <a:ext cx="2520696" cy="14935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220"/>
              </a:lnSpc>
            </a:pPr>
            <a:r>
              <a:rPr lang="en-US" sz="1000">
                <a:latin typeface="Calibri"/>
                <a:hlinkClick r:id="rId3"/>
              </a:rPr>
              <a:t>http://caricatura.ru/parad/sergeev/pic/6221.jpg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952" y="2819400"/>
            <a:ext cx="8403336" cy="40050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73936" y="874776"/>
            <a:ext cx="7866888" cy="11978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5136"/>
              </a:lnSpc>
              <a:spcAft>
                <a:spcPts val="4760"/>
              </a:spcAft>
            </a:pPr>
            <a:r>
              <a:rPr lang="ru" sz="4200">
                <a:latin typeface="Calibri"/>
              </a:rPr>
              <a:t>Основной носитель, генератор и потребитель знаний - </a:t>
            </a:r>
            <a:r>
              <a:rPr lang="ru" sz="4200">
                <a:solidFill>
                  <a:srgbClr val="FF0000"/>
                </a:solidFill>
                <a:latin typeface="Calibri"/>
              </a:rPr>
              <a:t>человек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2640" y="752856"/>
            <a:ext cx="7967472" cy="53675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3888"/>
              </a:lnSpc>
            </a:pPr>
            <a:r>
              <a:rPr lang="ru" sz="3500" dirty="0">
                <a:latin typeface="Calibri"/>
              </a:rPr>
              <a:t>Интеллектуальный потенциал цифрового </a:t>
            </a:r>
            <a:r>
              <a:rPr lang="ru" sz="3500" dirty="0" smtClean="0">
                <a:latin typeface="Calibri"/>
              </a:rPr>
              <a:t>общества </a:t>
            </a:r>
            <a:r>
              <a:rPr lang="ru" sz="3500" dirty="0">
                <a:latin typeface="Calibri"/>
              </a:rPr>
              <a:t>и его (цифровой) экономики связан прежде всего с </a:t>
            </a:r>
            <a:r>
              <a:rPr lang="ru" sz="3500" dirty="0">
                <a:solidFill>
                  <a:srgbClr val="0367C4"/>
                </a:solidFill>
                <a:latin typeface="Calibri"/>
              </a:rPr>
              <a:t>человеком-цифровым гражданином, который наряду с (цифровыми)домашними хозяйствами, бизнесом и государством выступает в качестве основного хозяйствующего субъекта цифровой экономики</a:t>
            </a:r>
            <a:r>
              <a:rPr lang="ru" sz="3500" dirty="0">
                <a:latin typeface="Calibri"/>
              </a:rPr>
              <a:t>, а также с </a:t>
            </a:r>
            <a:r>
              <a:rPr lang="ru" sz="3500" dirty="0">
                <a:solidFill>
                  <a:srgbClr val="0367C4"/>
                </a:solidFill>
                <a:latin typeface="Calibri"/>
              </a:rPr>
              <a:t>инновациями</a:t>
            </a:r>
            <a:r>
              <a:rPr lang="ru" sz="3500" dirty="0">
                <a:latin typeface="Calibri"/>
              </a:rPr>
              <a:t>, являющимися результатом процесса генерации и потребления знаний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8392" y="173736"/>
            <a:ext cx="6477000" cy="23774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2070"/>
              </a:lnSpc>
            </a:pPr>
            <a:r>
              <a:rPr lang="ru" sz="1700" b="1">
                <a:solidFill>
                  <a:srgbClr val="000090"/>
                </a:solidFill>
                <a:latin typeface="Calibri"/>
              </a:rPr>
              <a:t>Три глобальных стадии технологического развития человечества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56944" y="505968"/>
          <a:ext cx="9177528" cy="6352032"/>
        </p:xfrm>
        <a:graphic>
          <a:graphicData uri="http://schemas.openxmlformats.org/drawingml/2006/table">
            <a:tbl>
              <a:tblPr/>
              <a:tblGrid>
                <a:gridCol w="2304288"/>
                <a:gridCol w="2286000"/>
                <a:gridCol w="2286000"/>
                <a:gridCol w="2301240"/>
              </a:tblGrid>
              <a:tr h="1350264">
                <a:tc>
                  <a:txBody>
                    <a:bodyPr/>
                    <a:lstStyle/>
                    <a:p>
                      <a:pPr marL="127000" indent="0">
                        <a:lnSpc>
                          <a:spcPts val="3170"/>
                        </a:lnSpc>
                      </a:pPr>
                      <a:r>
                        <a:rPr lang="ru" sz="2600">
                          <a:latin typeface="Calibri"/>
                        </a:rPr>
                        <a:t>США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 indent="0">
                        <a:lnSpc>
                          <a:spcPts val="3300"/>
                        </a:lnSpc>
                      </a:pPr>
                      <a:r>
                        <a:rPr lang="ru" sz="2700" b="1">
                          <a:latin typeface="Calibri"/>
                        </a:rPr>
                        <a:t>СЕЛЬХОЗ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ts val="3300"/>
                        </a:lnSpc>
                      </a:pPr>
                      <a:r>
                        <a:rPr lang="ru" sz="2700" b="1">
                          <a:latin typeface="Calibri"/>
                        </a:rPr>
                        <a:t>ИНДУСТР.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ts val="3300"/>
                        </a:lnSpc>
                      </a:pPr>
                      <a:r>
                        <a:rPr lang="ru" sz="2700" b="1">
                          <a:latin typeface="Calibri"/>
                        </a:rPr>
                        <a:t>ИНФ/ЦИФР</a:t>
                      </a:r>
                    </a:p>
                  </a:txBody>
                  <a:tcPr marL="0" marR="0" marT="0" marB="0"/>
                </a:tc>
              </a:tr>
              <a:tr h="969264">
                <a:tc>
                  <a:txBody>
                    <a:bodyPr/>
                    <a:lstStyle/>
                    <a:p>
                      <a:pPr marL="127000" indent="0">
                        <a:lnSpc>
                          <a:spcPts val="3170"/>
                        </a:lnSpc>
                      </a:pPr>
                      <a:r>
                        <a:rPr lang="ru" sz="2600">
                          <a:latin typeface="Calibri"/>
                        </a:rPr>
                        <a:t>Период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До 1800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1800 -1957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1957-...</a:t>
                      </a:r>
                    </a:p>
                  </a:txBody>
                  <a:tcPr marL="0" marR="0" marT="0" marB="0"/>
                </a:tc>
              </a:tr>
              <a:tr h="1484376">
                <a:tc>
                  <a:txBody>
                    <a:bodyPr/>
                    <a:lstStyle/>
                    <a:p>
                      <a:pPr marL="127000" indent="0">
                        <a:lnSpc>
                          <a:spcPts val="3170"/>
                        </a:lnSpc>
                        <a:spcAft>
                          <a:spcPts val="560"/>
                        </a:spcAft>
                      </a:pPr>
                      <a:r>
                        <a:rPr lang="ru" sz="2600">
                          <a:latin typeface="Calibri"/>
                        </a:rPr>
                        <a:t>Основные</a:t>
                      </a:r>
                    </a:p>
                    <a:p>
                      <a:pPr marL="127000" indent="0">
                        <a:lnSpc>
                          <a:spcPts val="3170"/>
                        </a:lnSpc>
                      </a:pPr>
                      <a:r>
                        <a:rPr lang="ru" sz="2600">
                          <a:latin typeface="Calibri"/>
                        </a:rPr>
                        <a:t>работники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Фермеры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Промышленн</a:t>
                      </a:r>
                    </a:p>
                    <a:p>
                      <a:pPr marL="114300" indent="0">
                        <a:lnSpc>
                          <a:spcPts val="2930"/>
                        </a:lnSpc>
                        <a:spcAft>
                          <a:spcPts val="420"/>
                        </a:spcAft>
                      </a:pPr>
                      <a:r>
                        <a:rPr lang="ru" sz="2400" b="1">
                          <a:latin typeface="Calibri"/>
                        </a:rPr>
                        <a:t>ые</a:t>
                      </a:r>
                    </a:p>
                    <a:p>
                      <a:pPr marL="1143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рабочие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ts val="2880"/>
                        </a:lnSpc>
                      </a:pPr>
                      <a:r>
                        <a:rPr lang="ru" sz="2400" b="1">
                          <a:latin typeface="Calibri"/>
                        </a:rPr>
                        <a:t>Информацион ные работники</a:t>
                      </a:r>
                    </a:p>
                  </a:txBody>
                  <a:tcPr marL="0" marR="0" marT="0" marB="0"/>
                </a:tc>
              </a:tr>
              <a:tr h="1627632">
                <a:tc>
                  <a:txBody>
                    <a:bodyPr/>
                    <a:lstStyle/>
                    <a:p>
                      <a:pPr marL="127000" indent="0">
                        <a:lnSpc>
                          <a:spcPts val="2930"/>
                        </a:lnSpc>
                        <a:spcAft>
                          <a:spcPts val="350"/>
                        </a:spcAft>
                      </a:pPr>
                      <a:r>
                        <a:rPr lang="ru" sz="2400" b="1">
                          <a:latin typeface="Calibri"/>
                        </a:rPr>
                        <a:t>Взаимодей¬</a:t>
                      </a:r>
                    </a:p>
                    <a:p>
                      <a:pPr marL="1270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ствие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Человек-</a:t>
                      </a:r>
                    </a:p>
                    <a:p>
                      <a:pPr marL="1016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земля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Человек-</a:t>
                      </a:r>
                    </a:p>
                    <a:p>
                      <a:pPr marL="1143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машины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Человек-</a:t>
                      </a:r>
                    </a:p>
                    <a:p>
                      <a:pPr marL="114300" indent="0">
                        <a:lnSpc>
                          <a:spcPts val="2930"/>
                        </a:lnSpc>
                        <a:spcAft>
                          <a:spcPts val="350"/>
                        </a:spcAft>
                      </a:pPr>
                      <a:r>
                        <a:rPr lang="ru" sz="2400" b="1">
                          <a:latin typeface="Calibri"/>
                        </a:rPr>
                        <a:t>человек</a:t>
                      </a:r>
                    </a:p>
                    <a:p>
                      <a:pPr marL="114300" indent="0">
                        <a:lnSpc>
                          <a:spcPts val="2856"/>
                        </a:lnSpc>
                      </a:pPr>
                      <a:r>
                        <a:rPr lang="ru" sz="2400" b="1">
                          <a:latin typeface="Calibri"/>
                        </a:rPr>
                        <a:t>[объект-объект </a:t>
                      </a:r>
                      <a:r>
                        <a:rPr lang="en-US" sz="2400" b="1">
                          <a:latin typeface="Calibri"/>
                        </a:rPr>
                        <a:t>(IOT)]</a:t>
                      </a:r>
                    </a:p>
                  </a:txBody>
                  <a:tcPr marL="0" marR="0" marT="0" marB="0" anchor="b"/>
                </a:tc>
              </a:tr>
              <a:tr h="920496">
                <a:tc>
                  <a:txBody>
                    <a:bodyPr/>
                    <a:lstStyle/>
                    <a:p>
                      <a:pPr marL="127000" indent="0">
                        <a:lnSpc>
                          <a:spcPts val="2930"/>
                        </a:lnSpc>
                        <a:spcAft>
                          <a:spcPts val="350"/>
                        </a:spcAft>
                      </a:pPr>
                      <a:r>
                        <a:rPr lang="ru" sz="2400" b="1">
                          <a:latin typeface="Calibri"/>
                        </a:rPr>
                        <a:t>Средства</a:t>
                      </a:r>
                    </a:p>
                    <a:p>
                      <a:pPr marL="1270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производства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016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Ручные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Машины и</a:t>
                      </a:r>
                    </a:p>
                    <a:p>
                      <a:pPr marL="114300" indent="0">
                        <a:lnSpc>
                          <a:spcPts val="2930"/>
                        </a:lnSpc>
                      </a:pPr>
                      <a:r>
                        <a:rPr lang="ru" sz="2400" b="1">
                          <a:latin typeface="Calibri"/>
                        </a:rPr>
                        <a:t>механизмы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ts val="3170"/>
                        </a:lnSpc>
                      </a:pPr>
                      <a:r>
                        <a:rPr lang="ru" sz="2600">
                          <a:latin typeface="Calibri"/>
                        </a:rPr>
                        <a:t>ИКТ/Цифро</a:t>
                      </a:r>
                    </a:p>
                    <a:p>
                      <a:pPr marL="114300" indent="0">
                        <a:lnSpc>
                          <a:spcPts val="3170"/>
                        </a:lnSpc>
                      </a:pPr>
                      <a:r>
                        <a:rPr lang="ru" sz="2600">
                          <a:latin typeface="Calibri"/>
                        </a:rPr>
                        <a:t>вые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088" y="3282696"/>
            <a:ext cx="8820912" cy="33162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9344" y="109728"/>
            <a:ext cx="8363712" cy="28498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92100" indent="0" algn="ctr">
              <a:lnSpc>
                <a:spcPts val="3660"/>
              </a:lnSpc>
              <a:spcAft>
                <a:spcPts val="630"/>
              </a:spcAft>
            </a:pPr>
            <a:r>
              <a:rPr lang="ru" sz="3000">
                <a:solidFill>
                  <a:srgbClr val="000090"/>
                </a:solidFill>
                <a:latin typeface="Calibri"/>
              </a:rPr>
              <a:t>Информационная (цифровая) эпоха</a:t>
            </a:r>
          </a:p>
          <a:p>
            <a:pPr marL="241300" indent="-241300">
              <a:lnSpc>
                <a:spcPts val="2568"/>
              </a:lnSpc>
              <a:spcAft>
                <a:spcPts val="630"/>
              </a:spcAft>
            </a:pPr>
            <a:r>
              <a:rPr lang="ru" sz="2400" b="1">
                <a:solidFill>
                  <a:srgbClr val="000090"/>
                </a:solidFill>
                <a:latin typeface="Calibri"/>
              </a:rPr>
              <a:t>*    Основные субъекты технологического взаимодействия -люди, [иногда - другие объекты (интернет вещей)]</a:t>
            </a:r>
          </a:p>
          <a:p>
            <a:pPr marL="241300" indent="-241300">
              <a:lnSpc>
                <a:spcPts val="2568"/>
              </a:lnSpc>
              <a:spcAft>
                <a:spcPts val="630"/>
              </a:spcAft>
            </a:pPr>
            <a:r>
              <a:rPr lang="ru" sz="2400" b="1">
                <a:solidFill>
                  <a:srgbClr val="000090"/>
                </a:solidFill>
                <a:latin typeface="Calibri"/>
              </a:rPr>
              <a:t>*    Основные ресурсы </a:t>
            </a:r>
            <a:r>
              <a:rPr lang="ru" sz="2400">
                <a:solidFill>
                  <a:srgbClr val="000090"/>
                </a:solidFill>
                <a:latin typeface="Calibri"/>
              </a:rPr>
              <a:t>- оцифрованные </a:t>
            </a:r>
            <a:r>
              <a:rPr lang="ru" sz="2400" b="1">
                <a:solidFill>
                  <a:srgbClr val="000090"/>
                </a:solidFill>
                <a:latin typeface="Calibri"/>
              </a:rPr>
              <a:t>данные, информация и знания</a:t>
            </a:r>
          </a:p>
          <a:p>
            <a:pPr marL="241300" indent="-241300">
              <a:lnSpc>
                <a:spcPts val="2592"/>
              </a:lnSpc>
              <a:spcAft>
                <a:spcPts val="2170"/>
              </a:spcAft>
            </a:pPr>
            <a:r>
              <a:rPr lang="ru" sz="2400" b="1">
                <a:solidFill>
                  <a:srgbClr val="000090"/>
                </a:solidFill>
                <a:latin typeface="Calibri"/>
              </a:rPr>
              <a:t>*    Основные средства производства -информационные и коммуникационные технологии (ИКТ)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1848" y="289560"/>
            <a:ext cx="8391144" cy="65410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3456"/>
              </a:lnSpc>
              <a:spcAft>
                <a:spcPts val="2450"/>
              </a:spcAft>
            </a:pPr>
            <a:r>
              <a:rPr lang="ru" sz="3000">
                <a:solidFill>
                  <a:srgbClr val="0367C4"/>
                </a:solidFill>
                <a:latin typeface="Calibri"/>
              </a:rPr>
              <a:t>Цифровой эпохе соответствует концепция Информационного сетевого /Цифрового общества</a:t>
            </a:r>
            <a:r>
              <a:rPr lang="ru" sz="3100">
                <a:latin typeface="Calibri"/>
              </a:rPr>
              <a:t>-общая платформа взаимодействия всех субъектов современной экономики для решения проблемы реализации нового производственного цикла , который базируется на трех основных понятиях: </a:t>
            </a:r>
            <a:r>
              <a:rPr lang="ru" sz="3000">
                <a:latin typeface="Calibri"/>
              </a:rPr>
              <a:t>информация,</a:t>
            </a:r>
            <a:r>
              <a:rPr lang="ru" sz="3000">
                <a:solidFill>
                  <a:srgbClr val="FF0000"/>
                </a:solidFill>
                <a:latin typeface="Calibri"/>
              </a:rPr>
              <a:t>знания </a:t>
            </a:r>
            <a:r>
              <a:rPr lang="ru" sz="3000">
                <a:latin typeface="Calibri"/>
              </a:rPr>
              <a:t>и коммуникации;</a:t>
            </a:r>
          </a:p>
          <a:p>
            <a:pPr indent="0">
              <a:lnSpc>
                <a:spcPts val="3432"/>
              </a:lnSpc>
            </a:pPr>
            <a:r>
              <a:rPr lang="ru" sz="3000">
                <a:latin typeface="Calibri"/>
              </a:rPr>
              <a:t>Это - общество </a:t>
            </a:r>
            <a:r>
              <a:rPr lang="ru" sz="3000">
                <a:solidFill>
                  <a:srgbClr val="FF0000"/>
                </a:solidFill>
                <a:latin typeface="Calibri"/>
              </a:rPr>
              <a:t>обучения </a:t>
            </a:r>
            <a:r>
              <a:rPr lang="ru" sz="3000">
                <a:latin typeface="Calibri"/>
              </a:rPr>
              <a:t>на протяжении всей жизни (</a:t>
            </a:r>
            <a:r>
              <a:rPr lang="ru" sz="3000">
                <a:solidFill>
                  <a:srgbClr val="FF0000"/>
                </a:solidFill>
                <a:latin typeface="Calibri"/>
              </a:rPr>
              <a:t>Общество НЕПРЕРЫВНОГО </a:t>
            </a:r>
            <a:r>
              <a:rPr lang="ru" sz="3000">
                <a:latin typeface="Calibri"/>
              </a:rPr>
              <a:t>Пожизненного </a:t>
            </a:r>
            <a:r>
              <a:rPr lang="ru" sz="3000">
                <a:solidFill>
                  <a:srgbClr val="FF0000"/>
                </a:solidFill>
                <a:latin typeface="Calibri"/>
              </a:rPr>
              <a:t>ОБУЧЕНИЯ</a:t>
            </a:r>
            <a:r>
              <a:rPr lang="ru" sz="3000">
                <a:latin typeface="Calibri"/>
              </a:rPr>
              <a:t>), а, </a:t>
            </a:r>
            <a:r>
              <a:rPr lang="ru" sz="3100">
                <a:latin typeface="Calibri"/>
              </a:rPr>
              <a:t>фактически</a:t>
            </a:r>
            <a:r>
              <a:rPr lang="ru" sz="3000">
                <a:latin typeface="Calibri"/>
              </a:rPr>
              <a:t>, Цифровое общество -новый </a:t>
            </a:r>
            <a:r>
              <a:rPr lang="ru" sz="3100">
                <a:latin typeface="Calibri"/>
              </a:rPr>
              <a:t>культурно-исторический контекст развития человека в условиях промышленной революции 4.0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8584" y="457200"/>
            <a:ext cx="6068568" cy="3749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lnSpc>
                <a:spcPts val="3660"/>
              </a:lnSpc>
            </a:pPr>
            <a:r>
              <a:rPr lang="ru" sz="3000">
                <a:solidFill>
                  <a:srgbClr val="000090"/>
                </a:solidFill>
                <a:latin typeface="Calibri"/>
              </a:rPr>
              <a:t>Четыре Промышленные революции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0050" y="5633936"/>
            <a:ext cx="10591800" cy="10716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ts val="2136"/>
              </a:lnSpc>
            </a:pPr>
            <a:r>
              <a:rPr lang="ru" sz="1700" dirty="0"/>
              <a:t>Вызываемая к жизни экономической целесообразностью и привлекательностью повышения качества жизни,</a:t>
            </a:r>
          </a:p>
          <a:p>
            <a:pPr indent="0">
              <a:lnSpc>
                <a:spcPts val="2136"/>
              </a:lnSpc>
            </a:pPr>
            <a:r>
              <a:rPr lang="ru" sz="1700" dirty="0" smtClean="0">
                <a:latin typeface="Calibri"/>
              </a:rPr>
              <a:t>четвёртая </a:t>
            </a:r>
            <a:r>
              <a:rPr lang="ru" sz="1700" dirty="0">
                <a:latin typeface="Calibri"/>
              </a:rPr>
              <a:t>промышленная революция несёт в себе риски повышения нестабильности и возможного коллапса мировой социально-экономической системы, в связи с чем её наступление воспринимается как вызов, на который человечеству предстоит ответить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059"/>
            <a:ext cx="12192000" cy="447388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616" y="1530096"/>
            <a:ext cx="1883664" cy="2538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168" y="1533144"/>
            <a:ext cx="1901952" cy="2529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192" y="4157472"/>
            <a:ext cx="3913632" cy="2700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256" y="4206240"/>
            <a:ext cx="2023872" cy="25085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39512" y="426720"/>
            <a:ext cx="2959608" cy="283464"/>
          </a:xfrm>
          <a:prstGeom prst="rect">
            <a:avLst/>
          </a:prstGeom>
          <a:solidFill>
            <a:srgbClr val="E1EEF2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2930"/>
              </a:lnSpc>
            </a:pPr>
            <a:r>
              <a:rPr lang="ru" sz="2400" b="1" i="1">
                <a:solidFill>
                  <a:srgbClr val="569FCE"/>
                </a:solidFill>
                <a:latin typeface="Calibri"/>
              </a:rPr>
              <a:t>Движущие силы ПР </a:t>
            </a:r>
            <a:r>
              <a:rPr lang="en-US" sz="2400" b="1" i="1">
                <a:solidFill>
                  <a:srgbClr val="569FCE"/>
                </a:solidFill>
                <a:latin typeface="Calibri"/>
              </a:rPr>
              <a:t>4.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96072" y="423672"/>
            <a:ext cx="182880" cy="234696"/>
          </a:xfrm>
          <a:prstGeom prst="rect">
            <a:avLst/>
          </a:prstGeom>
          <a:solidFill>
            <a:srgbClr val="E1EEF2"/>
          </a:solidFill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2930"/>
              </a:lnSpc>
            </a:pPr>
            <a:r>
              <a:rPr lang="en-US" sz="2400" b="1" i="1">
                <a:solidFill>
                  <a:srgbClr val="569FCE"/>
                </a:solidFill>
                <a:latin typeface="Calibri"/>
              </a:rPr>
              <a:t>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08848" y="1944624"/>
            <a:ext cx="688848" cy="1767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1880"/>
              </a:lnSpc>
            </a:pPr>
            <a:r>
              <a:rPr lang="ru" sz="1700" b="1" i="1">
                <a:solidFill>
                  <a:srgbClr val="C2F1E8"/>
                </a:solidFill>
                <a:latin typeface="Times New Roman"/>
              </a:rPr>
              <a:t>тжж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35696" y="3688080"/>
            <a:ext cx="1676400" cy="335280"/>
          </a:xfrm>
          <a:prstGeom prst="rect">
            <a:avLst/>
          </a:prstGeom>
          <a:solidFill>
            <a:srgbClr val="12BAF4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1512"/>
              </a:lnSpc>
            </a:pPr>
            <a:r>
              <a:rPr lang="ru" sz="1400">
                <a:solidFill>
                  <a:srgbClr val="FFFFFF"/>
                </a:solidFill>
                <a:latin typeface="Segoe UI"/>
              </a:rPr>
              <a:t>Новые материалы, 3D печать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29328" y="6132576"/>
            <a:ext cx="1258824" cy="548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512"/>
              </a:lnSpc>
            </a:pPr>
            <a:r>
              <a:rPr lang="ru" sz="1400">
                <a:solidFill>
                  <a:srgbClr val="FFFFFF"/>
                </a:solidFill>
                <a:latin typeface="Segoe UI"/>
              </a:rPr>
              <a:t>Искусственный</a:t>
            </a:r>
          </a:p>
          <a:p>
            <a:pPr marL="203200" indent="0">
              <a:lnSpc>
                <a:spcPts val="1512"/>
              </a:lnSpc>
            </a:pPr>
            <a:r>
              <a:rPr lang="ru" sz="1400">
                <a:solidFill>
                  <a:srgbClr val="FFFFFF"/>
                </a:solidFill>
                <a:latin typeface="Segoe UI"/>
              </a:rPr>
              <a:t>Интеллект,</a:t>
            </a:r>
          </a:p>
          <a:p>
            <a:pPr indent="0">
              <a:lnSpc>
                <a:spcPts val="1512"/>
              </a:lnSpc>
            </a:pPr>
            <a:r>
              <a:rPr lang="ru" sz="1400">
                <a:solidFill>
                  <a:srgbClr val="FFFFFF"/>
                </a:solidFill>
                <a:latin typeface="Segoe UI"/>
              </a:rPr>
              <a:t>Робототехника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537448" y="4559808"/>
            <a:ext cx="277368" cy="14935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560"/>
              </a:lnSpc>
            </a:pPr>
            <a:r>
              <a:rPr lang="en-US" sz="500">
                <a:latin typeface="Arial"/>
              </a:rPr>
              <a:t>Call</a:t>
            </a:r>
          </a:p>
          <a:p>
            <a:pPr indent="0">
              <a:lnSpc>
                <a:spcPts val="560"/>
              </a:lnSpc>
            </a:pPr>
            <a:r>
              <a:rPr lang="en-US" sz="500">
                <a:latin typeface="Arial"/>
              </a:rPr>
              <a:t>Control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019032" y="4907280"/>
            <a:ext cx="277368" cy="1828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840"/>
              </a:lnSpc>
            </a:pPr>
            <a:r>
              <a:rPr lang="en-US" sz="750" b="1">
                <a:latin typeface="Arial"/>
              </a:rPr>
              <a:t>User</a:t>
            </a:r>
          </a:p>
          <a:p>
            <a:pPr indent="0">
              <a:lnSpc>
                <a:spcPts val="840"/>
              </a:lnSpc>
            </a:pPr>
            <a:r>
              <a:rPr lang="en-US" sz="750" b="1">
                <a:latin typeface="Arial"/>
              </a:rPr>
              <a:t>Interlaces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622536" y="5004816"/>
            <a:ext cx="307848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624"/>
              </a:lnSpc>
            </a:pPr>
            <a:r>
              <a:rPr lang="en-US" sz="650">
                <a:solidFill>
                  <a:srgbClr val="363636"/>
                </a:solidFill>
                <a:latin typeface="Franklin Gothic Heavy"/>
              </a:rPr>
              <a:t>Voice </a:t>
            </a:r>
            <a:r>
              <a:rPr lang="en-US" sz="650">
                <a:latin typeface="Franklin Gothic Heavy"/>
              </a:rPr>
              <a:t>Moil S </a:t>
            </a:r>
            <a:r>
              <a:rPr lang="en-US" sz="650">
                <a:solidFill>
                  <a:srgbClr val="363636"/>
                </a:solidFill>
                <a:latin typeface="Franklin Gothic Heavy"/>
              </a:rPr>
              <a:t>Unified </a:t>
            </a:r>
            <a:r>
              <a:rPr lang="en-US" sz="600" i="1">
                <a:solidFill>
                  <a:srgbClr val="363636"/>
                </a:solidFill>
                <a:latin typeface="Franklin Gothic Heavy"/>
              </a:rPr>
              <a:t>*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430768" y="5017008"/>
            <a:ext cx="256032" cy="23469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456"/>
              </a:lnSpc>
            </a:pPr>
            <a:r>
              <a:rPr lang="en-US" sz="750" b="1">
                <a:latin typeface="Arial"/>
              </a:rPr>
              <a:t>Presence</a:t>
            </a:r>
          </a:p>
          <a:p>
            <a:pPr indent="0">
              <a:lnSpc>
                <a:spcPts val="456"/>
              </a:lnSpc>
            </a:pPr>
            <a:r>
              <a:rPr lang="en-US" sz="500">
                <a:solidFill>
                  <a:srgbClr val="363636"/>
                </a:solidFill>
                <a:latin typeface="Arial"/>
              </a:rPr>
              <a:t>(Inslont</a:t>
            </a:r>
          </a:p>
          <a:p>
            <a:pPr indent="0">
              <a:lnSpc>
                <a:spcPts val="456"/>
              </a:lnSpc>
            </a:pPr>
            <a:r>
              <a:rPr lang="en-US" sz="500">
                <a:solidFill>
                  <a:srgbClr val="363636"/>
                </a:solidFill>
                <a:latin typeface="Arial"/>
              </a:rPr>
              <a:t>Messaging)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363712" y="5760720"/>
            <a:ext cx="1517904" cy="93268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1512"/>
              </a:lnSpc>
            </a:pPr>
            <a:r>
              <a:rPr lang="ru" sz="1400">
                <a:solidFill>
                  <a:srgbClr val="FFFFFF"/>
                </a:solidFill>
                <a:latin typeface="Segoe UI"/>
              </a:rPr>
              <a:t>Суперсвязность и Сетевое</a:t>
            </a:r>
          </a:p>
          <a:p>
            <a:pPr indent="0">
              <a:lnSpc>
                <a:spcPts val="1512"/>
              </a:lnSpc>
            </a:pPr>
            <a:r>
              <a:rPr lang="ru" sz="1400">
                <a:solidFill>
                  <a:srgbClr val="FFFFFF"/>
                </a:solidFill>
                <a:latin typeface="Segoe UI"/>
              </a:rPr>
              <a:t>взаимодействие</a:t>
            </a:r>
          </a:p>
          <a:p>
            <a:pPr marL="139700" indent="0">
              <a:lnSpc>
                <a:spcPts val="1512"/>
              </a:lnSpc>
            </a:pPr>
            <a:r>
              <a:rPr lang="ru" sz="1400">
                <a:solidFill>
                  <a:srgbClr val="FFFFFF"/>
                </a:solidFill>
                <a:latin typeface="Segoe UI"/>
              </a:rPr>
              <a:t>экономических</a:t>
            </a:r>
          </a:p>
          <a:p>
            <a:pPr indent="0" algn="ctr">
              <a:lnSpc>
                <a:spcPts val="1512"/>
              </a:lnSpc>
            </a:pPr>
            <a:r>
              <a:rPr lang="ru" sz="1400">
                <a:solidFill>
                  <a:srgbClr val="FFFFFF"/>
                </a:solidFill>
                <a:latin typeface="Segoe UI"/>
              </a:rPr>
              <a:t>субъектов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279" y="4111343"/>
            <a:ext cx="1865941" cy="25625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8776" y="1539240"/>
            <a:ext cx="1834896" cy="250635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9989" y="1539240"/>
            <a:ext cx="1827231" cy="25063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1105</Words>
  <Application>Microsoft Office PowerPoint</Application>
  <PresentationFormat>Широкоэкранный</PresentationFormat>
  <Paragraphs>144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Bookman Old Style</vt:lpstr>
      <vt:lpstr>Calibri</vt:lpstr>
      <vt:lpstr>Franklin Gothic Heavy</vt:lpstr>
      <vt:lpstr>Segoe UI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Олейниченко Олег Иванович</dc:creator>
  <cp:lastModifiedBy>Олейниченко Олег Иванович</cp:lastModifiedBy>
  <cp:revision>7</cp:revision>
  <dcterms:modified xsi:type="dcterms:W3CDTF">2018-10-17T10:34:49Z</dcterms:modified>
</cp:coreProperties>
</file>