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5"/>
  </p:sldMasterIdLst>
  <p:notesMasterIdLst>
    <p:notesMasterId r:id="rId22"/>
  </p:notesMasterIdLst>
  <p:handoutMasterIdLst>
    <p:handoutMasterId r:id="rId23"/>
  </p:handoutMasterIdLst>
  <p:sldIdLst>
    <p:sldId id="432" r:id="rId6"/>
    <p:sldId id="404" r:id="rId7"/>
    <p:sldId id="437" r:id="rId8"/>
    <p:sldId id="434" r:id="rId9"/>
    <p:sldId id="436" r:id="rId10"/>
    <p:sldId id="438" r:id="rId11"/>
    <p:sldId id="435" r:id="rId12"/>
    <p:sldId id="429" r:id="rId13"/>
    <p:sldId id="425" r:id="rId14"/>
    <p:sldId id="426" r:id="rId15"/>
    <p:sldId id="427" r:id="rId16"/>
    <p:sldId id="409" r:id="rId17"/>
    <p:sldId id="439" r:id="rId18"/>
    <p:sldId id="440" r:id="rId19"/>
    <p:sldId id="441" r:id="rId20"/>
    <p:sldId id="433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gdanova" initials="B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F3ABBC"/>
    <a:srgbClr val="360813"/>
    <a:srgbClr val="5E0E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4662" autoAdjust="0"/>
  </p:normalViewPr>
  <p:slideViewPr>
    <p:cSldViewPr>
      <p:cViewPr>
        <p:scale>
          <a:sx n="80" d="100"/>
          <a:sy n="80" d="100"/>
        </p:scale>
        <p:origin x="-243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21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ocuments\Value%20adde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Предсказания!$G$1</c:f>
              <c:strCache>
                <c:ptCount val="1"/>
                <c:pt idx="0">
                  <c:v>Доля 1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Предсказания!$G$2:$G$105</c:f>
              <c:numCache>
                <c:formatCode>General</c:formatCode>
                <c:ptCount val="104"/>
                <c:pt idx="0">
                  <c:v>0.41236558636631637</c:v>
                </c:pt>
                <c:pt idx="1">
                  <c:v>0.42185278720877722</c:v>
                </c:pt>
                <c:pt idx="2">
                  <c:v>0.3963661176709925</c:v>
                </c:pt>
                <c:pt idx="3">
                  <c:v>0.40789860130524508</c:v>
                </c:pt>
                <c:pt idx="4">
                  <c:v>0.42001078640912448</c:v>
                </c:pt>
                <c:pt idx="5">
                  <c:v>0.41059644852011046</c:v>
                </c:pt>
                <c:pt idx="6">
                  <c:v>0.40953986411973808</c:v>
                </c:pt>
                <c:pt idx="7">
                  <c:v>0.39175875462949017</c:v>
                </c:pt>
                <c:pt idx="8">
                  <c:v>0.39564631833548636</c:v>
                </c:pt>
                <c:pt idx="9">
                  <c:v>0.38855624520392767</c:v>
                </c:pt>
                <c:pt idx="10">
                  <c:v>0.38142490607987056</c:v>
                </c:pt>
                <c:pt idx="11">
                  <c:v>0.36531592864472329</c:v>
                </c:pt>
                <c:pt idx="12">
                  <c:v>0.36459107301426219</c:v>
                </c:pt>
                <c:pt idx="13">
                  <c:v>0.35756210144055656</c:v>
                </c:pt>
                <c:pt idx="14">
                  <c:v>0.34863693661956885</c:v>
                </c:pt>
                <c:pt idx="15">
                  <c:v>0.35120333489187844</c:v>
                </c:pt>
                <c:pt idx="16">
                  <c:v>0.35031019324251333</c:v>
                </c:pt>
                <c:pt idx="17">
                  <c:v>0.34541719248821379</c:v>
                </c:pt>
                <c:pt idx="18">
                  <c:v>0.35101385502765059</c:v>
                </c:pt>
                <c:pt idx="19">
                  <c:v>0.35313858827472461</c:v>
                </c:pt>
                <c:pt idx="20">
                  <c:v>0.34221388945674908</c:v>
                </c:pt>
                <c:pt idx="21">
                  <c:v>0.34006388758252576</c:v>
                </c:pt>
                <c:pt idx="22">
                  <c:v>0.33185750702722505</c:v>
                </c:pt>
                <c:pt idx="23">
                  <c:v>0.31576662772886571</c:v>
                </c:pt>
                <c:pt idx="24">
                  <c:v>0.30755208578872767</c:v>
                </c:pt>
                <c:pt idx="25">
                  <c:v>0.30862920197561977</c:v>
                </c:pt>
                <c:pt idx="26">
                  <c:v>0.31712112044931856</c:v>
                </c:pt>
                <c:pt idx="27">
                  <c:v>0.311757841563222</c:v>
                </c:pt>
                <c:pt idx="28">
                  <c:v>0.30400753479811343</c:v>
                </c:pt>
                <c:pt idx="29">
                  <c:v>0.30535667792752974</c:v>
                </c:pt>
                <c:pt idx="30">
                  <c:v>0.30728484286590141</c:v>
                </c:pt>
                <c:pt idx="31">
                  <c:v>0.30369198402968606</c:v>
                </c:pt>
                <c:pt idx="32">
                  <c:v>0.30411327810469385</c:v>
                </c:pt>
                <c:pt idx="33">
                  <c:v>0.29576469130370969</c:v>
                </c:pt>
                <c:pt idx="34">
                  <c:v>0.30232685538984067</c:v>
                </c:pt>
                <c:pt idx="35">
                  <c:v>0.28539166041230424</c:v>
                </c:pt>
                <c:pt idx="36">
                  <c:v>0.26876347739578327</c:v>
                </c:pt>
                <c:pt idx="37">
                  <c:v>0.26995795409197526</c:v>
                </c:pt>
                <c:pt idx="38">
                  <c:v>0.25705312421328924</c:v>
                </c:pt>
                <c:pt idx="39">
                  <c:v>0.23992078960422142</c:v>
                </c:pt>
                <c:pt idx="40">
                  <c:v>0.23907572329277255</c:v>
                </c:pt>
                <c:pt idx="41">
                  <c:v>0.23942108768116324</c:v>
                </c:pt>
                <c:pt idx="42">
                  <c:v>0.23686205194181886</c:v>
                </c:pt>
                <c:pt idx="43">
                  <c:v>0.23085930304268085</c:v>
                </c:pt>
                <c:pt idx="44">
                  <c:v>0.22294338434672772</c:v>
                </c:pt>
                <c:pt idx="45">
                  <c:v>0.2185943402345884</c:v>
                </c:pt>
                <c:pt idx="46">
                  <c:v>0.2133816509932393</c:v>
                </c:pt>
                <c:pt idx="47">
                  <c:v>0.2138633560183853</c:v>
                </c:pt>
                <c:pt idx="48">
                  <c:v>0.21010802636196504</c:v>
                </c:pt>
                <c:pt idx="49">
                  <c:v>0.20737060062073656</c:v>
                </c:pt>
                <c:pt idx="50">
                  <c:v>0.21369400601523317</c:v>
                </c:pt>
                <c:pt idx="51">
                  <c:v>0.2047662691292074</c:v>
                </c:pt>
                <c:pt idx="52">
                  <c:v>0.19882708493441639</c:v>
                </c:pt>
                <c:pt idx="53">
                  <c:v>0.19699897644163233</c:v>
                </c:pt>
                <c:pt idx="54">
                  <c:v>0.18470900454120356</c:v>
                </c:pt>
                <c:pt idx="55">
                  <c:v>0.17705719936219996</c:v>
                </c:pt>
                <c:pt idx="56">
                  <c:v>0.17960587946939019</c:v>
                </c:pt>
                <c:pt idx="57">
                  <c:v>0.18154083524173764</c:v>
                </c:pt>
                <c:pt idx="58">
                  <c:v>0.18118388238633193</c:v>
                </c:pt>
                <c:pt idx="59">
                  <c:v>0.18313737542592867</c:v>
                </c:pt>
                <c:pt idx="60">
                  <c:v>0.18376359238703041</c:v>
                </c:pt>
                <c:pt idx="61">
                  <c:v>0.18638476227803966</c:v>
                </c:pt>
                <c:pt idx="62">
                  <c:v>0.1744288705120336</c:v>
                </c:pt>
                <c:pt idx="63">
                  <c:v>0.18107207060130018</c:v>
                </c:pt>
                <c:pt idx="64">
                  <c:v>0.18752634671364946</c:v>
                </c:pt>
                <c:pt idx="65">
                  <c:v>0.18584014995737896</c:v>
                </c:pt>
                <c:pt idx="66">
                  <c:v>0.1851084670213238</c:v>
                </c:pt>
                <c:pt idx="67">
                  <c:v>0.18202066529600927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Предсказания!$H$1</c:f>
              <c:strCache>
                <c:ptCount val="1"/>
                <c:pt idx="0">
                  <c:v>Доля 2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Предсказания!$H$2:$H$105</c:f>
              <c:numCache>
                <c:formatCode>General</c:formatCode>
                <c:ptCount val="104"/>
                <c:pt idx="0">
                  <c:v>0.37593235566619565</c:v>
                </c:pt>
                <c:pt idx="1">
                  <c:v>0.36856299443059987</c:v>
                </c:pt>
                <c:pt idx="2">
                  <c:v>0.37662007408474824</c:v>
                </c:pt>
                <c:pt idx="3">
                  <c:v>0.36880609368623007</c:v>
                </c:pt>
                <c:pt idx="4">
                  <c:v>0.36217033204828586</c:v>
                </c:pt>
                <c:pt idx="5">
                  <c:v>0.36245742270767678</c:v>
                </c:pt>
                <c:pt idx="6">
                  <c:v>0.35569858741019189</c:v>
                </c:pt>
                <c:pt idx="7">
                  <c:v>0.35916112131522687</c:v>
                </c:pt>
                <c:pt idx="8">
                  <c:v>0.3557595580353462</c:v>
                </c:pt>
                <c:pt idx="9">
                  <c:v>0.35924734943595582</c:v>
                </c:pt>
                <c:pt idx="10">
                  <c:v>0.3605341908973157</c:v>
                </c:pt>
                <c:pt idx="11">
                  <c:v>0.36214381561291337</c:v>
                </c:pt>
                <c:pt idx="12">
                  <c:v>0.3635649045867238</c:v>
                </c:pt>
                <c:pt idx="13">
                  <c:v>0.36335932970915413</c:v>
                </c:pt>
                <c:pt idx="14">
                  <c:v>0.36368941763684753</c:v>
                </c:pt>
                <c:pt idx="15">
                  <c:v>0.36190600197678752</c:v>
                </c:pt>
                <c:pt idx="16">
                  <c:v>0.35992168277020947</c:v>
                </c:pt>
                <c:pt idx="17">
                  <c:v>0.36289803163831158</c:v>
                </c:pt>
                <c:pt idx="18">
                  <c:v>0.35942715623990529</c:v>
                </c:pt>
                <c:pt idx="19">
                  <c:v>0.35792783496061881</c:v>
                </c:pt>
                <c:pt idx="20">
                  <c:v>0.36012809059875495</c:v>
                </c:pt>
                <c:pt idx="21">
                  <c:v>0.36133876095096379</c:v>
                </c:pt>
                <c:pt idx="22">
                  <c:v>0.3630675458182212</c:v>
                </c:pt>
                <c:pt idx="23">
                  <c:v>0.36818493788890455</c:v>
                </c:pt>
                <c:pt idx="24">
                  <c:v>0.371269241124699</c:v>
                </c:pt>
                <c:pt idx="25">
                  <c:v>0.36977195088172843</c:v>
                </c:pt>
                <c:pt idx="26">
                  <c:v>0.36502985345284888</c:v>
                </c:pt>
                <c:pt idx="27">
                  <c:v>0.36504522849199206</c:v>
                </c:pt>
                <c:pt idx="28">
                  <c:v>0.36486037616473027</c:v>
                </c:pt>
                <c:pt idx="29">
                  <c:v>0.36565104610310933</c:v>
                </c:pt>
                <c:pt idx="30">
                  <c:v>0.36127786986414029</c:v>
                </c:pt>
                <c:pt idx="31">
                  <c:v>0.36254899649213701</c:v>
                </c:pt>
                <c:pt idx="32">
                  <c:v>0.36035356554021597</c:v>
                </c:pt>
                <c:pt idx="33">
                  <c:v>0.3538537604057207</c:v>
                </c:pt>
                <c:pt idx="34">
                  <c:v>0.34462244815998055</c:v>
                </c:pt>
                <c:pt idx="35">
                  <c:v>0.34272413156909559</c:v>
                </c:pt>
                <c:pt idx="36">
                  <c:v>0.34727700303813669</c:v>
                </c:pt>
                <c:pt idx="37">
                  <c:v>0.35007300414564518</c:v>
                </c:pt>
                <c:pt idx="38">
                  <c:v>0.35325311348307031</c:v>
                </c:pt>
                <c:pt idx="39">
                  <c:v>0.35899104391333719</c:v>
                </c:pt>
                <c:pt idx="40">
                  <c:v>0.35481728030980553</c:v>
                </c:pt>
                <c:pt idx="41">
                  <c:v>0.35433011389270797</c:v>
                </c:pt>
                <c:pt idx="42">
                  <c:v>0.35215483385362539</c:v>
                </c:pt>
                <c:pt idx="43">
                  <c:v>0.34779347573624225</c:v>
                </c:pt>
                <c:pt idx="44">
                  <c:v>0.34478973947577229</c:v>
                </c:pt>
                <c:pt idx="45">
                  <c:v>0.34152015534117597</c:v>
                </c:pt>
                <c:pt idx="46">
                  <c:v>0.34532331205633821</c:v>
                </c:pt>
                <c:pt idx="47">
                  <c:v>0.3507097922854483</c:v>
                </c:pt>
                <c:pt idx="48">
                  <c:v>0.35030273331477679</c:v>
                </c:pt>
                <c:pt idx="49">
                  <c:v>0.35068840575455423</c:v>
                </c:pt>
                <c:pt idx="50">
                  <c:v>0.34252255042131435</c:v>
                </c:pt>
                <c:pt idx="51">
                  <c:v>0.34744410797293901</c:v>
                </c:pt>
                <c:pt idx="52">
                  <c:v>0.34638397004176757</c:v>
                </c:pt>
                <c:pt idx="53">
                  <c:v>0.34808186367792537</c:v>
                </c:pt>
                <c:pt idx="54">
                  <c:v>0.34323252683946065</c:v>
                </c:pt>
                <c:pt idx="55">
                  <c:v>0.34021055149155288</c:v>
                </c:pt>
                <c:pt idx="56">
                  <c:v>0.34020445854201492</c:v>
                </c:pt>
                <c:pt idx="57">
                  <c:v>0.34210507745162327</c:v>
                </c:pt>
                <c:pt idx="58">
                  <c:v>0.34223887144257525</c:v>
                </c:pt>
                <c:pt idx="59">
                  <c:v>0.34322786275043082</c:v>
                </c:pt>
                <c:pt idx="60">
                  <c:v>0.33831793437475322</c:v>
                </c:pt>
                <c:pt idx="61">
                  <c:v>0.33113602757557908</c:v>
                </c:pt>
                <c:pt idx="62">
                  <c:v>0.32530706360846751</c:v>
                </c:pt>
                <c:pt idx="63">
                  <c:v>0.32270214507364675</c:v>
                </c:pt>
                <c:pt idx="64">
                  <c:v>0.32024411243891515</c:v>
                </c:pt>
                <c:pt idx="65">
                  <c:v>0.32157412304778776</c:v>
                </c:pt>
                <c:pt idx="66">
                  <c:v>0.32144315018418695</c:v>
                </c:pt>
                <c:pt idx="67">
                  <c:v>0.32304022352258943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Предсказания!$I$1</c:f>
              <c:strCache>
                <c:ptCount val="1"/>
                <c:pt idx="0">
                  <c:v>Доля 3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Предсказания!$I$2:$I$105</c:f>
              <c:numCache>
                <c:formatCode>General</c:formatCode>
                <c:ptCount val="104"/>
                <c:pt idx="0">
                  <c:v>0.15860106875801336</c:v>
                </c:pt>
                <c:pt idx="1">
                  <c:v>0.15654948069107391</c:v>
                </c:pt>
                <c:pt idx="2">
                  <c:v>0.17123833419511245</c:v>
                </c:pt>
                <c:pt idx="3">
                  <c:v>0.16801119871230069</c:v>
                </c:pt>
                <c:pt idx="4">
                  <c:v>0.16315109628534713</c:v>
                </c:pt>
                <c:pt idx="5">
                  <c:v>0.17045892665394258</c:v>
                </c:pt>
                <c:pt idx="6">
                  <c:v>0.17679458402069756</c:v>
                </c:pt>
                <c:pt idx="7">
                  <c:v>0.18909999698894941</c:v>
                </c:pt>
                <c:pt idx="8">
                  <c:v>0.18655965698265678</c:v>
                </c:pt>
                <c:pt idx="9">
                  <c:v>0.18888564075526068</c:v>
                </c:pt>
                <c:pt idx="10">
                  <c:v>0.19229929380003075</c:v>
                </c:pt>
                <c:pt idx="11">
                  <c:v>0.20386869524035045</c:v>
                </c:pt>
                <c:pt idx="12">
                  <c:v>0.20162963701273989</c:v>
                </c:pt>
                <c:pt idx="13">
                  <c:v>0.20807892980978529</c:v>
                </c:pt>
                <c:pt idx="14">
                  <c:v>0.21416202267315768</c:v>
                </c:pt>
                <c:pt idx="15">
                  <c:v>0.21217322340658498</c:v>
                </c:pt>
                <c:pt idx="16">
                  <c:v>0.21397144871871812</c:v>
                </c:pt>
                <c:pt idx="17">
                  <c:v>0.21401329695782786</c:v>
                </c:pt>
                <c:pt idx="18">
                  <c:v>0.21144626817457879</c:v>
                </c:pt>
                <c:pt idx="19">
                  <c:v>0.20870413980249136</c:v>
                </c:pt>
                <c:pt idx="20">
                  <c:v>0.2134637949430257</c:v>
                </c:pt>
                <c:pt idx="21">
                  <c:v>0.21322030936392536</c:v>
                </c:pt>
                <c:pt idx="22">
                  <c:v>0.21652061061619515</c:v>
                </c:pt>
                <c:pt idx="23">
                  <c:v>0.22299655923166781</c:v>
                </c:pt>
                <c:pt idx="24">
                  <c:v>0.22708953402246762</c:v>
                </c:pt>
                <c:pt idx="25">
                  <c:v>0.22606359942395202</c:v>
                </c:pt>
                <c:pt idx="26">
                  <c:v>0.2220188492820088</c:v>
                </c:pt>
                <c:pt idx="27">
                  <c:v>0.22480087715863256</c:v>
                </c:pt>
                <c:pt idx="28">
                  <c:v>0.2292124410445186</c:v>
                </c:pt>
                <c:pt idx="29">
                  <c:v>0.22628291873856909</c:v>
                </c:pt>
                <c:pt idx="30">
                  <c:v>0.22659380021694295</c:v>
                </c:pt>
                <c:pt idx="31">
                  <c:v>0.22865974134001071</c:v>
                </c:pt>
                <c:pt idx="32">
                  <c:v>0.22861995313159011</c:v>
                </c:pt>
                <c:pt idx="33">
                  <c:v>0.23822701780226024</c:v>
                </c:pt>
                <c:pt idx="34">
                  <c:v>0.23924343423912017</c:v>
                </c:pt>
                <c:pt idx="35">
                  <c:v>0.25121292834918862</c:v>
                </c:pt>
                <c:pt idx="36">
                  <c:v>0.25887843738318495</c:v>
                </c:pt>
                <c:pt idx="37">
                  <c:v>0.25415876058589587</c:v>
                </c:pt>
                <c:pt idx="38">
                  <c:v>0.25958325480555605</c:v>
                </c:pt>
                <c:pt idx="39">
                  <c:v>0.26547148022148703</c:v>
                </c:pt>
                <c:pt idx="40">
                  <c:v>0.26491369482379834</c:v>
                </c:pt>
                <c:pt idx="41">
                  <c:v>0.2630965010851421</c:v>
                </c:pt>
                <c:pt idx="42">
                  <c:v>0.26308117930995839</c:v>
                </c:pt>
                <c:pt idx="43">
                  <c:v>0.26677018509174494</c:v>
                </c:pt>
                <c:pt idx="44">
                  <c:v>0.27341748182965608</c:v>
                </c:pt>
                <c:pt idx="45">
                  <c:v>0.27726036791543929</c:v>
                </c:pt>
                <c:pt idx="46">
                  <c:v>0.27841069859825668</c:v>
                </c:pt>
                <c:pt idx="47">
                  <c:v>0.27478651982086605</c:v>
                </c:pt>
                <c:pt idx="48">
                  <c:v>0.27774891834230092</c:v>
                </c:pt>
                <c:pt idx="49">
                  <c:v>0.27885585313697425</c:v>
                </c:pt>
                <c:pt idx="50">
                  <c:v>0.2814154499124929</c:v>
                </c:pt>
                <c:pt idx="51">
                  <c:v>0.283924213470585</c:v>
                </c:pt>
                <c:pt idx="52">
                  <c:v>0.28911412674699039</c:v>
                </c:pt>
                <c:pt idx="53">
                  <c:v>0.28624160912709912</c:v>
                </c:pt>
                <c:pt idx="54">
                  <c:v>0.29863265169382797</c:v>
                </c:pt>
                <c:pt idx="55">
                  <c:v>0.30523544904173672</c:v>
                </c:pt>
                <c:pt idx="56">
                  <c:v>0.30216312667533984</c:v>
                </c:pt>
                <c:pt idx="57">
                  <c:v>0.29761274687055095</c:v>
                </c:pt>
                <c:pt idx="58">
                  <c:v>0.29955892411055907</c:v>
                </c:pt>
                <c:pt idx="59">
                  <c:v>0.29471748820549915</c:v>
                </c:pt>
                <c:pt idx="60">
                  <c:v>0.29565833441175493</c:v>
                </c:pt>
                <c:pt idx="61">
                  <c:v>0.28901221035029467</c:v>
                </c:pt>
                <c:pt idx="62">
                  <c:v>0.30099794559660026</c:v>
                </c:pt>
                <c:pt idx="63">
                  <c:v>0.29830235919275294</c:v>
                </c:pt>
                <c:pt idx="64">
                  <c:v>0.2942921640500436</c:v>
                </c:pt>
                <c:pt idx="65">
                  <c:v>0.29456483230353342</c:v>
                </c:pt>
                <c:pt idx="66">
                  <c:v>0.29708755031976991</c:v>
                </c:pt>
                <c:pt idx="67">
                  <c:v>0.2971690653170963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Предсказания!$J$1</c:f>
              <c:strCache>
                <c:ptCount val="1"/>
                <c:pt idx="0">
                  <c:v>Доля 4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Предсказания!$J$2:$J$105</c:f>
              <c:numCache>
                <c:formatCode>General</c:formatCode>
                <c:ptCount val="104"/>
                <c:pt idx="0">
                  <c:v>5.3100989209474703E-2</c:v>
                </c:pt>
                <c:pt idx="1">
                  <c:v>5.3034737669548936E-2</c:v>
                </c:pt>
                <c:pt idx="2">
                  <c:v>5.5775474049146838E-2</c:v>
                </c:pt>
                <c:pt idx="3">
                  <c:v>5.528410629622426E-2</c:v>
                </c:pt>
                <c:pt idx="4">
                  <c:v>5.4667785257242543E-2</c:v>
                </c:pt>
                <c:pt idx="5">
                  <c:v>5.6487202118270075E-2</c:v>
                </c:pt>
                <c:pt idx="6">
                  <c:v>5.7966964449372424E-2</c:v>
                </c:pt>
                <c:pt idx="7">
                  <c:v>5.9980127066333433E-2</c:v>
                </c:pt>
                <c:pt idx="8">
                  <c:v>6.2034466646510751E-2</c:v>
                </c:pt>
                <c:pt idx="9">
                  <c:v>6.3310764604855865E-2</c:v>
                </c:pt>
                <c:pt idx="10">
                  <c:v>6.5741609222783007E-2</c:v>
                </c:pt>
                <c:pt idx="11">
                  <c:v>6.8671560502012785E-2</c:v>
                </c:pt>
                <c:pt idx="12">
                  <c:v>7.0214385386274267E-2</c:v>
                </c:pt>
                <c:pt idx="13">
                  <c:v>7.0999639040504048E-2</c:v>
                </c:pt>
                <c:pt idx="14">
                  <c:v>7.351162307042601E-2</c:v>
                </c:pt>
                <c:pt idx="15">
                  <c:v>7.4717439724749118E-2</c:v>
                </c:pt>
                <c:pt idx="16">
                  <c:v>7.5796675268559072E-2</c:v>
                </c:pt>
                <c:pt idx="17">
                  <c:v>7.767147891564688E-2</c:v>
                </c:pt>
                <c:pt idx="18">
                  <c:v>7.8112720557865334E-2</c:v>
                </c:pt>
                <c:pt idx="19">
                  <c:v>8.0229436962165238E-2</c:v>
                </c:pt>
                <c:pt idx="20">
                  <c:v>8.419422500147021E-2</c:v>
                </c:pt>
                <c:pt idx="21">
                  <c:v>8.5377042102585066E-2</c:v>
                </c:pt>
                <c:pt idx="22">
                  <c:v>8.8554336538358577E-2</c:v>
                </c:pt>
                <c:pt idx="23">
                  <c:v>9.3051875150562027E-2</c:v>
                </c:pt>
                <c:pt idx="24">
                  <c:v>9.4089139064105834E-2</c:v>
                </c:pt>
                <c:pt idx="25">
                  <c:v>9.5535247718699756E-2</c:v>
                </c:pt>
                <c:pt idx="26">
                  <c:v>9.5830176815823787E-2</c:v>
                </c:pt>
                <c:pt idx="27">
                  <c:v>9.8396052786153432E-2</c:v>
                </c:pt>
                <c:pt idx="28">
                  <c:v>0.10191964799263777</c:v>
                </c:pt>
                <c:pt idx="29">
                  <c:v>0.102709357230792</c:v>
                </c:pt>
                <c:pt idx="30">
                  <c:v>0.10484348705301529</c:v>
                </c:pt>
                <c:pt idx="31">
                  <c:v>0.10509927813816618</c:v>
                </c:pt>
                <c:pt idx="32">
                  <c:v>0.10691320322350006</c:v>
                </c:pt>
                <c:pt idx="33">
                  <c:v>0.11215453048830946</c:v>
                </c:pt>
                <c:pt idx="34">
                  <c:v>0.11380726221105858</c:v>
                </c:pt>
                <c:pt idx="35">
                  <c:v>0.12067127966941142</c:v>
                </c:pt>
                <c:pt idx="36">
                  <c:v>0.1250810821828951</c:v>
                </c:pt>
                <c:pt idx="37">
                  <c:v>0.12581028117648377</c:v>
                </c:pt>
                <c:pt idx="38">
                  <c:v>0.13011050749808437</c:v>
                </c:pt>
                <c:pt idx="39">
                  <c:v>0.13561668626095424</c:v>
                </c:pt>
                <c:pt idx="40">
                  <c:v>0.14119330157362359</c:v>
                </c:pt>
                <c:pt idx="41">
                  <c:v>0.1431522973409867</c:v>
                </c:pt>
                <c:pt idx="42">
                  <c:v>0.14790193489459724</c:v>
                </c:pt>
                <c:pt idx="43">
                  <c:v>0.15457703612933196</c:v>
                </c:pt>
                <c:pt idx="44">
                  <c:v>0.15884939434784395</c:v>
                </c:pt>
                <c:pt idx="45">
                  <c:v>0.16262513650879637</c:v>
                </c:pt>
                <c:pt idx="46">
                  <c:v>0.16288433835216581</c:v>
                </c:pt>
                <c:pt idx="47">
                  <c:v>0.16064033187530036</c:v>
                </c:pt>
                <c:pt idx="48">
                  <c:v>0.16184032198095735</c:v>
                </c:pt>
                <c:pt idx="49">
                  <c:v>0.16308514048773501</c:v>
                </c:pt>
                <c:pt idx="50">
                  <c:v>0.16236799365095964</c:v>
                </c:pt>
                <c:pt idx="51">
                  <c:v>0.16386540942726863</c:v>
                </c:pt>
                <c:pt idx="52">
                  <c:v>0.16567481827682567</c:v>
                </c:pt>
                <c:pt idx="53">
                  <c:v>0.1686775507533432</c:v>
                </c:pt>
                <c:pt idx="54">
                  <c:v>0.17342581692550779</c:v>
                </c:pt>
                <c:pt idx="55">
                  <c:v>0.17749680010451041</c:v>
                </c:pt>
                <c:pt idx="56">
                  <c:v>0.17802653531325499</c:v>
                </c:pt>
                <c:pt idx="57">
                  <c:v>0.17874134043608816</c:v>
                </c:pt>
                <c:pt idx="58">
                  <c:v>0.17701832206053367</c:v>
                </c:pt>
                <c:pt idx="59">
                  <c:v>0.17891727361814141</c:v>
                </c:pt>
                <c:pt idx="60">
                  <c:v>0.1822601388264615</c:v>
                </c:pt>
                <c:pt idx="61">
                  <c:v>0.19346699979608656</c:v>
                </c:pt>
                <c:pt idx="62">
                  <c:v>0.19926612028289861</c:v>
                </c:pt>
                <c:pt idx="63">
                  <c:v>0.19792342513230027</c:v>
                </c:pt>
                <c:pt idx="64">
                  <c:v>0.19793737679739179</c:v>
                </c:pt>
                <c:pt idx="65">
                  <c:v>0.19802089469129983</c:v>
                </c:pt>
                <c:pt idx="66">
                  <c:v>0.19636083247471939</c:v>
                </c:pt>
                <c:pt idx="67">
                  <c:v>0.19777004586430491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Предсказания!$K$1</c:f>
              <c:strCache>
                <c:ptCount val="1"/>
                <c:pt idx="0">
                  <c:v>Рассч1</c:v>
                </c:pt>
              </c:strCache>
            </c:strRef>
          </c:tx>
          <c:spPr>
            <a:ln w="508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Предсказания!$K$2:$K$105</c:f>
              <c:numCache>
                <c:formatCode>General</c:formatCode>
                <c:ptCount val="104"/>
                <c:pt idx="0">
                  <c:v>0.44181077329131418</c:v>
                </c:pt>
                <c:pt idx="1">
                  <c:v>0.43544000503322799</c:v>
                </c:pt>
                <c:pt idx="2">
                  <c:v>0.429161101190072</c:v>
                </c:pt>
                <c:pt idx="3">
                  <c:v>0.42297273710673566</c:v>
                </c:pt>
                <c:pt idx="4">
                  <c:v>0.4168736072292063</c:v>
                </c:pt>
                <c:pt idx="5">
                  <c:v>0.4108624248291371</c:v>
                </c:pt>
                <c:pt idx="6">
                  <c:v>0.40493792173238741</c:v>
                </c:pt>
                <c:pt idx="7">
                  <c:v>0.39909884805147672</c:v>
                </c:pt>
                <c:pt idx="8">
                  <c:v>0.39334397192189757</c:v>
                </c:pt>
                <c:pt idx="9">
                  <c:v>0.38767207924222935</c:v>
                </c:pt>
                <c:pt idx="10">
                  <c:v>0.38208197341800088</c:v>
                </c:pt>
                <c:pt idx="11">
                  <c:v>0.37657247510924569</c:v>
                </c:pt>
                <c:pt idx="12">
                  <c:v>0.37114242198169767</c:v>
                </c:pt>
                <c:pt idx="13">
                  <c:v>0.36579066846157426</c:v>
                </c:pt>
                <c:pt idx="14">
                  <c:v>0.36051608549389602</c:v>
                </c:pt>
                <c:pt idx="15">
                  <c:v>0.35531756030429046</c:v>
                </c:pt>
                <c:pt idx="16">
                  <c:v>0.3501939961642313</c:v>
                </c:pt>
                <c:pt idx="17">
                  <c:v>0.34514431215966224</c:v>
                </c:pt>
                <c:pt idx="18">
                  <c:v>0.3401674429629577</c:v>
                </c:pt>
                <c:pt idx="19">
                  <c:v>0.33526233860817134</c:v>
                </c:pt>
                <c:pt idx="20">
                  <c:v>0.33042796426952581</c:v>
                </c:pt>
                <c:pt idx="21">
                  <c:v>0.32566330004309618</c:v>
                </c:pt>
                <c:pt idx="22">
                  <c:v>0.32096734073164196</c:v>
                </c:pt>
                <c:pt idx="23">
                  <c:v>0.31633909563254109</c:v>
                </c:pt>
                <c:pt idx="24">
                  <c:v>0.31177758832878266</c:v>
                </c:pt>
                <c:pt idx="25">
                  <c:v>0.30728185648297279</c:v>
                </c:pt>
                <c:pt idx="26">
                  <c:v>0.30285095163431097</c:v>
                </c:pt>
                <c:pt idx="27">
                  <c:v>0.2984839389984944</c:v>
                </c:pt>
                <c:pt idx="28">
                  <c:v>0.29417989727050708</c:v>
                </c:pt>
                <c:pt idx="29">
                  <c:v>0.28993791843025318</c:v>
                </c:pt>
                <c:pt idx="30">
                  <c:v>0.28575710755099221</c:v>
                </c:pt>
                <c:pt idx="31">
                  <c:v>0.28163658261053764</c:v>
                </c:pt>
                <c:pt idx="32">
                  <c:v>0.27757547430517715</c:v>
                </c:pt>
                <c:pt idx="33">
                  <c:v>0.27357292586627652</c:v>
                </c:pt>
                <c:pt idx="34">
                  <c:v>0.2696280928795276</c:v>
                </c:pt>
                <c:pt idx="35">
                  <c:v>0.26574014310680305</c:v>
                </c:pt>
                <c:pt idx="36">
                  <c:v>0.26190825631057996</c:v>
                </c:pt>
                <c:pt idx="37">
                  <c:v>0.25813162408089474</c:v>
                </c:pt>
                <c:pt idx="38">
                  <c:v>0.25440944966479362</c:v>
                </c:pt>
                <c:pt idx="39">
                  <c:v>0.25074094779824235</c:v>
                </c:pt>
                <c:pt idx="40">
                  <c:v>0.24712534454045984</c:v>
                </c:pt>
                <c:pt idx="41">
                  <c:v>0.24356187711064034</c:v>
                </c:pt>
                <c:pt idx="42">
                  <c:v>0.24004979372703023</c:v>
                </c:pt>
                <c:pt idx="43">
                  <c:v>0.23658835344832538</c:v>
                </c:pt>
                <c:pt idx="44">
                  <c:v>0.2331768260173552</c:v>
                </c:pt>
                <c:pt idx="45">
                  <c:v>0.22981449170702106</c:v>
                </c:pt>
                <c:pt idx="46">
                  <c:v>0.22650064116845595</c:v>
                </c:pt>
                <c:pt idx="47">
                  <c:v>0.22323457528137372</c:v>
                </c:pt>
                <c:pt idx="48">
                  <c:v>0.22001560500657646</c:v>
                </c:pt>
                <c:pt idx="49">
                  <c:v>0.21684305124058825</c:v>
                </c:pt>
                <c:pt idx="50">
                  <c:v>0.21371624467238537</c:v>
                </c:pt>
                <c:pt idx="51">
                  <c:v>0.21063452564219218</c:v>
                </c:pt>
                <c:pt idx="52">
                  <c:v>0.20759724400231347</c:v>
                </c:pt>
                <c:pt idx="53">
                  <c:v>0.20460375897997324</c:v>
                </c:pt>
                <c:pt idx="54">
                  <c:v>0.20165343904213129</c:v>
                </c:pt>
                <c:pt idx="55">
                  <c:v>0.19874566176224942</c:v>
                </c:pt>
                <c:pt idx="56">
                  <c:v>0.19587981368897847</c:v>
                </c:pt>
                <c:pt idx="57">
                  <c:v>0.19305529021673901</c:v>
                </c:pt>
                <c:pt idx="58">
                  <c:v>0.19027149545816835</c:v>
                </c:pt>
                <c:pt idx="59">
                  <c:v>0.18752784211840648</c:v>
                </c:pt>
                <c:pt idx="60">
                  <c:v>0.18482375137119514</c:v>
                </c:pt>
                <c:pt idx="61">
                  <c:v>0.18215865273676315</c:v>
                </c:pt>
                <c:pt idx="62">
                  <c:v>0.17953198396147294</c:v>
                </c:pt>
                <c:pt idx="63">
                  <c:v>0.1769431908992023</c:v>
                </c:pt>
                <c:pt idx="64">
                  <c:v>0.17439172739443654</c:v>
                </c:pt>
                <c:pt idx="65">
                  <c:v>0.17187705516704671</c:v>
                </c:pt>
                <c:pt idx="66">
                  <c:v>0.16939864369872892</c:v>
                </c:pt>
                <c:pt idx="67">
                  <c:v>0.1669559701210814</c:v>
                </c:pt>
                <c:pt idx="68">
                  <c:v>0.16454851910529544</c:v>
                </c:pt>
                <c:pt idx="69">
                  <c:v>0.16217578275343672</c:v>
                </c:pt>
                <c:pt idx="70">
                  <c:v>0.15983726049129482</c:v>
                </c:pt>
                <c:pt idx="71">
                  <c:v>0.15753245896277715</c:v>
                </c:pt>
                <c:pt idx="72">
                  <c:v>0.15526089192582626</c:v>
                </c:pt>
                <c:pt idx="73">
                  <c:v>0.1530220801498377</c:v>
                </c:pt>
                <c:pt idx="74">
                  <c:v>0.15081555131455709</c:v>
                </c:pt>
                <c:pt idx="75">
                  <c:v>0.14864083991043522</c:v>
                </c:pt>
                <c:pt idx="76">
                  <c:v>0.14649748714041963</c:v>
                </c:pt>
                <c:pt idx="77">
                  <c:v>0.14438504082316292</c:v>
                </c:pt>
                <c:pt idx="78">
                  <c:v>0.14230305529762621</c:v>
                </c:pt>
                <c:pt idx="79">
                  <c:v>0.14025109132905855</c:v>
                </c:pt>
                <c:pt idx="80">
                  <c:v>0.13822871601633169</c:v>
                </c:pt>
                <c:pt idx="81">
                  <c:v>0.13623550270061158</c:v>
                </c:pt>
                <c:pt idx="82">
                  <c:v>0.13427103087534625</c:v>
                </c:pt>
                <c:pt idx="83">
                  <c:v>0.13233488609755212</c:v>
                </c:pt>
                <c:pt idx="84">
                  <c:v>0.13042665990037919</c:v>
                </c:pt>
                <c:pt idx="85">
                  <c:v>0.128545949706937</c:v>
                </c:pt>
                <c:pt idx="86">
                  <c:v>0.12669235874536369</c:v>
                </c:pt>
                <c:pt idx="87">
                  <c:v>0.12486549596511901</c:v>
                </c:pt>
                <c:pt idx="88">
                  <c:v>0.12306497595448483</c:v>
                </c:pt>
                <c:pt idx="89">
                  <c:v>0.12129041885925525</c:v>
                </c:pt>
                <c:pt idx="90">
                  <c:v>0.11954145030259894</c:v>
                </c:pt>
                <c:pt idx="91">
                  <c:v>0.11781770130607723</c:v>
                </c:pt>
                <c:pt idx="92">
                  <c:v>0.11611880821180105</c:v>
                </c:pt>
                <c:pt idx="93">
                  <c:v>0.11444441260571028</c:v>
                </c:pt>
                <c:pt idx="94">
                  <c:v>0.1127941612419595</c:v>
                </c:pt>
                <c:pt idx="95">
                  <c:v>0.11116770596839397</c:v>
                </c:pt>
                <c:pt idx="96">
                  <c:v>0.1095647036531002</c:v>
                </c:pt>
                <c:pt idx="97">
                  <c:v>0.10798481611201585</c:v>
                </c:pt>
                <c:pt idx="98">
                  <c:v>0.10642771003758317</c:v>
                </c:pt>
                <c:pt idx="99">
                  <c:v>0.10489305692843147</c:v>
                </c:pt>
                <c:pt idx="100">
                  <c:v>0.10338053302007343</c:v>
                </c:pt>
                <c:pt idx="101">
                  <c:v>0.10188981921660072</c:v>
                </c:pt>
                <c:pt idx="102">
                  <c:v>0.10042060102336473</c:v>
                </c:pt>
                <c:pt idx="103">
                  <c:v>9.8972568480627798E-2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Предсказания!$L$1</c:f>
              <c:strCache>
                <c:ptCount val="1"/>
                <c:pt idx="0">
                  <c:v>Рассч2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Предсказания!$L$2:$L$105</c:f>
              <c:numCache>
                <c:formatCode>General</c:formatCode>
                <c:ptCount val="104"/>
                <c:pt idx="0">
                  <c:v>0.35577930419089832</c:v>
                </c:pt>
                <c:pt idx="1">
                  <c:v>0.35744268140635782</c:v>
                </c:pt>
                <c:pt idx="2">
                  <c:v>0.3589929870097901</c:v>
                </c:pt>
                <c:pt idx="3">
                  <c:v>0.36043301966858188</c:v>
                </c:pt>
                <c:pt idx="4">
                  <c:v>0.36176552237517612</c:v>
                </c:pt>
                <c:pt idx="5">
                  <c:v>0.36299318345077936</c:v>
                </c:pt>
                <c:pt idx="6">
                  <c:v>0.36411863753193963</c:v>
                </c:pt>
                <c:pt idx="7">
                  <c:v>0.36514446654032451</c:v>
                </c:pt>
                <c:pt idx="8">
                  <c:v>0.36607320063592663</c:v>
                </c:pt>
                <c:pt idx="9">
                  <c:v>0.36690731915400576</c:v>
                </c:pt>
                <c:pt idx="10">
                  <c:v>0.36764925152601435</c:v>
                </c:pt>
                <c:pt idx="11">
                  <c:v>0.36830137818478459</c:v>
                </c:pt>
                <c:pt idx="12">
                  <c:v>0.3688660314542247</c:v>
                </c:pt>
                <c:pt idx="13">
                  <c:v>0.369345496423783</c:v>
                </c:pt>
                <c:pt idx="14">
                  <c:v>0.36974201180793642</c:v>
                </c:pt>
                <c:pt idx="15">
                  <c:v>0.37005777079094671</c:v>
                </c:pt>
                <c:pt idx="16">
                  <c:v>0.37029492185711899</c:v>
                </c:pt>
                <c:pt idx="17">
                  <c:v>0.37045556960682013</c:v>
                </c:pt>
                <c:pt idx="18">
                  <c:v>0.37054177555847989</c:v>
                </c:pt>
                <c:pt idx="19">
                  <c:v>0.37055555893680125</c:v>
                </c:pt>
                <c:pt idx="20">
                  <c:v>0.37049889744742126</c:v>
                </c:pt>
                <c:pt idx="21">
                  <c:v>0.37037372803824375</c:v>
                </c:pt>
                <c:pt idx="22">
                  <c:v>0.37018194764765333</c:v>
                </c:pt>
                <c:pt idx="23">
                  <c:v>0.36992541393984224</c:v>
                </c:pt>
                <c:pt idx="24">
                  <c:v>0.36960594602745145</c:v>
                </c:pt>
                <c:pt idx="25">
                  <c:v>0.36922532518174522</c:v>
                </c:pt>
                <c:pt idx="26">
                  <c:v>0.36878529553052264</c:v>
                </c:pt>
                <c:pt idx="27">
                  <c:v>0.3682875647439654</c:v>
                </c:pt>
                <c:pt idx="28">
                  <c:v>0.36773380470862982</c:v>
                </c:pt>
                <c:pt idx="29">
                  <c:v>0.36712565218976989</c:v>
                </c:pt>
                <c:pt idx="30">
                  <c:v>0.36646470948220244</c:v>
                </c:pt>
                <c:pt idx="31">
                  <c:v>0.36575254504987553</c:v>
                </c:pt>
                <c:pt idx="32">
                  <c:v>0.36499069415436036</c:v>
                </c:pt>
                <c:pt idx="33">
                  <c:v>0.3641806594724315</c:v>
                </c:pt>
                <c:pt idx="34">
                  <c:v>0.36332391170292011</c:v>
                </c:pt>
                <c:pt idx="35">
                  <c:v>0.36242189016302095</c:v>
                </c:pt>
                <c:pt idx="36">
                  <c:v>0.36147600337422769</c:v>
                </c:pt>
                <c:pt idx="37">
                  <c:v>0.36048762963806924</c:v>
                </c:pt>
                <c:pt idx="38">
                  <c:v>0.35945811760182123</c:v>
                </c:pt>
                <c:pt idx="39">
                  <c:v>0.35838878681435071</c:v>
                </c:pt>
                <c:pt idx="40">
                  <c:v>0.35728092827226821</c:v>
                </c:pt>
                <c:pt idx="41">
                  <c:v>0.35613580495653796</c:v>
                </c:pt>
                <c:pt idx="42">
                  <c:v>0.3549546523597269</c:v>
                </c:pt>
                <c:pt idx="43">
                  <c:v>0.35373867900401468</c:v>
                </c:pt>
                <c:pt idx="44">
                  <c:v>0.35248906695015902</c:v>
                </c:pt>
                <c:pt idx="45">
                  <c:v>0.35120697229753395</c:v>
                </c:pt>
                <c:pt idx="46">
                  <c:v>0.34989352567540521</c:v>
                </c:pt>
                <c:pt idx="47">
                  <c:v>0.34854983272559759</c:v>
                </c:pt>
                <c:pt idx="48">
                  <c:v>0.34717697457667773</c:v>
                </c:pt>
                <c:pt idx="49">
                  <c:v>0.34577600830981758</c:v>
                </c:pt>
                <c:pt idx="50">
                  <c:v>0.34434796741645313</c:v>
                </c:pt>
                <c:pt idx="51">
                  <c:v>0.34289386224790119</c:v>
                </c:pt>
                <c:pt idx="52">
                  <c:v>0.34141468045705325</c:v>
                </c:pt>
                <c:pt idx="53">
                  <c:v>0.33991138743228078</c:v>
                </c:pt>
                <c:pt idx="54">
                  <c:v>0.33838492672369025</c:v>
                </c:pt>
                <c:pt idx="55">
                  <c:v>0.33683622046185224</c:v>
                </c:pt>
                <c:pt idx="56">
                  <c:v>0.33526616976912482</c:v>
                </c:pt>
                <c:pt idx="57">
                  <c:v>0.33367565516370989</c:v>
                </c:pt>
                <c:pt idx="58">
                  <c:v>0.33206553695655394</c:v>
                </c:pt>
                <c:pt idx="59">
                  <c:v>0.33043665564121483</c:v>
                </c:pt>
                <c:pt idx="60">
                  <c:v>0.32878983227681946</c:v>
                </c:pt>
                <c:pt idx="61">
                  <c:v>0.32712586886422157</c:v>
                </c:pt>
                <c:pt idx="62">
                  <c:v>0.32544554871547793</c:v>
                </c:pt>
                <c:pt idx="63">
                  <c:v>0.32374963681675806</c:v>
                </c:pt>
                <c:pt idx="64">
                  <c:v>0.32203888018479421</c:v>
                </c:pt>
                <c:pt idx="65">
                  <c:v>0.32031400821697931</c:v>
                </c:pt>
                <c:pt idx="66">
                  <c:v>0.31857573303523057</c:v>
                </c:pt>
                <c:pt idx="67">
                  <c:v>0.31682474982371001</c:v>
                </c:pt>
                <c:pt idx="68">
                  <c:v>0.315061737160518</c:v>
                </c:pt>
                <c:pt idx="69">
                  <c:v>0.31328735734345314</c:v>
                </c:pt>
                <c:pt idx="70">
                  <c:v>0.31150225670994902</c:v>
                </c:pt>
                <c:pt idx="71">
                  <c:v>0.30970706595127173</c:v>
                </c:pt>
                <c:pt idx="72">
                  <c:v>0.30790240042109374</c:v>
                </c:pt>
                <c:pt idx="73">
                  <c:v>0.30608886043852324</c:v>
                </c:pt>
                <c:pt idx="74">
                  <c:v>0.30426703158569679</c:v>
                </c:pt>
                <c:pt idx="75">
                  <c:v>0.30243748500001111</c:v>
                </c:pt>
                <c:pt idx="76">
                  <c:v>0.30060077766111259</c:v>
                </c:pt>
                <c:pt idx="77">
                  <c:v>0.29875745267269394</c:v>
                </c:pt>
                <c:pt idx="78">
                  <c:v>0.29690803953923073</c:v>
                </c:pt>
                <c:pt idx="79">
                  <c:v>0.29505305443770657</c:v>
                </c:pt>
                <c:pt idx="80">
                  <c:v>0.2931930004844403</c:v>
                </c:pt>
                <c:pt idx="81">
                  <c:v>0.29132836799707507</c:v>
                </c:pt>
                <c:pt idx="82">
                  <c:v>0.28945963475183545</c:v>
                </c:pt>
                <c:pt idx="83">
                  <c:v>0.28758726623611053</c:v>
                </c:pt>
                <c:pt idx="84">
                  <c:v>0.28571171589646394</c:v>
                </c:pt>
                <c:pt idx="85">
                  <c:v>0.28383342538213263</c:v>
                </c:pt>
                <c:pt idx="86">
                  <c:v>0.28195282478409855</c:v>
                </c:pt>
                <c:pt idx="87">
                  <c:v>0.28007033286981509</c:v>
                </c:pt>
                <c:pt idx="88">
                  <c:v>0.27818635731364494</c:v>
                </c:pt>
                <c:pt idx="89">
                  <c:v>0.27630129492310829</c:v>
                </c:pt>
                <c:pt idx="90">
                  <c:v>0.27441553186098666</c:v>
                </c:pt>
                <c:pt idx="91">
                  <c:v>0.27252944386337474</c:v>
                </c:pt>
                <c:pt idx="92">
                  <c:v>0.27064339645373714</c:v>
                </c:pt>
                <c:pt idx="93">
                  <c:v>0.26875774515304718</c:v>
                </c:pt>
                <c:pt idx="94">
                  <c:v>0.26687283568606324</c:v>
                </c:pt>
                <c:pt idx="95">
                  <c:v>0.26498900418382854</c:v>
                </c:pt>
                <c:pt idx="96">
                  <c:v>0.26310657738243637</c:v>
                </c:pt>
                <c:pt idx="97">
                  <c:v>0.2612258728181458</c:v>
                </c:pt>
                <c:pt idx="98">
                  <c:v>0.25934719901889469</c:v>
                </c:pt>
                <c:pt idx="99">
                  <c:v>0.25747085569228512</c:v>
                </c:pt>
                <c:pt idx="100">
                  <c:v>0.25559713391009264</c:v>
                </c:pt>
                <c:pt idx="101">
                  <c:v>0.25372631628936526</c:v>
                </c:pt>
                <c:pt idx="102">
                  <c:v>0.25185867717016719</c:v>
                </c:pt>
                <c:pt idx="103">
                  <c:v>0.24999448279003067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Предсказания!$M$1</c:f>
              <c:strCache>
                <c:ptCount val="1"/>
                <c:pt idx="0">
                  <c:v>Рассч3</c:v>
                </c:pt>
              </c:strCache>
            </c:strRef>
          </c:tx>
          <c:spPr>
            <a:ln w="508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Предсказания!$M$2:$M$105</c:f>
              <c:numCache>
                <c:formatCode>General</c:formatCode>
                <c:ptCount val="104"/>
                <c:pt idx="0">
                  <c:v>0.15705164390050896</c:v>
                </c:pt>
                <c:pt idx="1">
                  <c:v>0.16009401151170977</c:v>
                </c:pt>
                <c:pt idx="2">
                  <c:v>0.16312569633691254</c:v>
                </c:pt>
                <c:pt idx="3">
                  <c:v>0.16614534368995137</c:v>
                </c:pt>
                <c:pt idx="4">
                  <c:v>0.16915164941634231</c:v>
                </c:pt>
                <c:pt idx="5">
                  <c:v>0.17214335864096952</c:v>
                </c:pt>
                <c:pt idx="6">
                  <c:v>0.17511926454203319</c:v>
                </c:pt>
                <c:pt idx="7">
                  <c:v>0.17807820715055911</c:v>
                </c:pt>
                <c:pt idx="8">
                  <c:v>0.18101907217511481</c:v>
                </c:pt>
                <c:pt idx="9">
                  <c:v>0.18394078985122775</c:v>
                </c:pt>
                <c:pt idx="10">
                  <c:v>0.18684233381497251</c:v>
                </c:pt>
                <c:pt idx="11">
                  <c:v>0.18972272000035062</c:v>
                </c:pt>
                <c:pt idx="12">
                  <c:v>0.19258100555994062</c:v>
                </c:pt>
                <c:pt idx="13">
                  <c:v>0.19541628780841336</c:v>
                </c:pt>
                <c:pt idx="14">
                  <c:v>0.19822770318853244</c:v>
                </c:pt>
                <c:pt idx="15">
                  <c:v>0.20101442625899679</c:v>
                </c:pt>
                <c:pt idx="16">
                  <c:v>0.20377566870398667</c:v>
                </c:pt>
                <c:pt idx="17">
                  <c:v>0.20651067836382353</c:v>
                </c:pt>
                <c:pt idx="18">
                  <c:v>0.20921873828633863</c:v>
                </c:pt>
                <c:pt idx="19">
                  <c:v>0.21189916579864843</c:v>
                </c:pt>
                <c:pt idx="20">
                  <c:v>0.21455131159883933</c:v>
                </c:pt>
                <c:pt idx="21">
                  <c:v>0.21717455886725645</c:v>
                </c:pt>
                <c:pt idx="22">
                  <c:v>0.21976832239695554</c:v>
                </c:pt>
                <c:pt idx="23">
                  <c:v>0.2223320477430093</c:v>
                </c:pt>
                <c:pt idx="24">
                  <c:v>0.2248652103902522</c:v>
                </c:pt>
                <c:pt idx="25">
                  <c:v>0.22736731493912643</c:v>
                </c:pt>
                <c:pt idx="26">
                  <c:v>0.22983789430927004</c:v>
                </c:pt>
                <c:pt idx="27">
                  <c:v>0.2322765089605312</c:v>
                </c:pt>
                <c:pt idx="28">
                  <c:v>0.23468274613101414</c:v>
                </c:pt>
                <c:pt idx="29">
                  <c:v>0.237056219091901</c:v>
                </c:pt>
                <c:pt idx="30">
                  <c:v>0.23939656641861617</c:v>
                </c:pt>
                <c:pt idx="31">
                  <c:v>0.2417034512781413</c:v>
                </c:pt>
                <c:pt idx="32">
                  <c:v>0.24397656073206164</c:v>
                </c:pt>
                <c:pt idx="33">
                  <c:v>0.24621560505506679</c:v>
                </c:pt>
                <c:pt idx="34">
                  <c:v>0.24842031706862855</c:v>
                </c:pt>
                <c:pt idx="35">
                  <c:v>0.25059045148956116</c:v>
                </c:pt>
                <c:pt idx="36">
                  <c:v>0.25272578429305703</c:v>
                </c:pt>
                <c:pt idx="37">
                  <c:v>0.2548261120901234</c:v>
                </c:pt>
                <c:pt idx="38">
                  <c:v>0.25689125151891368</c:v>
                </c:pt>
                <c:pt idx="39">
                  <c:v>0.25892103864984151</c:v>
                </c:pt>
                <c:pt idx="40">
                  <c:v>0.26091532840410459</c:v>
                </c:pt>
                <c:pt idx="41">
                  <c:v>0.26287399398544409</c:v>
                </c:pt>
                <c:pt idx="42">
                  <c:v>0.26479692632473117</c:v>
                </c:pt>
                <c:pt idx="43">
                  <c:v>0.2666840335373486</c:v>
                </c:pt>
                <c:pt idx="44">
                  <c:v>0.26853524039282739</c:v>
                </c:pt>
                <c:pt idx="45">
                  <c:v>0.27035048779678483</c:v>
                </c:pt>
                <c:pt idx="46">
                  <c:v>0.27212973228471782</c:v>
                </c:pt>
                <c:pt idx="47">
                  <c:v>0.27387294552745978</c:v>
                </c:pt>
                <c:pt idx="48">
                  <c:v>0.27558011384813064</c:v>
                </c:pt>
                <c:pt idx="49">
                  <c:v>0.27725123775028138</c:v>
                </c:pt>
                <c:pt idx="50">
                  <c:v>0.27888633145702357</c:v>
                </c:pt>
                <c:pt idx="51">
                  <c:v>0.28048542246095032</c:v>
                </c:pt>
                <c:pt idx="52">
                  <c:v>0.28204855108459093</c:v>
                </c:pt>
                <c:pt idx="53">
                  <c:v>0.28357577005120937</c:v>
                </c:pt>
                <c:pt idx="54">
                  <c:v>0.28506714406574041</c:v>
                </c:pt>
                <c:pt idx="55">
                  <c:v>0.28652274940564482</c:v>
                </c:pt>
                <c:pt idx="56">
                  <c:v>0.28794267352148495</c:v>
                </c:pt>
                <c:pt idx="57">
                  <c:v>0.28932701464702681</c:v>
                </c:pt>
                <c:pt idx="58">
                  <c:v>0.29067588141868583</c:v>
                </c:pt>
                <c:pt idx="59">
                  <c:v>0.29198939250409062</c:v>
                </c:pt>
                <c:pt idx="60">
                  <c:v>0.29326767623961914</c:v>
                </c:pt>
                <c:pt idx="61">
                  <c:v>0.29451087027668876</c:v>
                </c:pt>
                <c:pt idx="62">
                  <c:v>0.29571912123664745</c:v>
                </c:pt>
                <c:pt idx="63">
                  <c:v>0.29689258437409016</c:v>
                </c:pt>
                <c:pt idx="64">
                  <c:v>0.29803142324836784</c:v>
                </c:pt>
                <c:pt idx="65">
                  <c:v>0.29913580940321971</c:v>
                </c:pt>
                <c:pt idx="66">
                  <c:v>0.30020592205429253</c:v>
                </c:pt>
                <c:pt idx="67">
                  <c:v>0.30124194778436575</c:v>
                </c:pt>
                <c:pt idx="68">
                  <c:v>0.3022440802461972</c:v>
                </c:pt>
                <c:pt idx="69">
                  <c:v>0.30321251987277797</c:v>
                </c:pt>
                <c:pt idx="70">
                  <c:v>0.30414747359482952</c:v>
                </c:pt>
                <c:pt idx="71">
                  <c:v>0.30504915456545056</c:v>
                </c:pt>
                <c:pt idx="72">
                  <c:v>0.30591778189169894</c:v>
                </c:pt>
                <c:pt idx="73">
                  <c:v>0.30675358037300526</c:v>
                </c:pt>
                <c:pt idx="74">
                  <c:v>0.30755678024626398</c:v>
                </c:pt>
                <c:pt idx="75">
                  <c:v>0.30832761693746313</c:v>
                </c:pt>
                <c:pt idx="76">
                  <c:v>0.3090663308196806</c:v>
                </c:pt>
                <c:pt idx="77">
                  <c:v>0.3097731669773971</c:v>
                </c:pt>
                <c:pt idx="78">
                  <c:v>0.31044837497688071</c:v>
                </c:pt>
                <c:pt idx="79">
                  <c:v>0.31109220864261466</c:v>
                </c:pt>
                <c:pt idx="80">
                  <c:v>0.31170492583955856</c:v>
                </c:pt>
                <c:pt idx="81">
                  <c:v>0.31228678826119705</c:v>
                </c:pt>
                <c:pt idx="82">
                  <c:v>0.31283806122316982</c:v>
                </c:pt>
                <c:pt idx="83">
                  <c:v>0.31335901346244022</c:v>
                </c:pt>
                <c:pt idx="84">
                  <c:v>0.31384991694181252</c:v>
                </c:pt>
                <c:pt idx="85">
                  <c:v>0.3143110466597534</c:v>
                </c:pt>
                <c:pt idx="86">
                  <c:v>0.31474268046534348</c:v>
                </c:pt>
                <c:pt idx="87">
                  <c:v>0.3151450988782809</c:v>
                </c:pt>
                <c:pt idx="88">
                  <c:v>0.31551858491382312</c:v>
                </c:pt>
                <c:pt idx="89">
                  <c:v>0.31586342391254085</c:v>
                </c:pt>
                <c:pt idx="90">
                  <c:v>0.31617990337481672</c:v>
                </c:pt>
                <c:pt idx="91">
                  <c:v>0.31646831279992771</c:v>
                </c:pt>
                <c:pt idx="92">
                  <c:v>0.31672894352969649</c:v>
                </c:pt>
                <c:pt idx="93">
                  <c:v>0.3169620885965001</c:v>
                </c:pt>
                <c:pt idx="94">
                  <c:v>0.31716804257565467</c:v>
                </c:pt>
                <c:pt idx="95">
                  <c:v>0.31734710144198708</c:v>
                </c:pt>
                <c:pt idx="96">
                  <c:v>0.31749956243056321</c:v>
                </c:pt>
                <c:pt idx="97">
                  <c:v>0.31762572390143529</c:v>
                </c:pt>
                <c:pt idx="98">
                  <c:v>0.31772588520836642</c:v>
                </c:pt>
                <c:pt idx="99">
                  <c:v>0.31780034657139478</c:v>
                </c:pt>
                <c:pt idx="100">
                  <c:v>0.31784940895318581</c:v>
                </c:pt>
                <c:pt idx="101">
                  <c:v>0.31787337393907222</c:v>
                </c:pt>
                <c:pt idx="102">
                  <c:v>0.31787254362070883</c:v>
                </c:pt>
                <c:pt idx="103">
                  <c:v>0.31784722048324365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Предсказания!$N$1</c:f>
              <c:strCache>
                <c:ptCount val="1"/>
                <c:pt idx="0">
                  <c:v>Рассч4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Предсказания!$A$2:$A$105</c:f>
              <c:numCache>
                <c:formatCode>General</c:formatCode>
                <c:ptCount val="104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</c:numCache>
            </c:numRef>
          </c:cat>
          <c:val>
            <c:numRef>
              <c:f>Предсказания!$N$2:$N$105</c:f>
              <c:numCache>
                <c:formatCode>General</c:formatCode>
                <c:ptCount val="104"/>
                <c:pt idx="0">
                  <c:v>4.5358278617278591E-2</c:v>
                </c:pt>
                <c:pt idx="1">
                  <c:v>4.7023302048704418E-2</c:v>
                </c:pt>
                <c:pt idx="2">
                  <c:v>4.8720215463225358E-2</c:v>
                </c:pt>
                <c:pt idx="3">
                  <c:v>5.0448899534731084E-2</c:v>
                </c:pt>
                <c:pt idx="4">
                  <c:v>5.2209220979275273E-2</c:v>
                </c:pt>
                <c:pt idx="5">
                  <c:v>5.400103307911408E-2</c:v>
                </c:pt>
                <c:pt idx="6">
                  <c:v>5.5824176193639774E-2</c:v>
                </c:pt>
                <c:pt idx="7">
                  <c:v>5.7678478257639609E-2</c:v>
                </c:pt>
                <c:pt idx="8">
                  <c:v>5.9563755267060925E-2</c:v>
                </c:pt>
                <c:pt idx="9">
                  <c:v>6.1479811752537139E-2</c:v>
                </c:pt>
                <c:pt idx="10">
                  <c:v>6.3426441241012266E-2</c:v>
                </c:pt>
                <c:pt idx="11">
                  <c:v>6.5403426705619161E-2</c:v>
                </c:pt>
                <c:pt idx="12">
                  <c:v>6.7410541004137015E-2</c:v>
                </c:pt>
                <c:pt idx="13">
                  <c:v>6.9447547306229374E-2</c:v>
                </c:pt>
                <c:pt idx="14">
                  <c:v>7.1514199509635112E-2</c:v>
                </c:pt>
                <c:pt idx="15">
                  <c:v>7.36102426457661E-2</c:v>
                </c:pt>
                <c:pt idx="16">
                  <c:v>7.5735413274663044E-2</c:v>
                </c:pt>
                <c:pt idx="17">
                  <c:v>7.7889439869694099E-2</c:v>
                </c:pt>
                <c:pt idx="18">
                  <c:v>8.0072043192223719E-2</c:v>
                </c:pt>
                <c:pt idx="19">
                  <c:v>8.228293665637898E-2</c:v>
                </c:pt>
                <c:pt idx="20">
                  <c:v>8.4521826684213597E-2</c:v>
                </c:pt>
                <c:pt idx="21">
                  <c:v>8.6788413051403612E-2</c:v>
                </c:pt>
                <c:pt idx="22">
                  <c:v>8.9082389223749114E-2</c:v>
                </c:pt>
                <c:pt idx="23">
                  <c:v>9.1403442684607317E-2</c:v>
                </c:pt>
                <c:pt idx="24">
                  <c:v>9.3751255253513688E-2</c:v>
                </c:pt>
                <c:pt idx="25">
                  <c:v>9.6125503396155554E-2</c:v>
                </c:pt>
                <c:pt idx="26">
                  <c:v>9.8525858525896348E-2</c:v>
                </c:pt>
                <c:pt idx="27">
                  <c:v>0.10095198729700905</c:v>
                </c:pt>
                <c:pt idx="28">
                  <c:v>0.10340355188984895</c:v>
                </c:pt>
                <c:pt idx="29">
                  <c:v>0.10588021028807593</c:v>
                </c:pt>
                <c:pt idx="30">
                  <c:v>0.10838161654818923</c:v>
                </c:pt>
                <c:pt idx="31">
                  <c:v>0.11090742106144558</c:v>
                </c:pt>
                <c:pt idx="32">
                  <c:v>0.11345727080840085</c:v>
                </c:pt>
                <c:pt idx="33">
                  <c:v>0.11603080960622525</c:v>
                </c:pt>
                <c:pt idx="34">
                  <c:v>0.11862767834892374</c:v>
                </c:pt>
                <c:pt idx="35">
                  <c:v>0.12124751524061483</c:v>
                </c:pt>
                <c:pt idx="36">
                  <c:v>0.12388995602213537</c:v>
                </c:pt>
                <c:pt idx="37">
                  <c:v>0.12655463419091262</c:v>
                </c:pt>
                <c:pt idx="38">
                  <c:v>0.12924118121447148</c:v>
                </c:pt>
                <c:pt idx="39">
                  <c:v>0.13194922673756548</c:v>
                </c:pt>
                <c:pt idx="40">
                  <c:v>0.13467839878316734</c:v>
                </c:pt>
                <c:pt idx="41">
                  <c:v>0.13742832394737758</c:v>
                </c:pt>
                <c:pt idx="42">
                  <c:v>0.14019862758851165</c:v>
                </c:pt>
                <c:pt idx="43">
                  <c:v>0.14298893401031132</c:v>
                </c:pt>
                <c:pt idx="44">
                  <c:v>0.14579886663965835</c:v>
                </c:pt>
                <c:pt idx="45">
                  <c:v>0.14862804819866016</c:v>
                </c:pt>
                <c:pt idx="46">
                  <c:v>0.15147610087142105</c:v>
                </c:pt>
                <c:pt idx="47">
                  <c:v>0.15434264646556894</c:v>
                </c:pt>
                <c:pt idx="48">
                  <c:v>0.15722730656861517</c:v>
                </c:pt>
                <c:pt idx="49">
                  <c:v>0.16012970269931281</c:v>
                </c:pt>
                <c:pt idx="50">
                  <c:v>0.16304945645413793</c:v>
                </c:pt>
                <c:pt idx="51">
                  <c:v>0.16598618964895628</c:v>
                </c:pt>
                <c:pt idx="52">
                  <c:v>0.16893952445604232</c:v>
                </c:pt>
                <c:pt idx="53">
                  <c:v>0.17190908353653667</c:v>
                </c:pt>
                <c:pt idx="54">
                  <c:v>0.17489449016843805</c:v>
                </c:pt>
                <c:pt idx="55">
                  <c:v>0.17789536837025355</c:v>
                </c:pt>
                <c:pt idx="56">
                  <c:v>0.18091134302041179</c:v>
                </c:pt>
                <c:pt idx="57">
                  <c:v>0.18394203997252423</c:v>
                </c:pt>
                <c:pt idx="58">
                  <c:v>0.18698708616659188</c:v>
                </c:pt>
                <c:pt idx="59">
                  <c:v>0.1900461097362881</c:v>
                </c:pt>
                <c:pt idx="60">
                  <c:v>0.19311874011236629</c:v>
                </c:pt>
                <c:pt idx="61">
                  <c:v>0.19620460812232654</c:v>
                </c:pt>
                <c:pt idx="62">
                  <c:v>0.19930334608640166</c:v>
                </c:pt>
                <c:pt idx="63">
                  <c:v>0.20241458790994948</c:v>
                </c:pt>
                <c:pt idx="64">
                  <c:v>0.20553796917240141</c:v>
                </c:pt>
                <c:pt idx="65">
                  <c:v>0.20867312721275422</c:v>
                </c:pt>
                <c:pt idx="66">
                  <c:v>0.21181970121174798</c:v>
                </c:pt>
                <c:pt idx="67">
                  <c:v>0.21497733227084281</c:v>
                </c:pt>
                <c:pt idx="68">
                  <c:v>0.21814566348798936</c:v>
                </c:pt>
                <c:pt idx="69">
                  <c:v>0.22132434003033219</c:v>
                </c:pt>
                <c:pt idx="70">
                  <c:v>0.22451300920392669</c:v>
                </c:pt>
                <c:pt idx="71">
                  <c:v>0.22771132052050058</c:v>
                </c:pt>
                <c:pt idx="72">
                  <c:v>0.23091892576138107</c:v>
                </c:pt>
                <c:pt idx="73">
                  <c:v>0.23413547903863385</c:v>
                </c:pt>
                <c:pt idx="74">
                  <c:v>0.23736063685348219</c:v>
                </c:pt>
                <c:pt idx="75">
                  <c:v>0.24059405815209056</c:v>
                </c:pt>
                <c:pt idx="76">
                  <c:v>0.24383540437878715</c:v>
                </c:pt>
                <c:pt idx="77">
                  <c:v>0.24708433952674602</c:v>
                </c:pt>
                <c:pt idx="78">
                  <c:v>0.25034053018626234</c:v>
                </c:pt>
                <c:pt idx="79">
                  <c:v>0.25360364559062021</c:v>
                </c:pt>
                <c:pt idx="80">
                  <c:v>0.25687335765966945</c:v>
                </c:pt>
                <c:pt idx="81">
                  <c:v>0.26014934104111631</c:v>
                </c:pt>
                <c:pt idx="82">
                  <c:v>0.26343127314964843</c:v>
                </c:pt>
                <c:pt idx="83">
                  <c:v>0.26671883420389708</c:v>
                </c:pt>
                <c:pt idx="84">
                  <c:v>0.27001170726134438</c:v>
                </c:pt>
                <c:pt idx="85">
                  <c:v>0.27330957825117697</c:v>
                </c:pt>
                <c:pt idx="86">
                  <c:v>0.2766121360051943</c:v>
                </c:pt>
                <c:pt idx="87">
                  <c:v>0.27991907228678503</c:v>
                </c:pt>
                <c:pt idx="88">
                  <c:v>0.2832300818180471</c:v>
                </c:pt>
                <c:pt idx="89">
                  <c:v>0.28654486230509557</c:v>
                </c:pt>
                <c:pt idx="90">
                  <c:v>0.28986311446159774</c:v>
                </c:pt>
                <c:pt idx="91">
                  <c:v>0.29318454203062028</c:v>
                </c:pt>
                <c:pt idx="92">
                  <c:v>0.29650885180476527</c:v>
                </c:pt>
                <c:pt idx="93">
                  <c:v>0.29983575364474246</c:v>
                </c:pt>
                <c:pt idx="94">
                  <c:v>0.30316496049632258</c:v>
                </c:pt>
                <c:pt idx="95">
                  <c:v>0.3064961884057904</c:v>
                </c:pt>
                <c:pt idx="96">
                  <c:v>0.3098291565339002</c:v>
                </c:pt>
                <c:pt idx="97">
                  <c:v>0.31316358716840309</c:v>
                </c:pt>
                <c:pt idx="98">
                  <c:v>0.31649920573515566</c:v>
                </c:pt>
                <c:pt idx="99">
                  <c:v>0.31983574080788868</c:v>
                </c:pt>
                <c:pt idx="100">
                  <c:v>0.32317292411664811</c:v>
                </c:pt>
                <c:pt idx="101">
                  <c:v>0.32651049055496184</c:v>
                </c:pt>
                <c:pt idx="102">
                  <c:v>0.32984817818575929</c:v>
                </c:pt>
                <c:pt idx="103">
                  <c:v>0.33318572824609793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36352"/>
        <c:axId val="200454528"/>
      </c:lineChart>
      <c:catAx>
        <c:axId val="20043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</a:defRPr>
            </a:pPr>
            <a:endParaRPr lang="ru-RU"/>
          </a:p>
        </c:txPr>
        <c:crossAx val="200454528"/>
        <c:crosses val="autoZero"/>
        <c:auto val="0"/>
        <c:lblAlgn val="ctr"/>
        <c:lblOffset val="100"/>
        <c:tickLblSkip val="10"/>
        <c:tickMarkSkip val="1"/>
        <c:noMultiLvlLbl val="0"/>
      </c:catAx>
      <c:valAx>
        <c:axId val="20045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</a:defRPr>
            </a:pPr>
            <a:endParaRPr lang="ru-RU"/>
          </a:p>
        </c:txPr>
        <c:crossAx val="200436352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accent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CD90C-22FC-4F0F-95EB-0AE2770A446A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4E02-025A-4276-9636-A54D7EC37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15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E4F1-96DD-4B32-9300-F98843F6A799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E6875-BC91-4606-B3FA-23297E28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7D3102-AD23-4BFF-87AE-61567A0BE8E3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BC42-E576-4B96-A2BC-C9DCC9DAE463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9B64A-A574-4632-8FB6-30501D3E1ACB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F5725-E820-4B2A-A81C-15E6A453397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DB90A-5AB2-4BF4-8147-F4CADCC03FE3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CF7D-CB0D-4FDB-902B-9E5CD56B2F3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55614-9033-4786-9235-17DD4EEE6651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D299-E27D-455F-9667-E019E6CEA2DD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28957-D329-4F5F-AF12-F9E33ACF16EC}" type="datetimeFigureOut">
              <a:rPr lang="en-US" smtClean="0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026D15-7514-4098-B53C-F3ADBF529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F1C62-8F5A-4581-84EA-8C88B3391AE6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98DDE-8CD0-4E97-98D0-8F413940748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BB6B48-E8B6-492E-B5F2-B7A73A7469AD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hyperlink" Target="https://www.pochta.ru/" TargetMode="External"/><Relationship Id="rId26" Type="http://schemas.openxmlformats.org/officeDocument/2006/relationships/hyperlink" Target="https://moscow.rt.ru/" TargetMode="External"/><Relationship Id="rId3" Type="http://schemas.openxmlformats.org/officeDocument/2006/relationships/image" Target="../media/image21.jpeg"/><Relationship Id="rId21" Type="http://schemas.openxmlformats.org/officeDocument/2006/relationships/image" Target="../media/image33.png"/><Relationship Id="rId34" Type="http://schemas.openxmlformats.org/officeDocument/2006/relationships/hyperlink" Target="http://1c.ru/" TargetMode="External"/><Relationship Id="rId7" Type="http://schemas.openxmlformats.org/officeDocument/2006/relationships/image" Target="../media/image25.png"/><Relationship Id="rId12" Type="http://schemas.openxmlformats.org/officeDocument/2006/relationships/hyperlink" Target="http://www.innoveb.ru/" TargetMode="Externa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2" Type="http://schemas.openxmlformats.org/officeDocument/2006/relationships/image" Target="../media/image20.png"/><Relationship Id="rId16" Type="http://schemas.openxmlformats.org/officeDocument/2006/relationships/hyperlink" Target="http://omprussia.ru/" TargetMode="External"/><Relationship Id="rId20" Type="http://schemas.openxmlformats.org/officeDocument/2006/relationships/hyperlink" Target="https://rambler-co.ru/" TargetMode="Externa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hyperlink" Target="http://rostec.ru/" TargetMode="External"/><Relationship Id="rId32" Type="http://schemas.openxmlformats.org/officeDocument/2006/relationships/hyperlink" Target="https://data-economy.ru/yandex.ru" TargetMode="External"/><Relationship Id="rId5" Type="http://schemas.openxmlformats.org/officeDocument/2006/relationships/image" Target="../media/image23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hyperlink" Target="http://www.sberbank.ru/" TargetMode="External"/><Relationship Id="rId10" Type="http://schemas.openxmlformats.org/officeDocument/2006/relationships/hyperlink" Target="http://moskva.beeline.ru/customers/products/" TargetMode="Externa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hyperlink" Target="https://corp.mail.ru/ru/" TargetMode="External"/><Relationship Id="rId22" Type="http://schemas.openxmlformats.org/officeDocument/2006/relationships/hyperlink" Target="http://rosatom.ru/" TargetMode="External"/><Relationship Id="rId27" Type="http://schemas.openxmlformats.org/officeDocument/2006/relationships/image" Target="../media/image36.png"/><Relationship Id="rId30" Type="http://schemas.openxmlformats.org/officeDocument/2006/relationships/hyperlink" Target="http://sk.ru/news/" TargetMode="External"/><Relationship Id="rId35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7406640" cy="1832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Государственные программы и общественные инициативы в цифровой экономике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7406640" cy="1248544"/>
          </a:xfrm>
        </p:spPr>
        <p:txBody>
          <a:bodyPr/>
          <a:lstStyle/>
          <a:p>
            <a:pPr algn="ctr"/>
            <a:r>
              <a:rPr lang="ru-RU" dirty="0" smtClean="0"/>
              <a:t>Цифровая экономика: взгляд со стороны бизнеса, государства и общества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4671" y="5517232"/>
            <a:ext cx="669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Славин Борис Борисович,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научный руководитель факультета прикладной математики и ИТ Финансового университета при Правительстве РФ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Фокус на технологии, а не на рынки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Цифровая </a:t>
            </a:r>
            <a:r>
              <a:rPr lang="ru-RU" sz="1600" dirty="0"/>
              <a:t>экономика представлена </a:t>
            </a:r>
            <a:r>
              <a:rPr lang="ru-RU" sz="1600" b="1" dirty="0"/>
              <a:t>3 следующими уровнями</a:t>
            </a:r>
            <a:r>
              <a:rPr lang="ru-RU" sz="1600" dirty="0"/>
              <a:t>, которые в своем тесном взаимодействии влияют на жизнь граждан и общества в целом: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рынки и отрасли </a:t>
            </a:r>
            <a:r>
              <a:rPr lang="ru-RU" sz="1600" dirty="0"/>
              <a:t>экономики (сферы деятельности), где осуществляется взаимодействие конкретных субъектов (поставщиков и потребителей товаров, работ и услуг);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платформы и технологии</a:t>
            </a:r>
            <a:r>
              <a:rPr lang="ru-RU" sz="1600" dirty="0"/>
              <a:t>, где формируются компетенции для развития рынков и отраслей экономики (сфер деятельности);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среда</a:t>
            </a:r>
            <a:r>
              <a:rPr lang="ru-RU" sz="1600" dirty="0"/>
              <a:t>, которая создает условия для развития платформ и технологий и эффективного взаимодействия субъектов рынков и отраслей экономики (сфер деятельности) и охватывает нормативное регулирование, информационную инфраструктуру, кадры и информационную безопасность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2780928"/>
            <a:ext cx="7416824" cy="151216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images.clipartpanda.com/question-mark-icon-pT5eMekq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604847" cy="26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4365104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 связи с тем, что эффективное развитие рынков и отраслей (сфер деятельности) в цифровой экономике возможно только при наличии развитых платформ, технологий, институциональной и инфраструктурной сред, настоящая Программа сфокусирована </a:t>
            </a:r>
            <a:r>
              <a:rPr lang="ru-RU" b="1" i="1" dirty="0"/>
              <a:t>на 2 нижних уровнях </a:t>
            </a:r>
            <a:r>
              <a:rPr lang="ru-RU" i="1" dirty="0"/>
              <a:t>цифровой экономики - базовых </a:t>
            </a:r>
            <a:r>
              <a:rPr lang="ru-RU" i="1" dirty="0" smtClean="0"/>
              <a:t>направлениях…</a:t>
            </a:r>
            <a:endParaRPr lang="ru-RU" i="1" dirty="0"/>
          </a:p>
          <a:p>
            <a:endParaRPr lang="ru-RU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ru-RU" altLang="ru-RU" sz="1400" dirty="0" smtClean="0"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4040" y="5841268"/>
            <a:ext cx="4888160" cy="75608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Базовые направления цифровой экономики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591816"/>
            <a:ext cx="7498080" cy="334935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000" dirty="0"/>
              <a:t>Программа сфокусирована на 2 нижних уровнях цифровой экономики - базовых направлениях, определяя цели и задачи развития:</a:t>
            </a:r>
          </a:p>
          <a:p>
            <a:pPr marL="82296" indent="0">
              <a:buNone/>
            </a:pPr>
            <a:r>
              <a:rPr lang="ru-RU" sz="2000" b="1" dirty="0"/>
              <a:t>ключевых институтов</a:t>
            </a:r>
            <a:r>
              <a:rPr lang="ru-RU" sz="2000" dirty="0"/>
              <a:t>, в рамках которых создаются условия для развития цифровой экономики (</a:t>
            </a:r>
            <a:r>
              <a:rPr lang="ru-RU" sz="2000" i="1" dirty="0"/>
              <a:t>нормативное регулирование</a:t>
            </a:r>
            <a:r>
              <a:rPr lang="ru-RU" sz="2000" dirty="0"/>
              <a:t>, </a:t>
            </a:r>
            <a:r>
              <a:rPr lang="ru-RU" sz="2000" i="1" dirty="0"/>
              <a:t>кадры и образование</a:t>
            </a:r>
            <a:r>
              <a:rPr lang="ru-RU" sz="2000" dirty="0"/>
              <a:t>, </a:t>
            </a:r>
            <a:r>
              <a:rPr lang="ru-RU" sz="2000" i="1" dirty="0"/>
              <a:t>формирование исследовательских компетенций и технологических заделов</a:t>
            </a:r>
            <a:r>
              <a:rPr lang="ru-RU" sz="2000" dirty="0"/>
              <a:t>);</a:t>
            </a:r>
          </a:p>
          <a:p>
            <a:pPr marL="82296" indent="0">
              <a:buNone/>
            </a:pPr>
            <a:r>
              <a:rPr lang="ru-RU" sz="2000" b="1" dirty="0"/>
              <a:t>основных инфраструктурных элементов </a:t>
            </a:r>
            <a:r>
              <a:rPr lang="ru-RU" sz="2000" dirty="0"/>
              <a:t>цифровой экономики (</a:t>
            </a:r>
            <a:r>
              <a:rPr lang="ru-RU" sz="2000" i="1" dirty="0"/>
              <a:t>информационная инфраструктура</a:t>
            </a:r>
            <a:r>
              <a:rPr lang="ru-RU" sz="2000" dirty="0"/>
              <a:t>, </a:t>
            </a:r>
            <a:r>
              <a:rPr lang="ru-RU" sz="2000" i="1" dirty="0"/>
              <a:t>информационная безопасность</a:t>
            </a:r>
            <a:r>
              <a:rPr lang="ru-RU" sz="2000" dirty="0" smtClean="0"/>
              <a:t>)…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82296" indent="0">
              <a:buNone/>
            </a:pPr>
            <a:r>
              <a:rPr lang="en-US" sz="2000" b="1" dirty="0" smtClean="0"/>
              <a:t>+ </a:t>
            </a:r>
            <a:r>
              <a:rPr lang="ru-RU" sz="2000" b="1" dirty="0" smtClean="0"/>
              <a:t>электронное правительство</a:t>
            </a:r>
            <a:endParaRPr lang="ru-RU" sz="2000" b="1" dirty="0"/>
          </a:p>
        </p:txBody>
      </p:sp>
      <p:pic>
        <p:nvPicPr>
          <p:cNvPr id="3074" name="Picture 2" descr="https://ecjleadingcases.files.wordpress.com/2012/08/judge_ha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49295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ipart-library.com/image_gallery2/Educ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21303"/>
            <a:ext cx="1695646" cy="11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spu.ru/files/imagecache/640x480/cck-images/aa0431de18f1dc410c377d5b03074d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80" y="50851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hunsci.com/data/out/199/8267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60151"/>
            <a:ext cx="1008112" cy="10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yisystems.com/images/serviceitems/datasecu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1303"/>
            <a:ext cx="1652290" cy="11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ru-RU" altLang="ru-RU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r>
              <a:rPr lang="ru-RU" dirty="0" smtClean="0"/>
              <a:t>Кадры и образование для ЦЭ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980728"/>
            <a:ext cx="74540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Созданы ключевые условия для подготовки кадров цифровой экономики</a:t>
            </a:r>
          </a:p>
          <a:p>
            <a:r>
              <a:rPr lang="ru-RU" sz="1200" dirty="0"/>
              <a:t>2.1. Определить механизмы оценки квалификаций  отдельных компетенций цифровой экономики, обеспечивающие эффективное взаимодействие, бизнеса, рынка труда и образования в условиях цифровой экономики</a:t>
            </a:r>
          </a:p>
          <a:p>
            <a:r>
              <a:rPr lang="ru-RU" sz="1200" dirty="0"/>
              <a:t>2.2. Внедрить независимую оценку квалификации и отдельных компетенций цифровой экономики  в  системы образования и рынка труда </a:t>
            </a:r>
          </a:p>
          <a:p>
            <a:r>
              <a:rPr lang="ru-RU" sz="1200" dirty="0"/>
              <a:t>2.3. Создать форматы для индивидуального накопления квалификаций и отдельных компетенций цифровой экономики граждан, правила хранения и доступа к этой информации</a:t>
            </a:r>
          </a:p>
          <a:p>
            <a:endParaRPr lang="ru-RU" sz="1200" dirty="0"/>
          </a:p>
          <a:p>
            <a:r>
              <a:rPr lang="ru-RU" sz="1400" b="1" dirty="0"/>
              <a:t>Система образования обеспечивает цифровую экономику компетентными кадрами</a:t>
            </a:r>
          </a:p>
          <a:p>
            <a:r>
              <a:rPr lang="ru-RU" sz="1200" dirty="0"/>
              <a:t>2.4. Сформировать и внедрить в систему образования требования к базовым квалификациям и  отдельным компетенциям цифровой экономики для каждого уровня образования, обеспечив их преемственность (с учетом внедрения квалификаций и отдельных компетенций цифровой экономики в систему труда) ы)</a:t>
            </a:r>
          </a:p>
          <a:p>
            <a:r>
              <a:rPr lang="ru-RU" sz="1200" dirty="0"/>
              <a:t>2.5. Система общего образования работает в интересах подготовки граждан в условиях цифровой экономики</a:t>
            </a:r>
          </a:p>
          <a:p>
            <a:r>
              <a:rPr lang="ru-RU" sz="1200" dirty="0"/>
              <a:t>2.6. Система профессионального образования работает в интересах подготовки граждан к условиям цифровой экономики и подготовки компетентных специалистов для цифровой экономики</a:t>
            </a:r>
          </a:p>
          <a:p>
            <a:r>
              <a:rPr lang="ru-RU" sz="1200" dirty="0"/>
              <a:t>2.7. Система дополнительного образования работает в интересах подготовки компетентных специалистов для цифровой экономики</a:t>
            </a:r>
          </a:p>
          <a:p>
            <a:endParaRPr lang="ru-RU" sz="1200" dirty="0"/>
          </a:p>
          <a:p>
            <a:r>
              <a:rPr lang="ru-RU" sz="1400" b="1" dirty="0"/>
              <a:t>Рынок труда опирается на требования цифровой экономики</a:t>
            </a:r>
          </a:p>
          <a:p>
            <a:r>
              <a:rPr lang="ru-RU" sz="1200" dirty="0"/>
              <a:t>2.8. Обеспечить масштабное использование результатов независимой оценки квалификации на рынке труда</a:t>
            </a:r>
          </a:p>
          <a:p>
            <a:r>
              <a:rPr lang="ru-RU" sz="1200" dirty="0" smtClean="0"/>
              <a:t>2.9</a:t>
            </a:r>
            <a:r>
              <a:rPr lang="ru-RU" sz="1200" dirty="0"/>
              <a:t>. Обеспечить введение нормативной базы регулирования трудовых и социальных отношений с гибкой и дистанционной занятостью</a:t>
            </a:r>
          </a:p>
          <a:p>
            <a:endParaRPr lang="ru-RU" sz="1200" dirty="0"/>
          </a:p>
          <a:p>
            <a:r>
              <a:rPr lang="ru-RU" sz="1400" b="1" dirty="0"/>
              <a:t>Создана система мотивации по освоению необходимых компетенций и участию в развитии цифровой экономики России</a:t>
            </a:r>
          </a:p>
          <a:p>
            <a:r>
              <a:rPr lang="ru-RU" sz="1200" dirty="0"/>
              <a:t>2.10. Мотивировать граждан на освоение базовых компетенций цифровой экономики</a:t>
            </a:r>
          </a:p>
          <a:p>
            <a:r>
              <a:rPr lang="ru-RU" sz="1200" dirty="0"/>
              <a:t>2.11. Мотивировать компании на создание рабочих мест и обучение своих сотрудников и других граждан базовым компетенциям цифровой экономики</a:t>
            </a:r>
          </a:p>
          <a:p>
            <a:r>
              <a:rPr lang="ru-RU" sz="1200" dirty="0"/>
              <a:t>2.12. Мотивировать иностранных граждан на участие в развитии цифровой экономики России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ru-RU" altLang="ru-RU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Какие кадры нужны цифровой экономике?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66" y="1052736"/>
            <a:ext cx="39433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9"/>
            <a:ext cx="6169412" cy="9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87624" y="4581129"/>
            <a:ext cx="6457444" cy="907266"/>
          </a:xfrm>
          <a:prstGeom prst="wedgeRoundRectCallout">
            <a:avLst>
              <a:gd name="adj1" fmla="val 40203"/>
              <a:gd name="adj2" fmla="val -2073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s://designs.josephr.mobi/blog/img/blog-big-cod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564552" cy="19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Не финансируем ли мы </a:t>
            </a:r>
            <a:r>
              <a:rPr lang="ru-RU" dirty="0" err="1" smtClean="0">
                <a:effectLst/>
              </a:rPr>
              <a:t>отстава-ние</a:t>
            </a:r>
            <a:r>
              <a:rPr lang="ru-RU" dirty="0">
                <a:effectLst/>
              </a:rPr>
              <a:t>, планируя </a:t>
            </a:r>
            <a:r>
              <a:rPr lang="ru-RU" dirty="0" smtClean="0">
                <a:effectLst/>
              </a:rPr>
              <a:t>развитие ЦЭ?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4337989" cy="352839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https://blogs.gartner.com/smarterwithgartner/files/2017/08/Emerging-Technology-Hype-Cycle-for-2017_Infographic_R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839571" cy="40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272808" cy="7521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cs typeface="Tunga" pitchFamily="34" charset="0"/>
              </a:rPr>
              <a:t>А куда же делось общество знаний?</a:t>
            </a:r>
            <a:endParaRPr lang="ru-RU" altLang="ru-RU" dirty="0" smtClean="0">
              <a:cs typeface="Tunga" pitchFamily="34" charset="0"/>
            </a:endParaRPr>
          </a:p>
        </p:txBody>
      </p:sp>
      <p:sp>
        <p:nvSpPr>
          <p:cNvPr id="37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ru-RU" altLang="ru-RU" sz="1400" dirty="0" smtClean="0">
              <a:latin typeface="Calibri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44994" y="1343272"/>
            <a:ext cx="7159454" cy="4894040"/>
            <a:chOff x="0" y="0"/>
            <a:chExt cx="6294410" cy="321620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3150" y="0"/>
              <a:ext cx="6271260" cy="34163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Интеллектуальный капитал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0" y="798654"/>
              <a:ext cx="1812290" cy="68453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Человеческий интеллектуальный капитал (неявные знания)</a:t>
              </a:r>
              <a:endParaRPr lang="ru-RU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083443" y="798654"/>
              <a:ext cx="1964690" cy="68453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Бизнес-процессы, технологии, информация, обучение (явные знания)</a:t>
              </a:r>
              <a:endParaRPr lang="ru-RU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328932" y="798654"/>
              <a:ext cx="1948815" cy="68453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Рыночный капитал (репутация, бренд, лояльность к организации)</a:t>
              </a:r>
              <a:endParaRPr lang="ru-RU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3150" y="1944547"/>
              <a:ext cx="953135" cy="102489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Уникальные компетенции сотрудников в ИИД</a:t>
              </a:r>
              <a:endParaRPr lang="ru-RU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111170" y="1944547"/>
              <a:ext cx="972820" cy="102489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Технологии коллектив-ного интеллекта</a:t>
              </a:r>
              <a:endParaRPr lang="ru-RU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372810" y="1944547"/>
              <a:ext cx="971550" cy="102489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Производст-венные и управленчес-кие технологии </a:t>
              </a:r>
              <a:endParaRPr lang="ru-RU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483980" y="1944547"/>
              <a:ext cx="981075" cy="102489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Бизнес-процессы, рутины, процессы обучения </a:t>
              </a:r>
              <a:endParaRPr lang="ru-RU" sz="14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606724" y="1944547"/>
              <a:ext cx="979805" cy="1024890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Средства автоматиза-ции деятельности организации</a:t>
              </a:r>
              <a:endParaRPr lang="ru-RU" sz="14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983848" y="567160"/>
              <a:ext cx="4330700" cy="0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44010" y="1713054"/>
              <a:ext cx="984250" cy="0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789499" y="1713054"/>
              <a:ext cx="2374265" cy="0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995432" y="578735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3067291" y="578735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5307031" y="578735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555585" y="1713054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1522033" y="1713054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2801074" y="1713054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3912248" y="1724621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5156556" y="1724621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3067291" y="347241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>
              <a:off x="972274" y="1481560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>
              <a:off x="3486096" y="1493135"/>
              <a:ext cx="0" cy="225425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55585" y="3194613"/>
              <a:ext cx="5454650" cy="21590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 flipV="1">
              <a:off x="2801074" y="2974694"/>
              <a:ext cx="5080" cy="22987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V="1">
              <a:off x="3900669" y="2963119"/>
              <a:ext cx="0" cy="24511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V="1">
              <a:off x="5162309" y="2963119"/>
              <a:ext cx="3810" cy="24511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V="1">
              <a:off x="5995686" y="1481560"/>
              <a:ext cx="3810" cy="173228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555585" y="2986269"/>
              <a:ext cx="3810" cy="21590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>
              <a:off x="1527859" y="2997843"/>
              <a:ext cx="3810" cy="21590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prstDash val="sysDash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Овал 68"/>
          <p:cNvSpPr/>
          <p:nvPr/>
        </p:nvSpPr>
        <p:spPr>
          <a:xfrm>
            <a:off x="4281774" y="3977333"/>
            <a:ext cx="3314562" cy="2259979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0" name="Овал 69"/>
          <p:cNvSpPr/>
          <p:nvPr/>
        </p:nvSpPr>
        <p:spPr>
          <a:xfrm>
            <a:off x="1652876" y="4087321"/>
            <a:ext cx="2055028" cy="1847768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1" name="TextBox 70"/>
          <p:cNvSpPr txBox="1"/>
          <p:nvPr/>
        </p:nvSpPr>
        <p:spPr>
          <a:xfrm>
            <a:off x="2101163" y="6228020"/>
            <a:ext cx="1030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неявное</a:t>
            </a:r>
            <a:endParaRPr lang="ru-RU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5372114" y="6228020"/>
            <a:ext cx="92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явное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947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684076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Спасибо за </a:t>
            </a:r>
            <a:r>
              <a:rPr lang="ru-RU" sz="4900" dirty="0" smtClean="0"/>
              <a:t>внимание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Мы еще поживем в </a:t>
            </a:r>
            <a:r>
              <a:rPr lang="en-US" sz="2000" dirty="0" smtClean="0"/>
              <a:t>SMART RUSSIA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971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2017 году Цифровая </a:t>
            </a:r>
            <a:r>
              <a:rPr lang="ru-RU" dirty="0" smtClean="0"/>
              <a:t>экономика пришла в </a:t>
            </a:r>
            <a:r>
              <a:rPr lang="ru-RU" dirty="0" smtClean="0"/>
              <a:t>Россию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691680" y="4509075"/>
            <a:ext cx="6048672" cy="2068107"/>
            <a:chOff x="2699792" y="4457237"/>
            <a:chExt cx="6048672" cy="2068107"/>
          </a:xfrm>
        </p:grpSpPr>
        <p:sp>
          <p:nvSpPr>
            <p:cNvPr id="4" name="Загнутый угол 3"/>
            <p:cNvSpPr/>
            <p:nvPr/>
          </p:nvSpPr>
          <p:spPr>
            <a:xfrm>
              <a:off x="2699792" y="4457237"/>
              <a:ext cx="6048672" cy="2068107"/>
            </a:xfrm>
            <a:prstGeom prst="foldedCorne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209" y="4529245"/>
              <a:ext cx="5097965" cy="178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547664" y="1556792"/>
            <a:ext cx="3816424" cy="2765673"/>
            <a:chOff x="1547664" y="1556792"/>
            <a:chExt cx="3816424" cy="2765673"/>
          </a:xfrm>
        </p:grpSpPr>
        <p:sp>
          <p:nvSpPr>
            <p:cNvPr id="6" name="Вертикальный свиток 5"/>
            <p:cNvSpPr/>
            <p:nvPr/>
          </p:nvSpPr>
          <p:spPr>
            <a:xfrm>
              <a:off x="1547664" y="1556792"/>
              <a:ext cx="3816424" cy="2765673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972" y="1988841"/>
              <a:ext cx="2971800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ru-RU" altLang="ru-RU" sz="1400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52" y="1855293"/>
            <a:ext cx="2655828" cy="33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Вертикальный свиток 15"/>
          <p:cNvSpPr/>
          <p:nvPr/>
        </p:nvSpPr>
        <p:spPr>
          <a:xfrm>
            <a:off x="5508103" y="1423245"/>
            <a:ext cx="3421585" cy="3733947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Почему именно </a:t>
            </a:r>
            <a:r>
              <a:rPr lang="ru-RU" dirty="0" smtClean="0"/>
              <a:t>сегодня понадобилась программа ЦЭ?</a:t>
            </a:r>
            <a:endParaRPr lang="ru-RU" dirty="0"/>
          </a:p>
        </p:txBody>
      </p:sp>
      <p:pic>
        <p:nvPicPr>
          <p:cNvPr id="1026" name="Picture 2" descr="https://redshelf-images.s3-external-1.amazonaws.com/cover_image/97800718355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67" y="1611766"/>
            <a:ext cx="2401853" cy="396044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strobl.ru/sites/default/files/styles/large_news/public/images/teasers/1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37012"/>
            <a:ext cx="4680520" cy="29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project.ua/wp-content/uploads/2016/11/avtomatizatsiya-biznesa-720x4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46807"/>
            <a:ext cx="432361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416824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Четыре группы отраслей </a:t>
            </a:r>
            <a:r>
              <a:rPr lang="ru-RU" dirty="0" smtClean="0"/>
              <a:t>в экономике</a:t>
            </a:r>
            <a:endParaRPr lang="ru-RU" dirty="0"/>
          </a:p>
        </p:txBody>
      </p:sp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68444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31C8973-95A8-4BDB-B555-2D173244EF5C}" type="slidenum">
              <a:rPr lang="ru-RU" altLang="ru-RU" sz="14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365944" y="5300663"/>
            <a:ext cx="7273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>
                <a:latin typeface="Times New Roman" pitchFamily="18" charset="0"/>
                <a:cs typeface="Times New Roman" pitchFamily="18" charset="0"/>
              </a:rPr>
              <a:t>Изменение доли (</a:t>
            </a:r>
            <a:r>
              <a:rPr lang="en-US" altLang="ru-RU" sz="1600" i="1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altLang="ru-RU" sz="1600" i="1" baseline="-25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ru-RU" sz="1600" i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600" i="1">
                <a:latin typeface="Times New Roman" pitchFamily="18" charset="0"/>
                <a:cs typeface="Times New Roman" pitchFamily="18" charset="0"/>
              </a:rPr>
              <a:t>добавленной стоимости по группам отраслей в экономике США, треугольник – факт, сплошная линия - расчет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183081"/>
              </p:ext>
            </p:extLst>
          </p:nvPr>
        </p:nvGraphicFramePr>
        <p:xfrm>
          <a:off x="1489868" y="1412231"/>
          <a:ext cx="715327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390" name="Группа 20"/>
          <p:cNvGrpSpPr>
            <a:grpSpLocks/>
          </p:cNvGrpSpPr>
          <p:nvPr/>
        </p:nvGrpSpPr>
        <p:grpSpPr bwMode="auto">
          <a:xfrm>
            <a:off x="1510406" y="5805488"/>
            <a:ext cx="3636963" cy="307975"/>
            <a:chOff x="971599" y="5857527"/>
            <a:chExt cx="3636467" cy="307777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331913" y="6020934"/>
              <a:ext cx="48253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Равнобедренный треугольник 4"/>
            <p:cNvSpPr/>
            <p:nvPr/>
          </p:nvSpPr>
          <p:spPr>
            <a:xfrm>
              <a:off x="971599" y="5949543"/>
              <a:ext cx="198411" cy="1443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06" name="TextBox 7"/>
            <p:cNvSpPr txBox="1">
              <a:spLocks noChangeArrowheads="1"/>
            </p:cNvSpPr>
            <p:nvPr/>
          </p:nvSpPr>
          <p:spPr bwMode="auto">
            <a:xfrm>
              <a:off x="1835696" y="5857527"/>
              <a:ext cx="27723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Индустриальная</a:t>
              </a:r>
            </a:p>
          </p:txBody>
        </p:sp>
      </p:grpSp>
      <p:grpSp>
        <p:nvGrpSpPr>
          <p:cNvPr id="16391" name="Группа 24"/>
          <p:cNvGrpSpPr>
            <a:grpSpLocks/>
          </p:cNvGrpSpPr>
          <p:nvPr/>
        </p:nvGrpSpPr>
        <p:grpSpPr bwMode="auto">
          <a:xfrm>
            <a:off x="5506144" y="5805488"/>
            <a:ext cx="3636962" cy="307975"/>
            <a:chOff x="971599" y="5857527"/>
            <a:chExt cx="3636467" cy="307777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1331912" y="6020934"/>
              <a:ext cx="4825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Равнобедренный треугольник 26"/>
            <p:cNvSpPr/>
            <p:nvPr/>
          </p:nvSpPr>
          <p:spPr>
            <a:xfrm>
              <a:off x="971599" y="5949543"/>
              <a:ext cx="198410" cy="14436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03" name="TextBox 27"/>
            <p:cNvSpPr txBox="1">
              <a:spLocks noChangeArrowheads="1"/>
            </p:cNvSpPr>
            <p:nvPr/>
          </p:nvSpPr>
          <p:spPr bwMode="auto">
            <a:xfrm>
              <a:off x="1835696" y="5857527"/>
              <a:ext cx="27723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Постиндустриальная</a:t>
              </a:r>
            </a:p>
          </p:txBody>
        </p:sp>
      </p:grpSp>
      <p:grpSp>
        <p:nvGrpSpPr>
          <p:cNvPr id="16392" name="Группа 28"/>
          <p:cNvGrpSpPr>
            <a:grpSpLocks/>
          </p:cNvGrpSpPr>
          <p:nvPr/>
        </p:nvGrpSpPr>
        <p:grpSpPr bwMode="auto">
          <a:xfrm>
            <a:off x="1510406" y="6021388"/>
            <a:ext cx="3636963" cy="307975"/>
            <a:chOff x="971599" y="5857527"/>
            <a:chExt cx="3636467" cy="30777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1331913" y="6020934"/>
              <a:ext cx="482534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Равнобедренный треугольник 30"/>
            <p:cNvSpPr/>
            <p:nvPr/>
          </p:nvSpPr>
          <p:spPr>
            <a:xfrm>
              <a:off x="971599" y="5949543"/>
              <a:ext cx="198411" cy="144369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400" name="TextBox 31"/>
            <p:cNvSpPr txBox="1">
              <a:spLocks noChangeArrowheads="1"/>
            </p:cNvSpPr>
            <p:nvPr/>
          </p:nvSpPr>
          <p:spPr bwMode="auto">
            <a:xfrm>
              <a:off x="1835696" y="5857527"/>
              <a:ext cx="27723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>
                  <a:latin typeface="Times New Roman" pitchFamily="18" charset="0"/>
                  <a:cs typeface="Times New Roman" pitchFamily="18" charset="0"/>
                </a:rPr>
                <a:t>Информационная</a:t>
              </a:r>
            </a:p>
          </p:txBody>
        </p:sp>
      </p:grpSp>
      <p:grpSp>
        <p:nvGrpSpPr>
          <p:cNvPr id="16393" name="Группа 32"/>
          <p:cNvGrpSpPr>
            <a:grpSpLocks/>
          </p:cNvGrpSpPr>
          <p:nvPr/>
        </p:nvGrpSpPr>
        <p:grpSpPr bwMode="auto">
          <a:xfrm>
            <a:off x="5506144" y="6021388"/>
            <a:ext cx="3636962" cy="307975"/>
            <a:chOff x="971599" y="5857527"/>
            <a:chExt cx="3636467" cy="307777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331912" y="6020934"/>
              <a:ext cx="48253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Равнобедренный треугольник 34"/>
            <p:cNvSpPr/>
            <p:nvPr/>
          </p:nvSpPr>
          <p:spPr>
            <a:xfrm>
              <a:off x="971599" y="5949543"/>
              <a:ext cx="198410" cy="14436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397" name="TextBox 35"/>
            <p:cNvSpPr txBox="1">
              <a:spLocks noChangeArrowheads="1"/>
            </p:cNvSpPr>
            <p:nvPr/>
          </p:nvSpPr>
          <p:spPr bwMode="auto">
            <a:xfrm>
              <a:off x="1835696" y="5857527"/>
              <a:ext cx="27723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Эпоха знаний</a:t>
              </a:r>
              <a:endParaRPr lang="ru-RU" alt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2411413" y="1556792"/>
            <a:ext cx="54006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1600" i="1" dirty="0" err="1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ru-RU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; dQ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1600" i="1" dirty="0" err="1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ru-RU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altLang="ru-RU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; dQ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1600" i="1" dirty="0" err="1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ru-RU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altLang="ru-RU" sz="16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= 1 - 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- 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- 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altLang="ru-RU" sz="1600" i="1" dirty="0" err="1"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ru-RU" altLang="ru-RU" sz="16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1600" i="1" dirty="0" err="1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altLang="ru-RU" sz="1600" i="1" dirty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6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ru-RU" sz="16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600" i="1" baseline="-2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ru-RU" altLang="ru-RU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Четыре вида деятельности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24744"/>
            <a:ext cx="7498080" cy="45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Деятельность любой организации можно разделить на 4 составляющие:</a:t>
            </a:r>
          </a:p>
          <a:p>
            <a:r>
              <a:rPr lang="ru-RU" sz="2400" dirty="0" smtClean="0"/>
              <a:t>физическая (производство товаров);</a:t>
            </a:r>
          </a:p>
          <a:p>
            <a:r>
              <a:rPr lang="ru-RU" sz="2400" dirty="0" smtClean="0"/>
              <a:t>сервисная (предоставление услуг);</a:t>
            </a:r>
          </a:p>
          <a:p>
            <a:r>
              <a:rPr lang="ru-RU" sz="2400" dirty="0" smtClean="0"/>
              <a:t>информационная (передача информации)</a:t>
            </a:r>
          </a:p>
          <a:p>
            <a:r>
              <a:rPr lang="ru-RU" sz="2400" dirty="0" smtClean="0"/>
              <a:t>интеллектуальная (создание и передача знаний)</a:t>
            </a:r>
            <a:endParaRPr lang="ru-RU" sz="2400" dirty="0"/>
          </a:p>
        </p:txBody>
      </p:sp>
      <p:pic>
        <p:nvPicPr>
          <p:cNvPr id="2052" name="Picture 4" descr="https://beermax.ru/image/data/c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1724537" cy="137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_4nHL6y-GA8/VxpiSIku2CI/AAAAAAAABH4/MT62LVdJ-ZcljtSJ10MWpdk7EWfAvTnJgCLcB/s1600/a73101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61" y="4293096"/>
            <a:ext cx="1371807" cy="230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urepng.com/public/uploads/large/purepng.com-cpu-processorelectronicscpuprocessor-941524671759bdcx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16118"/>
            <a:ext cx="2092023" cy="1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hannenskkar.educhel.ru/uploads/5000/20575/section/384302/12_Graduation_Cap_Books__and_Diploma_PNG_Clipart.png?15011754835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57758"/>
            <a:ext cx="2036168" cy="15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3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цифровая трансформация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54915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/>
              <a:t>Информационная составляющая в бизнесе становится общим конкурентным рынком:</a:t>
            </a:r>
            <a:endParaRPr lang="ru-RU" dirty="0"/>
          </a:p>
        </p:txBody>
      </p:sp>
      <p:pic>
        <p:nvPicPr>
          <p:cNvPr id="3074" name="Picture 2" descr="https://y-eda.ru/wp-content/uploads/2018/06/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40188"/>
            <a:ext cx="2105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ngimg.com/uploads/uber/uber_PNG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71167"/>
            <a:ext cx="1499320" cy="14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bumper-stickers.ru/7445-thickbox_default/logotip-yout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69" y="198884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ru/a/a1/Aviasales_ru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74" y="6021288"/>
            <a:ext cx="3005708" cy="5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msk.mr7.ru/wp-content/uploads/Domashnij-operator-vesna-A3-ve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63" y="4202184"/>
            <a:ext cx="2068637" cy="13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luspng.com/img-png/alibaba-group-logo-png--10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30" y="4342156"/>
            <a:ext cx="3557972" cy="237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aviasputnik.ru/wp-content/uploads/2016/10/book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15560"/>
            <a:ext cx="3626679" cy="20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4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adviser.ru/images/thumb/5/58/%D0%90%D0%B4%D0%BC%D0%B8%D0%BD%D0%B8%D1%81%D1%82%D1%80%D0%B0%D1%86%D0%B8%D1%8F_%D0%9F%D1%80%D0%B5%D0%B7%D0%B8%D0%B4%D0%B5%D0%BD%D1%82%D0%B0_%D0%A0%D0%A4_%D0%9B%D0%9E%D0%93%D0%9E.png/300px-%D0%90%D0%B4%D0%BC%D0%B8%D0%BD%D0%B8%D1%81%D1%82%D1%80%D0%B0%D1%86%D0%B8%D1%8F_%D0%9F%D1%80%D0%B5%D0%B7%D0%B8%D0%B4%D0%B5%D0%BD%D1%82%D0%B0_%D0%A0%D0%A4_%D0%9B%D0%9E%D0%93%D0%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36" y="1268760"/>
            <a:ext cx="2470136" cy="18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2035.university/local/templates/.default/og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42" y="3146970"/>
            <a:ext cx="1540295" cy="8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Государственные </a:t>
            </a:r>
            <a:r>
              <a:rPr lang="ru-RU" dirty="0" smtClean="0"/>
              <a:t>и иные игроки в цифровую экономику</a:t>
            </a:r>
            <a:endParaRPr lang="ru-RU" dirty="0"/>
          </a:p>
        </p:txBody>
      </p:sp>
      <p:pic>
        <p:nvPicPr>
          <p:cNvPr id="1026" name="Picture 2" descr="https://static.tildacdn.com/tild3935-3236-4835-a235-333230306539/ASI_logo_sho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63" y="2674030"/>
            <a:ext cx="1618641" cy="7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tatic.tildacdn.com/tild3830-3762-4532-b765-323465383865/de_logo_pro_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cyber.admhmao.ru/upload/resize_cache/iblock/8f8/180_100_1/data_econom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38" y="1955916"/>
            <a:ext cx="1714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po-ilm.ru/media/uploads/%D0%9D%D0%BE%D0%B2%D0%BE%D1%81%D1%82%D0%B8/%D0%BF%D1%80%D0%B0%D0%B2%D0%B8%D1%82%D0%B5%D0%BB%D1%8C%D1%81%D1%82%D0%B2%D0%BE%20%D1%80%D1%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86" y="1306729"/>
            <a:ext cx="2008306" cy="14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ib2.znate.ru/pars_docs/refs/352/351619/351619_html_m159980e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91" y="2910217"/>
            <a:ext cx="2654896" cy="6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.tildacdn.com/tild3939-6137-4665-a530-323636336339/foto2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4" y="4896212"/>
            <a:ext cx="1139968" cy="11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tatic.tildacdn.com/tild6638-3138-4061-a562-336262393939/MTS_logo_color_r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84" y="4093566"/>
            <a:ext cx="1770207" cy="88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static.tildacdn.com/tild6136-3638-4234-b264-613036393564/Beelin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93" y="5734876"/>
            <a:ext cx="1475656" cy="8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tatic.tildacdn.com/tild3865-6632-4763-a435-386331626166/logonew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82" y="3843210"/>
            <a:ext cx="1250004" cy="12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s://static.tildacdn.com/tild3435-3734-4534-b530-633965653136/8879d9deeb1eff8e4f6b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00" y="5595882"/>
            <a:ext cx="1241886" cy="12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static.tildacdn.com/tild3137-6465-4531-a664-316566386335/foto31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36" y="3551602"/>
            <a:ext cx="1462420" cy="1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s://static.tildacdn.com/tild3934-6365-4633-b836-633061356661/Russian_Post_logo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69" y="4895889"/>
            <a:ext cx="1439235" cy="6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static.tildacdn.com/tild3332-6363-4161-b939-376432363161/rambler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39" y="5018013"/>
            <a:ext cx="1884693" cy="3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https://static.tildacdn.com/tild3164-6661-4661-a666-363130336666/foto11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87" y="5563440"/>
            <a:ext cx="1279417" cy="12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static.tildacdn.com/tild6638-3035-4066-a662-326239383333/foto01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57" y="5391748"/>
            <a:ext cx="1622799" cy="16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https://static.tildacdn.com/tild3539-6131-4362-b561-323465363834/foto41.pn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39" y="5407851"/>
            <a:ext cx="1303717" cy="13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s://static.tildacdn.com/tild3231-6236-4366-b435-646566636138/1024pxSberbanksvg.pn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56" y="-808771"/>
            <a:ext cx="2615108" cy="6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https://static.tildacdn.com/tild6238-6537-4164-a634-386539656435/220pxLogo_of_the_Sko.pn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13" y="5014022"/>
            <a:ext cx="760787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s://static.tildacdn.com/tild6664-3230-4135-b239-636366666464/yandex.pn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57" y="3886531"/>
            <a:ext cx="999057" cy="7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tatic.tildacdn.com/tild3238-6466-4934-b435-656432613535/logo_42.pn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15" y="4137745"/>
            <a:ext cx="975569" cy="56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Университет НТИ – 2035*: </a:t>
            </a:r>
            <a:r>
              <a:rPr lang="ru-RU" dirty="0" err="1" smtClean="0"/>
              <a:t>обуча</a:t>
            </a:r>
            <a:r>
              <a:rPr lang="ru-RU" dirty="0" smtClean="0"/>
              <a:t>-ем элиту или все общество?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56792"/>
            <a:ext cx="621022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63281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051720" y="3248980"/>
            <a:ext cx="1512168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64288" y="4221088"/>
            <a:ext cx="1512168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ru-RU" altLang="ru-RU" sz="14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Из презентации АСИ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Назначение программы Цифро-вой экономики - потребление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84529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dirty="0" smtClean="0"/>
              <a:t>Программа </a:t>
            </a:r>
            <a:r>
              <a:rPr lang="ru-RU" sz="2400" dirty="0"/>
              <a:t>направлена </a:t>
            </a:r>
            <a:r>
              <a:rPr lang="ru-RU" sz="2400" i="1" dirty="0"/>
              <a:t>на создание условий для </a:t>
            </a:r>
            <a:r>
              <a:rPr lang="ru-RU" sz="2400" i="1" dirty="0" smtClean="0"/>
              <a:t>раз-вития </a:t>
            </a:r>
            <a:r>
              <a:rPr lang="ru-RU" sz="2400" i="1" dirty="0"/>
              <a:t>общества знаний</a:t>
            </a:r>
            <a:r>
              <a:rPr lang="ru-RU" sz="2400" b="1" dirty="0"/>
              <a:t> </a:t>
            </a:r>
            <a:r>
              <a:rPr lang="ru-RU" sz="2400" dirty="0"/>
              <a:t>в Российской Федерации, </a:t>
            </a:r>
            <a:r>
              <a:rPr lang="ru-RU" sz="2400" b="1" dirty="0"/>
              <a:t>повышение благосостояния и качества жизни </a:t>
            </a:r>
            <a:r>
              <a:rPr lang="ru-RU" sz="2400" dirty="0" err="1" smtClean="0"/>
              <a:t>граж</a:t>
            </a:r>
            <a:r>
              <a:rPr lang="ru-RU" sz="2400" dirty="0" smtClean="0"/>
              <a:t>-дан </a:t>
            </a:r>
            <a:r>
              <a:rPr lang="ru-RU" sz="2400" dirty="0"/>
              <a:t>нашей страны </a:t>
            </a:r>
            <a:r>
              <a:rPr lang="ru-RU" sz="2400" b="1" dirty="0"/>
              <a:t>путем повышения доступности и качества товаров и услуг</a:t>
            </a:r>
            <a:r>
              <a:rPr lang="ru-RU" sz="2400" b="1" i="1" dirty="0"/>
              <a:t>, </a:t>
            </a:r>
            <a:r>
              <a:rPr lang="ru-RU" sz="2400" dirty="0"/>
              <a:t>произведенных в </a:t>
            </a:r>
            <a:r>
              <a:rPr lang="ru-RU" sz="2400" dirty="0" smtClean="0"/>
              <a:t>цифро-вой </a:t>
            </a:r>
            <a:r>
              <a:rPr lang="ru-RU" sz="2400" dirty="0"/>
              <a:t>экономике с использованием современных цифровых </a:t>
            </a:r>
            <a:r>
              <a:rPr lang="ru-RU" sz="2400" dirty="0" smtClean="0"/>
              <a:t>технологий...</a:t>
            </a:r>
            <a:endParaRPr lang="ru-RU" sz="2400" dirty="0"/>
          </a:p>
        </p:txBody>
      </p:sp>
      <p:pic>
        <p:nvPicPr>
          <p:cNvPr id="4100" name="Picture 4" descr="http://pngimg.com/uploads/shopping_cart/shopping_cart_PNG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27959"/>
            <a:ext cx="3672408" cy="228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788024" y="6309320"/>
            <a:ext cx="1080120" cy="307691"/>
          </a:xfrm>
          <a:prstGeom prst="wedgeRoundRectCallout">
            <a:avLst>
              <a:gd name="adj1" fmla="val -191048"/>
              <a:gd name="adj2" fmla="val -24416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8172450" y="6381750"/>
            <a:ext cx="757238" cy="287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ru-RU"/>
            </a:defPPr>
            <a:lvl1pPr marL="0" algn="l" defTabSz="914400" rtl="0" eaLnBrk="0" latin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29AC2168-FF02-40FD-841C-BCD53B0F0E87}" type="slidenum">
              <a:rPr lang="ru-RU" altLang="ru-RU" sz="1400" smtClean="0">
                <a:latin typeface="Calibri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ru-RU" altLang="ru-RU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97C0D1"/>
      </a:dk2>
      <a:lt2>
        <a:srgbClr val="BABEB0"/>
      </a:lt2>
      <a:accent1>
        <a:srgbClr val="CBE0F1"/>
      </a:accent1>
      <a:accent2>
        <a:srgbClr val="6B99AA"/>
      </a:accent2>
      <a:accent3>
        <a:srgbClr val="BBBFB1"/>
      </a:accent3>
      <a:accent4>
        <a:srgbClr val="61655C"/>
      </a:accent4>
      <a:accent5>
        <a:srgbClr val="EAD736"/>
      </a:accent5>
      <a:accent6>
        <a:srgbClr val="9AB053"/>
      </a:accent6>
      <a:hlink>
        <a:srgbClr val="86B1C1"/>
      </a:hlink>
      <a:folHlink>
        <a:srgbClr val="FF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Эркер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Эркер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5da66f6-de29-4f92-ba63-bb6e1a9ad6f3">SOFTLINE-26-2952</_dlc_DocId>
    <_dlc_DocIdUrl xmlns="65da66f6-de29-4f92-ba63-bb6e1a9ad6f3">
      <Url>https://portal.softlinegroup.com/Edu/TrainingDep/_layouts/15/DocIdRedir.aspx?ID=SOFTLINE-26-2952</Url>
      <Description>SOFTLINE-26-2952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5EEDA1C52592E439FE818DABEDF2C12" ma:contentTypeVersion="4" ma:contentTypeDescription="Создание документа." ma:contentTypeScope="" ma:versionID="0ae02197459d4aa43dae5071352ead47">
  <xsd:schema xmlns:xsd="http://www.w3.org/2001/XMLSchema" xmlns:xs="http://www.w3.org/2001/XMLSchema" xmlns:p="http://schemas.microsoft.com/office/2006/metadata/properties" xmlns:ns2="65da66f6-de29-4f92-ba63-bb6e1a9ad6f3" xmlns:ns3="http://schemas.microsoft.com/sharepoint/v4" targetNamespace="http://schemas.microsoft.com/office/2006/metadata/properties" ma:root="true" ma:fieldsID="7704ccaa9ec2fb245031d8162368eade" ns2:_="" ns3:_="">
    <xsd:import namespace="65da66f6-de29-4f92-ba63-bb6e1a9ad6f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a66f6-de29-4f92-ba63-bb6e1a9ad6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7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5C0DC-CD6D-4BEE-BEAA-94D44A2C457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B4CE7C4-8D0C-48A5-92A2-6E2BA863C7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6D134-6B19-4017-BB0A-2D1418255888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5da66f6-de29-4f92-ba63-bb6e1a9ad6f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5E9D750-7F1F-4DA9-8128-55CF12736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a66f6-de29-4f92-ba63-bb6e1a9ad6f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2670</TotalTime>
  <Words>801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Государственные программы и общественные инициативы в цифровой экономике</vt:lpstr>
      <vt:lpstr>В 2017 году Цифровая экономика пришла в Россию</vt:lpstr>
      <vt:lpstr>Почему именно сегодня понадобилась программа ЦЭ?</vt:lpstr>
      <vt:lpstr>Четыре группы отраслей в экономике</vt:lpstr>
      <vt:lpstr>Четыре вида деятельности организации</vt:lpstr>
      <vt:lpstr>Что такое цифровая трансформация</vt:lpstr>
      <vt:lpstr>Государственные и иные игроки в цифровую экономику</vt:lpstr>
      <vt:lpstr>Университет НТИ – 2035*: обуча-ем элиту или все общество?</vt:lpstr>
      <vt:lpstr>Назначение программы Цифро-вой экономики - потребление</vt:lpstr>
      <vt:lpstr>Фокус на технологии, а не на рынки</vt:lpstr>
      <vt:lpstr>Базовые направления цифровой экономики</vt:lpstr>
      <vt:lpstr>Кадры и образование для ЦЭ</vt:lpstr>
      <vt:lpstr>Какие кадры нужны цифровой экономике?</vt:lpstr>
      <vt:lpstr>Не финансируем ли мы отстава-ние, планируя развитие ЦЭ?</vt:lpstr>
      <vt:lpstr>А куда же делось общество знаний?</vt:lpstr>
      <vt:lpstr>Спасибо за внимание   Мы еще поживем в SMART RUSSIA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Bogdanova</dc:creator>
  <cp:lastModifiedBy>Slavin</cp:lastModifiedBy>
  <cp:revision>218</cp:revision>
  <cp:lastPrinted>2015-10-14T10:53:29Z</cp:lastPrinted>
  <dcterms:created xsi:type="dcterms:W3CDTF">2015-09-15T16:24:53Z</dcterms:created>
  <dcterms:modified xsi:type="dcterms:W3CDTF">2018-10-10T21:45:58Z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0x01010055EEDA1C52592E439FE818DABEDF2C12</vt:lpwstr>
  </property>
  <property fmtid="{D5CDD505-2E9C-101B-9397-08002B2CF9AE}" pid="3" name="_dlc_DocIdItemGuid">
    <vt:lpwstr>05ab239b-cb92-4add-9f06-c53bdd4181eb</vt:lpwstr>
  </property>
</Properties>
</file>