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fedu.online" TargetMode="External"/><Relationship Id="rId5" Type="http://schemas.openxmlformats.org/officeDocument/2006/relationships/hyperlink" Target="mailto:Alex.molchanow@gmail.com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51688"/>
            <a:ext cx="1688592" cy="1408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7464" y="2200759"/>
            <a:ext cx="6919632" cy="1379349"/>
          </a:xfrm>
          <a:prstGeom prst="rect">
            <a:avLst/>
          </a:prstGeom>
          <a:solidFill>
            <a:srgbClr val="F8B63C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4000" b="1" cap="small" dirty="0" smtClean="0">
                <a:latin typeface="Century Gothic"/>
              </a:rPr>
              <a:t>Роль системы образования в опережающем развитии</a:t>
            </a:r>
          </a:p>
          <a:p>
            <a:pPr indent="0"/>
            <a:endParaRPr lang="ru" b="1" cap="small" dirty="0" smtClean="0"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624" y="4931664"/>
            <a:ext cx="8013192" cy="1283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-190500">
              <a:lnSpc>
                <a:spcPts val="2300"/>
              </a:lnSpc>
              <a:spcBef>
                <a:spcPts val="2380"/>
              </a:spcBef>
              <a:spcAft>
                <a:spcPts val="560"/>
              </a:spcAft>
            </a:pPr>
            <a:r>
              <a:rPr lang="ru" sz="1900" b="1">
                <a:solidFill>
                  <a:srgbClr val="7354A1"/>
                </a:solidFill>
                <a:latin typeface="Century Gothic"/>
              </a:rPr>
              <a:t>МОЛЧАНОВ АЛЕКСАНДР СЕРГЕЕВИЧ</a:t>
            </a:r>
          </a:p>
          <a:p>
            <a:pPr marL="190500" indent="-190500">
              <a:lnSpc>
                <a:spcPts val="1968"/>
              </a:lnSpc>
              <a:spcAft>
                <a:spcPts val="560"/>
              </a:spcAft>
            </a:pPr>
            <a:r>
              <a:rPr lang="ru" sz="1800">
                <a:solidFill>
                  <a:srgbClr val="92D050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26F70"/>
                </a:solidFill>
                <a:latin typeface="Calibri"/>
              </a:rPr>
              <a:t>Зам. руководителя комитета по профобразованию и подготовке кадров общероссийской общественной организации «Деловая Россия</a:t>
            </a:r>
          </a:p>
          <a:p>
            <a:pPr marL="190500" indent="-190500">
              <a:lnSpc>
                <a:spcPts val="2200"/>
              </a:lnSpc>
            </a:pPr>
            <a:r>
              <a:rPr lang="ru" sz="1800">
                <a:solidFill>
                  <a:srgbClr val="92D050"/>
                </a:solidFill>
                <a:latin typeface="Calibri"/>
              </a:rPr>
              <a:t>•    </a:t>
            </a:r>
            <a:r>
              <a:rPr lang="ru" sz="1800">
                <a:solidFill>
                  <a:srgbClr val="726F70"/>
                </a:solidFill>
                <a:latin typeface="Calibri"/>
              </a:rPr>
              <a:t>Руководитель проекта Профессиональное электронное образование «Е-ПРОФ»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0784" y="1639824"/>
            <a:ext cx="7278624" cy="1227362"/>
          </a:xfrm>
          <a:prstGeom prst="rect">
            <a:avLst/>
          </a:prstGeom>
          <a:solidFill>
            <a:srgbClr val="84319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04"/>
              </a:lnSpc>
              <a:spcBef>
                <a:spcPts val="2380"/>
              </a:spcBef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III. Цель настоящей Стратегии и стратегические</a:t>
            </a:r>
          </a:p>
          <a:p>
            <a:pPr marL="457200" indent="0">
              <a:lnSpc>
                <a:spcPts val="2304"/>
              </a:lnSpc>
              <a:spcAft>
                <a:spcPts val="3500"/>
              </a:spcAft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национальные приоритеты Российской Федерации при развитии информационного общества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2032" y="3127248"/>
            <a:ext cx="8455152" cy="247802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336"/>
              </a:lnSpc>
              <a:spcBef>
                <a:spcPts val="3500"/>
              </a:spcBef>
            </a:pPr>
            <a:r>
              <a:rPr lang="ru" sz="2600">
                <a:solidFill>
                  <a:srgbClr val="7030A0"/>
                </a:solidFill>
                <a:latin typeface="Calibri"/>
              </a:rPr>
              <a:t>23. В целях развития информационного общества государством создаются условия для формирования пространства знаний и предоставления доступа к нему, совершенствования механизмов распространения знаний, их применения на практике в интересах личности, общества и государства.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40" y="1789176"/>
            <a:ext cx="5672328" cy="591312"/>
          </a:xfrm>
          <a:prstGeom prst="rect">
            <a:avLst/>
          </a:prstGeom>
          <a:solidFill>
            <a:srgbClr val="8431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Aft>
                <a:spcPts val="4340"/>
              </a:spcAft>
            </a:pPr>
            <a:r>
              <a:rPr lang="ru" sz="2400" b="1">
                <a:solidFill>
                  <a:srgbClr val="FFFFFF"/>
                </a:solidFill>
                <a:latin typeface="Calibri"/>
              </a:rPr>
              <a:t>26. Для формирования информационного пространства знаний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1216" y="3124200"/>
            <a:ext cx="6879336" cy="1627632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360"/>
              </a:lnSpc>
              <a:spcBef>
                <a:spcPts val="4340"/>
              </a:spcBef>
            </a:pPr>
            <a:r>
              <a:rPr lang="ru" sz="2600">
                <a:solidFill>
                  <a:srgbClr val="7030A0"/>
                </a:solidFill>
                <a:latin typeface="Calibri"/>
              </a:rPr>
              <a:t>и) использовать и развивать различные образовательные технологии, в том числе дистанционные, электронное обучение, при реализации образовательных программ;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832" y="1914144"/>
            <a:ext cx="5815584" cy="341376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  <a:spcBef>
                <a:spcPts val="3850"/>
              </a:spcBef>
              <a:spcAft>
                <a:spcPts val="4410"/>
              </a:spcAft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Цифровая экономика. Раздел Кадры: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3848" y="3127248"/>
            <a:ext cx="8363712" cy="305714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marL="468884" indent="-444500">
              <a:lnSpc>
                <a:spcPts val="3336"/>
              </a:lnSpc>
              <a:spcBef>
                <a:spcPts val="4410"/>
              </a:spcBef>
              <a:spcAft>
                <a:spcPts val="840"/>
              </a:spcAft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Разработать механизм независимой аттестации (оценки) компетенций в рамках системы образования и рынка труда в условиях цифровой экономики.</a:t>
            </a:r>
          </a:p>
          <a:p>
            <a:pPr marL="468884" indent="-444500">
              <a:lnSpc>
                <a:spcPts val="3360"/>
              </a:lnSpc>
            </a:pPr>
            <a:r>
              <a:rPr lang="ru" sz="2600">
                <a:solidFill>
                  <a:srgbClr val="75A941"/>
                </a:solidFill>
                <a:latin typeface="Calibri"/>
              </a:rPr>
              <a:t>•   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Стандарты оценки профессиональных компетенций используются в онлайн сервисах для проведения гражданами самооценки своих компетенций.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2392" y="502920"/>
            <a:ext cx="3374136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3832" y="1914144"/>
            <a:ext cx="5815584" cy="341376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  <a:spcAft>
                <a:spcPts val="3220"/>
              </a:spcAft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Цифровая экономика. Раздел Кадры: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752" y="2923032"/>
            <a:ext cx="7434072" cy="2048256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336"/>
              </a:lnSpc>
              <a:spcBef>
                <a:spcPts val="3220"/>
              </a:spcBef>
            </a:pPr>
            <a:r>
              <a:rPr lang="ru" sz="2600">
                <a:solidFill>
                  <a:srgbClr val="7030A0"/>
                </a:solidFill>
                <a:latin typeface="Calibri"/>
              </a:rPr>
              <a:t>Создать формат персональных профилей компетенций граждан и траекторий их развития, а также определить правила доступа к этой информации физических и юридических лиц в рамках пилотного проекта.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41152" cy="877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832" y="1914144"/>
            <a:ext cx="5815584" cy="341376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  <a:spcAft>
                <a:spcPts val="3500"/>
              </a:spcAft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Цифровая экономика. Раздел Кадры: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4704" y="2999232"/>
            <a:ext cx="8199120" cy="3304032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930"/>
              </a:lnSpc>
              <a:spcBef>
                <a:spcPts val="3500"/>
              </a:spcBef>
              <a:spcAft>
                <a:spcPts val="350"/>
              </a:spcAft>
            </a:pPr>
            <a:r>
              <a:rPr lang="ru" sz="2400" b="1" u="sng">
                <a:solidFill>
                  <a:srgbClr val="7030A0"/>
                </a:solidFill>
                <a:latin typeface="Calibri"/>
              </a:rPr>
              <a:t>Ожидаемый результат:</a:t>
            </a:r>
          </a:p>
          <a:p>
            <a:pPr indent="0">
              <a:lnSpc>
                <a:spcPts val="2880"/>
              </a:lnSpc>
            </a:pPr>
            <a:r>
              <a:rPr lang="ru" sz="2400">
                <a:solidFill>
                  <a:srgbClr val="7030A0"/>
                </a:solidFill>
                <a:latin typeface="Calibri"/>
              </a:rPr>
              <a:t>... Сформирован реестр нормативно-правовых ограничений и способов их преодоления в части закрепляющего формат и процедуру </a:t>
            </a:r>
            <a:r>
              <a:rPr lang="ru" sz="2400" b="1">
                <a:solidFill>
                  <a:srgbClr val="7030A0"/>
                </a:solidFill>
                <a:latin typeface="Calibri"/>
              </a:rPr>
              <a:t>открытого формата персональных профилей компетенций граждан и траекторий их развития</a:t>
            </a:r>
            <a:r>
              <a:rPr lang="ru" sz="2400">
                <a:solidFill>
                  <a:srgbClr val="7030A0"/>
                </a:solidFill>
                <a:latin typeface="Calibri"/>
              </a:rPr>
              <a:t>, позволяющих обучаемым выбирать индивидуально способы (формальные, неформальные, информальные) формирования ключевых компетенций цифровой экономики, и включающих запись их учебной и трудовой деятельности и результатов.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832" y="1914144"/>
            <a:ext cx="5815584" cy="341376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  <a:spcAft>
                <a:spcPts val="4690"/>
              </a:spcAft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Цифровая экономика. Раздел Кадры: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752" y="3191256"/>
            <a:ext cx="8019288" cy="247802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360"/>
              </a:lnSpc>
              <a:spcBef>
                <a:spcPts val="4690"/>
              </a:spcBef>
            </a:pPr>
            <a:r>
              <a:rPr lang="ru" sz="2600">
                <a:solidFill>
                  <a:srgbClr val="7030A0"/>
                </a:solidFill>
                <a:latin typeface="Calibri"/>
              </a:rPr>
              <a:t>С учетом требований цифровой экономики разработаны и реализованы программы повышения квалификации, переподготовки и непрерывного </a:t>
            </a:r>
            <a:r>
              <a:rPr lang="ru" sz="2700" b="1">
                <a:solidFill>
                  <a:srgbClr val="7030A0"/>
                </a:solidFill>
                <a:latin typeface="Calibri"/>
              </a:rPr>
              <a:t>профессионального развития педагогов, </a:t>
            </a:r>
            <a:r>
              <a:rPr lang="ru" sz="2600">
                <a:solidFill>
                  <a:srgbClr val="7030A0"/>
                </a:solidFill>
                <a:latin typeface="Calibri"/>
              </a:rPr>
              <a:t>обеспечивающие их готовность к реализации современных моделей образовательного процесса.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3832" y="1914144"/>
            <a:ext cx="5815584" cy="341376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  <a:spcBef>
                <a:spcPts val="3850"/>
              </a:spcBef>
              <a:spcAft>
                <a:spcPts val="4270"/>
              </a:spcAft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Цифровая экономика. Раздел Кадры: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2680" y="3118104"/>
            <a:ext cx="8574024" cy="2874264"/>
          </a:xfrm>
          <a:prstGeom prst="rect">
            <a:avLst/>
          </a:prstGeom>
          <a:solidFill>
            <a:srgbClr val="E2F0D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300"/>
              </a:lnSpc>
              <a:spcBef>
                <a:spcPts val="4270"/>
              </a:spcBef>
              <a:spcAft>
                <a:spcPts val="350"/>
              </a:spcAft>
            </a:pPr>
            <a:r>
              <a:rPr lang="ru" sz="2700" b="1" u="sng">
                <a:solidFill>
                  <a:srgbClr val="7030A0"/>
                </a:solidFill>
                <a:latin typeface="Calibri"/>
              </a:rPr>
              <a:t>Ожидаемый результат:</a:t>
            </a:r>
          </a:p>
          <a:p>
            <a:pPr marR="2269236" indent="0">
              <a:lnSpc>
                <a:spcPts val="3120"/>
              </a:lnSpc>
              <a:spcAft>
                <a:spcPts val="350"/>
              </a:spcAft>
            </a:pPr>
            <a:r>
              <a:rPr lang="ru" sz="2600">
                <a:solidFill>
                  <a:srgbClr val="7030A0"/>
                </a:solidFill>
                <a:latin typeface="Calibri"/>
              </a:rPr>
              <a:t>Разработано не менее 30 онлайн-курсов для преподавателей...</a:t>
            </a:r>
          </a:p>
          <a:p>
            <a:pPr indent="0">
              <a:lnSpc>
                <a:spcPts val="3120"/>
              </a:lnSpc>
            </a:pPr>
            <a:r>
              <a:rPr lang="ru" sz="2600">
                <a:solidFill>
                  <a:srgbClr val="7030A0"/>
                </a:solidFill>
                <a:latin typeface="Calibri"/>
              </a:rPr>
              <a:t>Результаты мониторинга позволят получить актуальные данные о готовности ППС проходить программы профессиональной переподготовки в формате онлайн-курсов; внедрять цифровые технологии в учебный процесс.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417576"/>
            <a:ext cx="3508248" cy="3389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4632960"/>
            <a:ext cx="2106168" cy="177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216" y="6038088"/>
            <a:ext cx="8927592" cy="710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3536" y="646176"/>
            <a:ext cx="3191256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3270"/>
              </a:lnSpc>
              <a:spcAft>
                <a:spcPts val="3150"/>
              </a:spcAft>
            </a:pPr>
            <a:r>
              <a:rPr lang="ru" sz="2700" b="1">
                <a:solidFill>
                  <a:srgbClr val="7354A1"/>
                </a:solidFill>
                <a:latin typeface="Century Gothic"/>
              </a:rPr>
              <a:t>ВАШИ ВОПРОСЫ?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1016" y="1691640"/>
            <a:ext cx="6519672" cy="21396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00"/>
              </a:lnSpc>
              <a:spcBef>
                <a:spcPts val="3150"/>
              </a:spcBef>
              <a:spcAft>
                <a:spcPts val="350"/>
              </a:spcAft>
            </a:pPr>
            <a:r>
              <a:rPr lang="ru" sz="2700" b="1">
                <a:solidFill>
                  <a:srgbClr val="7030A0"/>
                </a:solidFill>
                <a:latin typeface="Calibri"/>
              </a:rPr>
              <a:t>Молчанов Александр Сергеевич, к.п.н.</a:t>
            </a:r>
          </a:p>
          <a:p>
            <a:pPr indent="0">
              <a:lnSpc>
                <a:spcPts val="2592"/>
              </a:lnSpc>
              <a:spcAft>
                <a:spcPts val="350"/>
              </a:spcAft>
            </a:pPr>
            <a:r>
              <a:rPr lang="ru" sz="2300">
                <a:solidFill>
                  <a:srgbClr val="7F798A"/>
                </a:solidFill>
                <a:latin typeface="Calibri"/>
              </a:rPr>
              <a:t>Зам. руководителя комитета по профобразованию и подготовке кадров общероссийской общественной организации «Деловая Россия» </a:t>
            </a:r>
            <a:r>
              <a:rPr lang="en-US" sz="2300" u="sng">
                <a:solidFill>
                  <a:srgbClr val="0563C1"/>
                </a:solidFill>
                <a:latin typeface="Calibri"/>
                <a:hlinkClick r:id="rId5"/>
              </a:rPr>
              <a:t>Alex.molchanow@gmail.com</a:t>
            </a:r>
          </a:p>
          <a:p>
            <a:pPr indent="0">
              <a:lnSpc>
                <a:spcPts val="2810"/>
              </a:lnSpc>
            </a:pPr>
            <a:r>
              <a:rPr lang="ru" sz="2300">
                <a:solidFill>
                  <a:srgbClr val="800080"/>
                </a:solidFill>
                <a:latin typeface="Calibri"/>
              </a:rPr>
              <a:t>+7-925-0387870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3048" y="5312664"/>
            <a:ext cx="7217664" cy="694944"/>
          </a:xfrm>
          <a:prstGeom prst="rect">
            <a:avLst/>
          </a:prstGeom>
          <a:solidFill>
            <a:srgbClr val="944AA1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4"/>
              </a:lnSpc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Профессиональное электронное образование ООО «Е-проф» </a:t>
            </a:r>
            <a:r>
              <a:rPr lang="en-US" sz="2700" b="1">
                <a:solidFill>
                  <a:srgbClr val="FFFFFF"/>
                </a:solidFill>
                <a:latin typeface="Calibri"/>
                <a:hlinkClick r:id="rId6"/>
              </a:rPr>
              <a:t>www.profedu.online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298448"/>
            <a:ext cx="5989320" cy="5190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37616"/>
            <a:ext cx="646176" cy="49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464" y="1487424"/>
            <a:ext cx="3864864" cy="500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2392" y="502920"/>
            <a:ext cx="420014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ТЕХНОЛОГИИ ИЗМЕНИЛИ МИР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5688" y="661416"/>
            <a:ext cx="286512" cy="883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• • 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35056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16" y="1478280"/>
            <a:ext cx="10076688" cy="5001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392" y="502920"/>
            <a:ext cx="420014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ТЕХНОЛОГИИ ИЗМЕНИЛИ МИР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5688" y="661416"/>
            <a:ext cx="286512" cy="883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• • 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359408"/>
            <a:ext cx="8933688" cy="5138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37616"/>
            <a:ext cx="646176" cy="49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392" y="502920"/>
            <a:ext cx="420014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ТЕХНОЛОГИИ ИЗМЕНИЛИ МИР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5688" y="661416"/>
            <a:ext cx="286512" cy="88392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40"/>
              </a:lnSpc>
            </a:pPr>
            <a:r>
              <a:rPr lang="ru" sz="1300">
                <a:solidFill>
                  <a:srgbClr val="FFFFFF"/>
                </a:solidFill>
                <a:latin typeface="Times New Roman"/>
              </a:rPr>
              <a:t>• • 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16" y="1353312"/>
            <a:ext cx="8918448" cy="5172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768096"/>
            <a:ext cx="646176" cy="46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2392" y="451104"/>
            <a:ext cx="5260848" cy="298704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„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ЧЕЛОВЕК - ЧАСТЬ МИРА ТЕХНОЛОГИЙ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240792"/>
            <a:ext cx="899160" cy="73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96" y="1231392"/>
            <a:ext cx="7370064" cy="4821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104" y="505968"/>
            <a:ext cx="6208776" cy="265176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</a:pPr>
            <a:r>
              <a:rPr lang="en-US" sz="1900" b="1">
                <a:solidFill>
                  <a:srgbClr val="FFFFFF"/>
                </a:solidFill>
                <a:latin typeface="Century Gothic"/>
              </a:rPr>
              <a:t>HYPE CYCLE FOR EMERGING TECHNOLOGIES, 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8944" y="6306312"/>
            <a:ext cx="3986784" cy="515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08"/>
              </a:lnSpc>
            </a:pPr>
            <a:r>
              <a:rPr lang="en-US" sz="1050">
                <a:solidFill>
                  <a:srgbClr val="5B5C5A"/>
                </a:solidFill>
                <a:latin typeface="Calibri"/>
              </a:rPr>
              <a:t>Note: PaaS = platform as a service; UAVs = unmanned aerial vehicles Source: Gartner (July 2017)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53568"/>
            <a:ext cx="10735056" cy="87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28" y="1493520"/>
            <a:ext cx="9680448" cy="4824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8008" y="505968"/>
            <a:ext cx="3240024" cy="243840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10"/>
              </a:lnSpc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диплом </a:t>
            </a:r>
            <a:r>
              <a:rPr lang="ru" sz="1900" i="1">
                <a:solidFill>
                  <a:srgbClr val="FFFFFF"/>
                </a:solidFill>
                <a:latin typeface="Arial"/>
              </a:rPr>
              <a:t>Ф</a:t>
            </a:r>
            <a:r>
              <a:rPr lang="ru" sz="1900" b="1">
                <a:solidFill>
                  <a:srgbClr val="FFFFFF"/>
                </a:solidFill>
                <a:latin typeface="Century Gothic"/>
              </a:rPr>
              <a:t> УСПЕШНОСТЬ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4104" y="505968"/>
            <a:ext cx="5398008" cy="243840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00"/>
              </a:lnSpc>
              <a:spcAft>
                <a:spcPts val="5880"/>
              </a:spcAft>
            </a:pPr>
            <a:r>
              <a:rPr lang="ru" sz="1900" b="1">
                <a:solidFill>
                  <a:srgbClr val="FFFFFF"/>
                </a:solidFill>
                <a:latin typeface="Century Gothic"/>
              </a:rPr>
              <a:t>РАБОТОДАТЕЛЮ ВАЖЕН НЕ ДОКУМЕНТ</a:t>
            </a:r>
            <a:r>
              <a:rPr lang="ru" sz="19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672" y="323088"/>
            <a:ext cx="725424" cy="637032"/>
          </a:xfrm>
          <a:prstGeom prst="rect">
            <a:avLst/>
          </a:prstGeom>
          <a:solidFill>
            <a:srgbClr val="5E9A4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360"/>
              </a:lnSpc>
            </a:pPr>
            <a:r>
              <a:rPr lang="ru" sz="3600" b="1">
                <a:solidFill>
                  <a:srgbClr val="FFFFFF"/>
                </a:solidFill>
                <a:latin typeface="Century Gothic"/>
              </a:rPr>
              <a:t>Е</a:t>
            </a:r>
          </a:p>
          <a:p>
            <a:pPr indent="0">
              <a:lnSpc>
                <a:spcPts val="2290"/>
              </a:lnSpc>
            </a:pPr>
            <a:r>
              <a:rPr lang="ru" sz="1900">
                <a:solidFill>
                  <a:srgbClr val="FFFFFF"/>
                </a:solidFill>
                <a:latin typeface="Tahoma"/>
              </a:rPr>
              <a:t>к </a:t>
            </a:r>
            <a:r>
              <a:rPr lang="ru" sz="1100" b="1" cap="small">
                <a:solidFill>
                  <a:srgbClr val="FFFFFF"/>
                </a:solidFill>
                <a:latin typeface="Times New Roman"/>
              </a:rPr>
              <a:t>проф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1096" y="1792224"/>
            <a:ext cx="3919728" cy="344424"/>
          </a:xfrm>
          <a:prstGeom prst="rect">
            <a:avLst/>
          </a:prstGeom>
          <a:solidFill>
            <a:srgbClr val="84319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300"/>
              </a:lnSpc>
            </a:pPr>
            <a:r>
              <a:rPr lang="ru" sz="2700" b="1">
                <a:solidFill>
                  <a:srgbClr val="FFFFFF"/>
                </a:solidFill>
                <a:latin typeface="Calibri"/>
              </a:rPr>
              <a:t>Они не требуют диплома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28088" y="2200656"/>
          <a:ext cx="8442960" cy="4325112"/>
        </p:xfrm>
        <a:graphic>
          <a:graphicData uri="http://schemas.openxmlformats.org/drawingml/2006/table">
            <a:tbl>
              <a:tblPr/>
              <a:tblGrid>
                <a:gridCol w="4245864"/>
                <a:gridCol w="4197096"/>
              </a:tblGrid>
              <a:tr h="905256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ru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Google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9.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Starbucks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ru" sz="1900" b="1">
                          <a:solidFill>
                            <a:srgbClr val="75A941"/>
                          </a:solidFill>
                          <a:latin typeface="Century Gothic"/>
                        </a:rPr>
                        <a:t>2.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EY (UK)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10.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Nordstrom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  <a:tr h="478536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ru" sz="1900" b="1">
                          <a:solidFill>
                            <a:srgbClr val="75A941"/>
                          </a:solidFill>
                          <a:latin typeface="Century Gothic"/>
                        </a:rPr>
                        <a:t>3.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Penguin Random House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11.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Home Depot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4.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Costco Wholesale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12.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IBM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5.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Whole Foods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13.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Bank of America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6.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Hilton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14.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Chipotle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  <a:tr h="451104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7.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Publix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15.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Lowe's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600456">
                <a:tc>
                  <a:txBody>
                    <a:bodyPr/>
                    <a:lstStyle/>
                    <a:p>
                      <a:pPr marL="304800" indent="0">
                        <a:lnSpc>
                          <a:spcPts val="2300"/>
                        </a:lnSpc>
                      </a:pPr>
                      <a:r>
                        <a:rPr lang="en-US" sz="1900" b="1">
                          <a:solidFill>
                            <a:srgbClr val="75A941"/>
                          </a:solidFill>
                          <a:latin typeface="Century Gothic"/>
                        </a:rPr>
                        <a:t>8. </a:t>
                      </a:r>
                      <a:r>
                        <a:rPr lang="en-US" sz="1900" b="1">
                          <a:solidFill>
                            <a:srgbClr val="7030A0"/>
                          </a:solidFill>
                          <a:latin typeface="Century Gothic"/>
                        </a:rPr>
                        <a:t>Apple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95072"/>
            <a:ext cx="1024128" cy="777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76" y="1496568"/>
            <a:ext cx="1024128" cy="1243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392" y="984504"/>
            <a:ext cx="646176" cy="246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4104" y="502920"/>
            <a:ext cx="3392424" cy="246888"/>
          </a:xfrm>
          <a:prstGeom prst="rect">
            <a:avLst/>
          </a:prstGeom>
          <a:solidFill>
            <a:srgbClr val="8DC142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50"/>
              </a:lnSpc>
            </a:pPr>
            <a:r>
              <a:rPr lang="ru" sz="2100" b="1">
                <a:solidFill>
                  <a:srgbClr val="FFFFFF"/>
                </a:solidFill>
                <a:latin typeface="Century Gothic"/>
              </a:rPr>
              <a:t>В это ВРЕМЯ в России</a:t>
            </a:r>
            <a:r>
              <a:rPr lang="ru" sz="2100" b="1">
                <a:solidFill>
                  <a:srgbClr val="C8E0A5"/>
                </a:solidFill>
                <a:latin typeface="Century Gothic"/>
              </a:rPr>
              <a:t>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8040" y="2974848"/>
            <a:ext cx="4892040" cy="795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21764" indent="0">
              <a:lnSpc>
                <a:spcPts val="3100"/>
              </a:lnSpc>
              <a:spcBef>
                <a:spcPts val="1400"/>
              </a:spcBef>
              <a:spcAft>
                <a:spcPts val="350"/>
              </a:spcAft>
            </a:pPr>
            <a:r>
              <a:rPr lang="ru" sz="2800" spc="200">
                <a:latin typeface="Times New Roman"/>
              </a:rPr>
              <a:t>УКАЗ</a:t>
            </a:r>
          </a:p>
          <a:p>
            <a:pPr indent="0" algn="ctr">
              <a:lnSpc>
                <a:spcPts val="1880"/>
              </a:lnSpc>
              <a:spcAft>
                <a:spcPts val="3150"/>
              </a:spcAft>
            </a:pPr>
            <a:r>
              <a:rPr lang="ru" sz="1700" b="1">
                <a:latin typeface="Times New Roman"/>
              </a:rPr>
              <a:t>ПРЕЗИДЕНТА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4536" y="4364736"/>
            <a:ext cx="6141720" cy="2127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3150"/>
              </a:spcBef>
              <a:spcAft>
                <a:spcPts val="2660"/>
              </a:spcAft>
            </a:pPr>
            <a:r>
              <a:rPr lang="ru" sz="1600" b="1">
                <a:latin typeface="Times New Roman"/>
              </a:rPr>
              <a:t>О Стратегии развития информационного общества в Российской Федерации на 2017 - 2030 годы</a:t>
            </a:r>
          </a:p>
          <a:p>
            <a:pPr indent="482600" algn="just">
              <a:lnSpc>
                <a:spcPts val="1896"/>
              </a:lnSpc>
            </a:pPr>
            <a:r>
              <a:rPr lang="ru" sz="1600">
                <a:latin typeface="Times New Roman"/>
              </a:rPr>
              <a:t>В целях обеспечения условий для формирования в Российской Федерации общества знаний </a:t>
            </a:r>
            <a:r>
              <a:rPr lang="ru" sz="1600" spc="350">
                <a:latin typeface="Times New Roman"/>
              </a:rPr>
              <a:t>постановляю:</a:t>
            </a:r>
          </a:p>
          <a:p>
            <a:pPr indent="482600" algn="just">
              <a:lnSpc>
                <a:spcPts val="1896"/>
              </a:lnSpc>
            </a:pPr>
            <a:r>
              <a:rPr lang="ru" sz="1600">
                <a:latin typeface="Times New Roman"/>
              </a:rPr>
              <a:t>1. Утвердить прилагаемую Стратегию развития информационного общества в Российской Федерации на 2017 - 2030 годы.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590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Олейниченко Олег Иванович</dc:creator>
  <cp:lastModifiedBy>Олейниченко Олег Иванович</cp:lastModifiedBy>
  <cp:revision>6</cp:revision>
  <dcterms:modified xsi:type="dcterms:W3CDTF">2018-10-17T09:16:34Z</dcterms:modified>
</cp:coreProperties>
</file>