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49" d="100"/>
          <a:sy n="49" d="100"/>
        </p:scale>
        <p:origin x="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vogazeta.ru/uploads/full_size_1516692380-a4659f02eb3676c069b5ed5c48b777e6.jpg" TargetMode="Externa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ommons.wikimedia.org/w/index.php?curid=160060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rofedu.online" TargetMode="External"/><Relationship Id="rId5" Type="http://schemas.openxmlformats.org/officeDocument/2006/relationships/hyperlink" Target="mailto:Alex.molchanow@gmail.com" TargetMode="External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olzam.rU/images/history/99/1/8/1.28.8_%D0%94%D0%BE%D1%81%D0%BA%D0%B0_05.jpg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vdv-dubna.ru/pic/news/1435908346.jpg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hr-portal.ru/files/styles/large/public/oblachnye_tehnologii.jpg?itok=Q4jDvpc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eb.mit.edu/fnl/volume/231/miyagawa.html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blogs.cetis.org.uk/cetisli/2015/05/11/moocs-and-open-education-timeline-updated/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551688"/>
            <a:ext cx="1688592" cy="14081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97464" y="2200759"/>
            <a:ext cx="6919632" cy="2324746"/>
          </a:xfrm>
          <a:prstGeom prst="rect">
            <a:avLst/>
          </a:prstGeom>
          <a:solidFill>
            <a:srgbClr val="F8B63C"/>
          </a:solidFill>
        </p:spPr>
        <p:txBody>
          <a:bodyPr lIns="0" tIns="0" rIns="0" bIns="0">
            <a:noAutofit/>
          </a:bodyPr>
          <a:lstStyle/>
          <a:p>
            <a:pPr indent="0" algn="ctr"/>
            <a:r>
              <a:rPr lang="ru-RU" sz="3200" b="1" cap="small" dirty="0" smtClean="0">
                <a:latin typeface="Century Gothic"/>
              </a:rPr>
              <a:t>Будущая система образования 2.0: образовательные модели в цифровой экономике</a:t>
            </a:r>
          </a:p>
          <a:p>
            <a:pPr indent="0"/>
            <a:endParaRPr lang="ru" b="1" cap="small" dirty="0" smtClean="0">
              <a:latin typeface="Century Gothic"/>
            </a:endParaRPr>
          </a:p>
          <a:p>
            <a:pPr indent="0"/>
            <a:r>
              <a:rPr lang="ru" b="1" cap="small" dirty="0" smtClean="0">
                <a:latin typeface="Century Gothic"/>
              </a:rPr>
              <a:t>ОБРАЗОВАТЕЛЬНЫЙ </a:t>
            </a:r>
            <a:r>
              <a:rPr lang="ru" b="1" cap="small" dirty="0">
                <a:latin typeface="Century Gothic"/>
              </a:rPr>
              <a:t>ПРОЦЕСС </a:t>
            </a:r>
            <a:r>
              <a:rPr lang="ru" b="1" cap="small" dirty="0" smtClean="0">
                <a:latin typeface="Century Gothic"/>
              </a:rPr>
              <a:t>И </a:t>
            </a:r>
            <a:r>
              <a:rPr lang="ru" b="1" cap="small" dirty="0">
                <a:latin typeface="Century Gothic"/>
              </a:rPr>
              <a:t>НОВАЯ </a:t>
            </a:r>
            <a:r>
              <a:rPr lang="ru" b="1" cap="small" dirty="0" smtClean="0">
                <a:latin typeface="Century Gothic"/>
              </a:rPr>
              <a:t>ИНФОРМАЦИОННО-КОММУНИКАЦИОННАЯ СРЕДА</a:t>
            </a:r>
            <a:endParaRPr lang="ru" b="1" cap="small" dirty="0">
              <a:latin typeface="Century Gothic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1624" y="4931664"/>
            <a:ext cx="8013192" cy="12832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90500" indent="-190500">
              <a:lnSpc>
                <a:spcPts val="2300"/>
              </a:lnSpc>
              <a:spcBef>
                <a:spcPts val="2380"/>
              </a:spcBef>
              <a:spcAft>
                <a:spcPts val="560"/>
              </a:spcAft>
            </a:pPr>
            <a:r>
              <a:rPr lang="ru" sz="1900" b="1">
                <a:solidFill>
                  <a:srgbClr val="7354A1"/>
                </a:solidFill>
                <a:latin typeface="Century Gothic"/>
              </a:rPr>
              <a:t>МОЛЧАНОВ АЛЕКСАНДР СЕРГЕЕВИЧ</a:t>
            </a:r>
          </a:p>
          <a:p>
            <a:pPr marL="190500" indent="-190500">
              <a:lnSpc>
                <a:spcPts val="1968"/>
              </a:lnSpc>
              <a:spcAft>
                <a:spcPts val="560"/>
              </a:spcAft>
            </a:pPr>
            <a:r>
              <a:rPr lang="ru" sz="1800">
                <a:solidFill>
                  <a:srgbClr val="92D050"/>
                </a:solidFill>
                <a:latin typeface="Calibri"/>
              </a:rPr>
              <a:t>•    </a:t>
            </a:r>
            <a:r>
              <a:rPr lang="ru" sz="1800">
                <a:solidFill>
                  <a:srgbClr val="726F70"/>
                </a:solidFill>
                <a:latin typeface="Calibri"/>
              </a:rPr>
              <a:t>Зам. руководителя комитета по профобразованию и подготовке кадров общероссийской общественной организации «Деловая Россия</a:t>
            </a:r>
          </a:p>
          <a:p>
            <a:pPr marL="190500" indent="-190500">
              <a:lnSpc>
                <a:spcPts val="2200"/>
              </a:lnSpc>
            </a:pPr>
            <a:r>
              <a:rPr lang="ru" sz="1800">
                <a:solidFill>
                  <a:srgbClr val="92D050"/>
                </a:solidFill>
                <a:latin typeface="Calibri"/>
              </a:rPr>
              <a:t>•    </a:t>
            </a:r>
            <a:r>
              <a:rPr lang="ru" sz="1800">
                <a:solidFill>
                  <a:srgbClr val="726F70"/>
                </a:solidFill>
                <a:latin typeface="Calibri"/>
              </a:rPr>
              <a:t>Руководитель проекта Профессиональное электронное образование «Е-ПРОФ»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" y="195072"/>
            <a:ext cx="1024128" cy="777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656" y="353568"/>
            <a:ext cx="10741152" cy="8778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94104" y="502920"/>
            <a:ext cx="3392424" cy="246888"/>
          </a:xfrm>
          <a:prstGeom prst="rect">
            <a:avLst/>
          </a:prstGeom>
          <a:solidFill>
            <a:srgbClr val="8DC142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00"/>
              </a:lnSpc>
            </a:pPr>
            <a:r>
              <a:rPr lang="ru" sz="1900" b="1">
                <a:solidFill>
                  <a:srgbClr val="FFFFFF"/>
                </a:solidFill>
                <a:latin typeface="Century Gothic"/>
              </a:rPr>
              <a:t>В это ВРЕМЯ в России</a:t>
            </a:r>
            <a:r>
              <a:rPr lang="ru" sz="1900" b="1">
                <a:solidFill>
                  <a:srgbClr val="C8E0A5"/>
                </a:solidFill>
                <a:latin typeface="Century Gothic"/>
              </a:rPr>
              <a:t>...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15656" y="1496568"/>
            <a:ext cx="2956560" cy="12466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440"/>
              </a:lnSpc>
              <a:spcAft>
                <a:spcPts val="210"/>
              </a:spcAft>
            </a:pPr>
            <a:r>
              <a:rPr lang="ru" sz="1300" cap="small">
                <a:latin typeface="Times New Roman"/>
              </a:rPr>
              <a:t>[утвержден</a:t>
            </a:r>
          </a:p>
          <a:p>
            <a:pPr indent="0" algn="ctr">
              <a:lnSpc>
                <a:spcPts val="1560"/>
              </a:lnSpc>
              <a:spcAft>
                <a:spcPts val="3220"/>
              </a:spcAft>
            </a:pPr>
            <a:r>
              <a:rPr lang="ru" sz="1300">
                <a:solidFill>
                  <a:srgbClr val="151515"/>
                </a:solidFill>
                <a:latin typeface="Times New Roman"/>
              </a:rPr>
              <a:t>президиумом Совета при Президенте Российской Федерации по стратегическому развитию </a:t>
            </a:r>
            <a:r>
              <a:rPr lang="ru" sz="1300">
                <a:latin typeface="Times New Roman"/>
              </a:rPr>
              <a:t>и </a:t>
            </a:r>
            <a:r>
              <a:rPr lang="ru" sz="1300">
                <a:solidFill>
                  <a:srgbClr val="151515"/>
                </a:solidFill>
                <a:latin typeface="Times New Roman"/>
              </a:rPr>
              <a:t>приоритетным проектам (протокол от 25 октября 2016 </a:t>
            </a:r>
            <a:r>
              <a:rPr lang="ru" sz="1300">
                <a:latin typeface="Times New Roman"/>
              </a:rPr>
              <a:t>г. </a:t>
            </a:r>
            <a:r>
              <a:rPr lang="ru" sz="1300">
                <a:solidFill>
                  <a:srgbClr val="151515"/>
                </a:solidFill>
                <a:latin typeface="Times New Roman"/>
              </a:rPr>
              <a:t>№ 9)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60320" y="3346704"/>
            <a:ext cx="7638288" cy="4602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220"/>
              </a:lnSpc>
              <a:spcBef>
                <a:spcPts val="3220"/>
              </a:spcBef>
              <a:spcAft>
                <a:spcPts val="630"/>
              </a:spcAft>
            </a:pPr>
            <a:r>
              <a:rPr lang="ru" sz="1100" b="1" spc="350">
                <a:latin typeface="Times New Roman"/>
              </a:rPr>
              <a:t>ПАСПОРТ</a:t>
            </a:r>
          </a:p>
          <a:p>
            <a:pPr indent="0" algn="ctr">
              <a:lnSpc>
                <a:spcPts val="1220"/>
              </a:lnSpc>
              <a:spcAft>
                <a:spcPts val="2520"/>
              </a:spcAft>
            </a:pPr>
            <a:r>
              <a:rPr lang="ru" sz="1100" b="1">
                <a:latin typeface="Times New Roman"/>
              </a:rPr>
              <a:t>приоритетного проекта "Современная цифровая образовательная среда Российской Федерации"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01640" y="4215384"/>
            <a:ext cx="1783080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300">
                <a:latin typeface="Times New Roman"/>
              </a:rPr>
              <a:t>1. Основные положения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819656" y="4581144"/>
          <a:ext cx="9116568" cy="1234440"/>
        </p:xfrm>
        <a:graphic>
          <a:graphicData uri="http://schemas.openxmlformats.org/drawingml/2006/table">
            <a:tbl>
              <a:tblPr/>
              <a:tblGrid>
                <a:gridCol w="1908048"/>
                <a:gridCol w="3928872"/>
                <a:gridCol w="1749552"/>
                <a:gridCol w="1530096"/>
              </a:tblGrid>
              <a:tr h="481584">
                <a:tc>
                  <a:txBody>
                    <a:bodyPr/>
                    <a:lstStyle/>
                    <a:p>
                      <a:pPr indent="0">
                        <a:lnSpc>
                          <a:spcPts val="1440"/>
                        </a:lnSpc>
                      </a:pPr>
                      <a:r>
                        <a:rPr lang="ru" sz="1300">
                          <a:latin typeface="Times New Roman"/>
                        </a:rPr>
                        <a:t>Наименование</a:t>
                      </a:r>
                    </a:p>
                    <a:p>
                      <a:pPr indent="0">
                        <a:lnSpc>
                          <a:spcPts val="1440"/>
                        </a:lnSpc>
                      </a:pPr>
                      <a:r>
                        <a:rPr lang="ru" sz="1300">
                          <a:latin typeface="Times New Roman"/>
                        </a:rPr>
                        <a:t>направления</a:t>
                      </a: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indent="0">
                        <a:lnSpc>
                          <a:spcPts val="1440"/>
                        </a:lnSpc>
                      </a:pPr>
                      <a:r>
                        <a:rPr lang="ru" sz="1300"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23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2300"/>
                    </a:p>
                  </a:txBody>
                  <a:tcPr marL="0" marR="0" marT="0" marB="0"/>
                </a:tc>
              </a:tr>
              <a:tr h="475488">
                <a:tc>
                  <a:txBody>
                    <a:bodyPr/>
                    <a:lstStyle/>
                    <a:p>
                      <a:pPr indent="0">
                        <a:lnSpc>
                          <a:spcPts val="1560"/>
                        </a:lnSpc>
                      </a:pPr>
                      <a:r>
                        <a:rPr lang="ru" sz="1300">
                          <a:latin typeface="Times New Roman"/>
                        </a:rPr>
                        <a:t>Краткое наименование проекта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440"/>
                        </a:lnSpc>
                      </a:pPr>
                      <a:r>
                        <a:rPr lang="ru" sz="1300">
                          <a:latin typeface="Times New Roman"/>
                        </a:rPr>
                        <a:t>Современная цифровая образовательная среда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2100" indent="0">
                        <a:lnSpc>
                          <a:spcPts val="1560"/>
                        </a:lnSpc>
                      </a:pPr>
                      <a:r>
                        <a:rPr lang="ru" sz="1300">
                          <a:latin typeface="Times New Roman"/>
                        </a:rPr>
                        <a:t>Срок начала и окончания проекта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00" indent="0">
                        <a:lnSpc>
                          <a:spcPts val="1560"/>
                        </a:lnSpc>
                      </a:pPr>
                      <a:r>
                        <a:rPr lang="ru" sz="1300">
                          <a:solidFill>
                            <a:srgbClr val="151515"/>
                          </a:solidFill>
                          <a:latin typeface="Times New Roman"/>
                        </a:rPr>
                        <a:t>25.10.2016 г. -01.02.2021 г.</a:t>
                      </a:r>
                    </a:p>
                  </a:txBody>
                  <a:tcPr marL="0" marR="0" marT="0" marB="0"/>
                </a:tc>
              </a:tr>
              <a:tr h="277368">
                <a:tc>
                  <a:txBody>
                    <a:bodyPr/>
                    <a:lstStyle/>
                    <a:p>
                      <a:pPr indent="0">
                        <a:lnSpc>
                          <a:spcPts val="1440"/>
                        </a:lnSpc>
                      </a:pPr>
                      <a:r>
                        <a:rPr lang="ru" sz="1300">
                          <a:latin typeface="Times New Roman"/>
                        </a:rPr>
                        <a:t>Куратор</a:t>
                      </a: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indent="0">
                        <a:lnSpc>
                          <a:spcPts val="1440"/>
                        </a:lnSpc>
                      </a:pPr>
                      <a:r>
                        <a:rPr lang="ru" sz="1300">
                          <a:solidFill>
                            <a:srgbClr val="353534"/>
                          </a:solidFill>
                          <a:latin typeface="Times New Roman"/>
                        </a:rPr>
                        <a:t>Голодец О.Ю., Заместитель Председателя </a:t>
                      </a:r>
                      <a:r>
                        <a:rPr lang="ru" sz="1300">
                          <a:latin typeface="Times New Roman"/>
                        </a:rPr>
                        <a:t>Правительства Российской Федерации</a:t>
                      </a:r>
                    </a:p>
                    <a:p>
                      <a:pPr indent="0" algn="just">
                        <a:lnSpc>
                          <a:spcPts val="670"/>
                        </a:lnSpc>
                      </a:pPr>
                      <a:r>
                        <a:rPr lang="en-US" sz="500">
                          <a:solidFill>
                            <a:srgbClr val="EB4D4F"/>
                          </a:solidFill>
                          <a:latin typeface="Palatino Linotype"/>
                        </a:rPr>
                        <a:t>vwwwvwwvw    </a:t>
                      </a:r>
                      <a:r>
                        <a:rPr lang="ru" sz="500" i="1">
                          <a:solidFill>
                            <a:srgbClr val="EB4D4F"/>
                          </a:solidFill>
                          <a:latin typeface="Palatino Linotype"/>
                        </a:rPr>
                        <a:t>*</a:t>
                      </a:r>
                      <a:r>
                        <a:rPr lang="ru" sz="500">
                          <a:solidFill>
                            <a:srgbClr val="EB4D4F"/>
                          </a:solidFill>
                          <a:latin typeface="Palatino Linotype"/>
                        </a:rPr>
                        <a:t>    </a:t>
                      </a:r>
                      <a:r>
                        <a:rPr lang="ru" sz="500">
                          <a:solidFill>
                            <a:srgbClr val="353534"/>
                          </a:solidFill>
                          <a:latin typeface="Palatino Linotype"/>
                        </a:rPr>
                        <a:t>X    </a:t>
                      </a:r>
                      <a:r>
                        <a:rPr lang="ru" sz="500" i="1">
                          <a:latin typeface="Palatino Linotype"/>
                        </a:rPr>
                        <a:t>’</a:t>
                      </a:r>
                      <a:r>
                        <a:rPr lang="ru" sz="500">
                          <a:latin typeface="Palatino Linotype"/>
                        </a:rPr>
                        <a:t>    X    </a:t>
                      </a:r>
                      <a:r>
                        <a:rPr lang="ru" sz="500">
                          <a:solidFill>
                            <a:srgbClr val="353534"/>
                          </a:solidFill>
                          <a:latin typeface="Palatino Linotype"/>
                        </a:rPr>
                        <a:t>'    </a:t>
                      </a:r>
                      <a:r>
                        <a:rPr lang="ru" sz="500">
                          <a:latin typeface="Palatino Linotype"/>
                        </a:rPr>
                        <a:t>X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868424" y="5846064"/>
            <a:ext cx="1990344" cy="3840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560"/>
              </a:lnSpc>
            </a:pPr>
            <a:r>
              <a:rPr lang="ru" sz="1300">
                <a:solidFill>
                  <a:srgbClr val="151515"/>
                </a:solidFill>
                <a:latin typeface="Times New Roman"/>
              </a:rPr>
              <a:t>Старшее должностное -лицо (СДЛ)*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72" y="240792"/>
            <a:ext cx="1335024" cy="731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664" y="1889760"/>
            <a:ext cx="1139952" cy="8900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88008" y="512064"/>
            <a:ext cx="10201656" cy="252984"/>
          </a:xfrm>
          <a:prstGeom prst="rect">
            <a:avLst/>
          </a:prstGeom>
          <a:solidFill>
            <a:srgbClr val="8DC142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00"/>
              </a:lnSpc>
              <a:spcAft>
                <a:spcPts val="3500"/>
              </a:spcAft>
            </a:pPr>
            <a:r>
              <a:rPr lang="ru" sz="1900" b="1">
                <a:solidFill>
                  <a:srgbClr val="FFFFFF"/>
                </a:solidFill>
                <a:latin typeface="Century Gothic"/>
              </a:rPr>
              <a:t>СОВРЕМЕННАЯ ЦИФРОВАЯ ОБРАЗОВАТЕЛЬНАЯ СРЕДА РОССИЙСКОЙ ФЕДЕРАЦИИ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17008" y="1499616"/>
            <a:ext cx="2968752" cy="20116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  <a:spcBef>
                <a:spcPts val="3500"/>
              </a:spcBef>
              <a:spcAft>
                <a:spcPts val="1260"/>
              </a:spcAft>
            </a:pPr>
            <a:r>
              <a:rPr lang="ru" sz="1300">
                <a:solidFill>
                  <a:srgbClr val="151515"/>
                </a:solidFill>
                <a:latin typeface="Times New Roman"/>
              </a:rPr>
              <a:t>2. Содержание приоритетного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54096" y="1920240"/>
            <a:ext cx="7290816" cy="7924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560"/>
              </a:lnSpc>
              <a:spcBef>
                <a:spcPts val="1260"/>
              </a:spcBef>
            </a:pPr>
            <a:r>
              <a:rPr lang="ru" sz="1300">
                <a:solidFill>
                  <a:srgbClr val="151515"/>
                </a:solidFill>
                <a:latin typeface="Times New Roman"/>
              </a:rPr>
              <a:t>Создать к 2018 году условия для системного повышения качества и расширения возможностей </a:t>
            </a:r>
            <a:r>
              <a:rPr lang="ru" sz="1300">
                <a:latin typeface="Times New Roman"/>
              </a:rPr>
              <a:t>непрерывного </a:t>
            </a:r>
            <a:r>
              <a:rPr lang="ru" sz="1300">
                <a:solidFill>
                  <a:srgbClr val="151515"/>
                </a:solidFill>
                <a:latin typeface="Times New Roman"/>
              </a:rPr>
              <a:t>образования для всех категорий граждан за счет развития российского цифрового образовательного пространства и вовлечения в освоение онлайн-курсов в 2018 году не менее 4 млн. человек (к концу 2025 года не менее 50 млн. человек).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06880" y="2840736"/>
            <a:ext cx="231648" cy="1645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300">
                <a:solidFill>
                  <a:srgbClr val="5B5C5A"/>
                </a:solidFill>
                <a:latin typeface="Times New Roman"/>
              </a:rPr>
              <a:t>+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83152" y="3139440"/>
            <a:ext cx="93268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300">
                <a:latin typeface="Times New Roman"/>
              </a:rPr>
              <a:t>Показатель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812280" y="2993136"/>
          <a:ext cx="4312920" cy="429768"/>
        </p:xfrm>
        <a:graphic>
          <a:graphicData uri="http://schemas.openxmlformats.org/drawingml/2006/table">
            <a:tbl>
              <a:tblPr/>
              <a:tblGrid>
                <a:gridCol w="886968"/>
                <a:gridCol w="792480"/>
                <a:gridCol w="527304"/>
                <a:gridCol w="518160"/>
                <a:gridCol w="524256"/>
                <a:gridCol w="524256"/>
                <a:gridCol w="539496"/>
              </a:tblGrid>
              <a:tr h="216408"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300">
                          <a:solidFill>
                            <a:srgbClr val="151515"/>
                          </a:solidFill>
                          <a:latin typeface="Times New Roman"/>
                        </a:rPr>
                        <a:t>Тип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440"/>
                        </a:lnSpc>
                      </a:pPr>
                      <a:r>
                        <a:rPr lang="ru" sz="1300">
                          <a:latin typeface="Times New Roman"/>
                        </a:rPr>
                        <a:t>Базовое</a:t>
                      </a: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300">
                          <a:latin typeface="Times New Roman"/>
                        </a:rPr>
                        <a:t>Период, год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</a:tr>
              <a:tr h="213360">
                <a:tc>
                  <a:txBody>
                    <a:bodyPr/>
                    <a:lstStyle/>
                    <a:p>
                      <a:pPr indent="0">
                        <a:lnSpc>
                          <a:spcPts val="1440"/>
                        </a:lnSpc>
                      </a:pPr>
                      <a:r>
                        <a:rPr lang="ru" sz="1300">
                          <a:latin typeface="Times New Roman"/>
                        </a:rPr>
                        <a:t>показателя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440"/>
                        </a:lnSpc>
                      </a:pPr>
                      <a:r>
                        <a:rPr lang="ru" sz="1300">
                          <a:latin typeface="Times New Roman"/>
                        </a:rPr>
                        <a:t>значение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ts val="1440"/>
                        </a:lnSpc>
                      </a:pPr>
                      <a:r>
                        <a:rPr lang="ru" sz="1300">
                          <a:latin typeface="Times New Roman"/>
                        </a:rPr>
                        <a:t>2017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ts val="1440"/>
                        </a:lnSpc>
                      </a:pPr>
                      <a:r>
                        <a:rPr lang="ru" sz="1300">
                          <a:latin typeface="Times New Roman"/>
                        </a:rPr>
                        <a:t>2018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ts val="1440"/>
                        </a:lnSpc>
                      </a:pPr>
                      <a:r>
                        <a:rPr lang="ru" sz="1300">
                          <a:latin typeface="Times New Roman"/>
                        </a:rPr>
                        <a:t>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ts val="1440"/>
                        </a:lnSpc>
                      </a:pPr>
                      <a:r>
                        <a:rPr lang="ru" sz="1300">
                          <a:latin typeface="Times New Roman"/>
                        </a:rPr>
                        <a:t>2020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ts val="1440"/>
                        </a:lnSpc>
                      </a:pPr>
                      <a:r>
                        <a:rPr lang="ru" sz="1300">
                          <a:latin typeface="Times New Roman"/>
                        </a:rPr>
                        <a:t>2025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908048" y="3572256"/>
            <a:ext cx="993648" cy="7863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560"/>
              </a:lnSpc>
            </a:pPr>
            <a:r>
              <a:rPr lang="ru" sz="1300">
                <a:latin typeface="Times New Roman"/>
              </a:rPr>
              <a:t>План</a:t>
            </a:r>
          </a:p>
          <a:p>
            <a:pPr indent="0">
              <a:lnSpc>
                <a:spcPts val="1560"/>
              </a:lnSpc>
            </a:pPr>
            <a:r>
              <a:rPr lang="ru" sz="1300">
                <a:latin typeface="Times New Roman"/>
              </a:rPr>
              <a:t>достижения</a:t>
            </a:r>
          </a:p>
          <a:p>
            <a:pPr indent="0">
              <a:lnSpc>
                <a:spcPts val="1560"/>
              </a:lnSpc>
            </a:pPr>
            <a:r>
              <a:rPr lang="ru" sz="1300">
                <a:latin typeface="Times New Roman"/>
              </a:rPr>
              <a:t>показателей</a:t>
            </a:r>
          </a:p>
          <a:p>
            <a:pPr indent="0">
              <a:lnSpc>
                <a:spcPts val="1560"/>
              </a:lnSpc>
            </a:pPr>
            <a:r>
              <a:rPr lang="ru" sz="1300">
                <a:latin typeface="Times New Roman"/>
              </a:rPr>
              <a:t>проекта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41904" y="3566160"/>
            <a:ext cx="4614672" cy="29504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560"/>
              </a:lnSpc>
            </a:pPr>
            <a:r>
              <a:rPr lang="ru" sz="1300">
                <a:solidFill>
                  <a:srgbClr val="151515"/>
                </a:solidFill>
                <a:latin typeface="Times New Roman"/>
              </a:rPr>
              <a:t>Число прошедших обучение </a:t>
            </a:r>
            <a:r>
              <a:rPr lang="ru" sz="1300">
                <a:latin typeface="Times New Roman"/>
              </a:rPr>
              <a:t>на </a:t>
            </a:r>
            <a:r>
              <a:rPr lang="ru" sz="1300">
                <a:solidFill>
                  <a:srgbClr val="151515"/>
                </a:solidFill>
                <a:latin typeface="Times New Roman"/>
              </a:rPr>
              <a:t>онлайн-курсах    основной</a:t>
            </a:r>
          </a:p>
          <a:p>
            <a:pPr marR="939800" indent="0">
              <a:lnSpc>
                <a:spcPts val="1560"/>
              </a:lnSpc>
              <a:spcAft>
                <a:spcPts val="420"/>
              </a:spcAft>
            </a:pPr>
            <a:r>
              <a:rPr lang="ru" sz="1300">
                <a:solidFill>
                  <a:srgbClr val="151515"/>
                </a:solidFill>
                <a:latin typeface="Times New Roman"/>
              </a:rPr>
              <a:t>для неформального </a:t>
            </a:r>
            <a:r>
              <a:rPr lang="ru" sz="1300">
                <a:latin typeface="Times New Roman"/>
              </a:rPr>
              <a:t>и </a:t>
            </a:r>
            <a:r>
              <a:rPr lang="ru" sz="1300">
                <a:solidFill>
                  <a:srgbClr val="151515"/>
                </a:solidFill>
                <a:latin typeface="Times New Roman"/>
              </a:rPr>
              <a:t>формального образования, в текущем году, тыс. прошедших обучение на онлайн-курсах</a:t>
            </a:r>
            <a:r>
              <a:rPr lang="ru" sz="1300" baseline="30000">
                <a:solidFill>
                  <a:srgbClr val="151515"/>
                </a:solidFill>
                <a:latin typeface="Times New Roman"/>
              </a:rPr>
              <a:t>1</a:t>
            </a:r>
          </a:p>
          <a:p>
            <a:pPr marR="939800" indent="0">
              <a:lnSpc>
                <a:spcPts val="1560"/>
              </a:lnSpc>
              <a:spcAft>
                <a:spcPts val="420"/>
              </a:spcAft>
            </a:pPr>
            <a:r>
              <a:rPr lang="ru" sz="1300">
                <a:solidFill>
                  <a:srgbClr val="151515"/>
                </a:solidFill>
                <a:latin typeface="Times New Roman"/>
              </a:rPr>
              <a:t>Число обучающихся по основным </a:t>
            </a:r>
            <a:r>
              <a:rPr lang="ru" sz="1300">
                <a:latin typeface="Times New Roman"/>
              </a:rPr>
              <a:t>или </a:t>
            </a:r>
            <a:r>
              <a:rPr lang="ru" sz="1300">
                <a:solidFill>
                  <a:srgbClr val="151515"/>
                </a:solidFill>
                <a:latin typeface="Times New Roman"/>
              </a:rPr>
              <a:t>дополнительным образовательным программам, прошедших обучение на онлайн-курсах для формального образования </a:t>
            </a:r>
            <a:r>
              <a:rPr lang="ru" sz="1300">
                <a:latin typeface="Times New Roman"/>
              </a:rPr>
              <a:t>с </a:t>
            </a:r>
            <a:r>
              <a:rPr lang="ru" sz="1300">
                <a:solidFill>
                  <a:srgbClr val="151515"/>
                </a:solidFill>
                <a:latin typeface="Times New Roman"/>
              </a:rPr>
              <a:t>получением документа, подтверждающего результаты обучения, тыс. обучающихся</a:t>
            </a:r>
          </a:p>
          <a:p>
            <a:pPr indent="0" algn="just">
              <a:lnSpc>
                <a:spcPts val="1560"/>
              </a:lnSpc>
            </a:pPr>
            <a:r>
              <a:rPr lang="ru" sz="1300">
                <a:solidFill>
                  <a:srgbClr val="151515"/>
                </a:solidFill>
                <a:latin typeface="Times New Roman"/>
              </a:rPr>
              <a:t>Количество онлайн-курсов, обеспечивающих    аналити-</a:t>
            </a:r>
          </a:p>
          <a:p>
            <a:pPr indent="0" algn="just">
              <a:lnSpc>
                <a:spcPts val="1560"/>
              </a:lnSpc>
            </a:pPr>
            <a:r>
              <a:rPr lang="ru" sz="1300">
                <a:solidFill>
                  <a:srgbClr val="151515"/>
                </a:solidFill>
                <a:latin typeface="Times New Roman"/>
              </a:rPr>
              <a:t>формирование и подтверждение результатов    ческий</a:t>
            </a:r>
          </a:p>
          <a:p>
            <a:pPr marR="939800" indent="0">
              <a:lnSpc>
                <a:spcPts val="1560"/>
              </a:lnSpc>
            </a:pPr>
            <a:r>
              <a:rPr lang="ru" sz="1300">
                <a:solidFill>
                  <a:srgbClr val="151515"/>
                </a:solidFill>
                <a:latin typeface="Times New Roman"/>
              </a:rPr>
              <a:t>обучения в дополнительном образовании, доступных для освоения в текущем году, единиц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924800" y="3505200"/>
            <a:ext cx="353568" cy="2560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300">
                <a:latin typeface="Times New Roman"/>
              </a:rPr>
              <a:t>^00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558784" y="3572256"/>
            <a:ext cx="2560320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300">
                <a:latin typeface="Times New Roman"/>
              </a:rPr>
              <a:t>1000 4000 7000 12000 50000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631936" y="4450080"/>
            <a:ext cx="2438400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1440"/>
              </a:lnSpc>
            </a:pPr>
            <a:r>
              <a:rPr lang="ru" sz="1300">
                <a:latin typeface="Times New Roman"/>
              </a:rPr>
              <a:t>20    100    200    300    1000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589264" y="5718048"/>
            <a:ext cx="2481072" cy="1645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1440"/>
              </a:lnSpc>
            </a:pPr>
            <a:r>
              <a:rPr lang="ru" sz="1300">
                <a:latin typeface="Times New Roman"/>
              </a:rPr>
              <a:t>200    400    550    700    1500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" y="195072"/>
            <a:ext cx="1024128" cy="777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656" y="353568"/>
            <a:ext cx="10741152" cy="8778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368" y="1758696"/>
            <a:ext cx="356616" cy="384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9192" y="4114800"/>
            <a:ext cx="307848" cy="20177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94104" y="502920"/>
            <a:ext cx="2935224" cy="240792"/>
          </a:xfrm>
          <a:prstGeom prst="rect">
            <a:avLst/>
          </a:prstGeom>
          <a:solidFill>
            <a:srgbClr val="8DC142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00"/>
              </a:lnSpc>
            </a:pPr>
            <a:r>
              <a:rPr lang="ru" sz="1900" b="1">
                <a:solidFill>
                  <a:srgbClr val="FFFFFF"/>
                </a:solidFill>
                <a:latin typeface="Century Gothic"/>
              </a:rPr>
              <a:t>РЕЗУЛЬТАТЫ ПРОЕКТА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06880" y="2136648"/>
            <a:ext cx="8147304" cy="13350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160"/>
              </a:lnSpc>
            </a:pPr>
            <a:r>
              <a:rPr lang="ru" sz="1800" b="1">
                <a:solidFill>
                  <a:srgbClr val="800080"/>
                </a:solidFill>
                <a:latin typeface="Calibri"/>
              </a:rPr>
              <a:t>Создан информационный ресурс (портал), доступный всем категориям граждан</a:t>
            </a:r>
          </a:p>
          <a:p>
            <a:pPr indent="0">
              <a:lnSpc>
                <a:spcPts val="2160"/>
              </a:lnSpc>
              <a:spcAft>
                <a:spcPts val="2520"/>
              </a:spcAft>
            </a:pPr>
            <a:r>
              <a:rPr lang="ru" sz="1800">
                <a:solidFill>
                  <a:srgbClr val="404040"/>
                </a:solidFill>
                <a:latin typeface="Calibri"/>
              </a:rPr>
              <a:t>и обеспечивающий для каждого пользователя </a:t>
            </a:r>
            <a:r>
              <a:rPr lang="ru" sz="1800" b="1">
                <a:solidFill>
                  <a:srgbClr val="800080"/>
                </a:solidFill>
                <a:latin typeface="Calibri"/>
              </a:rPr>
              <a:t>по принципу «одного окна» </a:t>
            </a:r>
            <a:r>
              <a:rPr lang="ru" sz="1800">
                <a:solidFill>
                  <a:srgbClr val="404040"/>
                </a:solidFill>
                <a:latin typeface="Calibri"/>
              </a:rPr>
              <a:t>доступ к онлайн-курсам для всех уровней образования и онлайн-ресурсам для освоения общеобразовательных предметов, разработанных и реализуемых разными организациями на разных платформах онлайн-обучения.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08176" y="3874008"/>
            <a:ext cx="3285744" cy="21427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3170"/>
              </a:lnSpc>
            </a:pPr>
            <a:r>
              <a:rPr lang="ru" sz="2600">
                <a:solidFill>
                  <a:srgbClr val="800080"/>
                </a:solidFill>
                <a:latin typeface="Calibri"/>
              </a:rPr>
              <a:t>В</a:t>
            </a:r>
            <a:r>
              <a:rPr lang="ru" sz="2600" baseline="-25000">
                <a:solidFill>
                  <a:srgbClr val="800080"/>
                </a:solidFill>
                <a:latin typeface="Calibri"/>
              </a:rPr>
              <a:t>г</a:t>
            </a:r>
          </a:p>
          <a:p>
            <a:pPr marL="342900" indent="0" algn="just">
              <a:lnSpc>
                <a:spcPts val="2136"/>
              </a:lnSpc>
            </a:pPr>
            <a:r>
              <a:rPr lang="ru" sz="1800" b="1">
                <a:solidFill>
                  <a:srgbClr val="800080"/>
                </a:solidFill>
                <a:latin typeface="Calibri"/>
              </a:rPr>
              <a:t>Создана система оценки качества онлайн-курсов и онлайн-ресурсов </a:t>
            </a:r>
            <a:r>
              <a:rPr lang="ru" sz="1800">
                <a:solidFill>
                  <a:srgbClr val="404040"/>
                </a:solidFill>
                <a:latin typeface="Calibri"/>
              </a:rPr>
              <a:t>общего образования, сочетающая автоматическую и экспертную оценку, обеспечивающая формирование рейтинга.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62016" y="3922776"/>
            <a:ext cx="155448" cy="222504"/>
          </a:xfrm>
          <a:prstGeom prst="rect">
            <a:avLst/>
          </a:prstGeom>
          <a:solidFill>
            <a:srgbClr val="8B058A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930"/>
              </a:lnSpc>
            </a:pPr>
            <a:r>
              <a:rPr lang="ru" sz="2400" b="1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60136" y="4148328"/>
            <a:ext cx="4447032" cy="18684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160"/>
              </a:lnSpc>
            </a:pPr>
            <a:r>
              <a:rPr lang="ru" sz="1800" b="1">
                <a:solidFill>
                  <a:srgbClr val="800080"/>
                </a:solidFill>
                <a:latin typeface="Calibri"/>
              </a:rPr>
              <a:t>Портал интегрирован с Единой системой идентификации и аутентификации и ГИС «Контингент»</a:t>
            </a:r>
            <a:r>
              <a:rPr lang="ru" sz="1800">
                <a:solidFill>
                  <a:srgbClr val="800080"/>
                </a:solidFill>
                <a:latin typeface="Calibri"/>
              </a:rPr>
              <a:t>,</a:t>
            </a:r>
          </a:p>
          <a:p>
            <a:pPr indent="0">
              <a:lnSpc>
                <a:spcPts val="2160"/>
              </a:lnSpc>
            </a:pPr>
            <a:r>
              <a:rPr lang="ru" sz="1800">
                <a:solidFill>
                  <a:srgbClr val="404040"/>
                </a:solidFill>
                <a:latin typeface="Calibri"/>
              </a:rPr>
              <a:t>за счет чего обеспечивается хранение и передача в электронном виде информации об образовательных достижениях (формирование цифрового портфолио).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" y="195072"/>
            <a:ext cx="1024128" cy="777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656" y="353568"/>
            <a:ext cx="10741152" cy="8778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368" y="1292352"/>
            <a:ext cx="323088" cy="201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072" y="5279136"/>
            <a:ext cx="359664" cy="2438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94104" y="502920"/>
            <a:ext cx="2935224" cy="240792"/>
          </a:xfrm>
          <a:prstGeom prst="rect">
            <a:avLst/>
          </a:prstGeom>
          <a:solidFill>
            <a:srgbClr val="8DC142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00"/>
              </a:lnSpc>
            </a:pPr>
            <a:r>
              <a:rPr lang="ru" sz="1900" b="1">
                <a:solidFill>
                  <a:srgbClr val="FFFFFF"/>
                </a:solidFill>
                <a:latin typeface="Century Gothic"/>
              </a:rPr>
              <a:t>РЕЗУЛЬТАТЫ ПРОЕКТА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12976" y="1627632"/>
            <a:ext cx="9101328" cy="9814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136"/>
              </a:lnSpc>
            </a:pPr>
            <a:r>
              <a:rPr lang="ru" sz="1800">
                <a:solidFill>
                  <a:srgbClr val="404040"/>
                </a:solidFill>
                <a:latin typeface="Calibri"/>
              </a:rPr>
              <a:t>Создано </a:t>
            </a:r>
            <a:r>
              <a:rPr lang="ru" sz="1800" b="1">
                <a:solidFill>
                  <a:srgbClr val="800080"/>
                </a:solidFill>
                <a:latin typeface="Calibri"/>
              </a:rPr>
              <a:t>программное обеспечение с открытыми исходными кодами</a:t>
            </a:r>
            <a:r>
              <a:rPr lang="ru" sz="1800">
                <a:solidFill>
                  <a:srgbClr val="800080"/>
                </a:solidFill>
                <a:latin typeface="Calibri"/>
              </a:rPr>
              <a:t>, </a:t>
            </a:r>
            <a:r>
              <a:rPr lang="ru" sz="1800">
                <a:solidFill>
                  <a:srgbClr val="404040"/>
                </a:solidFill>
                <a:latin typeface="Calibri"/>
              </a:rPr>
              <a:t>повышающее качество онлайн-обучения и обеспечивающее достоверную оценку результатов обучения на платформах онлайн-обучения.</a:t>
            </a:r>
          </a:p>
          <a:p>
            <a:pPr indent="0" algn="just">
              <a:lnSpc>
                <a:spcPts val="3300"/>
              </a:lnSpc>
            </a:pPr>
            <a:r>
              <a:rPr lang="ru" sz="2700">
                <a:solidFill>
                  <a:srgbClr val="A9A9A9"/>
                </a:solidFill>
                <a:latin typeface="Calibri"/>
              </a:rPr>
              <a:t>_</a:t>
            </a:r>
            <a:r>
              <a:rPr lang="en-US" sz="2700" i="1">
                <a:solidFill>
                  <a:srgbClr val="A9A9A9"/>
                </a:solidFill>
                <a:latin typeface="Calibri"/>
              </a:rPr>
              <a:t>J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08760" y="3115056"/>
            <a:ext cx="158496" cy="219456"/>
          </a:xfrm>
          <a:prstGeom prst="rect">
            <a:avLst/>
          </a:prstGeom>
          <a:solidFill>
            <a:srgbClr val="8B058A"/>
          </a:solidFill>
        </p:spPr>
        <p:txBody>
          <a:bodyPr wrap="none" lIns="0" tIns="0" rIns="0" bIns="0">
            <a:noAutofit/>
          </a:bodyPr>
          <a:lstStyle/>
          <a:p>
            <a:pPr marL="88900" indent="0">
              <a:lnSpc>
                <a:spcPts val="2120"/>
              </a:lnSpc>
            </a:pPr>
            <a:r>
              <a:rPr lang="ru" sz="1900" b="1" i="1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28216" y="3453384"/>
            <a:ext cx="4998720" cy="12740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114300">
              <a:lnSpc>
                <a:spcPts val="2160"/>
              </a:lnSpc>
            </a:pPr>
            <a:r>
              <a:rPr lang="ru" sz="1800">
                <a:solidFill>
                  <a:srgbClr val="404040"/>
                </a:solidFill>
                <a:latin typeface="Calibri"/>
              </a:rPr>
              <a:t>Приняты </a:t>
            </a:r>
            <a:r>
              <a:rPr lang="ru" sz="1800" b="1">
                <a:solidFill>
                  <a:srgbClr val="800080"/>
                </a:solidFill>
                <a:latin typeface="Calibri"/>
              </a:rPr>
              <a:t>нормативные акты, </a:t>
            </a:r>
            <a:r>
              <a:rPr lang="ru" sz="1800">
                <a:solidFill>
                  <a:srgbClr val="404040"/>
                </a:solidFill>
                <a:latin typeface="Calibri"/>
              </a:rPr>
              <a:t>позволяющие осваивать размещенные на портале курсы как части основных и дополнительных профессиональных образовательных программ.</a:t>
            </a:r>
          </a:p>
          <a:p>
            <a:pPr indent="0" algn="just">
              <a:lnSpc>
                <a:spcPts val="3170"/>
              </a:lnSpc>
              <a:spcAft>
                <a:spcPts val="3150"/>
              </a:spcAft>
            </a:pPr>
            <a:r>
              <a:rPr lang="ru" sz="2600">
                <a:solidFill>
                  <a:srgbClr val="A9A9A9"/>
                </a:solidFill>
                <a:latin typeface="Calibri"/>
              </a:rPr>
              <a:t>_ _У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79336" y="3108960"/>
            <a:ext cx="155448" cy="222504"/>
          </a:xfrm>
          <a:prstGeom prst="rect">
            <a:avLst/>
          </a:prstGeom>
          <a:solidFill>
            <a:srgbClr val="8B058A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930"/>
              </a:lnSpc>
            </a:pPr>
            <a:r>
              <a:rPr lang="ru" sz="2400" b="1">
                <a:solidFill>
                  <a:srgbClr val="FFFFFF"/>
                </a:solidFill>
                <a:latin typeface="Calibri"/>
              </a:rPr>
              <a:t>6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89648" y="3407664"/>
            <a:ext cx="3715512" cy="1264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160"/>
              </a:lnSpc>
            </a:pPr>
            <a:r>
              <a:rPr lang="ru" sz="1800">
                <a:solidFill>
                  <a:srgbClr val="404040"/>
                </a:solidFill>
                <a:latin typeface="Calibri"/>
              </a:rPr>
              <a:t>Созданы </a:t>
            </a:r>
            <a:r>
              <a:rPr lang="ru" sz="1800" b="1">
                <a:solidFill>
                  <a:srgbClr val="800080"/>
                </a:solidFill>
                <a:latin typeface="Calibri"/>
              </a:rPr>
              <a:t>обучающие онлайн-курсы в области образовательных технологий</a:t>
            </a:r>
            <a:r>
              <a:rPr lang="ru" sz="1800">
                <a:solidFill>
                  <a:srgbClr val="800080"/>
                </a:solidFill>
                <a:latin typeface="Calibri"/>
              </a:rPr>
              <a:t>, </a:t>
            </a:r>
            <a:r>
              <a:rPr lang="ru" sz="1800">
                <a:solidFill>
                  <a:srgbClr val="404040"/>
                </a:solidFill>
                <a:latin typeface="Calibri"/>
              </a:rPr>
              <a:t>обучение не менее 10 000 преподавателей и экспертов.</a:t>
            </a:r>
          </a:p>
          <a:p>
            <a:pPr indent="0" algn="just">
              <a:lnSpc>
                <a:spcPts val="3130"/>
              </a:lnSpc>
            </a:pPr>
            <a:r>
              <a:rPr lang="ru" sz="1000">
                <a:solidFill>
                  <a:srgbClr val="A9A9A9"/>
                </a:solidFill>
                <a:latin typeface="Calibri"/>
              </a:rPr>
              <a:t>____</a:t>
            </a:r>
            <a:r>
              <a:rPr lang="en-US" sz="2800" i="1">
                <a:solidFill>
                  <a:srgbClr val="A9A9A9"/>
                </a:solidFill>
                <a:latin typeface="Arial"/>
              </a:rPr>
              <a:t>J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12592" y="5522976"/>
            <a:ext cx="5516880" cy="487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342900" indent="0" algn="r">
              <a:lnSpc>
                <a:spcPts val="2200"/>
              </a:lnSpc>
            </a:pPr>
            <a:r>
              <a:rPr lang="ru" sz="1800" b="1">
                <a:solidFill>
                  <a:srgbClr val="800080"/>
                </a:solidFill>
                <a:latin typeface="Calibri"/>
              </a:rPr>
              <a:t>““Создано и поддерживается 3 000 онлайн-курсов</a:t>
            </a:r>
          </a:p>
          <a:p>
            <a:pPr indent="0" algn="r">
              <a:lnSpc>
                <a:spcPts val="2200"/>
              </a:lnSpc>
            </a:pPr>
            <a:r>
              <a:rPr lang="ru" sz="1800">
                <a:solidFill>
                  <a:srgbClr val="404040"/>
                </a:solidFill>
                <a:latin typeface="Calibri"/>
              </a:rPr>
              <a:t>за счет средств, привлеченных из разных источников.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" y="195072"/>
            <a:ext cx="1024128" cy="777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7392" y="966216"/>
            <a:ext cx="688848" cy="2651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2054352"/>
            <a:ext cx="533400" cy="530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6432" y="2057400"/>
            <a:ext cx="496824" cy="5425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91056" y="423672"/>
            <a:ext cx="3069336" cy="371856"/>
          </a:xfrm>
          <a:prstGeom prst="rect">
            <a:avLst/>
          </a:prstGeom>
          <a:solidFill>
            <a:srgbClr val="8DC142"/>
          </a:solidFill>
        </p:spPr>
        <p:txBody>
          <a:bodyPr wrap="none" lIns="0" tIns="0" rIns="0" bIns="0">
            <a:noAutofit/>
          </a:bodyPr>
          <a:lstStyle/>
          <a:p>
            <a:pPr marL="177800" indent="0">
              <a:lnSpc>
                <a:spcPts val="3880"/>
              </a:lnSpc>
            </a:pPr>
            <a:r>
              <a:rPr lang="en-US" sz="3200" b="1">
                <a:solidFill>
                  <a:srgbClr val="FFFFFF"/>
                </a:solidFill>
                <a:latin typeface="Century Gothic"/>
              </a:rPr>
              <a:t>QNLINE.EDU.RU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7648" y="2167128"/>
            <a:ext cx="844296" cy="4450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864"/>
              </a:lnSpc>
            </a:pPr>
            <a:r>
              <a:rPr lang="ru" sz="750">
                <a:solidFill>
                  <a:srgbClr val="F78B8F"/>
                </a:solidFill>
                <a:latin typeface="Arial"/>
              </a:rPr>
              <a:t>Современная цифровая образовательная среда е РФ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69664" y="2261616"/>
            <a:ext cx="390144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80"/>
              </a:lnSpc>
            </a:pPr>
            <a:r>
              <a:rPr lang="ru" sz="1050">
                <a:solidFill>
                  <a:srgbClr val="3F445A"/>
                </a:solidFill>
                <a:latin typeface="Calibri"/>
              </a:rPr>
              <a:t>Курсы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85360" y="2261616"/>
            <a:ext cx="722376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80"/>
              </a:lnSpc>
            </a:pPr>
            <a:r>
              <a:rPr lang="ru" sz="1050">
                <a:solidFill>
                  <a:srgbClr val="3F445A"/>
                </a:solidFill>
                <a:latin typeface="Calibri"/>
              </a:rPr>
              <a:t>Платформы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30240" y="2252472"/>
            <a:ext cx="1456944" cy="1615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80"/>
              </a:lnSpc>
            </a:pPr>
            <a:r>
              <a:rPr lang="ru" sz="1050">
                <a:solidFill>
                  <a:srgbClr val="3F445A"/>
                </a:solidFill>
                <a:latin typeface="Calibri"/>
              </a:rPr>
              <a:t>О проекте </a:t>
            </a:r>
            <a:r>
              <a:rPr lang="en-US" sz="1050">
                <a:solidFill>
                  <a:srgbClr val="7F798A"/>
                </a:solidFill>
                <a:latin typeface="Calibri"/>
              </a:rPr>
              <a:t>Q. </a:t>
            </a:r>
            <a:r>
              <a:rPr lang="ru" sz="1050">
                <a:solidFill>
                  <a:srgbClr val="7F798A"/>
                </a:solidFill>
                <a:latin typeface="Calibri"/>
              </a:rPr>
              <a:t>Найти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05712" y="3185160"/>
            <a:ext cx="6019800" cy="12161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19100">
              <a:lnSpc>
                <a:spcPts val="3264"/>
              </a:lnSpc>
            </a:pPr>
            <a:r>
              <a:rPr lang="ru" sz="2800" b="1">
                <a:solidFill>
                  <a:srgbClr val="3F445A"/>
                </a:solidFill>
                <a:latin typeface="Century Gothic"/>
              </a:rPr>
              <a:t>Выбери лучшие онлайн-курсы для своей персональной </a:t>
            </a:r>
            <a:r>
              <a:rPr lang="ru" sz="2800" b="1">
                <a:solidFill>
                  <a:srgbClr val="EB4D4F"/>
                </a:solidFill>
                <a:latin typeface="Century Gothic"/>
              </a:rPr>
              <a:t>&lt; </a:t>
            </a:r>
            <a:r>
              <a:rPr lang="ru" sz="2800" b="1">
                <a:solidFill>
                  <a:srgbClr val="3F445A"/>
                </a:solidFill>
                <a:latin typeface="Century Gothic"/>
              </a:rPr>
              <a:t>траектории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98904" y="4648200"/>
            <a:ext cx="4319016" cy="1584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80"/>
              </a:lnSpc>
            </a:pPr>
            <a:r>
              <a:rPr lang="ru" sz="1050">
                <a:solidFill>
                  <a:srgbClr val="5B5C5A"/>
                </a:solidFill>
                <a:latin typeface="Calibri"/>
              </a:rPr>
              <a:t>Современная цифровая образовательная среда Российской Федерации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45792" y="5148072"/>
            <a:ext cx="975360" cy="152400"/>
          </a:xfrm>
          <a:prstGeom prst="rect">
            <a:avLst/>
          </a:prstGeom>
          <a:solidFill>
            <a:srgbClr val="F55158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120"/>
              </a:lnSpc>
            </a:pPr>
            <a:r>
              <a:rPr lang="ru" sz="1000">
                <a:solidFill>
                  <a:srgbClr val="FFFFFF"/>
                </a:solidFill>
                <a:latin typeface="Arial"/>
              </a:rPr>
              <a:t>Подобрать курс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588752" y="2261616"/>
            <a:ext cx="310896" cy="1402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80"/>
              </a:lnSpc>
            </a:pPr>
            <a:r>
              <a:rPr lang="ru" sz="1050">
                <a:solidFill>
                  <a:srgbClr val="3F445A"/>
                </a:solidFill>
                <a:latin typeface="Calibri"/>
              </a:rPr>
              <a:t>Вход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073384" y="4056888"/>
            <a:ext cx="170688" cy="2499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170"/>
              </a:lnSpc>
            </a:pPr>
            <a:r>
              <a:rPr lang="ru" sz="2600">
                <a:solidFill>
                  <a:srgbClr val="EB4D4F"/>
                </a:solidFill>
                <a:latin typeface="Calibri"/>
              </a:rPr>
              <a:t>&gt;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" y="195072"/>
            <a:ext cx="1024128" cy="777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7392" y="966216"/>
            <a:ext cx="688848" cy="2651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464" y="1438656"/>
            <a:ext cx="9015984" cy="1914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416" y="3608832"/>
            <a:ext cx="3392424" cy="29016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0432" y="3608832"/>
            <a:ext cx="3401568" cy="2895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6592" y="3608832"/>
            <a:ext cx="3398520" cy="25328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91056" y="423672"/>
            <a:ext cx="3069336" cy="371856"/>
          </a:xfrm>
          <a:prstGeom prst="rect">
            <a:avLst/>
          </a:prstGeom>
          <a:solidFill>
            <a:srgbClr val="8DC142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880"/>
              </a:lnSpc>
            </a:pPr>
            <a:r>
              <a:rPr lang="en-US" sz="3200" b="1">
                <a:solidFill>
                  <a:srgbClr val="FFFFFF"/>
                </a:solidFill>
                <a:latin typeface="Century Gothic"/>
              </a:rPr>
              <a:t>QNLINE.EDU.RU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" y="195072"/>
            <a:ext cx="1024128" cy="777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416" y="1252728"/>
            <a:ext cx="9528048" cy="51480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7392" y="725424"/>
            <a:ext cx="688848" cy="5059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88008" y="347472"/>
            <a:ext cx="6211824" cy="566928"/>
          </a:xfrm>
          <a:prstGeom prst="rect">
            <a:avLst/>
          </a:prstGeom>
          <a:solidFill>
            <a:srgbClr val="944AA1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160"/>
              </a:lnSpc>
            </a:pPr>
            <a:r>
              <a:rPr lang="ru" sz="1800" b="1">
                <a:solidFill>
                  <a:srgbClr val="FFFFFF"/>
                </a:solidFill>
                <a:latin typeface="Century Gothic"/>
              </a:rPr>
              <a:t>КЛИЕНТ цифровой ОБРАЗОВАТЕЛЬНОЙ СИСТЕМЫ -УЧЕНИК, СТУДЕНТ, ОБУЧАЮЩИЙСЯ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21992" y="6550152"/>
            <a:ext cx="7565136" cy="1981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590"/>
              </a:lnSpc>
            </a:pPr>
            <a:r>
              <a:rPr lang="ru" sz="1300">
                <a:solidFill>
                  <a:srgbClr val="5B5C5A"/>
                </a:solidFill>
                <a:latin typeface="Calibri"/>
              </a:rPr>
              <a:t>Источник: </a:t>
            </a:r>
            <a:r>
              <a:rPr lang="en-US" sz="1300">
                <a:solidFill>
                  <a:srgbClr val="5B5C5A"/>
                </a:solidFill>
                <a:latin typeface="Calibri"/>
                <a:hlinkClick r:id="rId5"/>
              </a:rPr>
              <a:t>http://vogazeta.ru/uploads/full_size_1516692380-a4659f02eb3676c069b5ed5c48b777e6.jpg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" y="195072"/>
            <a:ext cx="1024128" cy="777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7120" y="728472"/>
            <a:ext cx="557784" cy="2316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6112" y="2508504"/>
            <a:ext cx="3675888" cy="25938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88008" y="502920"/>
            <a:ext cx="3471672" cy="243840"/>
          </a:xfrm>
          <a:prstGeom prst="rect">
            <a:avLst/>
          </a:prstGeom>
          <a:solidFill>
            <a:srgbClr val="944AA1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00"/>
              </a:lnSpc>
            </a:pPr>
            <a:r>
              <a:rPr lang="ru" sz="1900" b="1">
                <a:solidFill>
                  <a:srgbClr val="FFFFFF"/>
                </a:solidFill>
                <a:latin typeface="Century Gothic"/>
              </a:rPr>
              <a:t>ОТМЕНА ФОРМ ОБУЧЕНИЯ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06880" y="1581912"/>
            <a:ext cx="5669280" cy="4367784"/>
          </a:xfrm>
          <a:prstGeom prst="rect">
            <a:avLst/>
          </a:prstGeom>
          <a:solidFill>
            <a:srgbClr val="E2F0D9"/>
          </a:solidFill>
        </p:spPr>
        <p:txBody>
          <a:bodyPr lIns="0" tIns="0" rIns="0" bIns="0">
            <a:noAutofit/>
          </a:bodyPr>
          <a:lstStyle/>
          <a:p>
            <a:pPr marL="266700" marR="1854200" indent="-266700">
              <a:lnSpc>
                <a:spcPts val="2592"/>
              </a:lnSpc>
              <a:spcAft>
                <a:spcPts val="840"/>
              </a:spcAft>
            </a:pPr>
            <a:r>
              <a:rPr lang="ru" sz="2400">
                <a:solidFill>
                  <a:srgbClr val="75A941"/>
                </a:solidFill>
                <a:latin typeface="Calibri"/>
              </a:rPr>
              <a:t>•    </a:t>
            </a:r>
            <a:r>
              <a:rPr lang="ru" sz="2400">
                <a:solidFill>
                  <a:srgbClr val="7030A0"/>
                </a:solidFill>
                <a:latin typeface="Calibri"/>
              </a:rPr>
              <a:t>«Перевернутый класс» -это уже не очное обучение.</a:t>
            </a:r>
          </a:p>
          <a:p>
            <a:pPr marL="266700" indent="-266700">
              <a:lnSpc>
                <a:spcPts val="2592"/>
              </a:lnSpc>
              <a:spcAft>
                <a:spcPts val="840"/>
              </a:spcAft>
            </a:pPr>
            <a:r>
              <a:rPr lang="ru" sz="2400">
                <a:solidFill>
                  <a:srgbClr val="75A941"/>
                </a:solidFill>
                <a:latin typeface="Calibri"/>
              </a:rPr>
              <a:t>•    </a:t>
            </a:r>
            <a:r>
              <a:rPr lang="ru" sz="2400">
                <a:solidFill>
                  <a:srgbClr val="7030A0"/>
                </a:solidFill>
                <a:latin typeface="Calibri"/>
              </a:rPr>
              <a:t>Использование МООС, </a:t>
            </a:r>
            <a:r>
              <a:rPr lang="en-US" sz="2400">
                <a:solidFill>
                  <a:srgbClr val="7030A0"/>
                </a:solidFill>
                <a:latin typeface="Calibri"/>
              </a:rPr>
              <a:t>VR </a:t>
            </a:r>
            <a:r>
              <a:rPr lang="ru" sz="2400">
                <a:solidFill>
                  <a:srgbClr val="7030A0"/>
                </a:solidFill>
                <a:latin typeface="Calibri"/>
              </a:rPr>
              <a:t>или других онлайн-курсов приводит к содержательному изменению очного контакта студента и педагога.</a:t>
            </a:r>
          </a:p>
          <a:p>
            <a:pPr marL="266700" indent="-266700">
              <a:lnSpc>
                <a:spcPts val="2592"/>
              </a:lnSpc>
              <a:spcAft>
                <a:spcPts val="840"/>
              </a:spcAft>
            </a:pPr>
            <a:r>
              <a:rPr lang="ru" sz="2400">
                <a:solidFill>
                  <a:srgbClr val="75A941"/>
                </a:solidFill>
                <a:latin typeface="Calibri"/>
              </a:rPr>
              <a:t>•    </a:t>
            </a:r>
            <a:r>
              <a:rPr lang="ru" sz="2400">
                <a:solidFill>
                  <a:srgbClr val="7030A0"/>
                </a:solidFill>
                <a:latin typeface="Calibri"/>
              </a:rPr>
              <a:t>Количество знаний у выпускника любой формы должно быть одинаковым.</a:t>
            </a:r>
          </a:p>
          <a:p>
            <a:pPr marL="266700" indent="-266700">
              <a:lnSpc>
                <a:spcPts val="2592"/>
              </a:lnSpc>
            </a:pPr>
            <a:r>
              <a:rPr lang="ru" sz="2400">
                <a:solidFill>
                  <a:srgbClr val="75A941"/>
                </a:solidFill>
                <a:latin typeface="Calibri"/>
              </a:rPr>
              <a:t>•    </a:t>
            </a:r>
            <a:r>
              <a:rPr lang="ru" sz="2400">
                <a:solidFill>
                  <a:srgbClr val="7030A0"/>
                </a:solidFill>
                <a:latin typeface="Calibri"/>
              </a:rPr>
              <a:t>Пока мы учимся «смешивать обучение» ученики давно уже смешивают</a:t>
            </a:r>
          </a:p>
          <a:p>
            <a:pPr marL="266700" indent="0">
              <a:lnSpc>
                <a:spcPts val="2592"/>
              </a:lnSpc>
            </a:pPr>
            <a:r>
              <a:rPr lang="ru" sz="2400">
                <a:solidFill>
                  <a:srgbClr val="7030A0"/>
                </a:solidFill>
                <a:latin typeface="Calibri"/>
              </a:rPr>
              <a:t>нас с роликами на ютубе, социальными сетями и википедией.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" y="195072"/>
            <a:ext cx="1024128" cy="777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7120" y="749808"/>
            <a:ext cx="557784" cy="210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416" y="1487424"/>
            <a:ext cx="4279392" cy="2154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272" y="3889248"/>
            <a:ext cx="4294632" cy="21701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94104" y="502920"/>
            <a:ext cx="7382256" cy="265176"/>
          </a:xfrm>
          <a:prstGeom prst="rect">
            <a:avLst/>
          </a:prstGeom>
          <a:solidFill>
            <a:srgbClr val="944AA1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00"/>
              </a:lnSpc>
            </a:pPr>
            <a:r>
              <a:rPr lang="ru" sz="1900" b="1">
                <a:solidFill>
                  <a:srgbClr val="FFFFFF"/>
                </a:solidFill>
                <a:latin typeface="Century Gothic"/>
              </a:rPr>
              <a:t>МОДЕЛЬ КОММУНИКАЦИИ В ЦИФРОВОМ ОБРАЗОВАНИИ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29400" y="2026920"/>
            <a:ext cx="4690872" cy="3468624"/>
          </a:xfrm>
          <a:prstGeom prst="rect">
            <a:avLst/>
          </a:prstGeom>
          <a:solidFill>
            <a:srgbClr val="E2F0D9"/>
          </a:solidFill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ts val="2856"/>
              </a:lnSpc>
              <a:spcAft>
                <a:spcPts val="840"/>
              </a:spcAft>
            </a:pPr>
            <a:r>
              <a:rPr lang="ru" sz="2400">
                <a:solidFill>
                  <a:srgbClr val="75A941"/>
                </a:solidFill>
                <a:latin typeface="Calibri"/>
              </a:rPr>
              <a:t>•    </a:t>
            </a:r>
            <a:r>
              <a:rPr lang="ru" sz="2400">
                <a:solidFill>
                  <a:srgbClr val="7030A0"/>
                </a:solidFill>
                <a:latin typeface="Calibri"/>
              </a:rPr>
              <a:t>отличная от классно-урочной лекционно-практической модели;</a:t>
            </a:r>
          </a:p>
          <a:p>
            <a:pPr marL="266700" indent="-266700">
              <a:lnSpc>
                <a:spcPts val="2880"/>
              </a:lnSpc>
              <a:spcAft>
                <a:spcPts val="840"/>
              </a:spcAft>
            </a:pPr>
            <a:r>
              <a:rPr lang="ru" sz="2400">
                <a:solidFill>
                  <a:srgbClr val="75A941"/>
                </a:solidFill>
                <a:latin typeface="Calibri"/>
              </a:rPr>
              <a:t>•    </a:t>
            </a:r>
            <a:r>
              <a:rPr lang="ru" sz="2400">
                <a:solidFill>
                  <a:srgbClr val="7030A0"/>
                </a:solidFill>
                <a:latin typeface="Calibri"/>
              </a:rPr>
              <a:t>дисциплину можно изучать большими блоками или маленькими 5 минутными спринтами, может смотреть видео, а может читать книгу.</a:t>
            </a:r>
          </a:p>
          <a:p>
            <a:pPr marL="266700" indent="-266700">
              <a:lnSpc>
                <a:spcPts val="2880"/>
              </a:lnSpc>
            </a:pPr>
            <a:r>
              <a:rPr lang="ru" sz="2400">
                <a:solidFill>
                  <a:srgbClr val="75A941"/>
                </a:solidFill>
                <a:latin typeface="Calibri"/>
              </a:rPr>
              <a:t>•    </a:t>
            </a:r>
            <a:r>
              <a:rPr lang="ru" sz="2400">
                <a:solidFill>
                  <a:srgbClr val="7030A0"/>
                </a:solidFill>
                <a:latin typeface="Calibri"/>
              </a:rPr>
              <a:t>не важно где и у кого ты учишься, важно чему ты научился.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" y="195072"/>
            <a:ext cx="1024128" cy="777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7120" y="728472"/>
            <a:ext cx="557784" cy="2316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24" y="1655064"/>
            <a:ext cx="3188208" cy="21214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024" y="3974592"/>
            <a:ext cx="3188208" cy="21183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94104" y="502920"/>
            <a:ext cx="8244840" cy="243840"/>
          </a:xfrm>
          <a:prstGeom prst="rect">
            <a:avLst/>
          </a:prstGeom>
          <a:solidFill>
            <a:srgbClr val="944AA1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00"/>
              </a:lnSpc>
            </a:pPr>
            <a:r>
              <a:rPr lang="ru" sz="1900" b="1">
                <a:solidFill>
                  <a:srgbClr val="FFFFFF"/>
                </a:solidFill>
                <a:latin typeface="Century Gothic"/>
              </a:rPr>
              <a:t>ИНДИВИДУАЛЬНАЯ ТРАЕКТОРИЯ ДЛЯ КАЖДОГО ОБУЧАЕМОГО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09928" y="2008632"/>
            <a:ext cx="4907280" cy="3617976"/>
          </a:xfrm>
          <a:prstGeom prst="rect">
            <a:avLst/>
          </a:prstGeom>
          <a:solidFill>
            <a:srgbClr val="E2F0D9"/>
          </a:solidFill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ts val="3384"/>
              </a:lnSpc>
              <a:spcAft>
                <a:spcPts val="840"/>
              </a:spcAft>
            </a:pPr>
            <a:r>
              <a:rPr lang="ru" sz="2600">
                <a:solidFill>
                  <a:srgbClr val="75A941"/>
                </a:solidFill>
                <a:latin typeface="Calibri"/>
              </a:rPr>
              <a:t>•    </a:t>
            </a:r>
            <a:r>
              <a:rPr lang="ru" sz="2600">
                <a:solidFill>
                  <a:srgbClr val="7030A0"/>
                </a:solidFill>
                <a:latin typeface="Calibri"/>
              </a:rPr>
              <a:t>Приведет к отмене формальных сроков обучения.</a:t>
            </a:r>
          </a:p>
          <a:p>
            <a:pPr marL="266700" indent="-266700">
              <a:lnSpc>
                <a:spcPts val="3360"/>
              </a:lnSpc>
              <a:spcAft>
                <a:spcPts val="840"/>
              </a:spcAft>
            </a:pPr>
            <a:r>
              <a:rPr lang="ru" sz="2600">
                <a:solidFill>
                  <a:srgbClr val="75A941"/>
                </a:solidFill>
                <a:latin typeface="Calibri"/>
              </a:rPr>
              <a:t>•    </a:t>
            </a:r>
            <a:r>
              <a:rPr lang="ru" sz="2600">
                <a:solidFill>
                  <a:srgbClr val="7030A0"/>
                </a:solidFill>
                <a:latin typeface="Calibri"/>
              </a:rPr>
              <a:t>Потребует качественной информации о предыдущем жизненном пути (кружки, конкурсы, увлечения и т.д.).</a:t>
            </a:r>
          </a:p>
          <a:p>
            <a:pPr marL="266700" indent="-266700">
              <a:lnSpc>
                <a:spcPts val="3170"/>
              </a:lnSpc>
            </a:pPr>
            <a:r>
              <a:rPr lang="ru" sz="2600">
                <a:solidFill>
                  <a:srgbClr val="75A941"/>
                </a:solidFill>
                <a:latin typeface="Calibri"/>
              </a:rPr>
              <a:t>•    </a:t>
            </a:r>
            <a:r>
              <a:rPr lang="ru" sz="2600">
                <a:solidFill>
                  <a:srgbClr val="7030A0"/>
                </a:solidFill>
                <a:latin typeface="Calibri"/>
              </a:rPr>
              <a:t>Портфолио -</a:t>
            </a:r>
          </a:p>
          <a:p>
            <a:pPr marL="266700" indent="0">
              <a:lnSpc>
                <a:spcPts val="3170"/>
              </a:lnSpc>
            </a:pPr>
            <a:r>
              <a:rPr lang="ru" sz="2600">
                <a:solidFill>
                  <a:srgbClr val="7030A0"/>
                </a:solidFill>
                <a:latin typeface="Calibri"/>
              </a:rPr>
              <a:t>основа для рекомендаций.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72" y="240792"/>
            <a:ext cx="899160" cy="731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360" y="1411224"/>
            <a:ext cx="5669280" cy="4575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7392" y="768096"/>
            <a:ext cx="646176" cy="4632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88008" y="502920"/>
            <a:ext cx="6568440" cy="246888"/>
          </a:xfrm>
          <a:prstGeom prst="rect">
            <a:avLst/>
          </a:prstGeom>
          <a:solidFill>
            <a:srgbClr val="8DC142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00"/>
              </a:lnSpc>
            </a:pPr>
            <a:r>
              <a:rPr lang="ru" sz="1900" b="1">
                <a:solidFill>
                  <a:srgbClr val="FFFFFF"/>
                </a:solidFill>
                <a:latin typeface="Century Gothic"/>
              </a:rPr>
              <a:t>А ЧТО ИЗМЕНИЛОСЬ В ОБРАЗОВАНИИ С XIV ВЕКА?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2984" y="6373368"/>
            <a:ext cx="11682984" cy="4023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590"/>
              </a:lnSpc>
            </a:pPr>
            <a:r>
              <a:rPr lang="ru" sz="1300">
                <a:solidFill>
                  <a:srgbClr val="5B5C5A"/>
                </a:solidFill>
                <a:latin typeface="Calibri"/>
              </a:rPr>
              <a:t>Автор: </a:t>
            </a:r>
            <a:r>
              <a:rPr lang="en-US" sz="1300">
                <a:solidFill>
                  <a:srgbClr val="5B5C5A"/>
                </a:solidFill>
                <a:latin typeface="Calibri"/>
              </a:rPr>
              <a:t>Laurentius de Voltolina </a:t>
            </a:r>
            <a:r>
              <a:rPr lang="ru" sz="1300">
                <a:solidFill>
                  <a:srgbClr val="5B5C5A"/>
                </a:solidFill>
                <a:latin typeface="Calibri"/>
              </a:rPr>
              <a:t>- </a:t>
            </a:r>
            <a:r>
              <a:rPr lang="en-US" sz="1300">
                <a:solidFill>
                  <a:srgbClr val="5B5C5A"/>
                </a:solidFill>
                <a:latin typeface="Calibri"/>
              </a:rPr>
              <a:t>The Yorck Project: 10.000 Meisterwerke der Malerei. DVD-ROM, 2002. ISBN 3936122202. Distributed by DIRECTMEDIA Publishing</a:t>
            </a:r>
          </a:p>
          <a:p>
            <a:pPr indent="0" algn="ctr">
              <a:lnSpc>
                <a:spcPts val="1590"/>
              </a:lnSpc>
            </a:pPr>
            <a:r>
              <a:rPr lang="en-US" sz="1300">
                <a:solidFill>
                  <a:srgbClr val="5B5C5A"/>
                </a:solidFill>
                <a:latin typeface="Calibri"/>
              </a:rPr>
              <a:t>GmbH., </a:t>
            </a:r>
            <a:r>
              <a:rPr lang="ru" sz="1300">
                <a:solidFill>
                  <a:srgbClr val="5B5C5A"/>
                </a:solidFill>
                <a:latin typeface="Calibri"/>
              </a:rPr>
              <a:t>Общественное достояние, </a:t>
            </a:r>
            <a:r>
              <a:rPr lang="en-US" sz="1300">
                <a:solidFill>
                  <a:srgbClr val="5B5C5A"/>
                </a:solidFill>
                <a:latin typeface="Calibri"/>
                <a:hlinkClick r:id="rId5"/>
              </a:rPr>
              <a:t>https://commons.wikimedia.org/w/index.php?curid=160060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72" y="240792"/>
            <a:ext cx="1341120" cy="7193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76" y="1962912"/>
            <a:ext cx="3395472" cy="39349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94104" y="451104"/>
            <a:ext cx="7187184" cy="316992"/>
          </a:xfrm>
          <a:prstGeom prst="rect">
            <a:avLst/>
          </a:prstGeom>
          <a:solidFill>
            <a:srgbClr val="8DC142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00"/>
              </a:lnSpc>
            </a:pPr>
            <a:r>
              <a:rPr lang="ru" sz="1900" b="1">
                <a:solidFill>
                  <a:srgbClr val="FFFFFF"/>
                </a:solidFill>
                <a:latin typeface="Century Gothic"/>
              </a:rPr>
              <a:t>ЦИФРОВЫЕ «СЛЕДЫ» УЧЕНИКА = ЦИФРОВОЙ ДИПЛОМ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43984" y="749808"/>
            <a:ext cx="7339584" cy="5358384"/>
          </a:xfrm>
          <a:prstGeom prst="rect">
            <a:avLst/>
          </a:prstGeom>
          <a:solidFill>
            <a:srgbClr val="E2F0D9"/>
          </a:solidFill>
        </p:spPr>
        <p:txBody>
          <a:bodyPr lIns="0" tIns="0" rIns="0" bIns="0">
            <a:noAutofit/>
          </a:bodyPr>
          <a:lstStyle/>
          <a:p>
            <a:pPr marL="279400" indent="-279400">
              <a:lnSpc>
                <a:spcPts val="3170"/>
              </a:lnSpc>
              <a:spcAft>
                <a:spcPts val="910"/>
              </a:spcAft>
            </a:pPr>
            <a:r>
              <a:rPr lang="ru" sz="2600">
                <a:solidFill>
                  <a:srgbClr val="75A941"/>
                </a:solidFill>
                <a:latin typeface="Calibri"/>
              </a:rPr>
              <a:t>•    </a:t>
            </a:r>
            <a:r>
              <a:rPr lang="ru" sz="2600">
                <a:solidFill>
                  <a:srgbClr val="7030A0"/>
                </a:solidFill>
                <a:latin typeface="Calibri"/>
              </a:rPr>
              <a:t>Количество просмотренных материалов.</a:t>
            </a:r>
          </a:p>
          <a:p>
            <a:pPr marL="279400" indent="-279400">
              <a:lnSpc>
                <a:spcPts val="3360"/>
              </a:lnSpc>
              <a:spcAft>
                <a:spcPts val="910"/>
              </a:spcAft>
            </a:pPr>
            <a:r>
              <a:rPr lang="ru" sz="2600">
                <a:solidFill>
                  <a:srgbClr val="75A941"/>
                </a:solidFill>
                <a:latin typeface="Calibri"/>
              </a:rPr>
              <a:t>•    </a:t>
            </a:r>
            <a:r>
              <a:rPr lang="ru" sz="2600">
                <a:solidFill>
                  <a:srgbClr val="7030A0"/>
                </a:solidFill>
                <a:latin typeface="Calibri"/>
              </a:rPr>
              <a:t>Что искалось в поисковиках после просмотра лекций.</a:t>
            </a:r>
          </a:p>
          <a:p>
            <a:pPr marL="279400" indent="-279400">
              <a:lnSpc>
                <a:spcPts val="4560"/>
              </a:lnSpc>
            </a:pPr>
            <a:r>
              <a:rPr lang="ru" sz="2600">
                <a:solidFill>
                  <a:srgbClr val="75A941"/>
                </a:solidFill>
                <a:latin typeface="Calibri"/>
              </a:rPr>
              <a:t>•    </a:t>
            </a:r>
            <a:r>
              <a:rPr lang="ru" sz="2600">
                <a:solidFill>
                  <a:srgbClr val="7030A0"/>
                </a:solidFill>
                <a:latin typeface="Calibri"/>
              </a:rPr>
              <a:t>Какую часть книги читал большее число раз.</a:t>
            </a:r>
          </a:p>
          <a:p>
            <a:pPr marL="279400" indent="-279400">
              <a:lnSpc>
                <a:spcPts val="4560"/>
              </a:lnSpc>
            </a:pPr>
            <a:r>
              <a:rPr lang="ru" sz="2600">
                <a:solidFill>
                  <a:srgbClr val="75A941"/>
                </a:solidFill>
                <a:latin typeface="Calibri"/>
              </a:rPr>
              <a:t>•    </a:t>
            </a:r>
            <a:r>
              <a:rPr lang="ru" sz="2600">
                <a:solidFill>
                  <a:srgbClr val="7030A0"/>
                </a:solidFill>
                <a:latin typeface="Calibri"/>
              </a:rPr>
              <a:t>Какой фрагмент видеолекции смотрел.</a:t>
            </a:r>
          </a:p>
          <a:p>
            <a:pPr marL="279400" indent="-279400">
              <a:lnSpc>
                <a:spcPts val="4560"/>
              </a:lnSpc>
            </a:pPr>
            <a:r>
              <a:rPr lang="ru" sz="2600">
                <a:solidFill>
                  <a:srgbClr val="75A941"/>
                </a:solidFill>
                <a:latin typeface="Calibri"/>
              </a:rPr>
              <a:t>•    </a:t>
            </a:r>
            <a:r>
              <a:rPr lang="ru" sz="2600">
                <a:solidFill>
                  <a:srgbClr val="7030A0"/>
                </a:solidFill>
                <a:latin typeface="Calibri"/>
              </a:rPr>
              <a:t>Сколько времени в день посвящает учебе.</a:t>
            </a:r>
          </a:p>
          <a:p>
            <a:pPr marL="279400" indent="-279400">
              <a:lnSpc>
                <a:spcPts val="4560"/>
              </a:lnSpc>
            </a:pPr>
            <a:r>
              <a:rPr lang="ru" sz="2600">
                <a:solidFill>
                  <a:srgbClr val="75A941"/>
                </a:solidFill>
                <a:latin typeface="Calibri"/>
              </a:rPr>
              <a:t>•    </a:t>
            </a:r>
            <a:r>
              <a:rPr lang="ru" sz="2600">
                <a:solidFill>
                  <a:srgbClr val="7030A0"/>
                </a:solidFill>
                <a:latin typeface="Calibri"/>
              </a:rPr>
              <a:t>Какие сложности возникают и многое другое.</a:t>
            </a:r>
          </a:p>
          <a:p>
            <a:pPr marL="279400" indent="-279400">
              <a:lnSpc>
                <a:spcPts val="3360"/>
              </a:lnSpc>
            </a:pPr>
            <a:r>
              <a:rPr lang="ru" sz="2600">
                <a:solidFill>
                  <a:srgbClr val="75A941"/>
                </a:solidFill>
                <a:latin typeface="Calibri"/>
              </a:rPr>
              <a:t>•    </a:t>
            </a:r>
            <a:r>
              <a:rPr lang="ru" sz="2600">
                <a:solidFill>
                  <a:srgbClr val="7030A0"/>
                </a:solidFill>
                <a:latin typeface="Calibri"/>
              </a:rPr>
              <a:t>Нет необходимости текущего контроля успеваемости.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" y="195072"/>
            <a:ext cx="1024128" cy="777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7392" y="737616"/>
            <a:ext cx="646176" cy="4937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84960" y="496824"/>
            <a:ext cx="7610856" cy="256032"/>
          </a:xfrm>
          <a:prstGeom prst="rect">
            <a:avLst/>
          </a:prstGeom>
          <a:solidFill>
            <a:srgbClr val="8DC142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00"/>
              </a:lnSpc>
            </a:pPr>
            <a:r>
              <a:rPr lang="ru" sz="1900" b="1">
                <a:solidFill>
                  <a:srgbClr val="FFFFFF"/>
                </a:solidFill>
                <a:latin typeface="Century Gothic"/>
              </a:rPr>
              <a:t>59 ИЗ ТОП-100 УНИВЕРСИТЕТОВ МИРА НА </a:t>
            </a:r>
            <a:r>
              <a:rPr lang="en-US" sz="1900" b="1">
                <a:solidFill>
                  <a:srgbClr val="FFFFFF"/>
                </a:solidFill>
                <a:latin typeface="Century Gothic"/>
              </a:rPr>
              <a:t>EDX </a:t>
            </a:r>
            <a:r>
              <a:rPr lang="ru" sz="1900" b="1">
                <a:solidFill>
                  <a:srgbClr val="FFFFFF"/>
                </a:solidFill>
                <a:latin typeface="Century Gothic"/>
              </a:rPr>
              <a:t>И </a:t>
            </a:r>
            <a:r>
              <a:rPr lang="en-US" sz="1900" b="1">
                <a:solidFill>
                  <a:srgbClr val="FFFFFF"/>
                </a:solidFill>
                <a:latin typeface="Century Gothic"/>
              </a:rPr>
              <a:t>COURSERA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87424" y="1380744"/>
          <a:ext cx="10064496" cy="5257800"/>
        </p:xfrm>
        <a:graphic>
          <a:graphicData uri="http://schemas.openxmlformats.org/drawingml/2006/table">
            <a:tbl>
              <a:tblPr/>
              <a:tblGrid>
                <a:gridCol w="277368"/>
                <a:gridCol w="2353056"/>
                <a:gridCol w="271272"/>
                <a:gridCol w="2353056"/>
                <a:gridCol w="274320"/>
                <a:gridCol w="2078736"/>
                <a:gridCol w="277368"/>
                <a:gridCol w="2179320"/>
              </a:tblGrid>
              <a:tr h="219456">
                <a:tc>
                  <a:txBody>
                    <a:bodyPr/>
                    <a:lstStyle/>
                    <a:p>
                      <a:pPr marR="88900" indent="0" algn="r">
                        <a:lnSpc>
                          <a:spcPts val="1160"/>
                        </a:lnSpc>
                      </a:pPr>
                      <a:r>
                        <a:rPr lang="ru" sz="900">
                          <a:solidFill>
                            <a:srgbClr val="BC4151"/>
                          </a:solidFill>
                          <a:latin typeface="Corbel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BC4151"/>
                          </a:solidFill>
                          <a:latin typeface="Times New Roman"/>
                        </a:rPr>
                        <a:t>California Institute of Technology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40404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University of Texas at Austin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Brown University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2B3A5C"/>
                          </a:solidFill>
                          <a:latin typeface="Times New Roman"/>
                        </a:rPr>
                        <a:t>76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University’ of Pittsburgh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</a:tr>
              <a:tr h="231648">
                <a:tc>
                  <a:txBody>
                    <a:bodyPr/>
                    <a:lstStyle/>
                    <a:p>
                      <a:pPr marL="101600" indent="0">
                        <a:lnSpc>
                          <a:spcPts val="1160"/>
                        </a:lnSpc>
                      </a:pPr>
                      <a:r>
                        <a:rPr lang="ru" sz="900">
                          <a:solidFill>
                            <a:srgbClr val="5B4D3F"/>
                          </a:solidFill>
                          <a:latin typeface="Corbel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University of Oxford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160"/>
                        </a:lnSpc>
                      </a:pPr>
                      <a:r>
                        <a:rPr lang="en-US" sz="900">
                          <a:solidFill>
                            <a:srgbClr val="3F445A"/>
                          </a:solidFill>
                          <a:latin typeface="Corbel"/>
                        </a:rPr>
                        <a:t>2</a:t>
                      </a: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?</a:t>
                      </a:r>
                    </a:p>
                  </a:txBody>
                  <a:tcPr marL="0" marR="0" marT="0" marB="0" anchor="ctr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The University of Tokyo</a:t>
                      </a:r>
                    </a:p>
                  </a:txBody>
                  <a:tcPr marL="0" marR="0" marT="0" marB="0" anchor="ctr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12E36"/>
                          </a:solidFill>
                          <a:latin typeface="Times New Roman"/>
                        </a:rPr>
                        <a:t>52</a:t>
                      </a:r>
                    </a:p>
                  </a:txBody>
                  <a:tcPr marL="0" marR="0" marT="0" marB="0" anchor="ctr">
                    <a:solidFill>
                      <a:srgbClr val="FE9796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12E36"/>
                          </a:solidFill>
                          <a:latin typeface="Times New Roman"/>
                        </a:rPr>
                        <a:t>Tsinghua University</a:t>
                      </a:r>
                    </a:p>
                  </a:txBody>
                  <a:tcPr marL="0" marR="0" marT="0" marB="0" anchor="ctr">
                    <a:solidFill>
                      <a:srgbClr val="FE9796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12E36"/>
                          </a:solidFill>
                          <a:latin typeface="Times New Roman"/>
                        </a:rPr>
                        <a:t>77</a:t>
                      </a:r>
                    </a:p>
                  </a:txBody>
                  <a:tcPr marL="0" marR="0" marT="0" marB="0" anchor="ctr">
                    <a:solidFill>
                      <a:srgbClr val="FE9796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12E36"/>
                          </a:solidFill>
                          <a:latin typeface="Times New Roman"/>
                        </a:rPr>
                        <a:t>Delft University of Technology</a:t>
                      </a:r>
                    </a:p>
                  </a:txBody>
                  <a:tcPr marL="0" marR="0" marT="0" marB="0" anchor="ctr">
                    <a:solidFill>
                      <a:srgbClr val="FE9796"/>
                    </a:solidFill>
                  </a:tcPr>
                </a:tc>
              </a:tr>
              <a:tr h="240792">
                <a:tc>
                  <a:txBody>
                    <a:bodyPr/>
                    <a:lstStyle/>
                    <a:p>
                      <a:pPr marL="101600" indent="0">
                        <a:lnSpc>
                          <a:spcPts val="1160"/>
                        </a:lnSpc>
                      </a:pPr>
                      <a:r>
                        <a:rPr lang="ru" sz="900">
                          <a:solidFill>
                            <a:srgbClr val="353534"/>
                          </a:solidFill>
                          <a:latin typeface="Corbel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2C3047"/>
                          </a:solidFill>
                          <a:latin typeface="Times New Roman"/>
                        </a:rPr>
                        <a:t>Stanford University</a:t>
                      </a:r>
                    </a:p>
                  </a:txBody>
                  <a:tcPr marL="0" marR="0" marT="0" marB="0" anchor="ctr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160"/>
                        </a:lnSpc>
                      </a:pPr>
                      <a:r>
                        <a:rPr lang="en-US" sz="900">
                          <a:solidFill>
                            <a:srgbClr val="2C3047"/>
                          </a:solidFill>
                          <a:latin typeface="Corbel"/>
                        </a:rPr>
                        <a:t>28</a:t>
                      </a:r>
                    </a:p>
                  </a:txBody>
                  <a:tcPr marL="0" marR="0" marT="0" marB="0" anchor="ctr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University of Melbourne</a:t>
                      </a:r>
                    </a:p>
                  </a:txBody>
                  <a:tcPr marL="0" marR="0" marT="0" marB="0" anchor="ctr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404040"/>
                          </a:solidFill>
                          <a:latin typeface="Times New Roman"/>
                        </a:rPr>
                        <a:t>53</a:t>
                      </a:r>
                    </a:p>
                  </a:txBody>
                  <a:tcPr marL="0" marR="0" marT="0" marB="0" anchor="ctr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Dhio State University</a:t>
                      </a:r>
                    </a:p>
                  </a:txBody>
                  <a:tcPr marL="0" marR="0" marT="0" marB="0" anchor="ctr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Universitiit Heidelberg</a:t>
                      </a:r>
                    </a:p>
                  </a:txBody>
                  <a:tcPr marL="0" marR="0" marT="0" marB="0" anchor="ctr"/>
                </a:tc>
              </a:tr>
              <a:tr h="207264">
                <a:tc>
                  <a:txBody>
                    <a:bodyPr/>
                    <a:lstStyle/>
                    <a:p>
                      <a:pPr marL="101600" indent="0">
                        <a:lnSpc>
                          <a:spcPts val="1000"/>
                        </a:lnSpc>
                      </a:pPr>
                      <a:r>
                        <a:rPr lang="ru" sz="850">
                          <a:solidFill>
                            <a:srgbClr val="302209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rgbClr val="FE9796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12E36"/>
                          </a:solidFill>
                          <a:latin typeface="Times New Roman"/>
                        </a:rPr>
                        <a:t>Harvard University</a:t>
                      </a:r>
                    </a:p>
                  </a:txBody>
                  <a:tcPr marL="0" marR="0" marT="0" marB="0" anchor="b">
                    <a:solidFill>
                      <a:srgbClr val="FE9796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National University' of Singapore (NUS)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53534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0" marR="0" marT="0" marB="0" anchor="b">
                    <a:solidFill>
                      <a:srgbClr val="FE9796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12E36"/>
                          </a:solidFill>
                          <a:latin typeface="Times New Roman"/>
                        </a:rPr>
                        <a:t>Boston University’</a:t>
                      </a:r>
                    </a:p>
                  </a:txBody>
                  <a:tcPr marL="0" marR="0" marT="0" marB="0" anchor="b">
                    <a:solidFill>
                      <a:srgbClr val="FE9796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2C3047"/>
                          </a:solidFill>
                          <a:latin typeface="Times New Roman"/>
                        </a:rPr>
                        <a:t>79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Emory University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</a:tr>
              <a:tr h="204216">
                <a:tc>
                  <a:txBody>
                    <a:bodyPr/>
                    <a:lstStyle/>
                    <a:p>
                      <a:pPr marL="101600" indent="0">
                        <a:lnSpc>
                          <a:spcPts val="1000"/>
                        </a:lnSpc>
                      </a:pPr>
                      <a:r>
                        <a:rPr lang="ru" sz="850">
                          <a:solidFill>
                            <a:srgbClr val="353534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b">
                    <a:solidFill>
                      <a:srgbClr val="FE9796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12E36"/>
                          </a:solidFill>
                          <a:latin typeface="Times New Roman"/>
                        </a:rPr>
                        <a:t>Massachusetts Institute of Technology (MIT)</a:t>
                      </a:r>
                    </a:p>
                  </a:txBody>
                  <a:tcPr marL="0" marR="0" marT="0" marB="0" anchor="b">
                    <a:solidFill>
                      <a:srgbClr val="FE9796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2B3A5C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University of British Columbia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53534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0" marR="0" marT="0" marB="0" anchor="b">
                    <a:solidFill>
                      <a:srgbClr val="FE9796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12E36"/>
                          </a:solidFill>
                          <a:latin typeface="Times New Roman"/>
                        </a:rPr>
                        <a:t>Kyoto University</a:t>
                      </a:r>
                    </a:p>
                  </a:txBody>
                  <a:tcPr marL="0" marR="0" marT="0" marB="0" anchor="b">
                    <a:solidFill>
                      <a:srgbClr val="FE9796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160"/>
                        </a:lnSpc>
                      </a:pPr>
                      <a:r>
                        <a:rPr lang="en-US" sz="900">
                          <a:solidFill>
                            <a:srgbClr val="3F445A"/>
                          </a:solidFill>
                          <a:latin typeface="Corbel"/>
                        </a:rPr>
                        <a:t>80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Durham University</a:t>
                      </a:r>
                    </a:p>
                  </a:txBody>
                  <a:tcPr marL="0" marR="0" marT="0" marB="0" anchor="b"/>
                </a:tc>
              </a:tr>
              <a:tr h="207264">
                <a:tc>
                  <a:txBody>
                    <a:bodyPr/>
                    <a:lstStyle/>
                    <a:p>
                      <a:pPr marL="101600" indent="0">
                        <a:lnSpc>
                          <a:spcPts val="1160"/>
                        </a:lnSpc>
                      </a:pPr>
                      <a:r>
                        <a:rPr lang="ru" sz="900">
                          <a:solidFill>
                            <a:srgbClr val="2B3A5C"/>
                          </a:solidFill>
                          <a:latin typeface="Corbel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404040"/>
                          </a:solidFill>
                          <a:latin typeface="Times New Roman"/>
                        </a:rPr>
                        <a:t>Princeton University</a:t>
                      </a:r>
                    </a:p>
                  </a:txBody>
                  <a:tcPr marL="0" marR="0" marT="0" marB="0" anchor="ctr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2B3A5C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University of Wisconsin-Madison</a:t>
                      </a:r>
                    </a:p>
                  </a:txBody>
                  <a:tcPr marL="0" marR="0" marT="0" marB="0" anchor="ctr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4D3F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University' of Southern California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Si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Universite Pierre et Marie Curie</a:t>
                      </a:r>
                    </a:p>
                  </a:txBody>
                  <a:tcPr marL="0" marR="0" marT="0" marB="0" anchor="ctr"/>
                </a:tc>
              </a:tr>
              <a:tr h="207264">
                <a:tc>
                  <a:txBody>
                    <a:bodyPr/>
                    <a:lstStyle/>
                    <a:p>
                      <a:pPr marL="101600" indent="0">
                        <a:lnSpc>
                          <a:spcPts val="1000"/>
                        </a:lnSpc>
                      </a:pPr>
                      <a:r>
                        <a:rPr lang="ru" sz="850">
                          <a:solidFill>
                            <a:srgbClr val="40404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University of Cambridge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University of Edinburgh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King’s College London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160"/>
                        </a:lnSpc>
                      </a:pPr>
                      <a:r>
                        <a:rPr lang="en-US" sz="900">
                          <a:solidFill>
                            <a:srgbClr val="5B5C5A"/>
                          </a:solidFill>
                          <a:latin typeface="Corbel"/>
                        </a:rPr>
                        <a:t>82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Lund University</a:t>
                      </a:r>
                    </a:p>
                  </a:txBody>
                  <a:tcPr marL="0" marR="0" marT="0" marB="0" anchor="b"/>
                </a:tc>
              </a:tr>
              <a:tr h="207264">
                <a:tc>
                  <a:txBody>
                    <a:bodyPr/>
                    <a:lstStyle/>
                    <a:p>
                      <a:pPr marL="101600" indent="0">
                        <a:lnSpc>
                          <a:spcPts val="1160"/>
                        </a:lnSpc>
                      </a:pPr>
                      <a:r>
                        <a:rPr lang="ru" sz="900">
                          <a:solidFill>
                            <a:srgbClr val="2B3A5C"/>
                          </a:solidFill>
                          <a:latin typeface="Corbel"/>
                        </a:rPr>
                        <a:t>8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Imperial College London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University of Illinois at Urbana Champaign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4D3F"/>
                          </a:solidFill>
                          <a:latin typeface="Times New Roman"/>
                        </a:rPr>
                        <a:t>58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KU Leuven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S3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University’ of Amsterdam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</a:tr>
              <a:tr h="207264">
                <a:tc>
                  <a:txBody>
                    <a:bodyPr/>
                    <a:lstStyle/>
                    <a:p>
                      <a:pPr marL="101600" indent="0">
                        <a:lnSpc>
                          <a:spcPts val="1000"/>
                        </a:lnSpc>
                      </a:pPr>
                      <a:r>
                        <a:rPr lang="ru" sz="850">
                          <a:solidFill>
                            <a:srgbClr val="353534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b">
                    <a:solidFill>
                      <a:srgbClr val="FE9796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12E36"/>
                          </a:solidFill>
                          <a:latin typeface="Times New Roman"/>
                        </a:rPr>
                        <a:t>University of California, Berkeley</a:t>
                      </a:r>
                    </a:p>
                  </a:txBody>
                  <a:tcPr marL="0" marR="0" marT="0" marB="0" anchor="b">
                    <a:solidFill>
                      <a:srgbClr val="FE9796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12E36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0" marR="0" marT="0" marB="0" anchor="b">
                    <a:solidFill>
                      <a:srgbClr val="FE9796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12E36"/>
                          </a:solidFill>
                          <a:latin typeface="Times New Roman"/>
                        </a:rPr>
                        <a:t>McGill University</a:t>
                      </a:r>
                    </a:p>
                  </a:txBody>
                  <a:tcPr marL="0" marR="0" marT="0" marB="0" anchor="b">
                    <a:solidFill>
                      <a:srgbClr val="FE9796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59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Ecole Normale Superieure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160"/>
                        </a:lnSpc>
                      </a:pPr>
                      <a:r>
                        <a:rPr lang="en-US" sz="900">
                          <a:solidFill>
                            <a:srgbClr val="3F445A"/>
                          </a:solidFill>
                          <a:latin typeface="Corbel"/>
                        </a:rPr>
                        <a:t>84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University’ of Montreal</a:t>
                      </a:r>
                    </a:p>
                  </a:txBody>
                  <a:tcPr marL="0" marR="0" marT="0" marB="0" anchor="b"/>
                </a:tc>
              </a:tr>
              <a:tr h="210312">
                <a:tc>
                  <a:txBody>
                    <a:bodyPr/>
                    <a:lstStyle/>
                    <a:p>
                      <a:pPr marL="101600" indent="0">
                        <a:lnSpc>
                          <a:spcPts val="1160"/>
                        </a:lnSpc>
                      </a:pPr>
                      <a:r>
                        <a:rPr lang="ru" sz="900">
                          <a:solidFill>
                            <a:srgbClr val="2C3047"/>
                          </a:solidFill>
                          <a:latin typeface="Corbel"/>
                        </a:rPr>
                        <a:t>10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2B3A5C"/>
                          </a:solidFill>
                          <a:latin typeface="Times New Roman"/>
                        </a:rPr>
                        <a:t>University of Chicago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University of California, Santa Barbara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12E36"/>
                          </a:solidFill>
                          <a:latin typeface="Times New Roman"/>
                        </a:rPr>
                        <a:t>59</a:t>
                      </a:r>
                    </a:p>
                  </a:txBody>
                  <a:tcPr marL="0" marR="0" marT="0" marB="0" anchor="b">
                    <a:solidFill>
                      <a:srgbClr val="FE9796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12E36"/>
                          </a:solidFill>
                          <a:latin typeface="Times New Roman"/>
                        </a:rPr>
                        <a:t>Seoul National University</a:t>
                      </a:r>
                    </a:p>
                  </a:txBody>
                  <a:tcPr marL="0" marR="0" marT="0" marB="0" anchor="b">
                    <a:solidFill>
                      <a:srgbClr val="FE9796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85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University’ of New South Wales</a:t>
                      </a:r>
                    </a:p>
                  </a:txBody>
                  <a:tcPr marL="0" marR="0" marT="0" marB="0" anchor="b"/>
                </a:tc>
              </a:tr>
              <a:tr h="204216">
                <a:tc>
                  <a:txBody>
                    <a:bodyPr/>
                    <a:lstStyle/>
                    <a:p>
                      <a:pPr marL="101600" indent="0">
                        <a:lnSpc>
                          <a:spcPts val="1000"/>
                        </a:lnSpc>
                      </a:pPr>
                      <a:r>
                        <a:rPr lang="ru" sz="850">
                          <a:solidFill>
                            <a:srgbClr val="302209"/>
                          </a:solidFill>
                          <a:latin typeface="Times New Roman"/>
                        </a:rPr>
                        <a:t>н</a:t>
                      </a:r>
                    </a:p>
                  </a:txBody>
                  <a:tcPr marL="0" marR="0" marT="0" marB="0" anchor="ctr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2C3047"/>
                          </a:solidFill>
                          <a:latin typeface="Times New Roman"/>
                        </a:rPr>
                        <a:t>Yale University</a:t>
                      </a:r>
                    </a:p>
                  </a:txBody>
                  <a:tcPr marL="0" marR="0" marT="0" marB="0" anchor="ctr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12E36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0" marR="0" marT="0" marB="0" anchor="ctr">
                    <a:solidFill>
                      <a:srgbClr val="FE9796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12E36"/>
                          </a:solidFill>
                          <a:latin typeface="Times New Roman"/>
                        </a:rPr>
                        <a:t>The University of Hong Kong</a:t>
                      </a:r>
                    </a:p>
                  </a:txBody>
                  <a:tcPr marL="0" marR="0" marT="0" marB="0" anchor="ctr">
                    <a:solidFill>
                      <a:srgbClr val="FE9796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160"/>
                        </a:lnSpc>
                      </a:pPr>
                      <a:r>
                        <a:rPr lang="en-US" sz="900">
                          <a:solidFill>
                            <a:srgbClr val="3F445A"/>
                          </a:solidFill>
                          <a:latin typeface="Corbel"/>
                        </a:rPr>
                        <a:t>6</a:t>
                      </a: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i</a:t>
                      </a:r>
                    </a:p>
                  </a:txBody>
                  <a:tcPr marL="0" marR="0" marT="0" marB="0" anchor="ctr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Pennsylvania State University</a:t>
                      </a:r>
                    </a:p>
                  </a:txBody>
                  <a:tcPr marL="0" marR="0" marT="0" marB="0" anchor="ctr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160"/>
                        </a:lnSpc>
                      </a:pPr>
                      <a:r>
                        <a:rPr lang="en-US" sz="900">
                          <a:solidFill>
                            <a:srgbClr val="3F445A"/>
                          </a:solidFill>
                          <a:latin typeface="Corbel"/>
                        </a:rPr>
                        <a:t>86</a:t>
                      </a:r>
                    </a:p>
                  </a:txBody>
                  <a:tcPr marL="0" marR="0" marT="0" marB="0" anchor="ctr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Nanyang Technological University’</a:t>
                      </a:r>
                    </a:p>
                  </a:txBody>
                  <a:tcPr marL="0" marR="0" marT="0" marB="0" anchor="ctr">
                    <a:solidFill>
                      <a:srgbClr val="B6DAFB"/>
                    </a:solidFill>
                  </a:tcPr>
                </a:tc>
              </a:tr>
              <a:tr h="207264">
                <a:tc>
                  <a:txBody>
                    <a:bodyPr/>
                    <a:lstStyle/>
                    <a:p>
                      <a:pPr marL="101600" indent="0">
                        <a:lnSpc>
                          <a:spcPts val="1160"/>
                        </a:lnSpc>
                      </a:pPr>
                      <a:r>
                        <a:rPr lang="ru" sz="900">
                          <a:solidFill>
                            <a:srgbClr val="353534"/>
                          </a:solidFill>
                          <a:latin typeface="Corbel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rgbClr val="FE9796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12E36"/>
                          </a:solidFill>
                          <a:latin typeface="Times New Roman"/>
                        </a:rPr>
                        <a:t>ETH Zurich</a:t>
                      </a:r>
                    </a:p>
                  </a:txBody>
                  <a:tcPr marL="0" marR="0" marT="0" marB="0" anchor="ctr">
                    <a:solidFill>
                      <a:srgbClr val="FE9796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12E36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0" marR="0" marT="0" marB="0" anchor="ctr">
                    <a:solidFill>
                      <a:srgbClr val="FE9796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12E36"/>
                          </a:solidFill>
                          <a:latin typeface="Times New Roman"/>
                        </a:rPr>
                        <a:t>Australian National University</a:t>
                      </a:r>
                    </a:p>
                  </a:txBody>
                  <a:tcPr marL="0" marR="0" marT="0" marB="0" anchor="ctr">
                    <a:solidFill>
                      <a:srgbClr val="FE9796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160"/>
                        </a:lnSpc>
                      </a:pPr>
                      <a:r>
                        <a:rPr lang="en-US" sz="900">
                          <a:solidFill>
                            <a:srgbClr val="3F445A"/>
                          </a:solidFill>
                          <a:latin typeface="Corbel"/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University of Sydney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160"/>
                        </a:lnSpc>
                      </a:pPr>
                      <a:r>
                        <a:rPr lang="en-US" sz="900">
                          <a:solidFill>
                            <a:srgbClr val="5B5C5A"/>
                          </a:solidFill>
                          <a:latin typeface="Corbel"/>
                        </a:rPr>
                        <a:t>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Tufts University’</a:t>
                      </a:r>
                    </a:p>
                  </a:txBody>
                  <a:tcPr marL="0" marR="0" marT="0" marB="0" anchor="ctr"/>
                </a:tc>
              </a:tr>
              <a:tr h="207264">
                <a:tc>
                  <a:txBody>
                    <a:bodyPr/>
                    <a:lstStyle/>
                    <a:p>
                      <a:pPr marL="101600" indent="0">
                        <a:lnSpc>
                          <a:spcPts val="1000"/>
                        </a:lnSpc>
                      </a:pPr>
                      <a:r>
                        <a:rPr lang="ru" sz="850">
                          <a:solidFill>
                            <a:srgbClr val="3F445A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University of California, Los Angeles (UCLA)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0" marR="0" marT="0" marB="0" anchor="ctr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University’ of California, San Diego</a:t>
                      </a:r>
                    </a:p>
                  </a:txBody>
                  <a:tcPr marL="0" marR="0" marT="0" marB="0" anchor="ctr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160"/>
                        </a:lnSpc>
                      </a:pPr>
                      <a:r>
                        <a:rPr lang="en-US" sz="900">
                          <a:solidFill>
                            <a:srgbClr val="3F445A"/>
                          </a:solidFill>
                          <a:latin typeface="Corbel"/>
                        </a:rPr>
                        <a:t>62</a:t>
                      </a:r>
                    </a:p>
                  </a:txBody>
                  <a:tcPr marL="0" marR="0" marT="0" marB="0" anchor="ctr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Ecole Polytechnique</a:t>
                      </a:r>
                    </a:p>
                  </a:txBody>
                  <a:tcPr marL="0" marR="0" marT="0" marB="0" anchor="ctr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160"/>
                        </a:lnSpc>
                      </a:pPr>
                      <a:r>
                        <a:rPr lang="en-US" sz="900">
                          <a:solidFill>
                            <a:srgbClr val="5B5C5A"/>
                          </a:solidFill>
                          <a:latin typeface="Corbel"/>
                        </a:rPr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McMaster University</a:t>
                      </a:r>
                    </a:p>
                  </a:txBody>
                  <a:tcPr marL="0" marR="0" marT="0" marB="0" anchor="ctr"/>
                </a:tc>
              </a:tr>
              <a:tr h="207264">
                <a:tc>
                  <a:txBody>
                    <a:bodyPr/>
                    <a:lstStyle/>
                    <a:p>
                      <a:pPr marL="101600" indent="0">
                        <a:lnSpc>
                          <a:spcPts val="1000"/>
                        </a:lnSpc>
                      </a:pPr>
                      <a:r>
                        <a:rPr lang="ru" sz="850">
                          <a:solidFill>
                            <a:srgbClr val="2C3047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2B3A5C"/>
                          </a:solidFill>
                          <a:latin typeface="Times New Roman"/>
                        </a:rPr>
                        <a:t>Columbia University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London School of Economics &amp; Political Sc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160"/>
                        </a:lnSpc>
                      </a:pPr>
                      <a:r>
                        <a:rPr lang="en-US" sz="900">
                          <a:solidFill>
                            <a:srgbClr val="2B3A5C"/>
                          </a:solidFill>
                          <a:latin typeface="Corbel"/>
                        </a:rPr>
                        <a:t>64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Leiden University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160"/>
                        </a:lnSpc>
                      </a:pPr>
                      <a:r>
                        <a:rPr lang="en-US" sz="900">
                          <a:solidFill>
                            <a:srgbClr val="3F445A"/>
                          </a:solidFill>
                          <a:latin typeface="Corbel"/>
                        </a:rPr>
                        <a:t>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University’ of Groningen</a:t>
                      </a:r>
                    </a:p>
                  </a:txBody>
                  <a:tcPr marL="0" marR="0" marT="0" marB="0" anchor="b"/>
                </a:tc>
              </a:tr>
              <a:tr h="207264">
                <a:tc>
                  <a:txBody>
                    <a:bodyPr/>
                    <a:lstStyle/>
                    <a:p>
                      <a:pPr marL="101600" indent="0">
                        <a:lnSpc>
                          <a:spcPts val="1000"/>
                        </a:lnSpc>
                      </a:pPr>
                      <a:r>
                        <a:rPr lang="ru" sz="850">
                          <a:solidFill>
                            <a:srgbClr val="5B4D3F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University of Pennsylvania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BC4151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BC4151"/>
                          </a:solidFill>
                          <a:latin typeface="Times New Roman"/>
                        </a:rPr>
                        <a:t>Ecole Polytechnique Federate de Lausanne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BC4151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BC4151"/>
                          </a:solidFill>
                          <a:latin typeface="Times New Roman"/>
                        </a:rPr>
                        <a:t>Hong Kong University of Sci&amp;Tech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University of Zurich</a:t>
                      </a:r>
                    </a:p>
                  </a:txBody>
                  <a:tcPr marL="0" marR="0" marT="0" marB="0" anchor="b"/>
                </a:tc>
              </a:tr>
              <a:tr h="204216">
                <a:tc>
                  <a:txBody>
                    <a:bodyPr/>
                    <a:lstStyle/>
                    <a:p>
                      <a:pPr marL="101600" indent="0">
                        <a:lnSpc>
                          <a:spcPts val="1160"/>
                        </a:lnSpc>
                      </a:pPr>
                      <a:r>
                        <a:rPr lang="ru" sz="900">
                          <a:solidFill>
                            <a:srgbClr val="2C3047"/>
                          </a:solidFill>
                          <a:latin typeface="Corbel"/>
                        </a:rPr>
                        <a:t>16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Johns Hopkins University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New York University (NYU)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12E36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0" marR="0" marT="0" marB="0" anchor="b">
                    <a:solidFill>
                      <a:srgbClr val="FE9796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12E36"/>
                          </a:solidFill>
                          <a:latin typeface="Times New Roman"/>
                        </a:rPr>
                        <a:t>University’ of Queensland Australia</a:t>
                      </a:r>
                    </a:p>
                  </a:txBody>
                  <a:tcPr marL="0" marR="0" marT="0" marB="0" anchor="b">
                    <a:solidFill>
                      <a:srgbClr val="FE9796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ru" sz="850">
                          <a:solidFill>
                            <a:srgbClr val="3F445A"/>
                          </a:solidFill>
                          <a:latin typeface="Times New Roman"/>
                        </a:rPr>
                        <a:t>9»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University of Colorado Boulder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101600" indent="0">
                        <a:lnSpc>
                          <a:spcPts val="1000"/>
                        </a:lnSpc>
                      </a:pPr>
                      <a:r>
                        <a:rPr lang="ru" sz="850">
                          <a:solidFill>
                            <a:srgbClr val="5B4D3F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University College London (UCL)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40404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University’ of North Carolina at Chapel Hill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Utrecht University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92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Universite Paris-Sud</a:t>
                      </a:r>
                    </a:p>
                  </a:txBody>
                  <a:tcPr marL="0" marR="0" marT="0" marB="0" anchor="b"/>
                </a:tc>
              </a:tr>
              <a:tr h="204216">
                <a:tc>
                  <a:txBody>
                    <a:bodyPr/>
                    <a:lstStyle/>
                    <a:p>
                      <a:pPr marL="101600" indent="0">
                        <a:lnSpc>
                          <a:spcPts val="1160"/>
                        </a:lnSpc>
                      </a:pPr>
                      <a:r>
                        <a:rPr lang="ru" sz="900">
                          <a:solidFill>
                            <a:srgbClr val="353534"/>
                          </a:solidFill>
                          <a:latin typeface="Corbel"/>
                        </a:rPr>
                        <a:t>18</a:t>
                      </a:r>
                    </a:p>
                  </a:txBody>
                  <a:tcPr marL="0" marR="0" marT="0" marB="0" anchor="ctr">
                    <a:solidFill>
                      <a:srgbClr val="FE9796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12E36"/>
                          </a:solidFill>
                          <a:latin typeface="Times New Roman"/>
                        </a:rPr>
                        <a:t>Cornell University</a:t>
                      </a:r>
                    </a:p>
                  </a:txBody>
                  <a:tcPr marL="0" marR="0" marT="0" marB="0" anchor="ctr">
                    <a:solidFill>
                      <a:srgbClr val="FE9796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12E36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0" marR="0" marT="0" marB="0" anchor="ctr">
                    <a:solidFill>
                      <a:srgbClr val="FE9796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12E36"/>
                          </a:solidFill>
                          <a:latin typeface="Times New Roman"/>
                        </a:rPr>
                        <a:t>Karolinska Institute</a:t>
                      </a:r>
                    </a:p>
                  </a:txBody>
                  <a:tcPr marL="0" marR="0" marT="0" marB="0" anchor="ctr">
                    <a:solidFill>
                      <a:srgbClr val="FE9796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160"/>
                        </a:lnSpc>
                      </a:pPr>
                      <a:r>
                        <a:rPr lang="en-US" sz="900">
                          <a:solidFill>
                            <a:srgbClr val="3F445A"/>
                          </a:solidFill>
                          <a:latin typeface="Corbel"/>
                        </a:rPr>
                        <a:t>68</a:t>
                      </a:r>
                    </a:p>
                  </a:txBody>
                  <a:tcPr marL="0" marR="0" marT="0" marB="0" anchor="ctr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KAIST</a:t>
                      </a:r>
                    </a:p>
                  </a:txBody>
                  <a:tcPr marL="0" marR="0" marT="0" marB="0" anchor="ctr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Ghent University</a:t>
                      </a:r>
                    </a:p>
                  </a:txBody>
                  <a:tcPr marL="0" marR="0" marT="0" marB="0" anchor="ctr"/>
                </a:tc>
              </a:tr>
              <a:tr h="207264">
                <a:tc>
                  <a:txBody>
                    <a:bodyPr/>
                    <a:lstStyle/>
                    <a:p>
                      <a:pPr marL="101600" indent="0">
                        <a:lnSpc>
                          <a:spcPts val="1000"/>
                        </a:lnSpc>
                      </a:pPr>
                      <a:r>
                        <a:rPr lang="ru" sz="850">
                          <a:solidFill>
                            <a:srgbClr val="2C3047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Northwestern University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University of California, Davis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160"/>
                        </a:lnSpc>
                      </a:pPr>
                      <a:r>
                        <a:rPr lang="en-US" sz="900">
                          <a:solidFill>
                            <a:srgbClr val="5B5C5A"/>
                          </a:solidFill>
                          <a:latin typeface="Corbel"/>
                        </a:rPr>
                        <a:t>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Purdue University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University of Notre Dame</a:t>
                      </a:r>
                    </a:p>
                  </a:txBody>
                  <a:tcPr marL="0" marR="0" marT="0" marB="0" anchor="b"/>
                </a:tc>
              </a:tr>
              <a:tr h="207264">
                <a:tc>
                  <a:txBody>
                    <a:bodyPr/>
                    <a:lstStyle/>
                    <a:p>
                      <a:pPr marL="101600" indent="0">
                        <a:lnSpc>
                          <a:spcPts val="1160"/>
                        </a:lnSpc>
                      </a:pPr>
                      <a:r>
                        <a:rPr lang="ru" sz="900">
                          <a:solidFill>
                            <a:srgbClr val="2C3047"/>
                          </a:solidFill>
                          <a:latin typeface="Corbel"/>
                        </a:rPr>
                        <a:t>20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University of Michigan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Washington University in St Louis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70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Wageningen University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Michigan State University</a:t>
                      </a:r>
                    </a:p>
                  </a:txBody>
                  <a:tcPr marL="0" marR="0" marT="0" marB="0" anchor="b"/>
                </a:tc>
              </a:tr>
              <a:tr h="207264">
                <a:tc>
                  <a:txBody>
                    <a:bodyPr/>
                    <a:lstStyle/>
                    <a:p>
                      <a:pPr marL="101600" indent="0">
                        <a:lnSpc>
                          <a:spcPts val="1160"/>
                        </a:lnSpc>
                      </a:pPr>
                      <a:r>
                        <a:rPr lang="ru" sz="900">
                          <a:solidFill>
                            <a:srgbClr val="BC4151"/>
                          </a:solidFill>
                          <a:latin typeface="Corbel"/>
                        </a:rPr>
                        <a:t>21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BC4151"/>
                          </a:solidFill>
                          <a:latin typeface="Times New Roman"/>
                        </a:rPr>
                        <a:t>University of Toronto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BC4151"/>
                          </a:solidFill>
                          <a:latin typeface="Times New Roman"/>
                        </a:rPr>
                        <a:t>46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BC4151"/>
                          </a:solidFill>
                          <a:latin typeface="Times New Roman"/>
                        </a:rPr>
                        <a:t>Peking University-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70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Georg-August-Universitiit Gottingen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96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University of California, Irvine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</a:tr>
              <a:tr h="207264">
                <a:tc>
                  <a:txBody>
                    <a:bodyPr/>
                    <a:lstStyle/>
                    <a:p>
                      <a:pPr marL="101600" indent="0">
                        <a:lnSpc>
                          <a:spcPts val="1040"/>
                        </a:lnSpc>
                      </a:pPr>
                      <a:r>
                        <a:rPr lang="ru" sz="850" i="1">
                          <a:solidFill>
                            <a:srgbClr val="3F445A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Carnegie Mellon University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University of Minnesota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University’ of Massachusetts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97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University of Maryland, College Park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</a:tr>
              <a:tr h="207264">
                <a:tc>
                  <a:txBody>
                    <a:bodyPr/>
                    <a:lstStyle/>
                    <a:p>
                      <a:pPr marL="101600" indent="0">
                        <a:lnSpc>
                          <a:spcPts val="1000"/>
                        </a:lnSpc>
                      </a:pPr>
                      <a:r>
                        <a:rPr lang="ru" sz="850">
                          <a:solidFill>
                            <a:srgbClr val="2B3A5C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Duke University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160"/>
                        </a:lnSpc>
                      </a:pPr>
                      <a:r>
                        <a:rPr lang="en-US" sz="900">
                          <a:solidFill>
                            <a:srgbClr val="2C3047"/>
                          </a:solidFill>
                          <a:latin typeface="Corbel"/>
                        </a:rPr>
                        <a:t>48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Ludwig-Maximilians-Universitat Miinchen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Erasmus University’ Rotterdam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University of Arizona</a:t>
                      </a:r>
                    </a:p>
                  </a:txBody>
                  <a:tcPr marL="0" marR="0" marT="0" marB="0" anchor="b"/>
                </a:tc>
              </a:tr>
              <a:tr h="207264">
                <a:tc>
                  <a:txBody>
                    <a:bodyPr/>
                    <a:lstStyle/>
                    <a:p>
                      <a:pPr marL="101600" indent="0">
                        <a:lnSpc>
                          <a:spcPts val="1000"/>
                        </a:lnSpc>
                      </a:pPr>
                      <a:r>
                        <a:rPr lang="ru" sz="850">
                          <a:solidFill>
                            <a:srgbClr val="BC4151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BC4151"/>
                          </a:solidFill>
                          <a:latin typeface="Times New Roman"/>
                        </a:rPr>
                        <a:t>University of Washington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40404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University of Manchester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University of Bristol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Monash University</a:t>
                      </a:r>
                    </a:p>
                  </a:txBody>
                  <a:tcPr marL="0" marR="0" marT="0" marB="0" anchor="b"/>
                </a:tc>
              </a:tr>
              <a:tr h="219456">
                <a:tc>
                  <a:txBody>
                    <a:bodyPr/>
                    <a:lstStyle/>
                    <a:p>
                      <a:pPr marL="101600" indent="0">
                        <a:lnSpc>
                          <a:spcPts val="1000"/>
                        </a:lnSpc>
                      </a:pPr>
                      <a:r>
                        <a:rPr lang="ru" sz="850">
                          <a:solidFill>
                            <a:srgbClr val="3F445A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Georgia Institute of Technology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5°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5B5C5A"/>
                          </a:solidFill>
                          <a:latin typeface="Times New Roman"/>
                        </a:rPr>
                        <a:t>Pohang University of Science and Technology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BC4151"/>
                          </a:solidFill>
                          <a:latin typeface="Times New Roman"/>
                        </a:rPr>
                        <a:t>75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BC4151"/>
                          </a:solidFill>
                          <a:latin typeface="Times New Roman"/>
                        </a:rPr>
                        <a:t>Kice University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2B3A5C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000"/>
                        </a:lnSpc>
                      </a:pPr>
                      <a:r>
                        <a:rPr lang="en-US" sz="850">
                          <a:solidFill>
                            <a:srgbClr val="3F445A"/>
                          </a:solidFill>
                          <a:latin typeface="Times New Roman"/>
                        </a:rPr>
                        <a:t>Rutgers, The State University' of NJ</a:t>
                      </a:r>
                    </a:p>
                  </a:txBody>
                  <a:tcPr marL="0" marR="0" marT="0" marB="0" anchor="b">
                    <a:solidFill>
                      <a:srgbClr val="B6DAFB"/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" y="195072"/>
            <a:ext cx="1024128" cy="777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7392" y="725424"/>
            <a:ext cx="688848" cy="505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984" y="1231392"/>
            <a:ext cx="5090160" cy="29687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3344" y="1249680"/>
            <a:ext cx="4760976" cy="2926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3416" y="4352544"/>
            <a:ext cx="5038344" cy="2404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8688" y="6083808"/>
            <a:ext cx="335280" cy="3840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8720" y="4383024"/>
            <a:ext cx="2883408" cy="23530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88008" y="451104"/>
            <a:ext cx="6571488" cy="320040"/>
          </a:xfrm>
          <a:prstGeom prst="rect">
            <a:avLst/>
          </a:prstGeom>
          <a:solidFill>
            <a:srgbClr val="8DC142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00"/>
              </a:lnSpc>
            </a:pPr>
            <a:r>
              <a:rPr lang="ru" sz="1900" b="1">
                <a:solidFill>
                  <a:srgbClr val="FFFFFF"/>
                </a:solidFill>
                <a:latin typeface="Century Gothic"/>
              </a:rPr>
              <a:t>ОНЛАЙН-ПЛАТФОРМЫ</a:t>
            </a:r>
            <a:r>
              <a:rPr lang="ru" sz="1900" b="1">
                <a:solidFill>
                  <a:srgbClr val="D7E8BE"/>
                </a:solidFill>
                <a:latin typeface="Century Gothic"/>
              </a:rPr>
              <a:t>1</a:t>
            </a:r>
            <a:r>
              <a:rPr lang="ru" sz="1900" b="1">
                <a:solidFill>
                  <a:srgbClr val="FFFFFF"/>
                </a:solidFill>
                <a:latin typeface="Century Gothic"/>
              </a:rPr>
              <a:t>, КАК ТРИБУНА ЛЕКТОРА </a:t>
            </a:r>
            <a:r>
              <a:rPr lang="ru" sz="1900" b="1">
                <a:solidFill>
                  <a:srgbClr val="D7E8BE"/>
                </a:solidFill>
                <a:latin typeface="Century Gothic"/>
              </a:rPr>
              <a:t>...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66160" y="3547872"/>
            <a:ext cx="411480" cy="792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610"/>
              </a:lnSpc>
            </a:pPr>
            <a:r>
              <a:rPr lang="ru" sz="500">
                <a:solidFill>
                  <a:srgbClr val="808DAC"/>
                </a:solidFill>
                <a:latin typeface="Calibri"/>
              </a:rPr>
              <a:t>курс уже -э-эгся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74392" y="3666744"/>
            <a:ext cx="758952" cy="2834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696"/>
              </a:lnSpc>
            </a:pPr>
            <a:r>
              <a:rPr lang="ru" sz="600">
                <a:solidFill>
                  <a:srgbClr val="5B5C5A"/>
                </a:solidFill>
                <a:latin typeface="Calibri"/>
              </a:rPr>
              <a:t>Процессы получения наночастиц и наноматериалов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66160" y="3666744"/>
            <a:ext cx="582168" cy="2834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696"/>
              </a:lnSpc>
            </a:pPr>
            <a:r>
              <a:rPr lang="ru" sz="600">
                <a:solidFill>
                  <a:srgbClr val="5B5C5A"/>
                </a:solidFill>
                <a:latin typeface="Calibri"/>
              </a:rPr>
              <a:t>Основы расчета</a:t>
            </a:r>
          </a:p>
          <a:p>
            <a:pPr indent="0">
              <a:lnSpc>
                <a:spcPts val="696"/>
              </a:lnSpc>
            </a:pPr>
            <a:r>
              <a:rPr lang="ru" sz="600">
                <a:solidFill>
                  <a:srgbClr val="5B5C5A"/>
                </a:solidFill>
                <a:latin typeface="Calibri"/>
              </a:rPr>
              <a:t>строительных</a:t>
            </a:r>
          </a:p>
          <a:p>
            <a:pPr indent="0">
              <a:lnSpc>
                <a:spcPts val="696"/>
              </a:lnSpc>
            </a:pPr>
            <a:r>
              <a:rPr lang="ru" sz="600">
                <a:solidFill>
                  <a:srgbClr val="5B5C5A"/>
                </a:solidFill>
                <a:latin typeface="Calibri"/>
              </a:rPr>
              <a:t>конструкций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57928" y="3666744"/>
            <a:ext cx="841248" cy="4541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696"/>
              </a:lnSpc>
            </a:pPr>
            <a:r>
              <a:rPr lang="ru" sz="600">
                <a:solidFill>
                  <a:srgbClr val="5B5C5A"/>
                </a:solidFill>
                <a:latin typeface="Calibri"/>
              </a:rPr>
              <a:t>Материаловедение. Часть 1: теоретические основы и</a:t>
            </a:r>
          </a:p>
          <a:p>
            <a:pPr indent="0">
              <a:lnSpc>
                <a:spcPts val="696"/>
              </a:lnSpc>
            </a:pPr>
            <a:r>
              <a:rPr lang="ru" sz="600">
                <a:solidFill>
                  <a:srgbClr val="5B5C5A"/>
                </a:solidFill>
                <a:latin typeface="Calibri"/>
              </a:rPr>
              <a:t>экспериментальные</a:t>
            </a:r>
          </a:p>
          <a:p>
            <a:pPr indent="0">
              <a:lnSpc>
                <a:spcPts val="696"/>
              </a:lnSpc>
            </a:pPr>
            <a:r>
              <a:rPr lang="ru" sz="600">
                <a:solidFill>
                  <a:srgbClr val="5B5C5A"/>
                </a:solidFill>
                <a:latin typeface="Calibri"/>
              </a:rPr>
              <a:t>методы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964936" y="1508760"/>
            <a:ext cx="192024" cy="822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550"/>
              </a:lnSpc>
            </a:pPr>
            <a:r>
              <a:rPr lang="ru" sz="450">
                <a:solidFill>
                  <a:srgbClr val="949AA0"/>
                </a:solidFill>
                <a:latin typeface="Calibri"/>
              </a:rPr>
              <a:t>Войти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221992" y="1844040"/>
          <a:ext cx="3444240" cy="1002792"/>
        </p:xfrm>
        <a:graphic>
          <a:graphicData uri="http://schemas.openxmlformats.org/drawingml/2006/table">
            <a:tbl>
              <a:tblPr/>
              <a:tblGrid>
                <a:gridCol w="1054608"/>
                <a:gridCol w="1335024"/>
                <a:gridCol w="1054608"/>
              </a:tblGrid>
              <a:tr h="557784">
                <a:tc>
                  <a:txBody>
                    <a:bodyPr/>
                    <a:lstStyle/>
                    <a:p>
                      <a:pPr marL="190500" indent="0">
                        <a:lnSpc>
                          <a:spcPts val="840"/>
                        </a:lnSpc>
                      </a:pPr>
                      <a:r>
                        <a:rPr lang="ru" sz="750">
                          <a:solidFill>
                            <a:srgbClr val="5B4D3F"/>
                          </a:solidFill>
                          <a:latin typeface="Arial"/>
                        </a:rPr>
                        <a:t>Открытое</a:t>
                      </a:r>
                    </a:p>
                    <a:p>
                      <a:pPr marL="190500" indent="0">
                        <a:lnSpc>
                          <a:spcPts val="840"/>
                        </a:lnSpc>
                      </a:pPr>
                      <a:r>
                        <a:rPr lang="ru" sz="750">
                          <a:solidFill>
                            <a:srgbClr val="5B4D3F"/>
                          </a:solidFill>
                          <a:latin typeface="Arial"/>
                        </a:rPr>
                        <a:t>образование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160"/>
                        </a:lnSpc>
                      </a:pPr>
                      <a:r>
                        <a:rPr lang="ru" sz="950" b="1">
                          <a:solidFill>
                            <a:srgbClr val="404040"/>
                          </a:solidFill>
                          <a:latin typeface="Times New Roman"/>
                        </a:rPr>
                        <a:t>Курсы ведущих вузов Рос</a:t>
                      </a:r>
                    </a:p>
                    <a:p>
                      <a:pPr indent="0">
                        <a:lnSpc>
                          <a:spcPts val="730"/>
                        </a:lnSpc>
                      </a:pPr>
                      <a:r>
                        <a:rPr lang="ru" sz="550" i="1">
                          <a:solidFill>
                            <a:srgbClr val="BB7975"/>
                          </a:solidFill>
                          <a:latin typeface="Calibri"/>
                        </a:rPr>
                        <a:t>для каждого без ограничений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160"/>
                        </a:lnSpc>
                      </a:pPr>
                      <a:r>
                        <a:rPr lang="ru" sz="950" b="1">
                          <a:solidFill>
                            <a:srgbClr val="5B4D3F"/>
                          </a:solidFill>
                          <a:latin typeface="Times New Roman"/>
                        </a:rPr>
                        <a:t>сии </a:t>
                      </a:r>
                      <a:r>
                        <a:rPr lang="ru" sz="750" i="1">
                          <a:solidFill>
                            <a:srgbClr val="3C85C0"/>
                          </a:solidFill>
                          <a:latin typeface="Times New Roman"/>
                        </a:rPr>
                        <a:t>ШЯЩЩЩЩ</a:t>
                      </a:r>
                    </a:p>
                  </a:txBody>
                  <a:tcPr marL="0" marR="0" marT="0" marB="0" anchor="ctr"/>
                </a:tc>
              </a:tr>
              <a:tr h="445008">
                <a:tc>
                  <a:txBody>
                    <a:bodyPr/>
                    <a:lstStyle/>
                    <a:p>
                      <a:pPr indent="0" algn="r">
                        <a:lnSpc>
                          <a:spcPts val="550"/>
                        </a:lnSpc>
                      </a:pPr>
                      <a:r>
                        <a:rPr lang="ru" sz="450">
                          <a:solidFill>
                            <a:srgbClr val="547183"/>
                          </a:solidFill>
                          <a:latin typeface="Calibri"/>
                        </a:rPr>
                        <a:t>Сейчас дост</a:t>
                      </a:r>
                    </a:p>
                  </a:txBody>
                  <a:tcPr marL="0" marR="0" marT="0" marB="0" anchor="ctr">
                    <a:solidFill>
                      <a:srgbClr val="26374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550"/>
                        </a:lnSpc>
                      </a:pPr>
                      <a:r>
                        <a:rPr lang="ru" sz="450">
                          <a:solidFill>
                            <a:srgbClr val="547183"/>
                          </a:solidFill>
                          <a:latin typeface="Calibri"/>
                        </a:rPr>
                        <a:t>упно 10/ курсов по разным направлениям подг</a:t>
                      </a:r>
                    </a:p>
                  </a:txBody>
                  <a:tcPr marL="0" marR="0" marT="0" marB="0" anchor="ctr">
                    <a:solidFill>
                      <a:srgbClr val="26374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550"/>
                        </a:lnSpc>
                      </a:pPr>
                      <a:r>
                        <a:rPr lang="ru" sz="450">
                          <a:solidFill>
                            <a:srgbClr val="547183"/>
                          </a:solidFill>
                          <a:latin typeface="Calibri"/>
                        </a:rPr>
                        <a:t>отовки</a:t>
                      </a:r>
                    </a:p>
                  </a:txBody>
                  <a:tcPr marL="0" marR="0" marT="0" marB="0" anchor="ctr">
                    <a:solidFill>
                      <a:srgbClr val="263740"/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880616" y="6324600"/>
            <a:ext cx="582168" cy="10972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ru" sz="600">
                <a:solidFill>
                  <a:srgbClr val="FFFFFF"/>
                </a:solidFill>
                <a:latin typeface="Calibri"/>
              </a:rPr>
              <a:t>Онлайн-курсы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440680" y="6327648"/>
            <a:ext cx="569976" cy="1127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ru" sz="600">
                <a:solidFill>
                  <a:srgbClr val="FFFFFF"/>
                </a:solidFill>
                <a:latin typeface="Calibri"/>
              </a:rPr>
              <a:t>Спецпроекты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13760" y="4754880"/>
            <a:ext cx="1072896" cy="609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670"/>
              </a:lnSpc>
            </a:pPr>
            <a:r>
              <a:rPr lang="ru" sz="500" spc="100">
                <a:solidFill>
                  <a:srgbClr val="FFFFFF"/>
                </a:solidFill>
                <a:latin typeface="Palatino Linotype"/>
              </a:rPr>
              <a:t>Просветительский проект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029712" y="5029200"/>
            <a:ext cx="1822704" cy="2072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00"/>
              </a:lnSpc>
            </a:pPr>
            <a:r>
              <a:rPr lang="ru" sz="1900" b="1">
                <a:solidFill>
                  <a:srgbClr val="FFFFFF"/>
                </a:solidFill>
                <a:latin typeface="Century Gothic"/>
              </a:rPr>
              <a:t>ЛЕКТОРИУМ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437888" y="6126480"/>
            <a:ext cx="152400" cy="6705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101600" indent="0">
              <a:lnSpc>
                <a:spcPts val="730"/>
              </a:lnSpc>
            </a:pPr>
            <a:r>
              <a:rPr lang="ru" sz="600">
                <a:solidFill>
                  <a:srgbClr val="FFFFFF"/>
                </a:solidFill>
                <a:latin typeface="Calibri"/>
              </a:rPr>
              <a:t>СЮ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133344" y="6339840"/>
            <a:ext cx="451104" cy="609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ru" sz="600">
                <a:solidFill>
                  <a:srgbClr val="FFFFFF"/>
                </a:solidFill>
                <a:latin typeface="Corbel"/>
              </a:rPr>
              <a:t>Медиатека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297680" y="6352032"/>
            <a:ext cx="512064" cy="54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ru" sz="600">
                <a:solidFill>
                  <a:srgbClr val="E0E3DE"/>
                </a:solidFill>
                <a:latin typeface="Corbel"/>
              </a:rPr>
              <a:t>Издательство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998208" y="4383024"/>
            <a:ext cx="2255520" cy="810768"/>
          </a:xfrm>
          <a:prstGeom prst="rect">
            <a:avLst/>
          </a:prstGeom>
          <a:solidFill>
            <a:srgbClr val="000000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160"/>
              </a:lnSpc>
              <a:spcAft>
                <a:spcPts val="840"/>
              </a:spcAft>
            </a:pPr>
            <a:r>
              <a:rPr lang="ru" sz="950" b="1">
                <a:solidFill>
                  <a:srgbClr val="FFFFFF"/>
                </a:solidFill>
                <a:latin typeface="Times New Roman"/>
              </a:rPr>
              <a:t>ф </a:t>
            </a:r>
            <a:r>
              <a:rPr lang="en-US" sz="950" b="1">
                <a:solidFill>
                  <a:srgbClr val="CBCBCB"/>
                </a:solidFill>
                <a:latin typeface="Times New Roman"/>
              </a:rPr>
              <a:t>stepik</a:t>
            </a:r>
          </a:p>
          <a:p>
            <a:pPr indent="0" algn="just">
              <a:lnSpc>
                <a:spcPts val="1560"/>
              </a:lnSpc>
            </a:pPr>
            <a:r>
              <a:rPr lang="ru" sz="1300">
                <a:solidFill>
                  <a:srgbClr val="FFFFFF"/>
                </a:solidFill>
                <a:latin typeface="Calibri"/>
              </a:rPr>
              <a:t>Получите востребованные знания бесплатно</a:t>
            </a:r>
          </a:p>
          <a:p>
            <a:pPr indent="0">
              <a:lnSpc>
                <a:spcPts val="730"/>
              </a:lnSpc>
            </a:pPr>
            <a:r>
              <a:rPr lang="ru" sz="600">
                <a:solidFill>
                  <a:srgbClr val="7F798A"/>
                </a:solidFill>
                <a:latin typeface="Calibri"/>
              </a:rPr>
              <a:t>Онлайн-курсы от ведущих вузов и компаний страны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126224" y="5455920"/>
            <a:ext cx="810768" cy="914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ru" sz="600">
                <a:solidFill>
                  <a:srgbClr val="5B5C5A"/>
                </a:solidFill>
                <a:latin typeface="Calibri"/>
              </a:rPr>
              <a:t>Посмотреть каталог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644384" y="6205728"/>
            <a:ext cx="1103376" cy="146304"/>
          </a:xfrm>
          <a:prstGeom prst="rect">
            <a:avLst/>
          </a:prstGeom>
          <a:solidFill>
            <a:srgbClr val="14181A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20"/>
              </a:lnSpc>
            </a:pPr>
            <a:r>
              <a:rPr lang="ru" sz="1000" b="1">
                <a:solidFill>
                  <a:srgbClr val="E0E3DE"/>
                </a:solidFill>
                <a:latin typeface="Corbel"/>
              </a:rPr>
              <a:t>Яндекс </a:t>
            </a:r>
            <a:r>
              <a:rPr lang="en-US" sz="750">
                <a:solidFill>
                  <a:srgbClr val="E0E3DE"/>
                </a:solidFill>
                <a:latin typeface="Arial"/>
              </a:rPr>
              <a:t>Omailru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" y="195072"/>
            <a:ext cx="1024128" cy="777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656" y="353568"/>
            <a:ext cx="10735056" cy="8778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416" y="1898904"/>
            <a:ext cx="9156192" cy="40873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88008" y="451104"/>
            <a:ext cx="5294376" cy="298704"/>
          </a:xfrm>
          <a:prstGeom prst="rect">
            <a:avLst/>
          </a:prstGeom>
          <a:solidFill>
            <a:srgbClr val="8DC142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00"/>
              </a:lnSpc>
            </a:pPr>
            <a:r>
              <a:rPr lang="ru" sz="1900" b="1">
                <a:solidFill>
                  <a:srgbClr val="FFFFFF"/>
                </a:solidFill>
                <a:latin typeface="Century Gothic"/>
              </a:rPr>
              <a:t>ОНААЙН-ПЕДАГОГ ТОЖЕ ПРОФЕССИЯ</a:t>
            </a:r>
            <a:r>
              <a:rPr lang="ru" sz="1900" b="1">
                <a:solidFill>
                  <a:srgbClr val="C8E0A5"/>
                </a:solidFill>
                <a:latin typeface="Century Gothic"/>
              </a:rPr>
              <a:t>...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" y="195072"/>
            <a:ext cx="1024128" cy="777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656" y="353568"/>
            <a:ext cx="10735056" cy="8778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272" y="1505712"/>
            <a:ext cx="1420368" cy="1612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416" y="3663696"/>
            <a:ext cx="1405128" cy="1834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0256" y="2020824"/>
            <a:ext cx="2042160" cy="26182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94104" y="505968"/>
            <a:ext cx="3148584" cy="243840"/>
          </a:xfrm>
          <a:prstGeom prst="rect">
            <a:avLst/>
          </a:prstGeom>
          <a:solidFill>
            <a:srgbClr val="8DC142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00"/>
              </a:lnSpc>
            </a:pPr>
            <a:r>
              <a:rPr lang="ru" sz="1900" b="1">
                <a:solidFill>
                  <a:srgbClr val="FFFFFF"/>
                </a:solidFill>
                <a:latin typeface="Century Gothic"/>
              </a:rPr>
              <a:t>КОЕ ЧТО О БЛОГЕРАХ</a:t>
            </a:r>
            <a:r>
              <a:rPr lang="ru" sz="1900" b="1">
                <a:solidFill>
                  <a:srgbClr val="C8E0A5"/>
                </a:solidFill>
                <a:latin typeface="Century Gothic"/>
              </a:rPr>
              <a:t>...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02864" y="1722120"/>
            <a:ext cx="2578608" cy="12862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760"/>
              </a:lnSpc>
            </a:pPr>
            <a:r>
              <a:rPr lang="ru" sz="1800" b="1">
                <a:solidFill>
                  <a:srgbClr val="7030A0"/>
                </a:solidFill>
                <a:latin typeface="Calibri"/>
              </a:rPr>
              <a:t>ИванГай</a:t>
            </a:r>
          </a:p>
          <a:p>
            <a:pPr indent="0">
              <a:lnSpc>
                <a:spcPts val="2760"/>
              </a:lnSpc>
            </a:pPr>
            <a:r>
              <a:rPr lang="ru" sz="1800">
                <a:solidFill>
                  <a:srgbClr val="75A941"/>
                </a:solidFill>
                <a:latin typeface="Calibri"/>
              </a:rPr>
              <a:t>•    </a:t>
            </a:r>
            <a:r>
              <a:rPr lang="ru" sz="1800">
                <a:solidFill>
                  <a:srgbClr val="7030A0"/>
                </a:solidFill>
                <a:latin typeface="Calibri"/>
              </a:rPr>
              <a:t>Возраст - 22 года</a:t>
            </a:r>
          </a:p>
          <a:p>
            <a:pPr indent="0">
              <a:lnSpc>
                <a:spcPts val="2760"/>
              </a:lnSpc>
            </a:pPr>
            <a:r>
              <a:rPr lang="ru" sz="1800">
                <a:solidFill>
                  <a:srgbClr val="75A941"/>
                </a:solidFill>
                <a:latin typeface="Calibri"/>
              </a:rPr>
              <a:t>•    </a:t>
            </a:r>
            <a:r>
              <a:rPr lang="ru" sz="1800">
                <a:solidFill>
                  <a:srgbClr val="7030A0"/>
                </a:solidFill>
                <a:latin typeface="Calibri"/>
              </a:rPr>
              <a:t>Подписчики - 13,2 млн.</a:t>
            </a:r>
          </a:p>
          <a:p>
            <a:pPr indent="0">
              <a:lnSpc>
                <a:spcPts val="2760"/>
              </a:lnSpc>
              <a:spcAft>
                <a:spcPts val="4200"/>
              </a:spcAft>
            </a:pPr>
            <a:r>
              <a:rPr lang="ru" sz="1800">
                <a:solidFill>
                  <a:srgbClr val="75A941"/>
                </a:solidFill>
                <a:latin typeface="Calibri"/>
              </a:rPr>
              <a:t>•    </a:t>
            </a:r>
            <a:r>
              <a:rPr lang="ru" sz="1800">
                <a:solidFill>
                  <a:srgbClr val="7030A0"/>
                </a:solidFill>
                <a:latin typeface="Calibri"/>
              </a:rPr>
              <a:t>Просмотры - 3,1 млрд.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05912" y="3892296"/>
            <a:ext cx="2301240" cy="92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736"/>
              </a:lnSpc>
              <a:spcBef>
                <a:spcPts val="4200"/>
              </a:spcBef>
            </a:pPr>
            <a:r>
              <a:rPr lang="en-US" sz="1800" b="1">
                <a:solidFill>
                  <a:srgbClr val="7030A0"/>
                </a:solidFill>
                <a:latin typeface="Calibri"/>
              </a:rPr>
              <a:t>Wylsa</a:t>
            </a:r>
          </a:p>
          <a:p>
            <a:pPr indent="0">
              <a:lnSpc>
                <a:spcPts val="2736"/>
              </a:lnSpc>
            </a:pPr>
            <a:r>
              <a:rPr lang="en-US" sz="1800">
                <a:solidFill>
                  <a:srgbClr val="75A941"/>
                </a:solidFill>
                <a:latin typeface="Calibri"/>
              </a:rPr>
              <a:t>•    </a:t>
            </a:r>
            <a:r>
              <a:rPr lang="ru" sz="1800">
                <a:solidFill>
                  <a:srgbClr val="7030A0"/>
                </a:solidFill>
                <a:latin typeface="Calibri"/>
              </a:rPr>
              <a:t>Возраст </a:t>
            </a:r>
            <a:r>
              <a:rPr lang="en-US" sz="1800">
                <a:solidFill>
                  <a:srgbClr val="7030A0"/>
                </a:solidFill>
                <a:latin typeface="Calibri"/>
              </a:rPr>
              <a:t>- 32 </a:t>
            </a:r>
            <a:r>
              <a:rPr lang="ru" sz="1800">
                <a:solidFill>
                  <a:srgbClr val="7030A0"/>
                </a:solidFill>
                <a:latin typeface="Calibri"/>
              </a:rPr>
              <a:t>года</a:t>
            </a:r>
          </a:p>
          <a:p>
            <a:pPr indent="0">
              <a:lnSpc>
                <a:spcPts val="2736"/>
              </a:lnSpc>
            </a:pPr>
            <a:r>
              <a:rPr lang="ru" sz="1800">
                <a:solidFill>
                  <a:srgbClr val="75A941"/>
                </a:solidFill>
                <a:latin typeface="Calibri"/>
              </a:rPr>
              <a:t>•    </a:t>
            </a:r>
            <a:r>
              <a:rPr lang="ru" sz="1800">
                <a:solidFill>
                  <a:srgbClr val="7030A0"/>
                </a:solidFill>
                <a:latin typeface="Calibri"/>
              </a:rPr>
              <a:t>Подписчики - 5 млн.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24544" y="2255520"/>
            <a:ext cx="2520696" cy="12740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736"/>
              </a:lnSpc>
            </a:pPr>
            <a:r>
              <a:rPr lang="ru" sz="1800" b="1">
                <a:solidFill>
                  <a:srgbClr val="7030A0"/>
                </a:solidFill>
                <a:latin typeface="Calibri"/>
              </a:rPr>
              <a:t>Дудь</a:t>
            </a:r>
          </a:p>
          <a:p>
            <a:pPr indent="0">
              <a:lnSpc>
                <a:spcPts val="2736"/>
              </a:lnSpc>
            </a:pPr>
            <a:r>
              <a:rPr lang="ru" sz="1800">
                <a:solidFill>
                  <a:srgbClr val="75A941"/>
                </a:solidFill>
                <a:latin typeface="Calibri"/>
              </a:rPr>
              <a:t>•    </a:t>
            </a:r>
            <a:r>
              <a:rPr lang="ru" sz="1800">
                <a:solidFill>
                  <a:srgbClr val="7030A0"/>
                </a:solidFill>
                <a:latin typeface="Calibri"/>
              </a:rPr>
              <a:t>Возраст - 31 год</a:t>
            </a:r>
          </a:p>
          <a:p>
            <a:pPr indent="0">
              <a:lnSpc>
                <a:spcPts val="2736"/>
              </a:lnSpc>
            </a:pPr>
            <a:r>
              <a:rPr lang="ru" sz="1800">
                <a:solidFill>
                  <a:srgbClr val="75A941"/>
                </a:solidFill>
                <a:latin typeface="Calibri"/>
              </a:rPr>
              <a:t>•    </a:t>
            </a:r>
            <a:r>
              <a:rPr lang="ru" sz="1800">
                <a:solidFill>
                  <a:srgbClr val="7030A0"/>
                </a:solidFill>
                <a:latin typeface="Calibri"/>
              </a:rPr>
              <a:t>Подписчики - 3,5 млн.</a:t>
            </a:r>
          </a:p>
          <a:p>
            <a:pPr indent="0">
              <a:lnSpc>
                <a:spcPts val="2736"/>
              </a:lnSpc>
            </a:pPr>
            <a:r>
              <a:rPr lang="ru" sz="1800">
                <a:solidFill>
                  <a:srgbClr val="75A941"/>
                </a:solidFill>
                <a:latin typeface="Calibri"/>
              </a:rPr>
              <a:t>•    </a:t>
            </a:r>
            <a:r>
              <a:rPr lang="ru" sz="1800">
                <a:solidFill>
                  <a:srgbClr val="7030A0"/>
                </a:solidFill>
                <a:latin typeface="Calibri"/>
              </a:rPr>
              <a:t>Просмотры - 300 млн.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72" y="240792"/>
            <a:ext cx="899160" cy="731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416" y="1240536"/>
            <a:ext cx="4782312" cy="5163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344" y="725424"/>
            <a:ext cx="5263896" cy="3383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2344" y="4364736"/>
            <a:ext cx="4297680" cy="20299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88008" y="451104"/>
            <a:ext cx="2660904" cy="316992"/>
          </a:xfrm>
          <a:prstGeom prst="rect">
            <a:avLst/>
          </a:prstGeom>
          <a:solidFill>
            <a:srgbClr val="8DC142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00"/>
              </a:lnSpc>
            </a:pPr>
            <a:r>
              <a:rPr lang="ru" sz="1900" b="1">
                <a:solidFill>
                  <a:srgbClr val="FFFFFF"/>
                </a:solidFill>
                <a:latin typeface="Century Gothic"/>
              </a:rPr>
              <a:t>АЙ-ДА НА «УЛИЦУ»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080" y="417576"/>
            <a:ext cx="3508248" cy="33893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4" y="4632960"/>
            <a:ext cx="2106168" cy="1770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216" y="6038088"/>
            <a:ext cx="8927592" cy="7101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71016" y="1691640"/>
            <a:ext cx="6519672" cy="21396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3300"/>
              </a:lnSpc>
              <a:spcBef>
                <a:spcPts val="3150"/>
              </a:spcBef>
              <a:spcAft>
                <a:spcPts val="350"/>
              </a:spcAft>
            </a:pPr>
            <a:r>
              <a:rPr lang="ru" sz="2700" b="1">
                <a:solidFill>
                  <a:srgbClr val="7030A0"/>
                </a:solidFill>
                <a:latin typeface="Calibri"/>
              </a:rPr>
              <a:t>Молчанов Александр Сергеевич, к.п.н.</a:t>
            </a:r>
          </a:p>
          <a:p>
            <a:pPr indent="0">
              <a:lnSpc>
                <a:spcPts val="2592"/>
              </a:lnSpc>
              <a:spcAft>
                <a:spcPts val="350"/>
              </a:spcAft>
            </a:pPr>
            <a:r>
              <a:rPr lang="ru" sz="2300">
                <a:solidFill>
                  <a:srgbClr val="7F798A"/>
                </a:solidFill>
                <a:latin typeface="Calibri"/>
              </a:rPr>
              <a:t>Зам. руководителя комитета по профобразованию и подготовке кадров общероссийской общественной организации «Деловая Россия» </a:t>
            </a:r>
            <a:r>
              <a:rPr lang="en-US" sz="2300" u="sng">
                <a:solidFill>
                  <a:srgbClr val="0563C1"/>
                </a:solidFill>
                <a:latin typeface="Calibri"/>
                <a:hlinkClick r:id="rId5"/>
              </a:rPr>
              <a:t>Alex.molchanow@gmail.com</a:t>
            </a:r>
          </a:p>
          <a:p>
            <a:pPr indent="0">
              <a:lnSpc>
                <a:spcPts val="2810"/>
              </a:lnSpc>
            </a:pPr>
            <a:r>
              <a:rPr lang="ru" sz="2300">
                <a:solidFill>
                  <a:srgbClr val="800080"/>
                </a:solidFill>
                <a:latin typeface="Calibri"/>
              </a:rPr>
              <a:t>+7-925-0387870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13048" y="5312664"/>
            <a:ext cx="7217664" cy="694944"/>
          </a:xfrm>
          <a:prstGeom prst="rect">
            <a:avLst/>
          </a:prstGeom>
          <a:solidFill>
            <a:srgbClr val="944AA1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904"/>
              </a:lnSpc>
            </a:pPr>
            <a:r>
              <a:rPr lang="ru" sz="2700" b="1">
                <a:solidFill>
                  <a:srgbClr val="FFFFFF"/>
                </a:solidFill>
                <a:latin typeface="Calibri"/>
              </a:rPr>
              <a:t>Профессиональное электронное образование ООО «Е-проф» </a:t>
            </a:r>
            <a:r>
              <a:rPr lang="en-US" sz="2700" b="1">
                <a:solidFill>
                  <a:srgbClr val="FFFFFF"/>
                </a:solidFill>
                <a:latin typeface="Calibri"/>
                <a:hlinkClick r:id="rId6"/>
              </a:rPr>
              <a:t>www.profedu.online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" y="195072"/>
            <a:ext cx="1024128" cy="777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608" y="966216"/>
            <a:ext cx="9232392" cy="54162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7392" y="768096"/>
            <a:ext cx="646176" cy="4632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94104" y="502920"/>
            <a:ext cx="7869936" cy="265176"/>
          </a:xfrm>
          <a:prstGeom prst="rect">
            <a:avLst/>
          </a:prstGeom>
          <a:solidFill>
            <a:srgbClr val="8DC142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00"/>
              </a:lnSpc>
            </a:pPr>
            <a:r>
              <a:rPr lang="ru" sz="1900" b="1">
                <a:solidFill>
                  <a:srgbClr val="FFFFFF"/>
                </a:solidFill>
                <a:latin typeface="Century Gothic"/>
              </a:rPr>
              <a:t>МОДЕЛЬ КОММУНИКАЦИИ? АУДИТОРИИ? ФОРМЫ РАБОТЫ?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63496" y="6592824"/>
            <a:ext cx="8068056" cy="1981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590"/>
              </a:lnSpc>
            </a:pPr>
            <a:r>
              <a:rPr lang="ru" sz="1300">
                <a:solidFill>
                  <a:srgbClr val="5B5C5A"/>
                </a:solidFill>
                <a:latin typeface="Calibri"/>
              </a:rPr>
              <a:t>Источник: </a:t>
            </a:r>
            <a:r>
              <a:rPr lang="en-US" sz="1300">
                <a:solidFill>
                  <a:srgbClr val="5B5C5A"/>
                </a:solidFill>
                <a:latin typeface="Calibri"/>
                <a:hlinkClick r:id="rId5"/>
              </a:rPr>
              <a:t>http://polzam.rU/images/history/99/1/8/1.28.8_%D0%94%D0%BE%D1%81%D0%BA%D0%B0_05.jpg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" y="195072"/>
            <a:ext cx="1024128" cy="777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80" y="1219200"/>
            <a:ext cx="9275064" cy="53919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7392" y="768096"/>
            <a:ext cx="646176" cy="4632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94104" y="502920"/>
            <a:ext cx="4636008" cy="268224"/>
          </a:xfrm>
          <a:prstGeom prst="rect">
            <a:avLst/>
          </a:prstGeom>
          <a:solidFill>
            <a:srgbClr val="8DC142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00"/>
              </a:lnSpc>
            </a:pPr>
            <a:r>
              <a:rPr lang="ru" sz="1900" b="1">
                <a:solidFill>
                  <a:srgbClr val="FFFFFF"/>
                </a:solidFill>
                <a:latin typeface="Century Gothic"/>
              </a:rPr>
              <a:t>НЕТ, НЕТ И НЕТ</a:t>
            </a:r>
            <a:r>
              <a:rPr lang="ru" sz="1900" b="1">
                <a:solidFill>
                  <a:srgbClr val="C8E0A5"/>
                </a:solidFill>
                <a:latin typeface="Century Gothic"/>
              </a:rPr>
              <a:t>... </a:t>
            </a:r>
            <a:r>
              <a:rPr lang="ru" sz="1900" b="1">
                <a:solidFill>
                  <a:srgbClr val="FFFFFF"/>
                </a:solidFill>
                <a:latin typeface="Century Gothic"/>
              </a:rPr>
              <a:t>А ЧТО ЖЕ ТОГДА?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592824" y="4340352"/>
          <a:ext cx="3057144" cy="912368"/>
        </p:xfrm>
        <a:graphic>
          <a:graphicData uri="http://schemas.openxmlformats.org/drawingml/2006/table">
            <a:tbl>
              <a:tblPr/>
              <a:tblGrid>
                <a:gridCol w="301752"/>
                <a:gridCol w="713232"/>
                <a:gridCol w="237744"/>
                <a:gridCol w="359664"/>
                <a:gridCol w="862584"/>
                <a:gridCol w="582168"/>
              </a:tblGrid>
              <a:tr h="106680"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>
                    <a:solidFill>
                      <a:srgbClr val="8F7860"/>
                    </a:solidFill>
                  </a:tcPr>
                </a:tc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>
                    <a:solidFill>
                      <a:srgbClr val="8F7860"/>
                    </a:solidFill>
                  </a:tcPr>
                </a:tc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>
                    <a:solidFill>
                      <a:srgbClr val="C1BEBF"/>
                    </a:solidFill>
                  </a:tcPr>
                </a:tc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>
                    <a:solidFill>
                      <a:srgbClr val="516996"/>
                    </a:solidFill>
                  </a:tcPr>
                </a:tc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>
                    <a:solidFill>
                      <a:srgbClr val="D3B789"/>
                    </a:solidFill>
                  </a:tcPr>
                </a:tc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>
                    <a:solidFill>
                      <a:srgbClr val="786753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indent="0" algn="r">
                        <a:lnSpc>
                          <a:spcPts val="830"/>
                        </a:lnSpc>
                      </a:pPr>
                      <a:r>
                        <a:rPr lang="ru" sz="750" i="1">
                          <a:solidFill>
                            <a:srgbClr val="302209"/>
                          </a:solidFill>
                          <a:latin typeface="Times New Roman"/>
                        </a:rPr>
                        <a:t>*</a:t>
                      </a:r>
                    </a:p>
                  </a:txBody>
                  <a:tcPr marL="0" marR="0" marT="0" marB="0" anchor="b">
                    <a:solidFill>
                      <a:srgbClr val="C1BEB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710"/>
                        </a:lnSpc>
                      </a:pPr>
                      <a:r>
                        <a:rPr lang="ru" sz="600" i="1">
                          <a:solidFill>
                            <a:srgbClr val="45351E"/>
                          </a:solidFill>
                          <a:latin typeface="Century Gothic"/>
                        </a:rPr>
                        <a:t>Ж</a:t>
                      </a:r>
                    </a:p>
                    <a:p>
                      <a:pPr indent="0" algn="just">
                        <a:lnSpc>
                          <a:spcPts val="1160"/>
                        </a:lnSpc>
                      </a:pPr>
                      <a:r>
                        <a:rPr lang="en-US" sz="750" i="1">
                          <a:solidFill>
                            <a:srgbClr val="45351E"/>
                          </a:solidFill>
                          <a:latin typeface="Times New Roman"/>
                        </a:rPr>
                        <a:t>W</a:t>
                      </a:r>
                      <a:r>
                        <a:rPr lang="en-US" sz="950" b="1">
                          <a:solidFill>
                            <a:srgbClr val="45351E"/>
                          </a:solidFill>
                          <a:latin typeface="Times New Roman"/>
                        </a:rPr>
                        <a:t>    </a:t>
                      </a:r>
                      <a:r>
                        <a:rPr lang="en-US" sz="950" b="1">
                          <a:solidFill>
                            <a:srgbClr val="726F70"/>
                          </a:solidFill>
                          <a:latin typeface="Times New Roman"/>
                        </a:rPr>
                        <a:t>JL</a:t>
                      </a:r>
                    </a:p>
                    <a:p>
                      <a:pPr indent="0" algn="just">
                        <a:lnSpc>
                          <a:spcPts val="1160"/>
                        </a:lnSpc>
                      </a:pPr>
                      <a:r>
                        <a:rPr lang="ru" sz="950" b="1">
                          <a:solidFill>
                            <a:srgbClr val="45351E"/>
                          </a:solidFill>
                          <a:latin typeface="Times New Roman"/>
                        </a:rPr>
                        <a:t>■ </a:t>
                      </a:r>
                      <a:r>
                        <a:rPr lang="ru" sz="400">
                          <a:solidFill>
                            <a:srgbClr val="45351E"/>
                          </a:solidFill>
                          <a:latin typeface="Arial"/>
                        </a:rPr>
                        <a:t>.</a:t>
                      </a:r>
                    </a:p>
                    <a:p>
                      <a:pPr indent="0" algn="just">
                        <a:lnSpc>
                          <a:spcPts val="1160"/>
                        </a:lnSpc>
                      </a:pPr>
                      <a:r>
                        <a:rPr lang="ru" sz="950" b="1">
                          <a:latin typeface="Times New Roman"/>
                        </a:rPr>
                        <a:t>ж </a:t>
                      </a:r>
                      <a:r>
                        <a:rPr lang="ru" sz="950" baseline="30000">
                          <a:latin typeface="Times New Roman"/>
                        </a:rPr>
                        <a:t>4</a:t>
                      </a:r>
                      <a:r>
                        <a:rPr lang="ru" sz="950" b="1">
                          <a:latin typeface="Times New Roman"/>
                        </a:rPr>
                        <a:t> -</a:t>
                      </a:r>
                    </a:p>
                  </a:txBody>
                  <a:tcPr marL="0" marR="0" marT="0" marB="0">
                    <a:solidFill>
                      <a:srgbClr val="7A797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2180"/>
                        </a:lnSpc>
                      </a:pPr>
                      <a:r>
                        <a:rPr lang="en-US" sz="600" i="1">
                          <a:latin typeface="Century Gothic"/>
                        </a:rPr>
                        <a:t>f</a:t>
                      </a:r>
                      <a:r>
                        <a:rPr lang="en-US" sz="1800" b="1">
                          <a:latin typeface="Century Gothic"/>
                        </a:rPr>
                        <a:t> </a:t>
                      </a:r>
                      <a:r>
                        <a:rPr lang="ru" sz="1800" b="1">
                          <a:latin typeface="Century Gothic"/>
                        </a:rPr>
                        <a:t>ц</a:t>
                      </a:r>
                    </a:p>
                  </a:txBody>
                  <a:tcPr marL="0" marR="0" marT="0" marB="0" anchor="b">
                    <a:solidFill>
                      <a:srgbClr val="C1BEBF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/>
                    </a:p>
                  </a:txBody>
                  <a:tcPr marL="0" marR="0" marT="0" marB="0">
                    <a:solidFill>
                      <a:srgbClr val="99753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ts val="1160"/>
                        </a:lnSpc>
                      </a:pPr>
                      <a:r>
                        <a:rPr lang="ru" sz="950">
                          <a:solidFill>
                            <a:srgbClr val="5B4D3F"/>
                          </a:solidFill>
                          <a:latin typeface="Times New Roman"/>
                        </a:rPr>
                        <a:t>"*2</a:t>
                      </a:r>
                    </a:p>
                  </a:txBody>
                  <a:tcPr marL="0" marR="0" marT="0" marB="0" anchor="b">
                    <a:solidFill>
                      <a:srgbClr val="B9A686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/>
                    </a:p>
                  </a:txBody>
                  <a:tcPr marL="0" marR="0" marT="0" marB="0">
                    <a:solidFill>
                      <a:srgbClr val="7A7970"/>
                    </a:solidFill>
                  </a:tcPr>
                </a:tc>
              </a:tr>
              <a:tr h="246888">
                <a:tc gridSpan="6"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>
                    <a:solidFill>
                      <a:srgbClr val="7A79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89832" y="6592824"/>
            <a:ext cx="4221480" cy="1981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590"/>
              </a:lnSpc>
              <a:spcBef>
                <a:spcPts val="8260"/>
              </a:spcBef>
            </a:pPr>
            <a:r>
              <a:rPr lang="ru" sz="1300">
                <a:solidFill>
                  <a:srgbClr val="5B5C5A"/>
                </a:solidFill>
                <a:latin typeface="Calibri"/>
              </a:rPr>
              <a:t>Источник: </a:t>
            </a:r>
            <a:r>
              <a:rPr lang="en-US" sz="1300">
                <a:solidFill>
                  <a:srgbClr val="5B5C5A"/>
                </a:solidFill>
                <a:latin typeface="Calibri"/>
                <a:hlinkClick r:id="rId5"/>
              </a:rPr>
              <a:t>http://vdv-dubna.ru/pic/news/1435908346.jpg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" y="195072"/>
            <a:ext cx="1024128" cy="777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136" y="847344"/>
            <a:ext cx="9710928" cy="54010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39240" y="502920"/>
            <a:ext cx="10186416" cy="265176"/>
          </a:xfrm>
          <a:prstGeom prst="rect">
            <a:avLst/>
          </a:prstGeom>
          <a:solidFill>
            <a:srgbClr val="8DC142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00"/>
              </a:lnSpc>
            </a:pPr>
            <a:r>
              <a:rPr lang="ru" sz="1900" b="1">
                <a:solidFill>
                  <a:srgbClr val="C8E0A5"/>
                </a:solidFill>
                <a:latin typeface="Century Gothic"/>
              </a:rPr>
              <a:t>...</a:t>
            </a:r>
            <a:r>
              <a:rPr lang="ru" sz="1900" b="1">
                <a:solidFill>
                  <a:srgbClr val="FFFFFF"/>
                </a:solidFill>
                <a:latin typeface="Century Gothic"/>
              </a:rPr>
              <a:t>ТЕХНОЛОГИИ ушли в ОБЛАКА И ОБЕСЦЕНИЛИ ДИСТРИБУЦИЮ КОНТЕНТА</a:t>
            </a:r>
            <a:r>
              <a:rPr lang="ru" sz="1900" b="1">
                <a:solidFill>
                  <a:srgbClr val="C8E0A5"/>
                </a:solidFill>
                <a:latin typeface="Century Gothic"/>
              </a:rPr>
              <a:t>...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42616" y="6592824"/>
            <a:ext cx="6912864" cy="1981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590"/>
              </a:lnSpc>
            </a:pPr>
            <a:r>
              <a:rPr lang="ru" sz="1300">
                <a:solidFill>
                  <a:srgbClr val="5B5C5A"/>
                </a:solidFill>
                <a:latin typeface="Calibri"/>
              </a:rPr>
              <a:t>Источник: </a:t>
            </a:r>
            <a:r>
              <a:rPr lang="en-US" sz="1300">
                <a:solidFill>
                  <a:srgbClr val="5B5C5A"/>
                </a:solidFill>
                <a:latin typeface="Calibri"/>
                <a:hlinkClick r:id="rId4"/>
              </a:rPr>
              <a:t>http://hr-portal.ru/files/styles/large/public/oblachnye_tehnologii.jpg?itok=Q4jDvpcr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" y="195072"/>
            <a:ext cx="1024128" cy="777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656" y="353568"/>
            <a:ext cx="10741152" cy="8778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368" y="1749552"/>
            <a:ext cx="5986272" cy="3108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2392" y="502920"/>
            <a:ext cx="7976616" cy="246888"/>
          </a:xfrm>
          <a:prstGeom prst="rect">
            <a:avLst/>
          </a:prstGeom>
          <a:solidFill>
            <a:srgbClr val="8DC142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930"/>
              </a:lnSpc>
            </a:pPr>
            <a:r>
              <a:rPr lang="ru" sz="2400" b="1">
                <a:solidFill>
                  <a:srgbClr val="C8E0A5"/>
                </a:solidFill>
                <a:latin typeface="Calibri"/>
              </a:rPr>
              <a:t>...</a:t>
            </a:r>
            <a:r>
              <a:rPr lang="ru" sz="2400" b="1">
                <a:solidFill>
                  <a:srgbClr val="FFFFFF"/>
                </a:solidFill>
                <a:latin typeface="Calibri"/>
              </a:rPr>
              <a:t>пришло ВРЕМЯ открытых ОБРАЗОВАТЕЛЬНЫХ РЕСУРСОВ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19072" y="1731264"/>
            <a:ext cx="2779776" cy="2225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568"/>
              </a:lnSpc>
            </a:pPr>
            <a:r>
              <a:rPr lang="ru" sz="2400" b="1">
                <a:solidFill>
                  <a:srgbClr val="5B5C5A"/>
                </a:solidFill>
                <a:latin typeface="Calibri"/>
              </a:rPr>
              <a:t>В 2002 г. </a:t>
            </a:r>
            <a:r>
              <a:rPr lang="ru" sz="2400">
                <a:solidFill>
                  <a:srgbClr val="5B5C5A"/>
                </a:solidFill>
                <a:latin typeface="Calibri"/>
              </a:rPr>
              <a:t>Массачусетский технологический институт запустил среду открытых курсов </a:t>
            </a:r>
            <a:r>
              <a:rPr lang="en-US" sz="2400">
                <a:solidFill>
                  <a:srgbClr val="5B5C5A"/>
                </a:solidFill>
                <a:latin typeface="Calibri"/>
              </a:rPr>
              <a:t>MIT </a:t>
            </a:r>
            <a:r>
              <a:rPr lang="en-US" sz="2400" b="1">
                <a:solidFill>
                  <a:srgbClr val="5B5C5A"/>
                </a:solidFill>
                <a:latin typeface="Calibri"/>
              </a:rPr>
              <a:t>OCW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12720" y="4471416"/>
            <a:ext cx="838200" cy="893064"/>
          </a:xfrm>
          <a:prstGeom prst="rect">
            <a:avLst/>
          </a:prstGeom>
          <a:solidFill>
            <a:srgbClr val="D02936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1220"/>
              </a:lnSpc>
              <a:spcAft>
                <a:spcPts val="560"/>
              </a:spcAft>
            </a:pPr>
            <a:r>
              <a:rPr lang="en-US" sz="1000" b="1">
                <a:solidFill>
                  <a:srgbClr val="FFFFFF"/>
                </a:solidFill>
                <a:latin typeface="Corbel"/>
              </a:rPr>
              <a:t>CELEBRATING</a:t>
            </a:r>
          </a:p>
          <a:p>
            <a:pPr marL="292100" indent="0">
              <a:lnSpc>
                <a:spcPts val="2930"/>
              </a:lnSpc>
            </a:pPr>
            <a:r>
              <a:rPr lang="ru" sz="2400" b="1">
                <a:solidFill>
                  <a:srgbClr val="FFFFFF"/>
                </a:solidFill>
                <a:latin typeface="Calibri"/>
              </a:rPr>
              <a:t>15</a:t>
            </a:r>
          </a:p>
          <a:p>
            <a:pPr marL="127000" indent="0">
              <a:lnSpc>
                <a:spcPts val="1440"/>
              </a:lnSpc>
              <a:spcAft>
                <a:spcPts val="560"/>
              </a:spcAft>
            </a:pPr>
            <a:r>
              <a:rPr lang="ru" sz="1300">
                <a:solidFill>
                  <a:srgbClr val="FFFFFF"/>
                </a:solidFill>
                <a:latin typeface="Times New Roman"/>
              </a:rPr>
              <a:t>ЧЕАКЗ.,</a:t>
            </a:r>
          </a:p>
          <a:p>
            <a:pPr marL="127000" indent="0">
              <a:lnSpc>
                <a:spcPts val="2930"/>
              </a:lnSpc>
            </a:pPr>
            <a:r>
              <a:rPr lang="en-US" sz="2400">
                <a:solidFill>
                  <a:srgbClr val="FFFFFF"/>
                </a:solidFill>
                <a:latin typeface="Calibri"/>
              </a:rPr>
              <a:t>0CW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98592" y="2218944"/>
            <a:ext cx="5376672" cy="26395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880"/>
              </a:lnSpc>
            </a:pPr>
            <a:r>
              <a:rPr lang="ru" sz="2400">
                <a:solidFill>
                  <a:srgbClr val="800080"/>
                </a:solidFill>
                <a:latin typeface="Calibri"/>
              </a:rPr>
              <a:t>«Продажа контента или другие способы его коммерциализации в современных условиях выглядят менее привлекательными, чем</a:t>
            </a:r>
          </a:p>
          <a:p>
            <a:pPr indent="0" algn="ctr">
              <a:lnSpc>
                <a:spcPts val="2880"/>
              </a:lnSpc>
              <a:spcAft>
                <a:spcPts val="630"/>
              </a:spcAft>
            </a:pPr>
            <a:r>
              <a:rPr lang="ru" sz="2400" b="1">
                <a:solidFill>
                  <a:srgbClr val="800080"/>
                </a:solidFill>
                <a:latin typeface="Calibri"/>
              </a:rPr>
              <a:t>поиск путей для его свободного распространения</a:t>
            </a:r>
            <a:r>
              <a:rPr lang="ru" sz="2400">
                <a:solidFill>
                  <a:srgbClr val="800080"/>
                </a:solidFill>
                <a:latin typeface="Calibri"/>
              </a:rPr>
              <a:t>»</a:t>
            </a:r>
          </a:p>
          <a:p>
            <a:pPr indent="0" algn="r">
              <a:lnSpc>
                <a:spcPts val="2930"/>
              </a:lnSpc>
              <a:spcAft>
                <a:spcPts val="8400"/>
              </a:spcAft>
            </a:pPr>
            <a:r>
              <a:rPr lang="ru" sz="2400" i="1">
                <a:solidFill>
                  <a:srgbClr val="404040"/>
                </a:solidFill>
                <a:latin typeface="Calibri"/>
              </a:rPr>
              <a:t>проф. Стивен Лерман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53768" y="6550152"/>
            <a:ext cx="8284464" cy="1981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590"/>
              </a:lnSpc>
              <a:spcBef>
                <a:spcPts val="8400"/>
              </a:spcBef>
            </a:pPr>
            <a:r>
              <a:rPr lang="ru" sz="1300">
                <a:solidFill>
                  <a:srgbClr val="5B5C5A"/>
                </a:solidFill>
                <a:latin typeface="Calibri"/>
              </a:rPr>
              <a:t>Источник: </a:t>
            </a:r>
            <a:r>
              <a:rPr lang="en-US" sz="1300">
                <a:solidFill>
                  <a:srgbClr val="5B5C5A"/>
                </a:solidFill>
                <a:latin typeface="Calibri"/>
              </a:rPr>
              <a:t>MIT OpenCourseWare: A Decade of Global Benefit</a:t>
            </a:r>
            <a:r>
              <a:rPr lang="en-US" sz="1300">
                <a:solidFill>
                  <a:srgbClr val="5B5C5A"/>
                </a:solidFill>
                <a:latin typeface="Calibri"/>
                <a:hlinkClick r:id="rId5"/>
              </a:rPr>
              <a:t> </a:t>
            </a:r>
            <a:r>
              <a:rPr lang="en-US" sz="1300" u="sng">
                <a:solidFill>
                  <a:srgbClr val="0563C1"/>
                </a:solidFill>
                <a:latin typeface="Calibri"/>
                <a:hlinkClick r:id="rId5"/>
              </a:rPr>
              <a:t>http://web.mit.edu/fnl/volume/231/miyagawa.html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72" y="240792"/>
            <a:ext cx="899160" cy="731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656" y="353568"/>
            <a:ext cx="10735056" cy="8778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184" y="1383792"/>
            <a:ext cx="8037576" cy="45171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2392" y="661416"/>
            <a:ext cx="286512" cy="88392"/>
          </a:xfrm>
          <a:prstGeom prst="rect">
            <a:avLst/>
          </a:prstGeom>
          <a:solidFill>
            <a:srgbClr val="8DC142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300">
                <a:solidFill>
                  <a:srgbClr val="FFFFFF"/>
                </a:solidFill>
                <a:latin typeface="Times New Roman"/>
              </a:rPr>
              <a:t>• • •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2056" y="502920"/>
            <a:ext cx="5632704" cy="243840"/>
          </a:xfrm>
          <a:prstGeom prst="rect">
            <a:avLst/>
          </a:prstGeom>
          <a:solidFill>
            <a:srgbClr val="8DC142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00"/>
              </a:lnSpc>
            </a:pPr>
            <a:r>
              <a:rPr lang="ru" sz="1900" b="1">
                <a:solidFill>
                  <a:srgbClr val="FFFFFF"/>
                </a:solidFill>
                <a:latin typeface="Century Gothic"/>
              </a:rPr>
              <a:t>ОБРАЗОВАТЕЛЬНЫХ ПЛАТФОРМ И </a:t>
            </a:r>
            <a:r>
              <a:rPr lang="en-US" sz="1900" b="1">
                <a:solidFill>
                  <a:srgbClr val="FFFFFF"/>
                </a:solidFill>
                <a:latin typeface="Century Gothic"/>
              </a:rPr>
              <a:t>MOOC’S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71344" y="6156960"/>
            <a:ext cx="1008888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70"/>
              </a:lnSpc>
            </a:pPr>
            <a:r>
              <a:rPr lang="en-US" sz="1050" b="1">
                <a:solidFill>
                  <a:srgbClr val="353534"/>
                </a:solidFill>
                <a:latin typeface="Century Gothic"/>
              </a:rPr>
              <a:t>Direclly related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75760" y="6214872"/>
            <a:ext cx="1962912" cy="4998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0" indent="0" algn="just">
              <a:lnSpc>
                <a:spcPts val="2328"/>
              </a:lnSpc>
            </a:pPr>
            <a:r>
              <a:rPr lang="en-US" sz="1100" b="1">
                <a:solidFill>
                  <a:srgbClr val="404040"/>
                </a:solidFill>
                <a:latin typeface="Times New Roman"/>
              </a:rPr>
              <a:t>Established MOOC platforms Entrepreneurial initiatives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31136" y="6507480"/>
            <a:ext cx="993648" cy="14325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70"/>
              </a:lnSpc>
            </a:pPr>
            <a:r>
              <a:rPr lang="en-US" sz="1050" b="1">
                <a:latin typeface="Century Gothic"/>
              </a:rPr>
              <a:t>► </a:t>
            </a:r>
            <a:r>
              <a:rPr lang="en-US" sz="1050" b="1">
                <a:solidFill>
                  <a:srgbClr val="353534"/>
                </a:solidFill>
                <a:latin typeface="Century Gothic"/>
              </a:rPr>
              <a:t>An influence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013192" y="6461760"/>
            <a:ext cx="2913888" cy="3383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52400" indent="0">
              <a:lnSpc>
                <a:spcPts val="1280"/>
              </a:lnSpc>
            </a:pPr>
            <a:r>
              <a:rPr lang="en-US" sz="1050" u="sng">
                <a:solidFill>
                  <a:srgbClr val="0563C1"/>
                </a:solidFill>
                <a:latin typeface="Calibri"/>
                <a:hlinkClick r:id="rId5"/>
              </a:rPr>
              <a:t>http://blogs.cetis.org.uk/cetisli/2015/05/11/</a:t>
            </a:r>
          </a:p>
          <a:p>
            <a:pPr indent="0">
              <a:lnSpc>
                <a:spcPts val="1280"/>
              </a:lnSpc>
            </a:pPr>
            <a:r>
              <a:rPr lang="en-US" sz="1050" u="sng">
                <a:solidFill>
                  <a:srgbClr val="0563C1"/>
                </a:solidFill>
                <a:latin typeface="Calibri"/>
                <a:hlinkClick r:id="rId5"/>
              </a:rPr>
              <a:t>moocs-and-open-education-timeline-updated/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808" y="1316736"/>
            <a:ext cx="7644384" cy="54467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94104" y="451104"/>
            <a:ext cx="9369552" cy="298704"/>
          </a:xfrm>
          <a:prstGeom prst="rect">
            <a:avLst/>
          </a:prstGeom>
          <a:solidFill>
            <a:srgbClr val="8DC142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00"/>
              </a:lnSpc>
            </a:pPr>
            <a:r>
              <a:rPr lang="ru" sz="1900" b="1" cap="small">
                <a:solidFill>
                  <a:srgbClr val="FFFFFF"/>
                </a:solidFill>
                <a:latin typeface="Century Gothic"/>
              </a:rPr>
              <a:t>... технологии расширили</a:t>
            </a:r>
            <a:r>
              <a:rPr lang="ru" sz="1900" b="1">
                <a:solidFill>
                  <a:srgbClr val="FFFFFF"/>
                </a:solidFill>
                <a:latin typeface="Century Gothic"/>
              </a:rPr>
              <a:t> возможности для ПОЛУЧЕНИЯ ЗНАНИЙ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2752" y="816864"/>
            <a:ext cx="469392" cy="140208"/>
          </a:xfrm>
          <a:prstGeom prst="rect">
            <a:avLst/>
          </a:prstGeom>
          <a:solidFill>
            <a:srgbClr val="5E9A42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20"/>
              </a:lnSpc>
            </a:pPr>
            <a:r>
              <a:rPr lang="ru" sz="1100" b="1">
                <a:solidFill>
                  <a:srgbClr val="FFFFFF"/>
                </a:solidFill>
                <a:latin typeface="Times New Roman"/>
              </a:rPr>
              <a:t>ПРОФ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40168" y="1508760"/>
            <a:ext cx="329184" cy="1005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850"/>
              </a:lnSpc>
            </a:pPr>
            <a:r>
              <a:rPr lang="en-US" sz="700" b="1">
                <a:solidFill>
                  <a:srgbClr val="353534"/>
                </a:solidFill>
                <a:latin typeface="Calibri"/>
              </a:rPr>
              <a:t>GAMES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7336" y="1682496"/>
            <a:ext cx="310896" cy="10972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en-US" sz="600">
                <a:solidFill>
                  <a:srgbClr val="5B5C5A"/>
                </a:solidFill>
                <a:latin typeface="Calibri"/>
              </a:rPr>
              <a:t>youtube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03464" y="2002536"/>
            <a:ext cx="396240" cy="1798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648"/>
              </a:lnSpc>
            </a:pPr>
            <a:r>
              <a:rPr lang="en-US" sz="600">
                <a:solidFill>
                  <a:srgbClr val="5B5C5A"/>
                </a:solidFill>
                <a:latin typeface="Corbel"/>
              </a:rPr>
              <a:t>words with friends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31024" y="2033016"/>
            <a:ext cx="402336" cy="1127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en-US" sz="600">
                <a:solidFill>
                  <a:srgbClr val="5B5C5A"/>
                </a:solidFill>
                <a:latin typeface="Corbel"/>
              </a:rPr>
              <a:t>angry birds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4288" y="2212848"/>
            <a:ext cx="624840" cy="1889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730"/>
              </a:lnSpc>
            </a:pPr>
            <a:r>
              <a:rPr lang="en-US" sz="600">
                <a:solidFill>
                  <a:srgbClr val="5B5C5A"/>
                </a:solidFill>
                <a:latin typeface="Corbel"/>
              </a:rPr>
              <a:t>vimeo    rsi</a:t>
            </a:r>
          </a:p>
          <a:p>
            <a:pPr indent="0" algn="just">
              <a:lnSpc>
                <a:spcPts val="850"/>
              </a:lnSpc>
            </a:pPr>
            <a:r>
              <a:rPr lang="en-US" sz="700" b="1">
                <a:solidFill>
                  <a:srgbClr val="353534"/>
                </a:solidFill>
                <a:latin typeface="Calibri"/>
              </a:rPr>
              <a:t>ONLINE VIDEO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20440" y="2295144"/>
            <a:ext cx="347472" cy="1005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850"/>
              </a:lnSpc>
            </a:pPr>
            <a:r>
              <a:rPr lang="en-US" sz="700" b="1">
                <a:solidFill>
                  <a:srgbClr val="353534"/>
                </a:solidFill>
                <a:latin typeface="Calibri"/>
              </a:rPr>
              <a:t>WORDS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35352" y="3112008"/>
            <a:ext cx="609600" cy="1036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850"/>
              </a:lnSpc>
            </a:pPr>
            <a:r>
              <a:rPr lang="en-US" sz="700" b="1">
                <a:solidFill>
                  <a:srgbClr val="353534"/>
                </a:solidFill>
                <a:latin typeface="Calibri"/>
              </a:rPr>
              <a:t>TECHNOLOGY*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44496" y="3691128"/>
            <a:ext cx="438912" cy="1706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80"/>
              </a:lnSpc>
            </a:pPr>
            <a:r>
              <a:rPr lang="en-US" sz="1050" baseline="30000">
                <a:solidFill>
                  <a:srgbClr val="353534"/>
                </a:solidFill>
                <a:latin typeface="Calibri"/>
              </a:rPr>
              <a:t>r</a:t>
            </a:r>
            <a:r>
              <a:rPr lang="en-US" sz="1050">
                <a:solidFill>
                  <a:srgbClr val="353534"/>
                </a:solidFill>
                <a:latin typeface="Calibri"/>
              </a:rPr>
              <a:t> </a:t>
            </a:r>
            <a:r>
              <a:rPr lang="en-US" sz="1050" cap="small">
                <a:solidFill>
                  <a:srgbClr val="353534"/>
                </a:solidFill>
                <a:latin typeface="Calibri"/>
              </a:rPr>
              <a:t>j</a:t>
            </a:r>
            <a:r>
              <a:rPr lang="en-US" sz="1050">
                <a:solidFill>
                  <a:srgbClr val="353534"/>
                </a:solidFill>
                <a:latin typeface="Calibri"/>
              </a:rPr>
              <a:t> Offici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53640" y="4681728"/>
            <a:ext cx="1118616" cy="1280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730"/>
              </a:lnSpc>
            </a:pPr>
            <a:r>
              <a:rPr lang="en-US" sz="600">
                <a:solidFill>
                  <a:srgbClr val="5B5C5A"/>
                </a:solidFill>
                <a:latin typeface="Corbel"/>
              </a:rPr>
              <a:t>qj.i.l    111</a:t>
            </a:r>
            <a:r>
              <a:rPr lang="en-US" sz="500" b="1">
                <a:solidFill>
                  <a:srgbClr val="5B5C5A"/>
                </a:solidFill>
                <a:latin typeface="Arial"/>
              </a:rPr>
              <a:t>1</a:t>
            </a:r>
            <a:r>
              <a:rPr lang="en-US" sz="600">
                <a:solidFill>
                  <a:srgbClr val="5B5C5A"/>
                </a:solidFill>
                <a:latin typeface="Corbel"/>
              </a:rPr>
              <a:t>1 </a:t>
            </a:r>
            <a:r>
              <a:rPr lang="ru" sz="600">
                <a:solidFill>
                  <a:srgbClr val="5B5C5A"/>
                </a:solidFill>
                <a:latin typeface="Corbel"/>
              </a:rPr>
              <a:t>о </a:t>
            </a:r>
            <a:r>
              <a:rPr lang="en-US" sz="600">
                <a:solidFill>
                  <a:srgbClr val="5B5C5A"/>
                </a:solidFill>
                <a:latin typeface="Corbel"/>
              </a:rPr>
              <a:t>r i    </a:t>
            </a:r>
            <a:r>
              <a:rPr lang="en-US" sz="600">
                <a:solidFill>
                  <a:srgbClr val="30672E"/>
                </a:solidFill>
                <a:latin typeface="Corbel"/>
              </a:rPr>
              <a:t>macbookpro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879336" y="4849368"/>
            <a:ext cx="871728" cy="1036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850"/>
              </a:lnSpc>
            </a:pPr>
            <a:r>
              <a:rPr lang="en-US" sz="700" b="1">
                <a:solidFill>
                  <a:srgbClr val="353534"/>
                </a:solidFill>
                <a:latin typeface="Calibri"/>
              </a:rPr>
              <a:t>BLOGS/NEWS FEEDS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65448" y="4864608"/>
            <a:ext cx="1127760" cy="1036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850"/>
              </a:lnSpc>
            </a:pPr>
            <a:r>
              <a:rPr lang="ru" sz="700" b="1">
                <a:solidFill>
                  <a:srgbClr val="353534"/>
                </a:solidFill>
                <a:latin typeface="Calibri"/>
              </a:rPr>
              <a:t>2.0/ </a:t>
            </a:r>
            <a:r>
              <a:rPr lang="en-US" sz="700" b="1">
                <a:solidFill>
                  <a:srgbClr val="353534"/>
                </a:solidFill>
                <a:latin typeface="Calibri"/>
              </a:rPr>
              <a:t>SOCIAL MEDIA/ SHARE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956048" y="6501384"/>
            <a:ext cx="411480" cy="1127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en-US" sz="600">
                <a:solidFill>
                  <a:srgbClr val="726F70"/>
                </a:solidFill>
                <a:latin typeface="Corbel"/>
              </a:rPr>
              <a:t>photosynth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29840" y="1463040"/>
            <a:ext cx="883920" cy="609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850"/>
              </a:lnSpc>
            </a:pPr>
            <a:r>
              <a:rPr lang="en-US" sz="700" b="1">
                <a:solidFill>
                  <a:srgbClr val="353534"/>
                </a:solidFill>
                <a:latin typeface="Calibri"/>
              </a:rPr>
              <a:t>PHYSICAL LOCATIONS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23744" y="1639824"/>
            <a:ext cx="323088" cy="792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en-US" sz="600">
                <a:solidFill>
                  <a:srgbClr val="4BA458"/>
                </a:solidFill>
                <a:latin typeface="Corbel"/>
              </a:rPr>
              <a:t>• </a:t>
            </a:r>
            <a:r>
              <a:rPr lang="en-US" sz="600">
                <a:solidFill>
                  <a:srgbClr val="5B5C5A"/>
                </a:solidFill>
                <a:latin typeface="Corbel"/>
              </a:rPr>
              <a:t>galleries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29584" y="1639824"/>
            <a:ext cx="566928" cy="731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850"/>
              </a:lnSpc>
            </a:pPr>
            <a:r>
              <a:rPr lang="en-US" sz="700" b="1">
                <a:solidFill>
                  <a:srgbClr val="353534"/>
                </a:solidFill>
                <a:latin typeface="Calibri"/>
              </a:rPr>
              <a:t>AUDIO/VIDEO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78608" y="1749552"/>
            <a:ext cx="316992" cy="609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en-US" sz="600">
                <a:solidFill>
                  <a:srgbClr val="726F70"/>
                </a:solidFill>
                <a:latin typeface="Corbel"/>
              </a:rPr>
              <a:t>university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578608" y="1828800"/>
            <a:ext cx="158496" cy="609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610"/>
              </a:lnSpc>
            </a:pPr>
            <a:r>
              <a:rPr lang="en-US" sz="500">
                <a:solidFill>
                  <a:srgbClr val="726F70"/>
                </a:solidFill>
                <a:latin typeface="Calibri"/>
              </a:rPr>
              <a:t>work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650224" y="1834896"/>
            <a:ext cx="597408" cy="731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850"/>
              </a:lnSpc>
            </a:pPr>
            <a:r>
              <a:rPr lang="en-US" sz="700" b="1">
                <a:solidFill>
                  <a:srgbClr val="353534"/>
                </a:solidFill>
                <a:latin typeface="Calibri"/>
              </a:rPr>
              <a:t>COLLABORATE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937760" y="1847088"/>
            <a:ext cx="201168" cy="4876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en-US" sz="600">
                <a:solidFill>
                  <a:srgbClr val="404040"/>
                </a:solidFill>
                <a:latin typeface="Corbel"/>
              </a:rPr>
              <a:t>tunes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401056" y="1847088"/>
            <a:ext cx="384048" cy="54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610"/>
              </a:lnSpc>
            </a:pPr>
            <a:r>
              <a:rPr lang="en-US" sz="500">
                <a:solidFill>
                  <a:srgbClr val="5B5C5A"/>
                </a:solidFill>
                <a:latin typeface="Calibri"/>
              </a:rPr>
              <a:t>soundc oud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578608" y="1920240"/>
            <a:ext cx="243840" cy="609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en-US" sz="600">
                <a:latin typeface="Corbel"/>
              </a:rPr>
              <a:t>iCIKX I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37760" y="1920240"/>
            <a:ext cx="292608" cy="731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en-US" sz="600">
                <a:solidFill>
                  <a:srgbClr val="2B4C2A"/>
                </a:solidFill>
                <a:latin typeface="Calibri"/>
              </a:rPr>
              <a:t>pow a tts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937760" y="2005584"/>
            <a:ext cx="384048" cy="609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en-US" sz="600">
                <a:solidFill>
                  <a:srgbClr val="5B5C5A"/>
                </a:solidFill>
                <a:latin typeface="Corbel"/>
              </a:rPr>
              <a:t>audiobooks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578608" y="2017776"/>
            <a:ext cx="134112" cy="609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660"/>
              </a:lnSpc>
            </a:pPr>
            <a:r>
              <a:rPr lang="en-US" sz="600">
                <a:solidFill>
                  <a:srgbClr val="353534"/>
                </a:solidFill>
                <a:latin typeface="Times New Roman"/>
              </a:rPr>
              <a:t>can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578608" y="2109216"/>
            <a:ext cx="188976" cy="609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660"/>
              </a:lnSpc>
            </a:pPr>
            <a:r>
              <a:rPr lang="en-US" sz="600">
                <a:solidFill>
                  <a:srgbClr val="404040"/>
                </a:solidFill>
                <a:latin typeface="Times New Roman"/>
              </a:rPr>
              <a:t>norm ■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517392" y="2145792"/>
            <a:ext cx="188976" cy="731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660"/>
              </a:lnSpc>
            </a:pPr>
            <a:r>
              <a:rPr lang="en-US" sz="600">
                <a:solidFill>
                  <a:srgbClr val="5B5C5A"/>
                </a:solidFill>
                <a:latin typeface="Times New Roman"/>
              </a:rPr>
              <a:t>ucype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578608" y="2206752"/>
            <a:ext cx="207264" cy="731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en-US" sz="600">
                <a:solidFill>
                  <a:srgbClr val="5B5C5A"/>
                </a:solidFill>
                <a:latin typeface="Corbel"/>
              </a:rPr>
              <a:t>library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656320" y="2231136"/>
            <a:ext cx="676656" cy="975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en-US" sz="600">
                <a:solidFill>
                  <a:srgbClr val="726F70"/>
                </a:solidFill>
                <a:latin typeface="Corbel"/>
              </a:rPr>
              <a:t>google docs </a:t>
            </a:r>
            <a:r>
              <a:rPr lang="en-US" sz="600" baseline="-25000">
                <a:solidFill>
                  <a:srgbClr val="726F70"/>
                </a:solidFill>
                <a:latin typeface="Corbel"/>
              </a:rPr>
              <a:t>ew|kis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656320" y="2749296"/>
            <a:ext cx="146304" cy="54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en-US" sz="600">
                <a:solidFill>
                  <a:srgbClr val="5B5C5A"/>
                </a:solidFill>
                <a:latin typeface="Corbel"/>
              </a:rPr>
              <a:t>ning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9083040" y="2749296"/>
            <a:ext cx="542544" cy="609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en-US" sz="600">
                <a:solidFill>
                  <a:srgbClr val="5B5C5A"/>
                </a:solidFill>
                <a:latin typeface="Corbel"/>
              </a:rPr>
              <a:t>blackboard learn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004048" y="2993136"/>
            <a:ext cx="530352" cy="731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850"/>
              </a:lnSpc>
            </a:pPr>
            <a:r>
              <a:rPr lang="en-US" sz="700" b="1">
                <a:solidFill>
                  <a:srgbClr val="353534"/>
                </a:solidFill>
                <a:latin typeface="Calibri"/>
              </a:rPr>
              <a:t>BOOKMARKS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988808" y="3112008"/>
            <a:ext cx="1819656" cy="3870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360"/>
              </a:lnSpc>
            </a:pPr>
            <a:r>
              <a:rPr lang="ru" sz="3600" b="1">
                <a:solidFill>
                  <a:srgbClr val="2B3A5C"/>
                </a:solidFill>
                <a:latin typeface="Century Gothic"/>
              </a:rPr>
              <a:t>И </a:t>
            </a:r>
            <a:r>
              <a:rPr lang="en-US" sz="3600" b="1">
                <a:solidFill>
                  <a:srgbClr val="5783BD"/>
                </a:solidFill>
                <a:latin typeface="Century Gothic"/>
              </a:rPr>
              <a:t>EsJ </a:t>
            </a:r>
            <a:r>
              <a:rPr lang="en-US" sz="3600" b="1">
                <a:solidFill>
                  <a:srgbClr val="EB4D4F"/>
                </a:solidFill>
                <a:latin typeface="Century Gothic"/>
              </a:rPr>
              <a:t>□ </a:t>
            </a:r>
            <a:r>
              <a:rPr lang="en-US" sz="3600" b="1">
                <a:solidFill>
                  <a:srgbClr val="353534"/>
                </a:solidFill>
                <a:latin typeface="Century Gothic"/>
              </a:rPr>
              <a:t>■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991856" y="3505200"/>
            <a:ext cx="280416" cy="609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en-US" sz="600">
                <a:solidFill>
                  <a:srgbClr val="726F70"/>
                </a:solidFill>
                <a:latin typeface="Corbel"/>
              </a:rPr>
              <a:t>delicious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479536" y="3517392"/>
            <a:ext cx="170688" cy="731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en-US" sz="600">
                <a:solidFill>
                  <a:srgbClr val="726F70"/>
                </a:solidFill>
                <a:latin typeface="Corbel"/>
              </a:rPr>
              <a:t>diigo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961120" y="3517392"/>
            <a:ext cx="841248" cy="792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en-US" sz="600">
                <a:solidFill>
                  <a:srgbClr val="5B5C5A"/>
                </a:solidFill>
                <a:latin typeface="Corbel"/>
              </a:rPr>
              <a:t>pinterest instapaper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474976" y="3596640"/>
            <a:ext cx="152400" cy="54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850"/>
              </a:lnSpc>
            </a:pPr>
            <a:r>
              <a:rPr lang="en-US" sz="700" b="1">
                <a:solidFill>
                  <a:srgbClr val="5B5C5A"/>
                </a:solidFill>
                <a:latin typeface="Calibri"/>
              </a:rPr>
              <a:t>Mw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462784" y="3858768"/>
            <a:ext cx="182880" cy="609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660"/>
              </a:lnSpc>
            </a:pPr>
            <a:r>
              <a:rPr lang="en-US" sz="600">
                <a:solidFill>
                  <a:srgbClr val="404040"/>
                </a:solidFill>
                <a:latin typeface="Times New Roman"/>
              </a:rPr>
              <a:t>■ mce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8997696" y="3931920"/>
            <a:ext cx="810768" cy="609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850"/>
              </a:lnSpc>
            </a:pPr>
            <a:r>
              <a:rPr lang="en-US" sz="700" b="1">
                <a:solidFill>
                  <a:srgbClr val="353534"/>
                </a:solidFill>
                <a:latin typeface="Calibri"/>
              </a:rPr>
              <a:t>ONLINE SEARCHING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468880" y="4291584"/>
            <a:ext cx="457200" cy="54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en-US" sz="600">
                <a:solidFill>
                  <a:srgbClr val="5B5C5A"/>
                </a:solidFill>
                <a:latin typeface="Corbel"/>
              </a:rPr>
              <a:t>kind e ado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022080" y="4468368"/>
            <a:ext cx="670560" cy="731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en-US" sz="600">
                <a:solidFill>
                  <a:srgbClr val="5B5C5A"/>
                </a:solidFill>
                <a:latin typeface="Corbel"/>
              </a:rPr>
              <a:t>qr reader quora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493264" y="4523232"/>
            <a:ext cx="243840" cy="975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80"/>
              </a:lnSpc>
            </a:pPr>
            <a:r>
              <a:rPr lang="en-US" sz="1050">
                <a:latin typeface="Calibri"/>
              </a:rPr>
              <a:t>iPad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015984" y="4578096"/>
            <a:ext cx="883920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80"/>
              </a:lnSpc>
            </a:pPr>
            <a:r>
              <a:rPr lang="en-US" sz="1050">
                <a:solidFill>
                  <a:srgbClr val="726F70"/>
                </a:solidFill>
                <a:latin typeface="Calibri"/>
              </a:rPr>
              <a:t>Goggle Go gle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8357616" y="4876800"/>
            <a:ext cx="938784" cy="731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850"/>
              </a:lnSpc>
            </a:pPr>
            <a:r>
              <a:rPr lang="en-US" sz="700" b="1">
                <a:solidFill>
                  <a:srgbClr val="353534"/>
                </a:solidFill>
                <a:latin typeface="Calibri"/>
              </a:rPr>
              <a:t>PRODUCTIVITY/ NOTES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468880" y="4980432"/>
            <a:ext cx="286512" cy="609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en-US" sz="600">
                <a:solidFill>
                  <a:srgbClr val="726F70"/>
                </a:solidFill>
                <a:latin typeface="Corbel"/>
              </a:rPr>
              <a:t>browsers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974336" y="5010912"/>
            <a:ext cx="810768" cy="3840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2600" i="1">
                <a:solidFill>
                  <a:srgbClr val="3C85C0"/>
                </a:solidFill>
                <a:latin typeface="Calibri"/>
              </a:rPr>
              <a:t>Щ</a:t>
            </a:r>
            <a:r>
              <a:rPr lang="ru" sz="2600">
                <a:solidFill>
                  <a:srgbClr val="3C85C0"/>
                </a:solidFill>
                <a:latin typeface="Calibri"/>
              </a:rPr>
              <a:t> </a:t>
            </a:r>
            <a:r>
              <a:rPr lang="ru" sz="2600">
                <a:solidFill>
                  <a:srgbClr val="404040"/>
                </a:solidFill>
                <a:latin typeface="Calibri"/>
              </a:rPr>
              <a:t>ч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089136" y="5047488"/>
            <a:ext cx="579120" cy="11582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en-US" sz="600">
                <a:solidFill>
                  <a:srgbClr val="7F798A"/>
                </a:solidFill>
                <a:latin typeface="Corbel"/>
              </a:rPr>
              <a:t>GO ^lc calendar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8607552" y="5132832"/>
            <a:ext cx="304800" cy="1158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41300" indent="0" algn="just">
              <a:lnSpc>
                <a:spcPts val="480"/>
              </a:lnSpc>
            </a:pPr>
            <a:r>
              <a:rPr lang="en-US" sz="500">
                <a:solidFill>
                  <a:srgbClr val="AED2EF"/>
                </a:solidFill>
                <a:latin typeface="Palatino Linotype"/>
              </a:rPr>
              <a:t>remember the mifk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095232" y="5175504"/>
            <a:ext cx="524256" cy="731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en-US" sz="600">
                <a:solidFill>
                  <a:srgbClr val="726F70"/>
                </a:solidFill>
                <a:latin typeface="Corbel"/>
              </a:rPr>
              <a:t>google calendar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8357616" y="5315712"/>
            <a:ext cx="621792" cy="609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en-US" sz="600">
                <a:solidFill>
                  <a:srgbClr val="5B5C5A"/>
                </a:solidFill>
                <a:latin typeface="Corbel"/>
              </a:rPr>
              <a:t>remember the milk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906768" y="5376672"/>
            <a:ext cx="213360" cy="609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en-US" sz="600">
                <a:solidFill>
                  <a:srgbClr val="5B5C5A"/>
                </a:solidFill>
                <a:latin typeface="Corbel"/>
              </a:rPr>
              <a:t>tumblr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7473696" y="5382768"/>
            <a:ext cx="274320" cy="54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en-US" sz="600">
                <a:solidFill>
                  <a:srgbClr val="5B5C5A"/>
                </a:solidFill>
                <a:latin typeface="Corbel"/>
              </a:rPr>
              <a:t>rss feeds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986528" y="5401056"/>
            <a:ext cx="256032" cy="54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en-US" sz="600">
                <a:solidFill>
                  <a:srgbClr val="5B5C5A"/>
                </a:solidFill>
                <a:latin typeface="Corbel"/>
              </a:rPr>
              <a:t>linkedin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449824" y="5401056"/>
            <a:ext cx="341376" cy="609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660"/>
              </a:lnSpc>
            </a:pPr>
            <a:r>
              <a:rPr lang="en-US" sz="600">
                <a:solidFill>
                  <a:srgbClr val="5B5C5A"/>
                </a:solidFill>
                <a:latin typeface="Times New Roman"/>
              </a:rPr>
              <a:t>tweetdec </a:t>
            </a:r>
            <a:r>
              <a:rPr lang="ru" sz="600">
                <a:solidFill>
                  <a:srgbClr val="5B5C5A"/>
                </a:solidFill>
                <a:latin typeface="Times New Roman"/>
              </a:rPr>
              <a:t>к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3785616" y="5413248"/>
            <a:ext cx="323088" cy="609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840"/>
              </a:lnSpc>
            </a:pPr>
            <a:r>
              <a:rPr lang="en-US" sz="750">
                <a:solidFill>
                  <a:srgbClr val="2B4C2A"/>
                </a:solidFill>
                <a:latin typeface="Arial"/>
              </a:rPr>
              <a:t>instagi im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351264" y="5437632"/>
            <a:ext cx="359664" cy="3108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r">
              <a:lnSpc>
                <a:spcPts val="450"/>
              </a:lnSpc>
              <a:spcAft>
                <a:spcPts val="980"/>
              </a:spcAft>
            </a:pPr>
            <a:r>
              <a:rPr lang="en-US" sz="400" u="sng">
                <a:latin typeface="Arial"/>
              </a:rPr>
              <a:t>. -</a:t>
            </a:r>
          </a:p>
          <a:p>
            <a:pPr marL="114300" indent="0">
              <a:lnSpc>
                <a:spcPts val="2930"/>
              </a:lnSpc>
            </a:pPr>
            <a:r>
              <a:rPr lang="en-US" sz="2400">
                <a:solidFill>
                  <a:srgbClr val="353534"/>
                </a:solidFill>
                <a:latin typeface="Calibri"/>
              </a:rPr>
              <a:t>9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7467600" y="5541264"/>
            <a:ext cx="390144" cy="3901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880"/>
              </a:lnSpc>
            </a:pPr>
            <a:r>
              <a:rPr lang="ru" sz="4000" i="1">
                <a:solidFill>
                  <a:srgbClr val="E78F4F"/>
                </a:solidFill>
                <a:latin typeface="Calibri"/>
              </a:rPr>
              <a:t>Ш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2523744" y="5742432"/>
            <a:ext cx="469392" cy="6705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850"/>
              </a:lnSpc>
            </a:pPr>
            <a:r>
              <a:rPr lang="en-US" sz="700" b="1">
                <a:solidFill>
                  <a:srgbClr val="353534"/>
                </a:solidFill>
                <a:latin typeface="Calibri"/>
              </a:rPr>
              <a:t>NETWORKS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9381744" y="5821680"/>
            <a:ext cx="274320" cy="609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en-US" sz="600">
                <a:solidFill>
                  <a:srgbClr val="5B5C5A"/>
                </a:solidFill>
                <a:latin typeface="Corbel"/>
              </a:rPr>
              <a:t>calendar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8351520" y="5827776"/>
            <a:ext cx="286512" cy="54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en-US" sz="600">
                <a:solidFill>
                  <a:srgbClr val="726F70"/>
                </a:solidFill>
                <a:latin typeface="Corbel"/>
              </a:rPr>
              <a:t>evernote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8875776" y="5827776"/>
            <a:ext cx="182880" cy="4876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en-US" sz="500" b="1">
                <a:solidFill>
                  <a:srgbClr val="404040"/>
                </a:solidFill>
                <a:latin typeface="Arial"/>
              </a:rPr>
              <a:t>11</a:t>
            </a:r>
            <a:r>
              <a:rPr lang="en-US" sz="600">
                <a:solidFill>
                  <a:srgbClr val="404040"/>
                </a:solidFill>
                <a:latin typeface="Corbel"/>
              </a:rPr>
              <a:t>. .tf,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2523744" y="5833872"/>
            <a:ext cx="359664" cy="853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850"/>
              </a:lnSpc>
            </a:pPr>
            <a:r>
              <a:rPr lang="en-US" sz="700">
                <a:solidFill>
                  <a:srgbClr val="5B5C5A"/>
                </a:solidFill>
                <a:latin typeface="Calibri"/>
              </a:rPr>
              <a:t>personal/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2523744" y="5925312"/>
            <a:ext cx="481584" cy="731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850"/>
              </a:lnSpc>
            </a:pPr>
            <a:r>
              <a:rPr lang="en-US" sz="700">
                <a:solidFill>
                  <a:srgbClr val="726F70"/>
                </a:solidFill>
                <a:latin typeface="Calibri"/>
              </a:rPr>
              <a:t>behavioural/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6894576" y="5949696"/>
            <a:ext cx="335280" cy="731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en-US" sz="600">
                <a:solidFill>
                  <a:srgbClr val="5B5C5A"/>
                </a:solidFill>
                <a:latin typeface="Corbel"/>
              </a:rPr>
              <a:t>wordpress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7473696" y="5949696"/>
            <a:ext cx="249936" cy="731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ru" sz="600">
                <a:solidFill>
                  <a:srgbClr val="5B4D3F"/>
                </a:solidFill>
                <a:latin typeface="Calibri"/>
              </a:rPr>
              <a:t>модам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3785616" y="5967984"/>
            <a:ext cx="298704" cy="609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610"/>
              </a:lnSpc>
            </a:pPr>
            <a:r>
              <a:rPr lang="en-US" sz="500">
                <a:solidFill>
                  <a:srgbClr val="5B5C5A"/>
                </a:solidFill>
                <a:latin typeface="Calibri"/>
              </a:rPr>
              <a:t>facebook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4974336" y="5967984"/>
            <a:ext cx="810768" cy="792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en-US" sz="600">
                <a:solidFill>
                  <a:srgbClr val="5B5C5A"/>
                </a:solidFill>
                <a:latin typeface="Corbel"/>
              </a:rPr>
              <a:t>slideshare runkeeper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9198864" y="5998464"/>
            <a:ext cx="566928" cy="6705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850"/>
              </a:lnSpc>
            </a:pPr>
            <a:r>
              <a:rPr lang="en-US" sz="700" b="1">
                <a:solidFill>
                  <a:srgbClr val="353534"/>
                </a:solidFill>
                <a:latin typeface="Calibri"/>
              </a:rPr>
              <a:t>TRADITIONAL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2523744" y="6016752"/>
            <a:ext cx="731520" cy="853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850"/>
              </a:lnSpc>
            </a:pPr>
            <a:r>
              <a:rPr lang="en-US" sz="700">
                <a:solidFill>
                  <a:srgbClr val="5B5C5A"/>
                </a:solidFill>
                <a:latin typeface="Calibri"/>
              </a:rPr>
              <a:t>publicly articulated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9204960" y="6089904"/>
            <a:ext cx="262128" cy="609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850"/>
              </a:lnSpc>
            </a:pPr>
            <a:r>
              <a:rPr lang="en-US" sz="700" b="1">
                <a:solidFill>
                  <a:srgbClr val="353534"/>
                </a:solidFill>
                <a:latin typeface="Calibri"/>
              </a:rPr>
              <a:t>MEDIA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2578608" y="6120384"/>
            <a:ext cx="469392" cy="792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en-US" sz="600">
                <a:solidFill>
                  <a:srgbClr val="5B5C5A"/>
                </a:solidFill>
                <a:latin typeface="Corbel"/>
              </a:rPr>
              <a:t>friends/family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9259824" y="6181344"/>
            <a:ext cx="195072" cy="609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660"/>
              </a:lnSpc>
            </a:pPr>
            <a:r>
              <a:rPr lang="en-US" sz="600">
                <a:solidFill>
                  <a:srgbClr val="404040"/>
                </a:solidFill>
                <a:latin typeface="Times New Roman"/>
              </a:rPr>
              <a:t>books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7479792" y="6211824"/>
            <a:ext cx="505968" cy="10972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20"/>
              </a:lnSpc>
            </a:pPr>
            <a:r>
              <a:rPr lang="en-US" sz="1100" b="1">
                <a:latin typeface="Times New Roman"/>
              </a:rPr>
              <a:t>LOST fll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2578608" y="6217920"/>
            <a:ext cx="652272" cy="731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en-US" sz="600">
                <a:solidFill>
                  <a:srgbClr val="726F70"/>
                </a:solidFill>
                <a:latin typeface="Corbel"/>
              </a:rPr>
              <a:t>social/ professional/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9253728" y="6278880"/>
            <a:ext cx="262128" cy="731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en-US" sz="600">
                <a:solidFill>
                  <a:srgbClr val="726F70"/>
                </a:solidFill>
                <a:latin typeface="Corbel"/>
              </a:rPr>
              <a:t>journals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2578608" y="6309360"/>
            <a:ext cx="701040" cy="731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en-US" sz="600">
                <a:solidFill>
                  <a:srgbClr val="726F70"/>
                </a:solidFill>
                <a:latin typeface="Corbel"/>
              </a:rPr>
              <a:t>colleagues/ lecturers/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7479792" y="6333744"/>
            <a:ext cx="505968" cy="10972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20"/>
              </a:lnSpc>
            </a:pPr>
            <a:r>
              <a:rPr lang="en-US" sz="1100" b="1">
                <a:latin typeface="Times New Roman"/>
              </a:rPr>
              <a:t>EMINDP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9259824" y="6388608"/>
            <a:ext cx="390144" cy="609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en-US" sz="600">
                <a:solidFill>
                  <a:srgbClr val="5B4D3F"/>
                </a:solidFill>
                <a:latin typeface="Corbel"/>
              </a:rPr>
              <a:t>f</a:t>
            </a:r>
            <a:r>
              <a:rPr lang="en-US" sz="600" strike="sngStrike">
                <a:solidFill>
                  <a:srgbClr val="5B4D3F"/>
                </a:solidFill>
                <a:latin typeface="Corbel"/>
              </a:rPr>
              <a:t>W</a:t>
            </a:r>
            <a:r>
              <a:rPr lang="en-US" sz="600">
                <a:solidFill>
                  <a:srgbClr val="5B4D3F"/>
                </a:solidFill>
                <a:latin typeface="Corbel"/>
              </a:rPr>
              <a:t>WS</a:t>
            </a:r>
            <a:r>
              <a:rPr lang="en-US" sz="600" strike="sngStrike">
                <a:solidFill>
                  <a:srgbClr val="5B4D3F"/>
                </a:solidFill>
                <a:latin typeface="Corbel"/>
              </a:rPr>
              <a:t>PH</a:t>
            </a:r>
            <a:r>
              <a:rPr lang="en-US" sz="600">
                <a:solidFill>
                  <a:srgbClr val="5B4D3F"/>
                </a:solidFill>
                <a:latin typeface="Corbel"/>
              </a:rPr>
              <a:t>DI </a:t>
            </a:r>
            <a:r>
              <a:rPr lang="ru" sz="600">
                <a:solidFill>
                  <a:srgbClr val="5B4D3F"/>
                </a:solidFill>
                <a:latin typeface="Corbel"/>
              </a:rPr>
              <a:t>П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2578608" y="6406896"/>
            <a:ext cx="542544" cy="731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en-US" sz="600">
                <a:solidFill>
                  <a:srgbClr val="726F70"/>
                </a:solidFill>
                <a:latin typeface="Corbel"/>
              </a:rPr>
              <a:t>university peers/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9253728" y="6467856"/>
            <a:ext cx="310896" cy="609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660"/>
              </a:lnSpc>
            </a:pPr>
            <a:r>
              <a:rPr lang="en-US" sz="600">
                <a:solidFill>
                  <a:srgbClr val="5B5C5A"/>
                </a:solidFill>
                <a:latin typeface="Times New Roman"/>
              </a:rPr>
              <a:t>television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2584704" y="6498336"/>
            <a:ext cx="554736" cy="6705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en-US" sz="600">
                <a:solidFill>
                  <a:srgbClr val="726F70"/>
                </a:solidFill>
                <a:latin typeface="Corbel"/>
              </a:rPr>
              <a:t>facebook, twitter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6894576" y="6504432"/>
            <a:ext cx="316992" cy="609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en-US" sz="600">
                <a:solidFill>
                  <a:srgbClr val="5B5C5A"/>
                </a:solidFill>
                <a:latin typeface="Corbel"/>
              </a:rPr>
              <a:t>australian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7479792" y="6504432"/>
            <a:ext cx="457200" cy="609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en-US" sz="600">
                <a:solidFill>
                  <a:srgbClr val="5B5C5A"/>
                </a:solidFill>
                <a:latin typeface="Corbel"/>
              </a:rPr>
              <a:t>lost ate minor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3785616" y="6522720"/>
            <a:ext cx="292608" cy="731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en-US" sz="600">
                <a:solidFill>
                  <a:srgbClr val="726F70"/>
                </a:solidFill>
                <a:latin typeface="Corbel"/>
              </a:rPr>
              <a:t>google +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4383024" y="6522720"/>
            <a:ext cx="219456" cy="54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660"/>
              </a:lnSpc>
            </a:pPr>
            <a:r>
              <a:rPr lang="en-US" sz="600">
                <a:solidFill>
                  <a:srgbClr val="404040"/>
                </a:solidFill>
                <a:latin typeface="Times New Roman"/>
              </a:rPr>
              <a:t>twitter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6894576" y="6577584"/>
            <a:ext cx="353568" cy="609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en-US" sz="600">
                <a:solidFill>
                  <a:srgbClr val="5B5C5A"/>
                </a:solidFill>
                <a:latin typeface="Corbel"/>
              </a:rPr>
              <a:t>curriculum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9259824" y="6577584"/>
            <a:ext cx="341376" cy="609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en-US" sz="600">
                <a:solidFill>
                  <a:srgbClr val="5B5C5A"/>
                </a:solidFill>
                <a:latin typeface="Corbel"/>
              </a:rPr>
              <a:t>magazines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2578608" y="6589776"/>
            <a:ext cx="731520" cy="792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30"/>
              </a:lnSpc>
            </a:pPr>
            <a:r>
              <a:rPr lang="en-US" sz="600">
                <a:solidFill>
                  <a:srgbClr val="726F70"/>
                </a:solidFill>
                <a:latin typeface="Corbel"/>
              </a:rPr>
              <a:t>note: these </a:t>
            </a:r>
            <a:r>
              <a:rPr lang="en-US" sz="600">
                <a:solidFill>
                  <a:srgbClr val="5B4D3F"/>
                </a:solidFill>
                <a:latin typeface="Corbel"/>
              </a:rPr>
              <a:t>all overlap!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72" y="240792"/>
            <a:ext cx="899160" cy="731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416" y="1298448"/>
            <a:ext cx="5989320" cy="51907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7392" y="737616"/>
            <a:ext cx="646176" cy="4937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3464" y="1487424"/>
            <a:ext cx="3864864" cy="50017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12392" y="502920"/>
            <a:ext cx="4200144" cy="246888"/>
          </a:xfrm>
          <a:prstGeom prst="rect">
            <a:avLst/>
          </a:prstGeom>
          <a:solidFill>
            <a:srgbClr val="8DC142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00"/>
              </a:lnSpc>
            </a:pPr>
            <a:r>
              <a:rPr lang="ru" sz="1900" b="1">
                <a:solidFill>
                  <a:srgbClr val="C8E0A5"/>
                </a:solidFill>
                <a:latin typeface="Century Gothic"/>
              </a:rPr>
              <a:t>...</a:t>
            </a:r>
            <a:r>
              <a:rPr lang="ru" sz="1900" b="1">
                <a:solidFill>
                  <a:srgbClr val="FFFFFF"/>
                </a:solidFill>
                <a:latin typeface="Century Gothic"/>
              </a:rPr>
              <a:t>ТЕХНОЛОГИИ ИЗМЕНИЛИ МИР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85688" y="661416"/>
            <a:ext cx="286512" cy="88392"/>
          </a:xfrm>
          <a:prstGeom prst="rect">
            <a:avLst/>
          </a:prstGeom>
          <a:solidFill>
            <a:srgbClr val="8DC142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300">
                <a:solidFill>
                  <a:srgbClr val="FFFFFF"/>
                </a:solidFill>
                <a:latin typeface="Times New Roman"/>
              </a:rPr>
              <a:t>• • •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1767</Words>
  <Application>Microsoft Office PowerPoint</Application>
  <PresentationFormat>Широкоэкранный</PresentationFormat>
  <Paragraphs>482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Century Gothic</vt:lpstr>
      <vt:lpstr>Corbel</vt:lpstr>
      <vt:lpstr>Palatino Linotype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Олейниченко Олег Иванович</dc:creator>
  <cp:lastModifiedBy>Олейниченко Олег Иванович</cp:lastModifiedBy>
  <cp:revision>4</cp:revision>
  <dcterms:modified xsi:type="dcterms:W3CDTF">2018-10-17T09:17:57Z</dcterms:modified>
</cp:coreProperties>
</file>