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4"/>
  </p:notesMasterIdLst>
  <p:sldIdLst>
    <p:sldId id="256" r:id="rId5"/>
    <p:sldId id="295" r:id="rId6"/>
    <p:sldId id="284" r:id="rId7"/>
    <p:sldId id="294" r:id="rId8"/>
    <p:sldId id="285" r:id="rId9"/>
    <p:sldId id="286" r:id="rId10"/>
    <p:sldId id="291" r:id="rId11"/>
    <p:sldId id="292" r:id="rId12"/>
    <p:sldId id="290" r:id="rId13"/>
  </p:sldIdLst>
  <p:sldSz cx="9144000" cy="6858000" type="screen4x3"/>
  <p:notesSz cx="6799263" cy="9875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220A515-D72D-204F-9F65-D6EA5A0EAD38}">
          <p14:sldIdLst>
            <p14:sldId id="256"/>
            <p14:sldId id="295"/>
            <p14:sldId id="284"/>
            <p14:sldId id="294"/>
            <p14:sldId id="285"/>
            <p14:sldId id="286"/>
            <p14:sldId id="291"/>
            <p14:sldId id="292"/>
            <p14:sldId id="290"/>
          </p14:sldIdLst>
        </p14:section>
        <p14:section name="Раздел без заголовка" id="{0C7DEEC0-B4C9-4390-91C0-79CF85F8304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осова Ирина Леонидовна" initials="АИЛ" lastIdx="1" clrIdx="0">
    <p:extLst>
      <p:ext uri="{19B8F6BF-5375-455C-9EA6-DF929625EA0E}">
        <p15:presenceInfo xmlns:p15="http://schemas.microsoft.com/office/powerpoint/2012/main" userId="S-1-5-21-253769567-97405767-927750060-619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FF5050"/>
    <a:srgbClr val="FFFFFF"/>
    <a:srgbClr val="FF3300"/>
    <a:srgbClr val="256569"/>
    <a:srgbClr val="5B9BD5"/>
    <a:srgbClr val="24666A"/>
    <a:srgbClr val="D7D7D7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3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7763682317488"/>
          <c:y val="2.3140248037064284E-2"/>
          <c:w val="0.85181754928977094"/>
          <c:h val="0.69194794549274041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педагогических работников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6739817245066585E-2"/>
                  <c:y val="2.86799817599523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6E6-49D7-B07D-809115B2E5CA}"/>
                </c:ext>
              </c:extLst>
            </c:dLbl>
            <c:dLbl>
              <c:idx val="1"/>
              <c:layout>
                <c:manualLayout>
                  <c:x val="-7.5717653348886943E-2"/>
                  <c:y val="2.523795959712755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3395061728395068E-2"/>
                      <c:h val="5.975348352905668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B6E6-49D7-B07D-809115B2E5CA}"/>
                </c:ext>
              </c:extLst>
            </c:dLbl>
            <c:dLbl>
              <c:idx val="2"/>
              <c:layout>
                <c:manualLayout>
                  <c:x val="-0.11850174978127734"/>
                  <c:y val="-3.193086887587669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1959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847210070963352"/>
                      <c:h val="4.913726661323372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B6E6-49D7-B07D-809115B2E5CA}"/>
                </c:ext>
              </c:extLst>
            </c:dLbl>
            <c:dLbl>
              <c:idx val="3"/>
              <c:layout>
                <c:manualLayout>
                  <c:x val="-0.13951334208223973"/>
                  <c:y val="-1.775840848335489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598157869155242"/>
                      <c:h val="8.66998120652716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B6E6-49D7-B07D-809115B2E5CA}"/>
                </c:ext>
              </c:extLst>
            </c:dLbl>
            <c:dLbl>
              <c:idx val="4"/>
              <c:layout>
                <c:manualLayout>
                  <c:x val="-6.0586419753086422E-2"/>
                  <c:y val="-2.31400712238849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6E6-49D7-B07D-809115B2E5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1720</c:v>
                </c:pt>
                <c:pt idx="1">
                  <c:v>1813</c:v>
                </c:pt>
                <c:pt idx="2">
                  <c:v>1959</c:v>
                </c:pt>
                <c:pt idx="3">
                  <c:v>2160</c:v>
                </c:pt>
                <c:pt idx="4">
                  <c:v>2341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6E6-49D7-B07D-809115B2E5C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численность научных работников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1867415638042103E-2"/>
                  <c:y val="-6.003692362545936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80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A38-48DA-89A8-24E9CA7C0343}"/>
                </c:ext>
              </c:extLst>
            </c:dLbl>
            <c:dLbl>
              <c:idx val="1"/>
              <c:layout>
                <c:manualLayout>
                  <c:x val="-5.4313453873821388E-2"/>
                  <c:y val="-6.419662191348292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176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A38-48DA-89A8-24E9CA7C0343}"/>
                </c:ext>
              </c:extLst>
            </c:dLbl>
            <c:dLbl>
              <c:idx val="2"/>
              <c:layout>
                <c:manualLayout>
                  <c:x val="-6.6659132886167066E-2"/>
                  <c:y val="-5.734953154232199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160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A38-48DA-89A8-24E9CA7C0343}"/>
                </c:ext>
              </c:extLst>
            </c:dLbl>
            <c:dLbl>
              <c:idx val="3"/>
              <c:layout>
                <c:manualLayout>
                  <c:x val="-8.8264071157772059E-2"/>
                  <c:y val="-4.420771517235668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146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A38-48DA-89A8-24E9CA7C0343}"/>
                </c:ext>
              </c:extLst>
            </c:dLbl>
            <c:dLbl>
              <c:idx val="4"/>
              <c:layout>
                <c:manualLayout>
                  <c:x val="-3.5794935355302808E-2"/>
                  <c:y val="-3.88587628700103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0D9-40DC-8E6A-483010D37D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80</c:v>
                </c:pt>
                <c:pt idx="1">
                  <c:v>176</c:v>
                </c:pt>
                <c:pt idx="2">
                  <c:v>160</c:v>
                </c:pt>
                <c:pt idx="3">
                  <c:v>146</c:v>
                </c:pt>
                <c:pt idx="4">
                  <c:v>570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6E6-49D7-B07D-809115B2E5C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численность АХС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0.11152194517351997"/>
                  <c:y val="-5.990129934701132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C44BA6E-16EF-4506-92C5-61516DC8E4D6}" type="VALUE">
                      <a:rPr lang="en-US" b="0" dirty="0"/>
                      <a:pPr>
                        <a:defRPr/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197020511324971"/>
                      <c:h val="0.1033877935607115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B6E6-49D7-B07D-809115B2E5CA}"/>
                </c:ext>
              </c:extLst>
            </c:dLbl>
            <c:dLbl>
              <c:idx val="1"/>
              <c:layout>
                <c:manualLayout>
                  <c:x val="-0.1069372752017109"/>
                  <c:y val="-4.585968070722442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220812676193251"/>
                      <c:h val="7.113813052242813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B6E6-49D7-B07D-809115B2E5CA}"/>
                </c:ext>
              </c:extLst>
            </c:dLbl>
            <c:dLbl>
              <c:idx val="2"/>
              <c:layout>
                <c:manualLayout>
                  <c:x val="-9.0233790220666868E-2"/>
                  <c:y val="3.345013611962614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650456887333528"/>
                      <c:h val="5.212328758645942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B6E6-49D7-B07D-809115B2E5CA}"/>
                </c:ext>
              </c:extLst>
            </c:dLbl>
            <c:dLbl>
              <c:idx val="3"/>
              <c:layout>
                <c:manualLayout>
                  <c:x val="-7.1307718479634602E-2"/>
                  <c:y val="2.197920429472140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361556450166298"/>
                      <c:h val="6.407655656979666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B6E6-49D7-B07D-809115B2E5CA}"/>
                </c:ext>
              </c:extLst>
            </c:dLbl>
            <c:dLbl>
              <c:idx val="4"/>
              <c:layout>
                <c:manualLayout>
                  <c:x val="-5.3533707592106544E-2"/>
                  <c:y val="2.519932591743496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049716267669808"/>
                      <c:h val="6.407655656979666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B6E6-49D7-B07D-809115B2E5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1746</c:v>
                </c:pt>
                <c:pt idx="1">
                  <c:v>1890</c:v>
                </c:pt>
                <c:pt idx="2">
                  <c:v>1940</c:v>
                </c:pt>
                <c:pt idx="3">
                  <c:v>1863</c:v>
                </c:pt>
                <c:pt idx="4">
                  <c:v>2143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6E6-49D7-B07D-809115B2E5CA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ИТОГО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3546</c:v>
                </c:pt>
                <c:pt idx="1">
                  <c:v>3879</c:v>
                </c:pt>
                <c:pt idx="2">
                  <c:v>4059</c:v>
                </c:pt>
                <c:pt idx="3">
                  <c:v>4169</c:v>
                </c:pt>
                <c:pt idx="4">
                  <c:v>5054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6E6-49D7-B07D-809115B2E5CA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076502032"/>
        <c:axId val="2076498704"/>
      </c:lineChart>
      <c:catAx>
        <c:axId val="2076502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76498704"/>
        <c:crosses val="autoZero"/>
        <c:auto val="1"/>
        <c:lblAlgn val="ctr"/>
        <c:lblOffset val="100"/>
        <c:noMultiLvlLbl val="0"/>
      </c:catAx>
      <c:valAx>
        <c:axId val="2076498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76502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5589125280592817"/>
          <c:w val="0.86527404645909511"/>
          <c:h val="0.244108770342053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897686152021449E-2"/>
          <c:y val="2.367404283928386E-2"/>
          <c:w val="0.88813451756939932"/>
          <c:h val="0.70426073180196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педагогических работников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4">
                  <c:v>2341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9B-4508-BE99-91CE7330EF9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численность научно - педагогических работников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4"/>
            <c:invertIfNegative val="0"/>
            <c:bubble3D val="0"/>
            <c:spPr>
              <a:solidFill>
                <a:srgbClr val="009999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D29B-4508-BE99-91CE7330EF90}"/>
              </c:ext>
            </c:extLst>
          </c:dPt>
          <c:dLbls>
            <c:dLbl>
              <c:idx val="0"/>
              <c:layout>
                <c:manualLayout>
                  <c:x val="-5.1418440434165972E-3"/>
                  <c:y val="-1.857189443559720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62E-45DF-A12D-7EB00AE42E0C}"/>
                </c:ext>
              </c:extLst>
            </c:dLbl>
            <c:dLbl>
              <c:idx val="1"/>
              <c:layout>
                <c:manualLayout>
                  <c:x val="-5.1418440434165972E-3"/>
                  <c:y val="-9.285947217798686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62E-45DF-A12D-7EB00AE42E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1800</c:v>
                </c:pt>
                <c:pt idx="1">
                  <c:v>1989</c:v>
                </c:pt>
                <c:pt idx="2">
                  <c:v>2119</c:v>
                </c:pt>
                <c:pt idx="3">
                  <c:v>2306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9B-4508-BE99-91CE7330EF9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численность научных работников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4"/>
              <c:layout>
                <c:manualLayout>
                  <c:x val="-1.0191377815817526E-2"/>
                  <c:y val="5.7445830755934579E-3"/>
                </c:manualLayout>
              </c:layout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7098837983733145E-2"/>
                      <c:h val="2.555536544954951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0475-4281-8188-D730F3D06A89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4">
                  <c:v>570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29B-4508-BE99-91CE7330EF9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численность АХС</c:v>
                </c:pt>
              </c:strCache>
            </c:strRef>
          </c:tx>
          <c:spPr>
            <a:solidFill>
              <a:srgbClr val="FF5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475-4281-8188-D730F3D06A89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0475-4281-8188-D730F3D06A89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0475-4281-8188-D730F3D06A89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762E-45DF-A12D-7EB00AE42E0C}"/>
              </c:ext>
            </c:extLst>
          </c:dPt>
          <c:dLbls>
            <c:dLbl>
              <c:idx val="0"/>
              <c:layout>
                <c:manualLayout>
                  <c:x val="-5.0663876297164781E-3"/>
                  <c:y val="1.079373643333040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572394091554811"/>
                      <c:h val="4.480264252313846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0475-4281-8188-D730F3D06A89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6-0475-4281-8188-D730F3D06A89}"/>
                </c:ext>
              </c:extLst>
            </c:dLbl>
            <c:dLbl>
              <c:idx val="2"/>
              <c:layout>
                <c:manualLayout>
                  <c:x val="5.1418440434165972E-3"/>
                  <c:y val="6.96446041334895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8-0475-4281-8188-D730F3D06A89}"/>
                </c:ext>
              </c:extLst>
            </c:dLbl>
            <c:dLbl>
              <c:idx val="3"/>
              <c:layout>
                <c:manualLayout>
                  <c:x val="-7.7127660651248962E-3"/>
                  <c:y val="-1.857189443559720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62E-45DF-A12D-7EB00AE42E0C}"/>
                </c:ext>
              </c:extLst>
            </c:dLbl>
            <c:dLbl>
              <c:idx val="4"/>
              <c:layout>
                <c:manualLayout>
                  <c:x val="-2.0567376173666389E-2"/>
                  <c:y val="2.32148680444965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62E-45DF-A12D-7EB00AE42E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1746</c:v>
                </c:pt>
                <c:pt idx="1">
                  <c:v>1890</c:v>
                </c:pt>
                <c:pt idx="2">
                  <c:v>1940</c:v>
                </c:pt>
                <c:pt idx="3">
                  <c:v>1863</c:v>
                </c:pt>
                <c:pt idx="4">
                  <c:v>2143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29B-4508-BE99-91CE7330EF90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ИТОГО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4"/>
              <c:layout>
                <c:manualLayout>
                  <c:x val="-5.1418440434165972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5054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62E-45DF-A12D-7EB00AE42E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3546</c:v>
                </c:pt>
                <c:pt idx="1">
                  <c:v>3879</c:v>
                </c:pt>
                <c:pt idx="2">
                  <c:v>4059</c:v>
                </c:pt>
                <c:pt idx="3">
                  <c:v>4169</c:v>
                </c:pt>
                <c:pt idx="4">
                  <c:v>5054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62E-45DF-A12D-7EB00AE42E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4336272"/>
        <c:axId val="234336664"/>
      </c:barChart>
      <c:catAx>
        <c:axId val="234336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lnSpc>
                <a:spcPts val="1100"/>
              </a:lnSpc>
              <a:defRPr sz="1197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4336664"/>
        <c:crosses val="autoZero"/>
        <c:auto val="1"/>
        <c:lblAlgn val="ctr"/>
        <c:lblOffset val="100"/>
        <c:noMultiLvlLbl val="0"/>
      </c:catAx>
      <c:valAx>
        <c:axId val="234336664"/>
        <c:scaling>
          <c:orientation val="minMax"/>
          <c:max val="55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4336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0429339712607295"/>
          <c:w val="0.75455043076102135"/>
          <c:h val="0.1957066386479660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04C230-34B4-4790-BDB3-DD58639C0116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3D3B78A-06D8-47A4-878B-C2010208C129}">
      <dgm:prSet phldrT="[Текст]" custT="1"/>
      <dgm:spPr>
        <a:solidFill>
          <a:schemeClr val="accent1">
            <a:lumMod val="40000"/>
            <a:lumOff val="60000"/>
          </a:schemeClr>
        </a:solidFill>
        <a:ln>
          <a:solidFill>
            <a:srgbClr val="FF330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2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Выбраны электронные трудовые книжки – 143 </a:t>
          </a:r>
          <a:endParaRPr lang="ru-RU" sz="1400" dirty="0"/>
        </a:p>
      </dgm:t>
    </dgm:pt>
    <dgm:pt modelId="{252808CD-34B1-419A-BF93-5009E7E066D2}" type="parTrans" cxnId="{28EA1A5F-1635-4BA4-9E05-3A2A19249EBB}">
      <dgm:prSet/>
      <dgm:spPr/>
      <dgm:t>
        <a:bodyPr/>
        <a:lstStyle/>
        <a:p>
          <a:pPr algn="ctr"/>
          <a:endParaRPr lang="ru-RU"/>
        </a:p>
      </dgm:t>
    </dgm:pt>
    <dgm:pt modelId="{6FD61BE7-42CD-4258-B718-DB06A3D3F6A5}" type="sibTrans" cxnId="{28EA1A5F-1635-4BA4-9E05-3A2A19249EBB}">
      <dgm:prSet/>
      <dgm:spPr/>
      <dgm:t>
        <a:bodyPr/>
        <a:lstStyle/>
        <a:p>
          <a:pPr algn="ctr"/>
          <a:endParaRPr lang="ru-RU"/>
        </a:p>
      </dgm:t>
    </dgm:pt>
    <dgm:pt modelId="{500E0DE1-9FEE-4DF1-9FD5-2D9BB7AC1A7F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solidFill>
            <a:srgbClr val="FF330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Внесены коды в справочник должностей в программе 1С – 71   </a:t>
          </a:r>
        </a:p>
      </dgm:t>
    </dgm:pt>
    <dgm:pt modelId="{22436618-FE26-4321-88A2-1AFA775C5C30}" type="parTrans" cxnId="{0638B732-C1FC-4AA2-967C-45563792166A}">
      <dgm:prSet/>
      <dgm:spPr/>
      <dgm:t>
        <a:bodyPr/>
        <a:lstStyle/>
        <a:p>
          <a:pPr algn="ctr"/>
          <a:endParaRPr lang="ru-RU"/>
        </a:p>
      </dgm:t>
    </dgm:pt>
    <dgm:pt modelId="{E9184BAE-1610-4A7B-9EC3-794755EC2834}" type="sibTrans" cxnId="{0638B732-C1FC-4AA2-967C-45563792166A}">
      <dgm:prSet/>
      <dgm:spPr/>
      <dgm:t>
        <a:bodyPr/>
        <a:lstStyle/>
        <a:p>
          <a:pPr algn="ctr"/>
          <a:endParaRPr lang="ru-RU"/>
        </a:p>
      </dgm:t>
    </dgm:pt>
    <dgm:pt modelId="{246BABDF-3599-4C6F-9ACE-A19F46A75A0C}">
      <dgm:prSet phldrT="[Текст]" custT="1"/>
      <dgm:spPr>
        <a:solidFill>
          <a:schemeClr val="accent1"/>
        </a:solidFill>
        <a:ln>
          <a:solidFill>
            <a:srgbClr val="FF3300"/>
          </a:solidFill>
        </a:ln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Сформировано СЗВ-ТД  – 350 отчетов, на более чем 8000               кадровых событий </a:t>
          </a:r>
        </a:p>
      </dgm:t>
    </dgm:pt>
    <dgm:pt modelId="{9128E71F-FECC-49A6-A77B-77D1192F072E}" type="parTrans" cxnId="{B8A22211-2EEA-4310-B213-0927654CA230}">
      <dgm:prSet/>
      <dgm:spPr/>
      <dgm:t>
        <a:bodyPr/>
        <a:lstStyle/>
        <a:p>
          <a:pPr algn="ctr"/>
          <a:endParaRPr lang="ru-RU"/>
        </a:p>
      </dgm:t>
    </dgm:pt>
    <dgm:pt modelId="{9DE1DF84-513F-4CD0-8055-14ABF1FDD0B1}" type="sibTrans" cxnId="{B8A22211-2EEA-4310-B213-0927654CA230}">
      <dgm:prSet/>
      <dgm:spPr/>
      <dgm:t>
        <a:bodyPr/>
        <a:lstStyle/>
        <a:p>
          <a:pPr algn="ctr"/>
          <a:endParaRPr lang="ru-RU"/>
        </a:p>
      </dgm:t>
    </dgm:pt>
    <dgm:pt modelId="{D0EEEDA6-B287-47FD-A6F6-42F4FF92273B}" type="pres">
      <dgm:prSet presAssocID="{8404C230-34B4-4790-BDB3-DD58639C0116}" presName="compositeShape" presStyleCnt="0">
        <dgm:presLayoutVars>
          <dgm:chMax val="7"/>
          <dgm:dir/>
          <dgm:resizeHandles val="exact"/>
        </dgm:presLayoutVars>
      </dgm:prSet>
      <dgm:spPr/>
    </dgm:pt>
    <dgm:pt modelId="{1E3D10EA-D5B6-4EB8-9547-C885113EE83E}" type="pres">
      <dgm:prSet presAssocID="{D3D3B78A-06D8-47A4-878B-C2010208C129}" presName="circ1" presStyleLbl="vennNode1" presStyleIdx="0" presStyleCnt="3" custLinFactNeighborX="-38128" custLinFactNeighborY="-9345"/>
      <dgm:spPr/>
    </dgm:pt>
    <dgm:pt modelId="{61BB52C7-B08E-4E76-A04D-3C2DCF587EEA}" type="pres">
      <dgm:prSet presAssocID="{D3D3B78A-06D8-47A4-878B-C2010208C12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F4D1A75A-8172-46FC-9101-A10C50954179}" type="pres">
      <dgm:prSet presAssocID="{500E0DE1-9FEE-4DF1-9FD5-2D9BB7AC1A7F}" presName="circ2" presStyleLbl="vennNode1" presStyleIdx="1" presStyleCnt="3" custScaleX="105874" custScaleY="99140" custLinFactNeighborX="468" custLinFactNeighborY="-37904"/>
      <dgm:spPr/>
    </dgm:pt>
    <dgm:pt modelId="{0842EFB7-69D3-469F-AFB7-A32C0ACC7C2E}" type="pres">
      <dgm:prSet presAssocID="{500E0DE1-9FEE-4DF1-9FD5-2D9BB7AC1A7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3441883-97FB-49AC-BB0E-1B41E74D4545}" type="pres">
      <dgm:prSet presAssocID="{246BABDF-3599-4C6F-9ACE-A19F46A75A0C}" presName="circ3" presStyleLbl="vennNode1" presStyleIdx="2" presStyleCnt="3" custScaleX="106032" custLinFactNeighborX="3860" custLinFactNeighborY="4893"/>
      <dgm:spPr/>
    </dgm:pt>
    <dgm:pt modelId="{D60584B5-DBA5-45D5-A82F-E11C43FB6F9D}" type="pres">
      <dgm:prSet presAssocID="{246BABDF-3599-4C6F-9ACE-A19F46A75A0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62801E08-35CC-4D1C-9D97-17B86B43D5DA}" type="presOf" srcId="{8404C230-34B4-4790-BDB3-DD58639C0116}" destId="{D0EEEDA6-B287-47FD-A6F6-42F4FF92273B}" srcOrd="0" destOrd="0" presId="urn:microsoft.com/office/officeart/2005/8/layout/venn1"/>
    <dgm:cxn modelId="{B8A22211-2EEA-4310-B213-0927654CA230}" srcId="{8404C230-34B4-4790-BDB3-DD58639C0116}" destId="{246BABDF-3599-4C6F-9ACE-A19F46A75A0C}" srcOrd="2" destOrd="0" parTransId="{9128E71F-FECC-49A6-A77B-77D1192F072E}" sibTransId="{9DE1DF84-513F-4CD0-8055-14ABF1FDD0B1}"/>
    <dgm:cxn modelId="{9B41F21F-D37D-48D7-9559-2697921E364C}" type="presOf" srcId="{500E0DE1-9FEE-4DF1-9FD5-2D9BB7AC1A7F}" destId="{0842EFB7-69D3-469F-AFB7-A32C0ACC7C2E}" srcOrd="1" destOrd="0" presId="urn:microsoft.com/office/officeart/2005/8/layout/venn1"/>
    <dgm:cxn modelId="{0638B732-C1FC-4AA2-967C-45563792166A}" srcId="{8404C230-34B4-4790-BDB3-DD58639C0116}" destId="{500E0DE1-9FEE-4DF1-9FD5-2D9BB7AC1A7F}" srcOrd="1" destOrd="0" parTransId="{22436618-FE26-4321-88A2-1AFA775C5C30}" sibTransId="{E9184BAE-1610-4A7B-9EC3-794755EC2834}"/>
    <dgm:cxn modelId="{28EA1A5F-1635-4BA4-9E05-3A2A19249EBB}" srcId="{8404C230-34B4-4790-BDB3-DD58639C0116}" destId="{D3D3B78A-06D8-47A4-878B-C2010208C129}" srcOrd="0" destOrd="0" parTransId="{252808CD-34B1-419A-BF93-5009E7E066D2}" sibTransId="{6FD61BE7-42CD-4258-B718-DB06A3D3F6A5}"/>
    <dgm:cxn modelId="{97161A4A-1988-4288-BF4F-E342FE433446}" type="presOf" srcId="{D3D3B78A-06D8-47A4-878B-C2010208C129}" destId="{1E3D10EA-D5B6-4EB8-9547-C885113EE83E}" srcOrd="0" destOrd="0" presId="urn:microsoft.com/office/officeart/2005/8/layout/venn1"/>
    <dgm:cxn modelId="{EA76764E-A823-4089-B92E-710EAF125235}" type="presOf" srcId="{246BABDF-3599-4C6F-9ACE-A19F46A75A0C}" destId="{D60584B5-DBA5-45D5-A82F-E11C43FB6F9D}" srcOrd="1" destOrd="0" presId="urn:microsoft.com/office/officeart/2005/8/layout/venn1"/>
    <dgm:cxn modelId="{B9DBD870-48B9-4975-A049-2DCF6C91DD01}" type="presOf" srcId="{246BABDF-3599-4C6F-9ACE-A19F46A75A0C}" destId="{53441883-97FB-49AC-BB0E-1B41E74D4545}" srcOrd="0" destOrd="0" presId="urn:microsoft.com/office/officeart/2005/8/layout/venn1"/>
    <dgm:cxn modelId="{F375CC8E-2FEA-4A78-862F-206ADDA25A38}" type="presOf" srcId="{500E0DE1-9FEE-4DF1-9FD5-2D9BB7AC1A7F}" destId="{F4D1A75A-8172-46FC-9101-A10C50954179}" srcOrd="0" destOrd="0" presId="urn:microsoft.com/office/officeart/2005/8/layout/venn1"/>
    <dgm:cxn modelId="{8F5EF8CD-21E0-4791-BC26-DD3B1F49F150}" type="presOf" srcId="{D3D3B78A-06D8-47A4-878B-C2010208C129}" destId="{61BB52C7-B08E-4E76-A04D-3C2DCF587EEA}" srcOrd="1" destOrd="0" presId="urn:microsoft.com/office/officeart/2005/8/layout/venn1"/>
    <dgm:cxn modelId="{34669695-05E2-4C94-A2A9-2E443B75D3A1}" type="presParOf" srcId="{D0EEEDA6-B287-47FD-A6F6-42F4FF92273B}" destId="{1E3D10EA-D5B6-4EB8-9547-C885113EE83E}" srcOrd="0" destOrd="0" presId="urn:microsoft.com/office/officeart/2005/8/layout/venn1"/>
    <dgm:cxn modelId="{CE65B7DB-2B04-4D2C-868F-8F430D3DFBA4}" type="presParOf" srcId="{D0EEEDA6-B287-47FD-A6F6-42F4FF92273B}" destId="{61BB52C7-B08E-4E76-A04D-3C2DCF587EEA}" srcOrd="1" destOrd="0" presId="urn:microsoft.com/office/officeart/2005/8/layout/venn1"/>
    <dgm:cxn modelId="{DC6BD6FE-94B9-4AC9-B947-71EDBAC0E6D2}" type="presParOf" srcId="{D0EEEDA6-B287-47FD-A6F6-42F4FF92273B}" destId="{F4D1A75A-8172-46FC-9101-A10C50954179}" srcOrd="2" destOrd="0" presId="urn:microsoft.com/office/officeart/2005/8/layout/venn1"/>
    <dgm:cxn modelId="{553ACB6D-C8A5-4AF5-88D2-DBB0DA0F3B0E}" type="presParOf" srcId="{D0EEEDA6-B287-47FD-A6F6-42F4FF92273B}" destId="{0842EFB7-69D3-469F-AFB7-A32C0ACC7C2E}" srcOrd="3" destOrd="0" presId="urn:microsoft.com/office/officeart/2005/8/layout/venn1"/>
    <dgm:cxn modelId="{5F4BDFEE-CEB5-421F-B1C7-350A5CD09161}" type="presParOf" srcId="{D0EEEDA6-B287-47FD-A6F6-42F4FF92273B}" destId="{53441883-97FB-49AC-BB0E-1B41E74D4545}" srcOrd="4" destOrd="0" presId="urn:microsoft.com/office/officeart/2005/8/layout/venn1"/>
    <dgm:cxn modelId="{C2787065-DDC4-4400-8627-889668AF7C2B}" type="presParOf" srcId="{D0EEEDA6-B287-47FD-A6F6-42F4FF92273B}" destId="{D60584B5-DBA5-45D5-A82F-E11C43FB6F9D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04C230-34B4-4790-BDB3-DD58639C0116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46BABDF-3599-4C6F-9ACE-A19F46A75A0C}">
      <dgm:prSet phldrT="[Текст]" custT="1"/>
      <dgm:spPr>
        <a:solidFill>
          <a:schemeClr val="accent1"/>
        </a:solidFill>
        <a:ln>
          <a:solidFill>
            <a:srgbClr val="FF3300"/>
          </a:solidFill>
        </a:ln>
        <a:scene3d>
          <a:camera prst="orthographicFront"/>
          <a:lightRig rig="threePt" dir="t"/>
        </a:scene3d>
        <a:sp3d>
          <a:bevelT w="114300" prst="artDeco"/>
        </a:sp3d>
      </dgm:spPr>
      <dgm:t>
        <a:bodyPr anchor="t"/>
        <a:lstStyle/>
        <a:p>
          <a:pPr lvl="0" algn="ctr" defTabSz="2222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3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2222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Предоставлена справочная информация:</a:t>
          </a:r>
        </a:p>
        <a:p>
          <a:pPr lvl="0" algn="ctr" defTabSz="2222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отчеты, статистика, справки,  рейтинги – </a:t>
          </a:r>
          <a:r>
            <a:rPr lang="en-US" sz="1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1023 </a:t>
          </a:r>
          <a:r>
            <a:rPr lang="ru-RU" sz="1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</a:p>
      </dgm:t>
    </dgm:pt>
    <dgm:pt modelId="{9128E71F-FECC-49A6-A77B-77D1192F072E}" type="parTrans" cxnId="{B8A22211-2EEA-4310-B213-0927654CA230}">
      <dgm:prSet/>
      <dgm:spPr/>
      <dgm:t>
        <a:bodyPr/>
        <a:lstStyle/>
        <a:p>
          <a:pPr algn="ctr"/>
          <a:endParaRPr lang="ru-RU"/>
        </a:p>
      </dgm:t>
    </dgm:pt>
    <dgm:pt modelId="{9DE1DF84-513F-4CD0-8055-14ABF1FDD0B1}" type="sibTrans" cxnId="{B8A22211-2EEA-4310-B213-0927654CA230}">
      <dgm:prSet/>
      <dgm:spPr/>
      <dgm:t>
        <a:bodyPr/>
        <a:lstStyle/>
        <a:p>
          <a:pPr algn="ctr"/>
          <a:endParaRPr lang="ru-RU"/>
        </a:p>
      </dgm:t>
    </dgm:pt>
    <dgm:pt modelId="{D0EEEDA6-B287-47FD-A6F6-42F4FF92273B}" type="pres">
      <dgm:prSet presAssocID="{8404C230-34B4-4790-BDB3-DD58639C0116}" presName="compositeShape" presStyleCnt="0">
        <dgm:presLayoutVars>
          <dgm:chMax val="7"/>
          <dgm:dir/>
          <dgm:resizeHandles val="exact"/>
        </dgm:presLayoutVars>
      </dgm:prSet>
      <dgm:spPr/>
    </dgm:pt>
    <dgm:pt modelId="{8D2CC2CA-53D4-4DB4-ACB6-AD33086F01EE}" type="pres">
      <dgm:prSet presAssocID="{246BABDF-3599-4C6F-9ACE-A19F46A75A0C}" presName="circ1TxSh" presStyleLbl="vennNode1" presStyleIdx="0" presStyleCnt="1" custScaleX="100000" custScaleY="97951" custLinFactNeighborX="-12096" custLinFactNeighborY="-3904"/>
      <dgm:spPr/>
    </dgm:pt>
  </dgm:ptLst>
  <dgm:cxnLst>
    <dgm:cxn modelId="{B8A22211-2EEA-4310-B213-0927654CA230}" srcId="{8404C230-34B4-4790-BDB3-DD58639C0116}" destId="{246BABDF-3599-4C6F-9ACE-A19F46A75A0C}" srcOrd="0" destOrd="0" parTransId="{9128E71F-FECC-49A6-A77B-77D1192F072E}" sibTransId="{9DE1DF84-513F-4CD0-8055-14ABF1FDD0B1}"/>
    <dgm:cxn modelId="{0DA84BAF-3CAA-4B08-9AB0-06E0CD7C1551}" type="presOf" srcId="{8404C230-34B4-4790-BDB3-DD58639C0116}" destId="{D0EEEDA6-B287-47FD-A6F6-42F4FF92273B}" srcOrd="0" destOrd="0" presId="urn:microsoft.com/office/officeart/2005/8/layout/venn1"/>
    <dgm:cxn modelId="{1905E5FA-853D-42BE-B10D-2792F1DEBEF8}" type="presOf" srcId="{246BABDF-3599-4C6F-9ACE-A19F46A75A0C}" destId="{8D2CC2CA-53D4-4DB4-ACB6-AD33086F01EE}" srcOrd="0" destOrd="0" presId="urn:microsoft.com/office/officeart/2005/8/layout/venn1"/>
    <dgm:cxn modelId="{87C2C63A-EA0B-453D-9B21-E2EFDEC31634}" type="presParOf" srcId="{D0EEEDA6-B287-47FD-A6F6-42F4FF92273B}" destId="{8D2CC2CA-53D4-4DB4-ACB6-AD33086F01EE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421BC9-7CEC-4122-8502-71596F0D78BC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2939399-FBA8-4BCA-81EF-675548F9837A}">
      <dgm:prSet phldrT="[Текст]" custT="1"/>
      <dgm:spPr>
        <a:solidFill>
          <a:srgbClr val="009999"/>
        </a:solidFill>
      </dgm:spPr>
      <dgm:t>
        <a:bodyPr/>
        <a:lstStyle/>
        <a:p>
          <a:r>
            <a:rPr lang="ru-RU" sz="1100" b="1" dirty="0">
              <a:latin typeface="Times New Roman" panose="02020603050405020304" pitchFamily="18" charset="0"/>
              <a:cs typeface="Times New Roman" panose="02020603050405020304" pitchFamily="18" charset="0"/>
            </a:rPr>
            <a:t>Подготовка рекомендаций филиалам по результатам проверки исполнения требований ГИТ в части выполнения обязанностей университета как страхователя</a:t>
          </a:r>
        </a:p>
      </dgm:t>
    </dgm:pt>
    <dgm:pt modelId="{7EEDCFC1-6963-4643-A3E7-124E9A192649}" type="parTrans" cxnId="{DD78477B-00E1-4E83-965A-C9572D1C0A0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8910EE-9806-4BFE-87A0-95DFFB8E8D4A}" type="sibTrans" cxnId="{DD78477B-00E1-4E83-965A-C9572D1C0A0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66029B-B47D-40C9-8879-E860BEEE1663}">
      <dgm:prSet phldrT="[Текст]" custT="1"/>
      <dgm:spPr>
        <a:solidFill>
          <a:srgbClr val="009999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200" b="1" dirty="0">
              <a:latin typeface="Times New Roman" panose="02020603050405020304" pitchFamily="18" charset="0"/>
              <a:cs typeface="Times New Roman" panose="02020603050405020304" pitchFamily="18" charset="0"/>
            </a:rPr>
            <a:t>Разработка порядка оформления трудовых отношений с мобилизованными работниками, возложения обязанностей на заместителей руководителей подразделений</a:t>
          </a:r>
        </a:p>
      </dgm:t>
    </dgm:pt>
    <dgm:pt modelId="{6D774128-56AF-4698-97DE-CDAC0D0C7E17}" type="parTrans" cxnId="{14F525CE-13B1-430C-94D8-9CD855E015B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3BDDB3-2106-49EB-AC99-5A9C4ACE9940}" type="sibTrans" cxnId="{14F525CE-13B1-430C-94D8-9CD855E015B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DBE390-BA7D-4794-B915-11E955545EB0}">
      <dgm:prSet phldrT="[Текст]" custT="1"/>
      <dgm:spPr>
        <a:solidFill>
          <a:srgbClr val="009999"/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b="1" dirty="0">
              <a:latin typeface="Times New Roman" panose="02020603050405020304" pitchFamily="18" charset="0"/>
              <a:cs typeface="Times New Roman" panose="02020603050405020304" pitchFamily="18" charset="0"/>
            </a:rPr>
            <a:t>Обеспечение процессов кадрового администрирования локальной нормативной базой</a:t>
          </a:r>
        </a:p>
        <a:p>
          <a:pPr marL="0" lvl="0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A26F6C-D3D3-4D44-B5C2-05CCD9764D19}" type="parTrans" cxnId="{2AD722DB-A78D-4301-89F3-F0CF6762B8AA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B8FA63-5FAB-4AE8-9503-A319FF496706}" type="sibTrans" cxnId="{2AD722DB-A78D-4301-89F3-F0CF6762B8AA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2EDAF4-ADB8-4A15-82AD-E687DA54365B}">
      <dgm:prSet phldrT="[Текст]" custT="1"/>
      <dgm:spPr>
        <a:solidFill>
          <a:srgbClr val="009999"/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b="1" dirty="0">
              <a:latin typeface="Times New Roman" panose="02020603050405020304" pitchFamily="18" charset="0"/>
              <a:cs typeface="Times New Roman" panose="02020603050405020304" pitchFamily="18" charset="0"/>
            </a:rPr>
            <a:t>Подготовка предложений в ЛНА: в Положения о командировках, о персональных данных, в приказы финансового  и социального блока </a:t>
          </a:r>
        </a:p>
      </dgm:t>
    </dgm:pt>
    <dgm:pt modelId="{7FF8176E-9788-4A9E-9B63-B36EEDD4244E}" type="parTrans" cxnId="{B9773FFB-4BA9-43CB-82A1-AD12A01A5CE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684251-E0FB-446A-89E2-617F40F2EDA4}" type="sibTrans" cxnId="{B9773FFB-4BA9-43CB-82A1-AD12A01A5CE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A957CF-0705-4515-8763-9246247DB2EA}">
      <dgm:prSet/>
      <dgm:spPr/>
    </dgm:pt>
    <dgm:pt modelId="{69B60C3B-9E66-4841-99DA-1A52995CC27E}" type="parTrans" cxnId="{46F3E02D-BCE7-48FB-AA1C-9F000FCAD837}">
      <dgm:prSet/>
      <dgm:spPr/>
      <dgm:t>
        <a:bodyPr/>
        <a:lstStyle/>
        <a:p>
          <a:endParaRPr lang="ru-RU"/>
        </a:p>
      </dgm:t>
    </dgm:pt>
    <dgm:pt modelId="{3A01562B-A5C4-4533-8280-A6CFB962D77D}" type="sibTrans" cxnId="{46F3E02D-BCE7-48FB-AA1C-9F000FCAD837}">
      <dgm:prSet/>
      <dgm:spPr/>
      <dgm:t>
        <a:bodyPr/>
        <a:lstStyle/>
        <a:p>
          <a:endParaRPr lang="ru-RU"/>
        </a:p>
      </dgm:t>
    </dgm:pt>
    <dgm:pt modelId="{FBCBAC53-060A-4758-A1FB-E1522FFB0A3B}">
      <dgm:prSet/>
      <dgm:spPr/>
    </dgm:pt>
    <dgm:pt modelId="{C8D378C5-872E-496C-89E0-6C790D6D9E8C}" type="parTrans" cxnId="{1EDA9CFA-DD8B-4822-B45E-757405FB0216}">
      <dgm:prSet/>
      <dgm:spPr/>
      <dgm:t>
        <a:bodyPr/>
        <a:lstStyle/>
        <a:p>
          <a:endParaRPr lang="ru-RU"/>
        </a:p>
      </dgm:t>
    </dgm:pt>
    <dgm:pt modelId="{93449726-741F-4F93-9B47-98696BBD5F32}" type="sibTrans" cxnId="{1EDA9CFA-DD8B-4822-B45E-757405FB0216}">
      <dgm:prSet/>
      <dgm:spPr/>
      <dgm:t>
        <a:bodyPr/>
        <a:lstStyle/>
        <a:p>
          <a:endParaRPr lang="ru-RU"/>
        </a:p>
      </dgm:t>
    </dgm:pt>
    <dgm:pt modelId="{CB979CD7-0BC5-45D0-852B-B1BCEEF2F2AE}">
      <dgm:prSet/>
      <dgm:spPr/>
    </dgm:pt>
    <dgm:pt modelId="{1AA0777C-771D-4281-B820-CE6B0374218E}" type="parTrans" cxnId="{9CE4AAC2-46BE-4406-B94A-3AA8F6CEDB2C}">
      <dgm:prSet/>
      <dgm:spPr/>
      <dgm:t>
        <a:bodyPr/>
        <a:lstStyle/>
        <a:p>
          <a:endParaRPr lang="ru-RU"/>
        </a:p>
      </dgm:t>
    </dgm:pt>
    <dgm:pt modelId="{00A10823-7EF9-4943-8B82-DF3C32DC6F7A}" type="sibTrans" cxnId="{9CE4AAC2-46BE-4406-B94A-3AA8F6CEDB2C}">
      <dgm:prSet/>
      <dgm:spPr/>
      <dgm:t>
        <a:bodyPr/>
        <a:lstStyle/>
        <a:p>
          <a:endParaRPr lang="ru-RU"/>
        </a:p>
      </dgm:t>
    </dgm:pt>
    <dgm:pt modelId="{FEE9B127-A84A-4514-95C4-493B5187347D}">
      <dgm:prSet/>
      <dgm:spPr/>
    </dgm:pt>
    <dgm:pt modelId="{43791D7C-C1AD-4F03-96C8-1DF695A06BB2}" type="parTrans" cxnId="{378D4EEC-3D02-4FE9-B5C9-BA100C5CA30B}">
      <dgm:prSet/>
      <dgm:spPr/>
      <dgm:t>
        <a:bodyPr/>
        <a:lstStyle/>
        <a:p>
          <a:endParaRPr lang="ru-RU"/>
        </a:p>
      </dgm:t>
    </dgm:pt>
    <dgm:pt modelId="{721FBC93-F5C3-41A6-BD96-097886B69AC9}" type="sibTrans" cxnId="{378D4EEC-3D02-4FE9-B5C9-BA100C5CA30B}">
      <dgm:prSet/>
      <dgm:spPr/>
      <dgm:t>
        <a:bodyPr/>
        <a:lstStyle/>
        <a:p>
          <a:endParaRPr lang="ru-RU"/>
        </a:p>
      </dgm:t>
    </dgm:pt>
    <dgm:pt modelId="{28DCC0A8-290C-4336-A4D3-B3BF567DA09F}">
      <dgm:prSet/>
      <dgm:spPr/>
    </dgm:pt>
    <dgm:pt modelId="{BE64AA37-5298-43E4-A3D7-71102C189531}" type="parTrans" cxnId="{8833392C-25D3-4F85-8B6F-AD1EE5AA69FA}">
      <dgm:prSet/>
      <dgm:spPr/>
      <dgm:t>
        <a:bodyPr/>
        <a:lstStyle/>
        <a:p>
          <a:endParaRPr lang="ru-RU"/>
        </a:p>
      </dgm:t>
    </dgm:pt>
    <dgm:pt modelId="{E4473D05-52EC-4A4F-8C95-FEE1CBDA0D57}" type="sibTrans" cxnId="{8833392C-25D3-4F85-8B6F-AD1EE5AA69FA}">
      <dgm:prSet/>
      <dgm:spPr/>
      <dgm:t>
        <a:bodyPr/>
        <a:lstStyle/>
        <a:p>
          <a:endParaRPr lang="ru-RU"/>
        </a:p>
      </dgm:t>
    </dgm:pt>
    <dgm:pt modelId="{372A03B1-9B63-46E7-BC29-C867A08EAF83}">
      <dgm:prSet/>
      <dgm:spPr/>
    </dgm:pt>
    <dgm:pt modelId="{F7D2C436-B5DE-4A53-8D96-9555D46E33CD}" type="parTrans" cxnId="{9FA3E60C-0635-4FF3-8AF5-D1527AF0EACB}">
      <dgm:prSet/>
      <dgm:spPr/>
      <dgm:t>
        <a:bodyPr/>
        <a:lstStyle/>
        <a:p>
          <a:endParaRPr lang="ru-RU"/>
        </a:p>
      </dgm:t>
    </dgm:pt>
    <dgm:pt modelId="{B5895850-8962-455E-B948-3529BC2D76C1}" type="sibTrans" cxnId="{9FA3E60C-0635-4FF3-8AF5-D1527AF0EACB}">
      <dgm:prSet/>
      <dgm:spPr/>
      <dgm:t>
        <a:bodyPr/>
        <a:lstStyle/>
        <a:p>
          <a:endParaRPr lang="ru-RU"/>
        </a:p>
      </dgm:t>
    </dgm:pt>
    <dgm:pt modelId="{A9D01845-D2C3-4D82-BFFC-DA85E3B118DB}" type="pres">
      <dgm:prSet presAssocID="{A7421BC9-7CEC-4122-8502-71596F0D78B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EE1CA2EE-E295-49DF-A7B1-60DE354C3146}" type="pres">
      <dgm:prSet presAssocID="{42939399-FBA8-4BCA-81EF-675548F9837A}" presName="singleCycle" presStyleCnt="0"/>
      <dgm:spPr/>
    </dgm:pt>
    <dgm:pt modelId="{58C87096-14A0-4DC9-906C-6790CCC3CEF9}" type="pres">
      <dgm:prSet presAssocID="{42939399-FBA8-4BCA-81EF-675548F9837A}" presName="singleCenter" presStyleLbl="node1" presStyleIdx="0" presStyleCnt="4" custScaleX="179189" custLinFactNeighborX="-33453" custLinFactNeighborY="-14202">
        <dgm:presLayoutVars>
          <dgm:chMax val="7"/>
          <dgm:chPref val="7"/>
        </dgm:presLayoutVars>
      </dgm:prSet>
      <dgm:spPr/>
    </dgm:pt>
    <dgm:pt modelId="{5CCD7B4F-C09E-4D3D-9E62-F952A3144DD8}" type="pres">
      <dgm:prSet presAssocID="{6D774128-56AF-4698-97DE-CDAC0D0C7E17}" presName="Name56" presStyleLbl="parChTrans1D2" presStyleIdx="0" presStyleCnt="3"/>
      <dgm:spPr/>
    </dgm:pt>
    <dgm:pt modelId="{633C2F1F-9AC5-4AE9-8E6F-A991A717AEAC}" type="pres">
      <dgm:prSet presAssocID="{0966029B-B47D-40C9-8879-E860BEEE1663}" presName="text0" presStyleLbl="node1" presStyleIdx="1" presStyleCnt="4" custScaleX="404090" custScaleY="152151" custRadScaleRad="107974" custRadScaleInc="-11648">
        <dgm:presLayoutVars>
          <dgm:bulletEnabled val="1"/>
        </dgm:presLayoutVars>
      </dgm:prSet>
      <dgm:spPr/>
    </dgm:pt>
    <dgm:pt modelId="{72D64854-044A-4D88-AD8B-1DE496CB5838}" type="pres">
      <dgm:prSet presAssocID="{B7A26F6C-D3D3-4D44-B5C2-05CCD9764D19}" presName="Name56" presStyleLbl="parChTrans1D2" presStyleIdx="1" presStyleCnt="3"/>
      <dgm:spPr/>
    </dgm:pt>
    <dgm:pt modelId="{A13700B7-DD9C-4AAE-8114-589BA0A0B4E8}" type="pres">
      <dgm:prSet presAssocID="{79DBE390-BA7D-4794-B915-11E955545EB0}" presName="text0" presStyleLbl="node1" presStyleIdx="2" presStyleCnt="4" custScaleX="210886" custScaleY="201401" custRadScaleRad="63516" custRadScaleInc="-78245">
        <dgm:presLayoutVars>
          <dgm:bulletEnabled val="1"/>
        </dgm:presLayoutVars>
      </dgm:prSet>
      <dgm:spPr/>
    </dgm:pt>
    <dgm:pt modelId="{C65DAE43-2254-4AB1-9CBC-1D467C0D9741}" type="pres">
      <dgm:prSet presAssocID="{7FF8176E-9788-4A9E-9B63-B36EEDD4244E}" presName="Name56" presStyleLbl="parChTrans1D2" presStyleIdx="2" presStyleCnt="3"/>
      <dgm:spPr/>
    </dgm:pt>
    <dgm:pt modelId="{8D4A8EA8-C1B1-49FE-8FA1-7A1BBE7364E2}" type="pres">
      <dgm:prSet presAssocID="{042EDAF4-ADB8-4A15-82AD-E687DA54365B}" presName="text0" presStyleLbl="node1" presStyleIdx="3" presStyleCnt="4" custScaleX="325432" custScaleY="168700" custRadScaleRad="83652" custRadScaleInc="-38813">
        <dgm:presLayoutVars>
          <dgm:bulletEnabled val="1"/>
        </dgm:presLayoutVars>
      </dgm:prSet>
      <dgm:spPr/>
    </dgm:pt>
  </dgm:ptLst>
  <dgm:cxnLst>
    <dgm:cxn modelId="{9FA3E60C-0635-4FF3-8AF5-D1527AF0EACB}" srcId="{A7421BC9-7CEC-4122-8502-71596F0D78BC}" destId="{372A03B1-9B63-46E7-BC29-C867A08EAF83}" srcOrd="1" destOrd="0" parTransId="{F7D2C436-B5DE-4A53-8D96-9555D46E33CD}" sibTransId="{B5895850-8962-455E-B948-3529BC2D76C1}"/>
    <dgm:cxn modelId="{FFCB381A-6C04-4FE9-A7CD-4B7A3F0F444E}" type="presOf" srcId="{79DBE390-BA7D-4794-B915-11E955545EB0}" destId="{A13700B7-DD9C-4AAE-8114-589BA0A0B4E8}" srcOrd="0" destOrd="0" presId="urn:microsoft.com/office/officeart/2008/layout/RadialCluster"/>
    <dgm:cxn modelId="{77F7CA28-56B3-41E9-862B-B4D1B7D232F8}" type="presOf" srcId="{42939399-FBA8-4BCA-81EF-675548F9837A}" destId="{58C87096-14A0-4DC9-906C-6790CCC3CEF9}" srcOrd="0" destOrd="0" presId="urn:microsoft.com/office/officeart/2008/layout/RadialCluster"/>
    <dgm:cxn modelId="{8833392C-25D3-4F85-8B6F-AD1EE5AA69FA}" srcId="{A7421BC9-7CEC-4122-8502-71596F0D78BC}" destId="{28DCC0A8-290C-4336-A4D3-B3BF567DA09F}" srcOrd="2" destOrd="0" parTransId="{BE64AA37-5298-43E4-A3D7-71102C189531}" sibTransId="{E4473D05-52EC-4A4F-8C95-FEE1CBDA0D57}"/>
    <dgm:cxn modelId="{46F3E02D-BCE7-48FB-AA1C-9F000FCAD837}" srcId="{A7421BC9-7CEC-4122-8502-71596F0D78BC}" destId="{13A957CF-0705-4515-8763-9246247DB2EA}" srcOrd="6" destOrd="0" parTransId="{69B60C3B-9E66-4841-99DA-1A52995CC27E}" sibTransId="{3A01562B-A5C4-4533-8280-A6CFB962D77D}"/>
    <dgm:cxn modelId="{EE185331-9CDD-458E-BB6A-2C747AD7AB0B}" type="presOf" srcId="{B7A26F6C-D3D3-4D44-B5C2-05CCD9764D19}" destId="{72D64854-044A-4D88-AD8B-1DE496CB5838}" srcOrd="0" destOrd="0" presId="urn:microsoft.com/office/officeart/2008/layout/RadialCluster"/>
    <dgm:cxn modelId="{06299F44-44C2-488E-885E-98D8A2F9304A}" type="presOf" srcId="{6D774128-56AF-4698-97DE-CDAC0D0C7E17}" destId="{5CCD7B4F-C09E-4D3D-9E62-F952A3144DD8}" srcOrd="0" destOrd="0" presId="urn:microsoft.com/office/officeart/2008/layout/RadialCluster"/>
    <dgm:cxn modelId="{AFC6B86B-8CD1-4F95-8E77-8B53914AF587}" type="presOf" srcId="{7FF8176E-9788-4A9E-9B63-B36EEDD4244E}" destId="{C65DAE43-2254-4AB1-9CBC-1D467C0D9741}" srcOrd="0" destOrd="0" presId="urn:microsoft.com/office/officeart/2008/layout/RadialCluster"/>
    <dgm:cxn modelId="{3E1C8579-CC3B-42FF-B5B0-3F15CC1C2617}" type="presOf" srcId="{A7421BC9-7CEC-4122-8502-71596F0D78BC}" destId="{A9D01845-D2C3-4D82-BFFC-DA85E3B118DB}" srcOrd="0" destOrd="0" presId="urn:microsoft.com/office/officeart/2008/layout/RadialCluster"/>
    <dgm:cxn modelId="{DD78477B-00E1-4E83-965A-C9572D1C0A0B}" srcId="{A7421BC9-7CEC-4122-8502-71596F0D78BC}" destId="{42939399-FBA8-4BCA-81EF-675548F9837A}" srcOrd="0" destOrd="0" parTransId="{7EEDCFC1-6963-4643-A3E7-124E9A192649}" sibTransId="{AB8910EE-9806-4BFE-87A0-95DFFB8E8D4A}"/>
    <dgm:cxn modelId="{C84D18B4-855C-47B0-B448-A6041DEDE380}" type="presOf" srcId="{042EDAF4-ADB8-4A15-82AD-E687DA54365B}" destId="{8D4A8EA8-C1B1-49FE-8FA1-7A1BBE7364E2}" srcOrd="0" destOrd="0" presId="urn:microsoft.com/office/officeart/2008/layout/RadialCluster"/>
    <dgm:cxn modelId="{9CE4AAC2-46BE-4406-B94A-3AA8F6CEDB2C}" srcId="{A7421BC9-7CEC-4122-8502-71596F0D78BC}" destId="{CB979CD7-0BC5-45D0-852B-B1BCEEF2F2AE}" srcOrd="4" destOrd="0" parTransId="{1AA0777C-771D-4281-B820-CE6B0374218E}" sibTransId="{00A10823-7EF9-4943-8B82-DF3C32DC6F7A}"/>
    <dgm:cxn modelId="{14F525CE-13B1-430C-94D8-9CD855E015B1}" srcId="{42939399-FBA8-4BCA-81EF-675548F9837A}" destId="{0966029B-B47D-40C9-8879-E860BEEE1663}" srcOrd="0" destOrd="0" parTransId="{6D774128-56AF-4698-97DE-CDAC0D0C7E17}" sibTransId="{0D3BDDB3-2106-49EB-AC99-5A9C4ACE9940}"/>
    <dgm:cxn modelId="{2AD722DB-A78D-4301-89F3-F0CF6762B8AA}" srcId="{42939399-FBA8-4BCA-81EF-675548F9837A}" destId="{79DBE390-BA7D-4794-B915-11E955545EB0}" srcOrd="1" destOrd="0" parTransId="{B7A26F6C-D3D3-4D44-B5C2-05CCD9764D19}" sibTransId="{6CB8FA63-5FAB-4AE8-9503-A319FF496706}"/>
    <dgm:cxn modelId="{378D4EEC-3D02-4FE9-B5C9-BA100C5CA30B}" srcId="{A7421BC9-7CEC-4122-8502-71596F0D78BC}" destId="{FEE9B127-A84A-4514-95C4-493B5187347D}" srcOrd="3" destOrd="0" parTransId="{43791D7C-C1AD-4F03-96C8-1DF695A06BB2}" sibTransId="{721FBC93-F5C3-41A6-BD96-097886B69AC9}"/>
    <dgm:cxn modelId="{30FFF5F0-EBCF-42CF-9255-12A4B97F11B3}" type="presOf" srcId="{0966029B-B47D-40C9-8879-E860BEEE1663}" destId="{633C2F1F-9AC5-4AE9-8E6F-A991A717AEAC}" srcOrd="0" destOrd="0" presId="urn:microsoft.com/office/officeart/2008/layout/RadialCluster"/>
    <dgm:cxn modelId="{1EDA9CFA-DD8B-4822-B45E-757405FB0216}" srcId="{A7421BC9-7CEC-4122-8502-71596F0D78BC}" destId="{FBCBAC53-060A-4758-A1FB-E1522FFB0A3B}" srcOrd="5" destOrd="0" parTransId="{C8D378C5-872E-496C-89E0-6C790D6D9E8C}" sibTransId="{93449726-741F-4F93-9B47-98696BBD5F32}"/>
    <dgm:cxn modelId="{B9773FFB-4BA9-43CB-82A1-AD12A01A5CED}" srcId="{42939399-FBA8-4BCA-81EF-675548F9837A}" destId="{042EDAF4-ADB8-4A15-82AD-E687DA54365B}" srcOrd="2" destOrd="0" parTransId="{7FF8176E-9788-4A9E-9B63-B36EEDD4244E}" sibTransId="{1B684251-E0FB-446A-89E2-617F40F2EDA4}"/>
    <dgm:cxn modelId="{BE3DDBF6-7FE0-4EBA-AD18-25571CF80409}" type="presParOf" srcId="{A9D01845-D2C3-4D82-BFFC-DA85E3B118DB}" destId="{EE1CA2EE-E295-49DF-A7B1-60DE354C3146}" srcOrd="0" destOrd="0" presId="urn:microsoft.com/office/officeart/2008/layout/RadialCluster"/>
    <dgm:cxn modelId="{2D5FE2DC-79AF-4D18-A94D-6538CDDB1618}" type="presParOf" srcId="{EE1CA2EE-E295-49DF-A7B1-60DE354C3146}" destId="{58C87096-14A0-4DC9-906C-6790CCC3CEF9}" srcOrd="0" destOrd="0" presId="urn:microsoft.com/office/officeart/2008/layout/RadialCluster"/>
    <dgm:cxn modelId="{DA5FE3F5-82D2-4F0F-A389-30A950ACB60A}" type="presParOf" srcId="{EE1CA2EE-E295-49DF-A7B1-60DE354C3146}" destId="{5CCD7B4F-C09E-4D3D-9E62-F952A3144DD8}" srcOrd="1" destOrd="0" presId="urn:microsoft.com/office/officeart/2008/layout/RadialCluster"/>
    <dgm:cxn modelId="{5AF41D9F-E114-4D65-BB9D-D60B0CDDB745}" type="presParOf" srcId="{EE1CA2EE-E295-49DF-A7B1-60DE354C3146}" destId="{633C2F1F-9AC5-4AE9-8E6F-A991A717AEAC}" srcOrd="2" destOrd="0" presId="urn:microsoft.com/office/officeart/2008/layout/RadialCluster"/>
    <dgm:cxn modelId="{87585018-9289-4154-ABD2-9B25553BFD84}" type="presParOf" srcId="{EE1CA2EE-E295-49DF-A7B1-60DE354C3146}" destId="{72D64854-044A-4D88-AD8B-1DE496CB5838}" srcOrd="3" destOrd="0" presId="urn:microsoft.com/office/officeart/2008/layout/RadialCluster"/>
    <dgm:cxn modelId="{9594B659-70F1-437E-8CFF-532118F4C9AC}" type="presParOf" srcId="{EE1CA2EE-E295-49DF-A7B1-60DE354C3146}" destId="{A13700B7-DD9C-4AAE-8114-589BA0A0B4E8}" srcOrd="4" destOrd="0" presId="urn:microsoft.com/office/officeart/2008/layout/RadialCluster"/>
    <dgm:cxn modelId="{4E69B2D0-9D55-47DD-ABB3-E3EFBAFD08F0}" type="presParOf" srcId="{EE1CA2EE-E295-49DF-A7B1-60DE354C3146}" destId="{C65DAE43-2254-4AB1-9CBC-1D467C0D9741}" srcOrd="5" destOrd="0" presId="urn:microsoft.com/office/officeart/2008/layout/RadialCluster"/>
    <dgm:cxn modelId="{636EA803-4B04-4369-8EAF-FD0E7B9AB6DD}" type="presParOf" srcId="{EE1CA2EE-E295-49DF-A7B1-60DE354C3146}" destId="{8D4A8EA8-C1B1-49FE-8FA1-7A1BBE7364E2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7421BC9-7CEC-4122-8502-71596F0D78BC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2939399-FBA8-4BCA-81EF-675548F9837A}">
      <dgm:prSet phldrT="[Текст]" custT="1"/>
      <dgm:spPr>
        <a:solidFill>
          <a:srgbClr val="009999"/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b="1" dirty="0">
              <a:latin typeface="Times New Roman" panose="02020603050405020304" pitchFamily="18" charset="0"/>
              <a:cs typeface="Times New Roman" panose="02020603050405020304" pitchFamily="18" charset="0"/>
            </a:rPr>
            <a:t>Выполнение задач, возникающих в связи с изменениями в законодательстве</a:t>
          </a:r>
        </a:p>
      </dgm:t>
    </dgm:pt>
    <dgm:pt modelId="{7EEDCFC1-6963-4643-A3E7-124E9A192649}" type="parTrans" cxnId="{DD78477B-00E1-4E83-965A-C9572D1C0A0B}">
      <dgm:prSet/>
      <dgm:spPr/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8910EE-9806-4BFE-87A0-95DFFB8E8D4A}" type="sibTrans" cxnId="{DD78477B-00E1-4E83-965A-C9572D1C0A0B}">
      <dgm:prSet/>
      <dgm:spPr/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66029B-B47D-40C9-8879-E860BEEE1663}">
      <dgm:prSet phldrT="[Текст]" custT="1"/>
      <dgm:spPr>
        <a:solidFill>
          <a:srgbClr val="009999"/>
        </a:solidFill>
      </dgm:spPr>
      <dgm:t>
        <a:bodyPr/>
        <a:lstStyle/>
        <a:p>
          <a:pPr marL="0" marR="0" lvl="0" indent="0" defTabSz="1600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200" b="1" dirty="0">
              <a:latin typeface="Times New Roman" panose="02020603050405020304" pitchFamily="18" charset="0"/>
              <a:cs typeface="Times New Roman" panose="02020603050405020304" pitchFamily="18" charset="0"/>
            </a:rPr>
            <a:t>Подготовка проектов должностных инструкций на всех работников УКО в связи с внедрением </a:t>
          </a:r>
          <a:r>
            <a:rPr lang="ru-RU" sz="12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профстандарта</a:t>
          </a:r>
          <a:r>
            <a:rPr lang="ru-RU" sz="1200" b="1" dirty="0">
              <a:latin typeface="Times New Roman" panose="02020603050405020304" pitchFamily="18" charset="0"/>
              <a:cs typeface="Times New Roman" panose="02020603050405020304" pitchFamily="18" charset="0"/>
            </a:rPr>
            <a:t> «Специалист по управлению персоналом»</a:t>
          </a:r>
        </a:p>
        <a:p>
          <a:pPr marL="0" lvl="0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774128-56AF-4698-97DE-CDAC0D0C7E17}" type="parTrans" cxnId="{14F525CE-13B1-430C-94D8-9CD855E015B1}">
      <dgm:prSet/>
      <dgm:spPr/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3BDDB3-2106-49EB-AC99-5A9C4ACE9940}" type="sibTrans" cxnId="{14F525CE-13B1-430C-94D8-9CD855E015B1}">
      <dgm:prSet/>
      <dgm:spPr/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DBE390-BA7D-4794-B915-11E955545EB0}">
      <dgm:prSet phldrT="[Текст]" custT="1"/>
      <dgm:spPr>
        <a:solidFill>
          <a:srgbClr val="009999"/>
        </a:solidFill>
      </dgm:spPr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1" dirty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отчетности, списков дистанционных работников, оформление дистанционной работы, разъяснения о порядке оформления дистанционной работы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1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A26F6C-D3D3-4D44-B5C2-05CCD9764D19}" type="parTrans" cxnId="{2AD722DB-A78D-4301-89F3-F0CF6762B8AA}">
      <dgm:prSet/>
      <dgm:spPr/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B8FA63-5FAB-4AE8-9503-A319FF496706}" type="sibTrans" cxnId="{2AD722DB-A78D-4301-89F3-F0CF6762B8AA}">
      <dgm:prSet/>
      <dgm:spPr/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CE1056-5A8D-4F49-A8B2-749B5D564457}">
      <dgm:prSet/>
      <dgm:spPr>
        <a:solidFill>
          <a:srgbClr val="009999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Подготовка проектов приказов, списков  связанных с вакцинацией, оформление отстранения от работы </a:t>
          </a:r>
        </a:p>
      </dgm:t>
    </dgm:pt>
    <dgm:pt modelId="{F1E18736-7514-4132-90C7-4CD230A4E38C}" type="parTrans" cxnId="{1980291B-2A71-4E59-8CA8-0053DEFBF63D}">
      <dgm:prSet/>
      <dgm:spPr/>
      <dgm:t>
        <a:bodyPr/>
        <a:lstStyle/>
        <a:p>
          <a:endParaRPr lang="ru-RU"/>
        </a:p>
      </dgm:t>
    </dgm:pt>
    <dgm:pt modelId="{01E3B2D4-1BCC-45D8-BF77-0AE3BFA1679B}" type="sibTrans" cxnId="{1980291B-2A71-4E59-8CA8-0053DEFBF63D}">
      <dgm:prSet/>
      <dgm:spPr/>
      <dgm:t>
        <a:bodyPr/>
        <a:lstStyle/>
        <a:p>
          <a:endParaRPr lang="ru-RU"/>
        </a:p>
      </dgm:t>
    </dgm:pt>
    <dgm:pt modelId="{799C047D-389A-4A2B-9780-394CD07910D1}">
      <dgm:prSet custRadScaleRad="67064" custRadScaleInc="59252"/>
      <dgm:spPr/>
      <dgm:t>
        <a:bodyPr/>
        <a:lstStyle/>
        <a:p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2050A2-0F9E-4CE0-95BA-7BC23769BB94}" type="parTrans" cxnId="{71957366-7B69-4048-A4CE-767F300F671E}">
      <dgm:prSet/>
      <dgm:spPr/>
      <dgm:t>
        <a:bodyPr/>
        <a:lstStyle/>
        <a:p>
          <a:endParaRPr lang="ru-RU"/>
        </a:p>
      </dgm:t>
    </dgm:pt>
    <dgm:pt modelId="{55F2F10E-BB7E-4663-9062-801E7E0C661F}" type="sibTrans" cxnId="{71957366-7B69-4048-A4CE-767F300F671E}">
      <dgm:prSet/>
      <dgm:spPr/>
      <dgm:t>
        <a:bodyPr/>
        <a:lstStyle/>
        <a:p>
          <a:endParaRPr lang="ru-RU"/>
        </a:p>
      </dgm:t>
    </dgm:pt>
    <dgm:pt modelId="{83DD1E4C-BA1D-4931-B638-14B5F1949FBA}">
      <dgm:prSet custScaleX="273156" custScaleY="109262" custRadScaleRad="91793" custRadScaleInc="290215"/>
      <dgm:spPr>
        <a:solidFill>
          <a:srgbClr val="009999"/>
        </a:solidFill>
      </dgm:spPr>
    </dgm:pt>
    <dgm:pt modelId="{EAFF66AB-1496-4126-A12B-7D56D3A991D8}" type="parTrans" cxnId="{F093B786-4A96-454B-BF3E-EBD7F759234B}">
      <dgm:prSet/>
      <dgm:spPr/>
      <dgm:t>
        <a:bodyPr/>
        <a:lstStyle/>
        <a:p>
          <a:endParaRPr lang="ru-RU"/>
        </a:p>
      </dgm:t>
    </dgm:pt>
    <dgm:pt modelId="{BFBE009C-E766-4947-9CD7-36A06AE3044B}" type="sibTrans" cxnId="{F093B786-4A96-454B-BF3E-EBD7F759234B}">
      <dgm:prSet/>
      <dgm:spPr/>
      <dgm:t>
        <a:bodyPr/>
        <a:lstStyle/>
        <a:p>
          <a:endParaRPr lang="ru-RU"/>
        </a:p>
      </dgm:t>
    </dgm:pt>
    <dgm:pt modelId="{CCE2CEA1-C438-48E8-8084-2ABA66E0D905}">
      <dgm:prSet custScaleX="273156" custScaleY="109262" custRadScaleRad="91793" custRadScaleInc="290215"/>
      <dgm:spPr>
        <a:solidFill>
          <a:srgbClr val="009999"/>
        </a:solidFill>
      </dgm:spPr>
    </dgm:pt>
    <dgm:pt modelId="{19BBF1D8-DF0F-46D8-93A7-ED3FAD4C2FE0}" type="parTrans" cxnId="{CC1071BD-D455-4BA9-AB19-8E37AA751EFC}">
      <dgm:prSet/>
      <dgm:spPr/>
      <dgm:t>
        <a:bodyPr/>
        <a:lstStyle/>
        <a:p>
          <a:endParaRPr lang="ru-RU"/>
        </a:p>
      </dgm:t>
    </dgm:pt>
    <dgm:pt modelId="{025DD177-7E50-47E0-9A84-9AEEF24EE8E3}" type="sibTrans" cxnId="{CC1071BD-D455-4BA9-AB19-8E37AA751EFC}">
      <dgm:prSet/>
      <dgm:spPr/>
      <dgm:t>
        <a:bodyPr/>
        <a:lstStyle/>
        <a:p>
          <a:endParaRPr lang="ru-RU"/>
        </a:p>
      </dgm:t>
    </dgm:pt>
    <dgm:pt modelId="{633FEA51-AF86-43EE-98D2-44302395651D}">
      <dgm:prSet custScaleX="273156" custScaleY="130971" custRadScaleRad="91793" custRadScaleInc="290215"/>
      <dgm:spPr>
        <a:solidFill>
          <a:srgbClr val="009999"/>
        </a:solidFill>
      </dgm:spPr>
    </dgm:pt>
    <dgm:pt modelId="{92DB90D5-4462-4193-8C00-F89B67B4542B}" type="parTrans" cxnId="{3911BA20-6CCD-40A4-A5C7-1DBFA4F9880B}">
      <dgm:prSet/>
      <dgm:spPr/>
      <dgm:t>
        <a:bodyPr/>
        <a:lstStyle/>
        <a:p>
          <a:endParaRPr lang="ru-RU"/>
        </a:p>
      </dgm:t>
    </dgm:pt>
    <dgm:pt modelId="{1268C650-B8FD-403D-94B6-C00320E07BE7}" type="sibTrans" cxnId="{3911BA20-6CCD-40A4-A5C7-1DBFA4F9880B}">
      <dgm:prSet/>
      <dgm:spPr/>
      <dgm:t>
        <a:bodyPr/>
        <a:lstStyle/>
        <a:p>
          <a:endParaRPr lang="ru-RU"/>
        </a:p>
      </dgm:t>
    </dgm:pt>
    <dgm:pt modelId="{A9D01845-D2C3-4D82-BFFC-DA85E3B118DB}" type="pres">
      <dgm:prSet presAssocID="{A7421BC9-7CEC-4122-8502-71596F0D78B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EE1CA2EE-E295-49DF-A7B1-60DE354C3146}" type="pres">
      <dgm:prSet presAssocID="{42939399-FBA8-4BCA-81EF-675548F9837A}" presName="singleCycle" presStyleCnt="0"/>
      <dgm:spPr/>
    </dgm:pt>
    <dgm:pt modelId="{58C87096-14A0-4DC9-906C-6790CCC3CEF9}" type="pres">
      <dgm:prSet presAssocID="{42939399-FBA8-4BCA-81EF-675548F9837A}" presName="singleCenter" presStyleLbl="node1" presStyleIdx="0" presStyleCnt="4" custScaleX="134304" custScaleY="138019" custLinFactNeighborX="-31856" custLinFactNeighborY="-11518">
        <dgm:presLayoutVars>
          <dgm:chMax val="7"/>
          <dgm:chPref val="7"/>
        </dgm:presLayoutVars>
      </dgm:prSet>
      <dgm:spPr/>
    </dgm:pt>
    <dgm:pt modelId="{5CCD7B4F-C09E-4D3D-9E62-F952A3144DD8}" type="pres">
      <dgm:prSet presAssocID="{6D774128-56AF-4698-97DE-CDAC0D0C7E17}" presName="Name56" presStyleLbl="parChTrans1D2" presStyleIdx="0" presStyleCnt="3"/>
      <dgm:spPr/>
    </dgm:pt>
    <dgm:pt modelId="{633C2F1F-9AC5-4AE9-8E6F-A991A717AEAC}" type="pres">
      <dgm:prSet presAssocID="{0966029B-B47D-40C9-8879-E860BEEE1663}" presName="text0" presStyleLbl="node1" presStyleIdx="1" presStyleCnt="4" custScaleX="471353" custScaleY="143407" custRadScaleRad="115253" custRadScaleInc="25255">
        <dgm:presLayoutVars>
          <dgm:bulletEnabled val="1"/>
        </dgm:presLayoutVars>
      </dgm:prSet>
      <dgm:spPr/>
    </dgm:pt>
    <dgm:pt modelId="{72D64854-044A-4D88-AD8B-1DE496CB5838}" type="pres">
      <dgm:prSet presAssocID="{B7A26F6C-D3D3-4D44-B5C2-05CCD9764D19}" presName="Name56" presStyleLbl="parChTrans1D2" presStyleIdx="1" presStyleCnt="3"/>
      <dgm:spPr/>
    </dgm:pt>
    <dgm:pt modelId="{A13700B7-DD9C-4AAE-8114-589BA0A0B4E8}" type="pres">
      <dgm:prSet presAssocID="{79DBE390-BA7D-4794-B915-11E955545EB0}" presName="text0" presStyleLbl="node1" presStyleIdx="2" presStyleCnt="4" custScaleX="386050" custScaleY="148702" custRadScaleRad="74621" custRadScaleInc="71768">
        <dgm:presLayoutVars>
          <dgm:bulletEnabled val="1"/>
        </dgm:presLayoutVars>
      </dgm:prSet>
      <dgm:spPr/>
    </dgm:pt>
    <dgm:pt modelId="{EFE16322-0D14-455F-A34C-21D70A2E318D}" type="pres">
      <dgm:prSet presAssocID="{F1E18736-7514-4132-90C7-4CD230A4E38C}" presName="Name56" presStyleLbl="parChTrans1D2" presStyleIdx="2" presStyleCnt="3"/>
      <dgm:spPr/>
    </dgm:pt>
    <dgm:pt modelId="{C63654AE-406E-4F0C-A4D1-A582DC038080}" type="pres">
      <dgm:prSet presAssocID="{34CE1056-5A8D-4F49-A8B2-749B5D564457}" presName="text0" presStyleLbl="node1" presStyleIdx="3" presStyleCnt="4" custScaleX="273156" custScaleY="161431" custRadScaleRad="71905" custRadScaleInc="-292198">
        <dgm:presLayoutVars>
          <dgm:bulletEnabled val="1"/>
        </dgm:presLayoutVars>
      </dgm:prSet>
      <dgm:spPr/>
    </dgm:pt>
  </dgm:ptLst>
  <dgm:cxnLst>
    <dgm:cxn modelId="{FFCB381A-6C04-4FE9-A7CD-4B7A3F0F444E}" type="presOf" srcId="{79DBE390-BA7D-4794-B915-11E955545EB0}" destId="{A13700B7-DD9C-4AAE-8114-589BA0A0B4E8}" srcOrd="0" destOrd="0" presId="urn:microsoft.com/office/officeart/2008/layout/RadialCluster"/>
    <dgm:cxn modelId="{1980291B-2A71-4E59-8CA8-0053DEFBF63D}" srcId="{42939399-FBA8-4BCA-81EF-675548F9837A}" destId="{34CE1056-5A8D-4F49-A8B2-749B5D564457}" srcOrd="2" destOrd="0" parTransId="{F1E18736-7514-4132-90C7-4CD230A4E38C}" sibTransId="{01E3B2D4-1BCC-45D8-BF77-0AE3BFA1679B}"/>
    <dgm:cxn modelId="{3911BA20-6CCD-40A4-A5C7-1DBFA4F9880B}" srcId="{A7421BC9-7CEC-4122-8502-71596F0D78BC}" destId="{633FEA51-AF86-43EE-98D2-44302395651D}" srcOrd="4" destOrd="0" parTransId="{92DB90D5-4462-4193-8C00-F89B67B4542B}" sibTransId="{1268C650-B8FD-403D-94B6-C00320E07BE7}"/>
    <dgm:cxn modelId="{77F7CA28-56B3-41E9-862B-B4D1B7D232F8}" type="presOf" srcId="{42939399-FBA8-4BCA-81EF-675548F9837A}" destId="{58C87096-14A0-4DC9-906C-6790CCC3CEF9}" srcOrd="0" destOrd="0" presId="urn:microsoft.com/office/officeart/2008/layout/RadialCluster"/>
    <dgm:cxn modelId="{EE185331-9CDD-458E-BB6A-2C747AD7AB0B}" type="presOf" srcId="{B7A26F6C-D3D3-4D44-B5C2-05CCD9764D19}" destId="{72D64854-044A-4D88-AD8B-1DE496CB5838}" srcOrd="0" destOrd="0" presId="urn:microsoft.com/office/officeart/2008/layout/RadialCluster"/>
    <dgm:cxn modelId="{AA1A715C-D6A5-4B17-930B-09E18073408F}" type="presOf" srcId="{34CE1056-5A8D-4F49-A8B2-749B5D564457}" destId="{C63654AE-406E-4F0C-A4D1-A582DC038080}" srcOrd="0" destOrd="0" presId="urn:microsoft.com/office/officeart/2008/layout/RadialCluster"/>
    <dgm:cxn modelId="{06299F44-44C2-488E-885E-98D8A2F9304A}" type="presOf" srcId="{6D774128-56AF-4698-97DE-CDAC0D0C7E17}" destId="{5CCD7B4F-C09E-4D3D-9E62-F952A3144DD8}" srcOrd="0" destOrd="0" presId="urn:microsoft.com/office/officeart/2008/layout/RadialCluster"/>
    <dgm:cxn modelId="{71957366-7B69-4048-A4CE-767F300F671E}" srcId="{A7421BC9-7CEC-4122-8502-71596F0D78BC}" destId="{799C047D-389A-4A2B-9780-394CD07910D1}" srcOrd="1" destOrd="0" parTransId="{342050A2-0F9E-4CE0-95BA-7BC23769BB94}" sibTransId="{55F2F10E-BB7E-4663-9062-801E7E0C661F}"/>
    <dgm:cxn modelId="{3E1C8579-CC3B-42FF-B5B0-3F15CC1C2617}" type="presOf" srcId="{A7421BC9-7CEC-4122-8502-71596F0D78BC}" destId="{A9D01845-D2C3-4D82-BFFC-DA85E3B118DB}" srcOrd="0" destOrd="0" presId="urn:microsoft.com/office/officeart/2008/layout/RadialCluster"/>
    <dgm:cxn modelId="{DD78477B-00E1-4E83-965A-C9572D1C0A0B}" srcId="{A7421BC9-7CEC-4122-8502-71596F0D78BC}" destId="{42939399-FBA8-4BCA-81EF-675548F9837A}" srcOrd="0" destOrd="0" parTransId="{7EEDCFC1-6963-4643-A3E7-124E9A192649}" sibTransId="{AB8910EE-9806-4BFE-87A0-95DFFB8E8D4A}"/>
    <dgm:cxn modelId="{F093B786-4A96-454B-BF3E-EBD7F759234B}" srcId="{A7421BC9-7CEC-4122-8502-71596F0D78BC}" destId="{83DD1E4C-BA1D-4931-B638-14B5F1949FBA}" srcOrd="2" destOrd="0" parTransId="{EAFF66AB-1496-4126-A12B-7D56D3A991D8}" sibTransId="{BFBE009C-E766-4947-9CD7-36A06AE3044B}"/>
    <dgm:cxn modelId="{5D236E9A-43E1-4755-AA5D-680AC6B0C8D8}" type="presOf" srcId="{F1E18736-7514-4132-90C7-4CD230A4E38C}" destId="{EFE16322-0D14-455F-A34C-21D70A2E318D}" srcOrd="0" destOrd="0" presId="urn:microsoft.com/office/officeart/2008/layout/RadialCluster"/>
    <dgm:cxn modelId="{CC1071BD-D455-4BA9-AB19-8E37AA751EFC}" srcId="{A7421BC9-7CEC-4122-8502-71596F0D78BC}" destId="{CCE2CEA1-C438-48E8-8084-2ABA66E0D905}" srcOrd="3" destOrd="0" parTransId="{19BBF1D8-DF0F-46D8-93A7-ED3FAD4C2FE0}" sibTransId="{025DD177-7E50-47E0-9A84-9AEEF24EE8E3}"/>
    <dgm:cxn modelId="{14F525CE-13B1-430C-94D8-9CD855E015B1}" srcId="{42939399-FBA8-4BCA-81EF-675548F9837A}" destId="{0966029B-B47D-40C9-8879-E860BEEE1663}" srcOrd="0" destOrd="0" parTransId="{6D774128-56AF-4698-97DE-CDAC0D0C7E17}" sibTransId="{0D3BDDB3-2106-49EB-AC99-5A9C4ACE9940}"/>
    <dgm:cxn modelId="{2AD722DB-A78D-4301-89F3-F0CF6762B8AA}" srcId="{42939399-FBA8-4BCA-81EF-675548F9837A}" destId="{79DBE390-BA7D-4794-B915-11E955545EB0}" srcOrd="1" destOrd="0" parTransId="{B7A26F6C-D3D3-4D44-B5C2-05CCD9764D19}" sibTransId="{6CB8FA63-5FAB-4AE8-9503-A319FF496706}"/>
    <dgm:cxn modelId="{30FFF5F0-EBCF-42CF-9255-12A4B97F11B3}" type="presOf" srcId="{0966029B-B47D-40C9-8879-E860BEEE1663}" destId="{633C2F1F-9AC5-4AE9-8E6F-A991A717AEAC}" srcOrd="0" destOrd="0" presId="urn:microsoft.com/office/officeart/2008/layout/RadialCluster"/>
    <dgm:cxn modelId="{BE3DDBF6-7FE0-4EBA-AD18-25571CF80409}" type="presParOf" srcId="{A9D01845-D2C3-4D82-BFFC-DA85E3B118DB}" destId="{EE1CA2EE-E295-49DF-A7B1-60DE354C3146}" srcOrd="0" destOrd="0" presId="urn:microsoft.com/office/officeart/2008/layout/RadialCluster"/>
    <dgm:cxn modelId="{2D5FE2DC-79AF-4D18-A94D-6538CDDB1618}" type="presParOf" srcId="{EE1CA2EE-E295-49DF-A7B1-60DE354C3146}" destId="{58C87096-14A0-4DC9-906C-6790CCC3CEF9}" srcOrd="0" destOrd="0" presId="urn:microsoft.com/office/officeart/2008/layout/RadialCluster"/>
    <dgm:cxn modelId="{DA5FE3F5-82D2-4F0F-A389-30A950ACB60A}" type="presParOf" srcId="{EE1CA2EE-E295-49DF-A7B1-60DE354C3146}" destId="{5CCD7B4F-C09E-4D3D-9E62-F952A3144DD8}" srcOrd="1" destOrd="0" presId="urn:microsoft.com/office/officeart/2008/layout/RadialCluster"/>
    <dgm:cxn modelId="{5AF41D9F-E114-4D65-BB9D-D60B0CDDB745}" type="presParOf" srcId="{EE1CA2EE-E295-49DF-A7B1-60DE354C3146}" destId="{633C2F1F-9AC5-4AE9-8E6F-A991A717AEAC}" srcOrd="2" destOrd="0" presId="urn:microsoft.com/office/officeart/2008/layout/RadialCluster"/>
    <dgm:cxn modelId="{87585018-9289-4154-ABD2-9B25553BFD84}" type="presParOf" srcId="{EE1CA2EE-E295-49DF-A7B1-60DE354C3146}" destId="{72D64854-044A-4D88-AD8B-1DE496CB5838}" srcOrd="3" destOrd="0" presId="urn:microsoft.com/office/officeart/2008/layout/RadialCluster"/>
    <dgm:cxn modelId="{9594B659-70F1-437E-8CFF-532118F4C9AC}" type="presParOf" srcId="{EE1CA2EE-E295-49DF-A7B1-60DE354C3146}" destId="{A13700B7-DD9C-4AAE-8114-589BA0A0B4E8}" srcOrd="4" destOrd="0" presId="urn:microsoft.com/office/officeart/2008/layout/RadialCluster"/>
    <dgm:cxn modelId="{A6BC5AAB-180E-494A-AB38-34008658BAA7}" type="presParOf" srcId="{EE1CA2EE-E295-49DF-A7B1-60DE354C3146}" destId="{EFE16322-0D14-455F-A34C-21D70A2E318D}" srcOrd="5" destOrd="0" presId="urn:microsoft.com/office/officeart/2008/layout/RadialCluster"/>
    <dgm:cxn modelId="{910673D4-6B93-41D5-A515-3A1C3AF01BAC}" type="presParOf" srcId="{EE1CA2EE-E295-49DF-A7B1-60DE354C3146}" destId="{C63654AE-406E-4F0C-A4D1-A582DC038080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3D10EA-D5B6-4EB8-9547-C885113EE83E}">
      <dsp:nvSpPr>
        <dsp:cNvPr id="0" name=""/>
        <dsp:cNvSpPr/>
      </dsp:nvSpPr>
      <dsp:spPr>
        <a:xfrm>
          <a:off x="0" y="23572"/>
          <a:ext cx="2504944" cy="2504944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rgbClr val="FF330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2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Выбраны электронные трудовые книжки – 143 </a:t>
          </a:r>
          <a:endParaRPr lang="ru-RU" sz="1400" kern="1200" dirty="0"/>
        </a:p>
      </dsp:txBody>
      <dsp:txXfrm>
        <a:off x="333992" y="461937"/>
        <a:ext cx="1836959" cy="1127224"/>
      </dsp:txXfrm>
    </dsp:sp>
    <dsp:sp modelId="{F4D1A75A-8172-46FC-9101-A10C50954179}">
      <dsp:nvSpPr>
        <dsp:cNvPr id="0" name=""/>
        <dsp:cNvSpPr/>
      </dsp:nvSpPr>
      <dsp:spPr>
        <a:xfrm>
          <a:off x="1735154" y="884546"/>
          <a:ext cx="2652084" cy="2483401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rgbClr val="FF330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400" b="1" kern="1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Внесены коды в справочник должностей в программе 1С – 71   </a:t>
          </a:r>
        </a:p>
      </dsp:txBody>
      <dsp:txXfrm>
        <a:off x="2546249" y="1526092"/>
        <a:ext cx="1591250" cy="1365870"/>
      </dsp:txXfrm>
    </dsp:sp>
    <dsp:sp modelId="{53441883-97FB-49AC-BB0E-1B41E74D4545}">
      <dsp:nvSpPr>
        <dsp:cNvPr id="0" name=""/>
        <dsp:cNvSpPr/>
      </dsp:nvSpPr>
      <dsp:spPr>
        <a:xfrm>
          <a:off x="22131" y="1945816"/>
          <a:ext cx="2656042" cy="2504944"/>
        </a:xfrm>
        <a:prstGeom prst="ellipse">
          <a:avLst/>
        </a:prstGeom>
        <a:solidFill>
          <a:schemeClr val="accent1"/>
        </a:solidFill>
        <a:ln w="12700" cap="flat" cmpd="sng" algn="ctr">
          <a:solidFill>
            <a:srgbClr val="FF330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2222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400" b="1" kern="1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Сформировано СЗВ-ТД  – 350 отчетов, на более чем 8000               кадровых событий </a:t>
          </a:r>
        </a:p>
      </dsp:txBody>
      <dsp:txXfrm>
        <a:off x="272241" y="2592926"/>
        <a:ext cx="1593625" cy="13777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2CC2CA-53D4-4DB4-ACB6-AD33086F01EE}">
      <dsp:nvSpPr>
        <dsp:cNvPr id="0" name=""/>
        <dsp:cNvSpPr/>
      </dsp:nvSpPr>
      <dsp:spPr>
        <a:xfrm>
          <a:off x="0" y="313139"/>
          <a:ext cx="2529626" cy="2477793"/>
        </a:xfrm>
        <a:prstGeom prst="ellipse">
          <a:avLst/>
        </a:prstGeom>
        <a:solidFill>
          <a:schemeClr val="accent1"/>
        </a:solidFill>
        <a:ln w="12700" cap="flat" cmpd="sng" algn="ctr">
          <a:solidFill>
            <a:srgbClr val="FF330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2222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ru-RU" sz="13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2222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400" b="1" kern="1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Предоставлена справочная информация:</a:t>
          </a:r>
        </a:p>
        <a:p>
          <a:pPr marL="0" lvl="0" indent="0" algn="ctr" defTabSz="2222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400" b="1" kern="1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отчеты, статистика, справки,  рейтинги – </a:t>
          </a:r>
          <a:r>
            <a:rPr lang="en-US" sz="1400" b="1" kern="1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1023 </a:t>
          </a:r>
          <a:r>
            <a:rPr lang="ru-RU" sz="1400" b="1" kern="1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</a:p>
      </dsp:txBody>
      <dsp:txXfrm>
        <a:off x="370455" y="676003"/>
        <a:ext cx="1788716" cy="17520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C87096-14A0-4DC9-906C-6790CCC3CEF9}">
      <dsp:nvSpPr>
        <dsp:cNvPr id="0" name=""/>
        <dsp:cNvSpPr/>
      </dsp:nvSpPr>
      <dsp:spPr>
        <a:xfrm>
          <a:off x="0" y="1530995"/>
          <a:ext cx="2087711" cy="1165089"/>
        </a:xfrm>
        <a:prstGeom prst="roundRect">
          <a:avLst/>
        </a:prstGeom>
        <a:solidFill>
          <a:srgbClr val="0099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Подготовка рекомендаций филиалам по результатам проверки исполнения требований ГИТ в части выполнения обязанностей университета как страхователя</a:t>
          </a:r>
        </a:p>
      </dsp:txBody>
      <dsp:txXfrm>
        <a:off x="56875" y="1587870"/>
        <a:ext cx="1973961" cy="1051339"/>
      </dsp:txXfrm>
    </dsp:sp>
    <dsp:sp modelId="{5CCD7B4F-C09E-4D3D-9E62-F952A3144DD8}">
      <dsp:nvSpPr>
        <dsp:cNvPr id="0" name=""/>
        <dsp:cNvSpPr/>
      </dsp:nvSpPr>
      <dsp:spPr>
        <a:xfrm rot="18129161">
          <a:off x="1345483" y="1414178"/>
          <a:ext cx="27595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5955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3C2F1F-9AC5-4AE9-8E6F-A991A717AEAC}">
      <dsp:nvSpPr>
        <dsp:cNvPr id="0" name=""/>
        <dsp:cNvSpPr/>
      </dsp:nvSpPr>
      <dsp:spPr>
        <a:xfrm>
          <a:off x="352990" y="109656"/>
          <a:ext cx="3154366" cy="1187705"/>
        </a:xfrm>
        <a:prstGeom prst="roundRect">
          <a:avLst/>
        </a:prstGeom>
        <a:solidFill>
          <a:srgbClr val="0099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Разработка порядка оформления трудовых отношений с мобилизованными работниками, возложения обязанностей на заместителей руководителей подразделений</a:t>
          </a:r>
        </a:p>
      </dsp:txBody>
      <dsp:txXfrm>
        <a:off x="410969" y="167635"/>
        <a:ext cx="3038408" cy="1071747"/>
      </dsp:txXfrm>
    </dsp:sp>
    <dsp:sp modelId="{72D64854-044A-4D88-AD8B-1DE496CB5838}">
      <dsp:nvSpPr>
        <dsp:cNvPr id="0" name=""/>
        <dsp:cNvSpPr/>
      </dsp:nvSpPr>
      <dsp:spPr>
        <a:xfrm rot="274915">
          <a:off x="2087163" y="2210906"/>
          <a:ext cx="34327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4327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3700B7-DD9C-4AAE-8114-589BA0A0B4E8}">
      <dsp:nvSpPr>
        <dsp:cNvPr id="0" name=""/>
        <dsp:cNvSpPr/>
      </dsp:nvSpPr>
      <dsp:spPr>
        <a:xfrm>
          <a:off x="2429888" y="1504502"/>
          <a:ext cx="1646196" cy="1572156"/>
        </a:xfrm>
        <a:prstGeom prst="roundRect">
          <a:avLst/>
        </a:prstGeom>
        <a:solidFill>
          <a:srgbClr val="0099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Обеспечение процессов кадрового администрирования локальной нормативной базой</a:t>
          </a:r>
        </a:p>
        <a:p>
          <a:pPr marL="0"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06634" y="1581248"/>
        <a:ext cx="1492704" cy="1418664"/>
      </dsp:txXfrm>
    </dsp:sp>
    <dsp:sp modelId="{C65DAE43-2254-4AB1-9CBC-1D467C0D9741}">
      <dsp:nvSpPr>
        <dsp:cNvPr id="0" name=""/>
        <dsp:cNvSpPr/>
      </dsp:nvSpPr>
      <dsp:spPr>
        <a:xfrm rot="4947351">
          <a:off x="915991" y="2930041"/>
          <a:ext cx="47199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71999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4A8EA8-C1B1-49FE-8FA1-7A1BBE7364E2}">
      <dsp:nvSpPr>
        <dsp:cNvPr id="0" name=""/>
        <dsp:cNvSpPr/>
      </dsp:nvSpPr>
      <dsp:spPr>
        <a:xfrm>
          <a:off x="0" y="3163998"/>
          <a:ext cx="2540354" cy="1316888"/>
        </a:xfrm>
        <a:prstGeom prst="roundRect">
          <a:avLst/>
        </a:prstGeom>
        <a:solidFill>
          <a:srgbClr val="0099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Подготовка предложений в ЛНА: в Положения о командировках, о персональных данных, в приказы финансового  и социального блока </a:t>
          </a:r>
        </a:p>
      </dsp:txBody>
      <dsp:txXfrm>
        <a:off x="64285" y="3228283"/>
        <a:ext cx="2411784" cy="11883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C87096-14A0-4DC9-906C-6790CCC3CEF9}">
      <dsp:nvSpPr>
        <dsp:cNvPr id="0" name=""/>
        <dsp:cNvSpPr/>
      </dsp:nvSpPr>
      <dsp:spPr>
        <a:xfrm>
          <a:off x="0" y="1553879"/>
          <a:ext cx="1564761" cy="1608044"/>
        </a:xfrm>
        <a:prstGeom prst="roundRect">
          <a:avLst/>
        </a:prstGeom>
        <a:solidFill>
          <a:srgbClr val="0099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Выполнение задач, возникающих в связи с изменениями в законодательстве</a:t>
          </a:r>
        </a:p>
      </dsp:txBody>
      <dsp:txXfrm>
        <a:off x="76385" y="1630264"/>
        <a:ext cx="1411991" cy="1455274"/>
      </dsp:txXfrm>
    </dsp:sp>
    <dsp:sp modelId="{5CCD7B4F-C09E-4D3D-9E62-F952A3144DD8}">
      <dsp:nvSpPr>
        <dsp:cNvPr id="0" name=""/>
        <dsp:cNvSpPr/>
      </dsp:nvSpPr>
      <dsp:spPr>
        <a:xfrm rot="18517322">
          <a:off x="1372945" y="1446226"/>
          <a:ext cx="27558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558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3C2F1F-9AC5-4AE9-8E6F-A991A717AEAC}">
      <dsp:nvSpPr>
        <dsp:cNvPr id="0" name=""/>
        <dsp:cNvSpPr/>
      </dsp:nvSpPr>
      <dsp:spPr>
        <a:xfrm>
          <a:off x="204203" y="219124"/>
          <a:ext cx="3679427" cy="1119449"/>
        </a:xfrm>
        <a:prstGeom prst="roundRect">
          <a:avLst/>
        </a:prstGeom>
        <a:solidFill>
          <a:srgbClr val="0099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marR="0" lvl="0" indent="0" algn="ctr" defTabSz="1600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Подготовка проектов должностных инструкций на всех работников УКО в связи с внедрением </a:t>
          </a:r>
          <a:r>
            <a:rPr lang="ru-RU" sz="12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профстандарта</a:t>
          </a:r>
          <a:r>
            <a:rPr lang="ru-RU" sz="1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«Специалист по управлению персоналом»</a:t>
          </a:r>
        </a:p>
        <a:p>
          <a:pPr marL="0"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8850" y="273771"/>
        <a:ext cx="3570133" cy="1010155"/>
      </dsp:txXfrm>
    </dsp:sp>
    <dsp:sp modelId="{72D64854-044A-4D88-AD8B-1DE496CB5838}">
      <dsp:nvSpPr>
        <dsp:cNvPr id="0" name=""/>
        <dsp:cNvSpPr/>
      </dsp:nvSpPr>
      <dsp:spPr>
        <a:xfrm rot="3110205">
          <a:off x="1339944" y="3314824"/>
          <a:ext cx="38893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88934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3700B7-DD9C-4AAE-8114-589BA0A0B4E8}">
      <dsp:nvSpPr>
        <dsp:cNvPr id="0" name=""/>
        <dsp:cNvSpPr/>
      </dsp:nvSpPr>
      <dsp:spPr>
        <a:xfrm>
          <a:off x="603921" y="3467725"/>
          <a:ext cx="3013544" cy="1160782"/>
        </a:xfrm>
        <a:prstGeom prst="roundRect">
          <a:avLst/>
        </a:prstGeom>
        <a:solidFill>
          <a:srgbClr val="0099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отчетности, списков дистанционных работников, оформление дистанционной работы, разъяснения о порядке оформления дистанционной работы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1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0586" y="3524390"/>
        <a:ext cx="2900214" cy="1047452"/>
      </dsp:txXfrm>
    </dsp:sp>
    <dsp:sp modelId="{EFE16322-0D14-455F-A34C-21D70A2E318D}">
      <dsp:nvSpPr>
        <dsp:cNvPr id="0" name=""/>
        <dsp:cNvSpPr/>
      </dsp:nvSpPr>
      <dsp:spPr>
        <a:xfrm rot="21367079">
          <a:off x="1564546" y="2298480"/>
          <a:ext cx="18701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7015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3654AE-406E-4F0C-A4D1-A582DC038080}">
      <dsp:nvSpPr>
        <dsp:cNvPr id="0" name=""/>
        <dsp:cNvSpPr/>
      </dsp:nvSpPr>
      <dsp:spPr>
        <a:xfrm>
          <a:off x="1751348" y="1589730"/>
          <a:ext cx="2132282" cy="1260146"/>
        </a:xfrm>
        <a:prstGeom prst="roundRect">
          <a:avLst/>
        </a:prstGeom>
        <a:solidFill>
          <a:srgbClr val="0099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ru-RU" sz="1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Подготовка проектов приказов, списков  связанных с вакцинацией, оформление отстранения от работы </a:t>
          </a:r>
        </a:p>
      </dsp:txBody>
      <dsp:txXfrm>
        <a:off x="1812863" y="1651245"/>
        <a:ext cx="2009252" cy="11371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47" cy="4955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343" y="0"/>
            <a:ext cx="2946347" cy="4955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B0A3C1-3ACC-45A5-9D1E-0DFF83E9B637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34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7" y="4752747"/>
            <a:ext cx="5439410" cy="38886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80333"/>
            <a:ext cx="2946347" cy="4955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343" y="9380333"/>
            <a:ext cx="2946347" cy="4955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626CC4-BBE7-4F6B-BC6C-69C7932E90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315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00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39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20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70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22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69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54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33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89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32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99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214AC-42D7-4112-B607-287FA1B3348F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57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193964" y="65903"/>
            <a:ext cx="3131127" cy="108802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9678" y="493763"/>
            <a:ext cx="5916180" cy="636423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985841" y="3244334"/>
            <a:ext cx="517237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 итогах работы </a:t>
            </a:r>
          </a:p>
          <a:p>
            <a:pPr algn="ctr">
              <a:spcAft>
                <a:spcPts val="0"/>
              </a:spcAft>
            </a:pP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Управления кадрового обеспечения в 2022 году </a:t>
            </a:r>
          </a:p>
          <a:p>
            <a:pPr algn="ctr">
              <a:spcAft>
                <a:spcPts val="0"/>
              </a:spcAft>
            </a:pP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задачах на 2023 год</a:t>
            </a:r>
            <a:endParaRPr lang="ru-RU" sz="11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634055" y="4393595"/>
            <a:ext cx="3148239" cy="1970642"/>
          </a:xfrm>
          <a:prstGeom prst="horizontalScroll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FFFF"/>
                </a:solidFill>
              </a:rPr>
              <a:t>Начальник Управления кадрового обеспечения</a:t>
            </a:r>
          </a:p>
          <a:p>
            <a:pPr algn="ctr"/>
            <a:r>
              <a:rPr lang="ru-RU" dirty="0">
                <a:solidFill>
                  <a:srgbClr val="FFFFFF"/>
                </a:solidFill>
              </a:rPr>
              <a:t>Аносова</a:t>
            </a:r>
          </a:p>
          <a:p>
            <a:pPr algn="ctr"/>
            <a:r>
              <a:rPr lang="ru-RU" dirty="0">
                <a:solidFill>
                  <a:srgbClr val="FFFFFF"/>
                </a:solidFill>
              </a:rPr>
              <a:t>Ирина </a:t>
            </a:r>
          </a:p>
          <a:p>
            <a:pPr algn="ctr"/>
            <a:r>
              <a:rPr lang="ru-RU" dirty="0">
                <a:solidFill>
                  <a:srgbClr val="FFFFFF"/>
                </a:solidFill>
              </a:rPr>
              <a:t>Леонидовна</a:t>
            </a:r>
          </a:p>
        </p:txBody>
      </p:sp>
    </p:spTree>
    <p:extLst>
      <p:ext uri="{BB962C8B-B14F-4D97-AF65-F5344CB8AC3E}">
        <p14:creationId xmlns:p14="http://schemas.microsoft.com/office/powerpoint/2010/main" val="1341584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79844272"/>
              </p:ext>
            </p:extLst>
          </p:nvPr>
        </p:nvGraphicFramePr>
        <p:xfrm>
          <a:off x="5029201" y="1202313"/>
          <a:ext cx="4114800" cy="5655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95481238"/>
              </p:ext>
            </p:extLst>
          </p:nvPr>
        </p:nvGraphicFramePr>
        <p:xfrm>
          <a:off x="0" y="1202313"/>
          <a:ext cx="4939862" cy="5655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-1" y="853500"/>
            <a:ext cx="9155151" cy="36198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>
              <a:lnSpc>
                <a:spcPts val="2000"/>
              </a:lnSpc>
            </a:pPr>
            <a:r>
              <a:rPr lang="ru-RU" sz="1600" b="1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Пятиугольник 5"/>
          <p:cNvSpPr/>
          <p:nvPr/>
        </p:nvSpPr>
        <p:spPr>
          <a:xfrm>
            <a:off x="80858" y="183465"/>
            <a:ext cx="5741873" cy="904423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Кадровое обеспечение</a:t>
            </a: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численности персонала на кадровом обеспечении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740583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243125" y="326530"/>
            <a:ext cx="6819156" cy="861791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Кадровое администрирование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  <a:effectLst/>
        </p:spPr>
      </p:pic>
      <p:sp>
        <p:nvSpPr>
          <p:cNvPr id="6" name="Прямоугольник 5"/>
          <p:cNvSpPr/>
          <p:nvPr/>
        </p:nvSpPr>
        <p:spPr>
          <a:xfrm>
            <a:off x="275521" y="1319893"/>
            <a:ext cx="4202414" cy="338554"/>
          </a:xfrm>
          <a:prstGeom prst="rect">
            <a:avLst/>
          </a:prstGeom>
          <a:solidFill>
            <a:srgbClr val="009999"/>
          </a:solidFill>
          <a:ln>
            <a:solidFill>
              <a:srgbClr val="FF0000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Проекты кадровых приказов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87201" y="2342536"/>
            <a:ext cx="3565307" cy="523220"/>
          </a:xfrm>
          <a:prstGeom prst="rect">
            <a:avLst/>
          </a:prstGeom>
          <a:solidFill>
            <a:srgbClr val="009999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командировании, взыскании, поощрении  работников – </a:t>
            </a:r>
            <a:r>
              <a:rPr lang="ru-RU" sz="1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552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(570)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73051" y="1711594"/>
            <a:ext cx="1868869" cy="523220"/>
          </a:xfrm>
          <a:prstGeom prst="rect">
            <a:avLst/>
          </a:prstGeom>
          <a:solidFill>
            <a:srgbClr val="009999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личному составу –</a:t>
            </a:r>
            <a:r>
              <a:rPr lang="ru-RU" sz="1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5763</a:t>
            </a:r>
            <a:r>
              <a:rPr lang="ru-RU" sz="1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(4700)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344333" y="1704456"/>
            <a:ext cx="2133602" cy="523220"/>
          </a:xfrm>
          <a:prstGeom prst="rect">
            <a:avLst/>
          </a:prstGeom>
          <a:solidFill>
            <a:srgbClr val="009999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предоставлении отпусков – </a:t>
            </a:r>
            <a:r>
              <a:rPr lang="ru-RU" sz="1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4630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(4400)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4953399" y="1575956"/>
            <a:ext cx="3990245" cy="338554"/>
          </a:xfrm>
          <a:prstGeom prst="rect">
            <a:avLst/>
          </a:prstGeom>
          <a:solidFill>
            <a:srgbClr val="009999"/>
          </a:solidFill>
          <a:ln>
            <a:solidFill>
              <a:srgbClr val="FF0000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работников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4911689" y="1979749"/>
            <a:ext cx="2036832" cy="738664"/>
          </a:xfrm>
          <a:prstGeom prst="rect">
            <a:avLst/>
          </a:prstGeom>
          <a:solidFill>
            <a:srgbClr val="009999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реорганизации структурных подразделений  </a:t>
            </a:r>
            <a:r>
              <a:rPr lang="ru-RU" sz="1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142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208158" y="1951453"/>
            <a:ext cx="1746748" cy="954107"/>
          </a:xfrm>
          <a:prstGeom prst="rect">
            <a:avLst/>
          </a:prstGeom>
          <a:solidFill>
            <a:srgbClr val="009999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истечении срока трудового договора, </a:t>
            </a:r>
          </a:p>
          <a:p>
            <a:pPr algn="ctr"/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800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(560)</a:t>
            </a:r>
          </a:p>
        </p:txBody>
      </p:sp>
      <p:sp>
        <p:nvSpPr>
          <p:cNvPr id="9" name="Выноска со стрелками влево/вправо 8"/>
          <p:cNvSpPr/>
          <p:nvPr/>
        </p:nvSpPr>
        <p:spPr>
          <a:xfrm>
            <a:off x="2092570" y="1704456"/>
            <a:ext cx="287081" cy="522328"/>
          </a:xfrm>
          <a:prstGeom prst="left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022989" y="3895665"/>
            <a:ext cx="3937374" cy="338554"/>
          </a:xfrm>
          <a:prstGeom prst="rect">
            <a:avLst/>
          </a:prstGeom>
          <a:solidFill>
            <a:srgbClr val="009999"/>
          </a:solidFill>
          <a:ln>
            <a:solidFill>
              <a:srgbClr val="C00000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конкурса ППС</a:t>
            </a:r>
          </a:p>
        </p:txBody>
      </p:sp>
      <p:sp>
        <p:nvSpPr>
          <p:cNvPr id="20" name="Выноска со стрелками влево/вправо 19"/>
          <p:cNvSpPr/>
          <p:nvPr/>
        </p:nvSpPr>
        <p:spPr>
          <a:xfrm>
            <a:off x="6882965" y="1912352"/>
            <a:ext cx="411806" cy="806061"/>
          </a:xfrm>
          <a:prstGeom prst="left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995879" y="4480156"/>
            <a:ext cx="1796971" cy="523220"/>
          </a:xfrm>
          <a:prstGeom prst="rect">
            <a:avLst/>
          </a:prstGeom>
          <a:solidFill>
            <a:srgbClr val="009999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Кол-во  объявлений – </a:t>
            </a:r>
            <a:r>
              <a:rPr lang="ru-RU" sz="1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(15)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7047832" y="4466301"/>
            <a:ext cx="1914812" cy="537075"/>
          </a:xfrm>
          <a:prstGeom prst="rect">
            <a:avLst/>
          </a:prstGeom>
          <a:solidFill>
            <a:srgbClr val="009999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Кол-во размещенных вакансий – </a:t>
            </a:r>
            <a:r>
              <a:rPr lang="ru-RU" sz="1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1300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(800)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971251" y="5249313"/>
            <a:ext cx="1868869" cy="954107"/>
          </a:xfrm>
          <a:prstGeom prst="rect">
            <a:avLst/>
          </a:prstGeom>
          <a:solidFill>
            <a:srgbClr val="009999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Кол-во  зарегистрированных заявлений -</a:t>
            </a:r>
            <a:r>
              <a:rPr lang="ru-RU" sz="1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1336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(970)</a:t>
            </a:r>
          </a:p>
        </p:txBody>
      </p:sp>
      <p:sp>
        <p:nvSpPr>
          <p:cNvPr id="33" name="Выноска со стрелками влево/вправо 32"/>
          <p:cNvSpPr/>
          <p:nvPr/>
        </p:nvSpPr>
        <p:spPr>
          <a:xfrm>
            <a:off x="6869469" y="4535014"/>
            <a:ext cx="149975" cy="1120234"/>
          </a:xfrm>
          <a:prstGeom prst="left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7115120" y="5281586"/>
            <a:ext cx="1839786" cy="738664"/>
          </a:xfrm>
          <a:prstGeom prst="rect">
            <a:avLst/>
          </a:prstGeom>
          <a:solidFill>
            <a:srgbClr val="009999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Кол-во  информационных справок – </a:t>
            </a:r>
            <a:r>
              <a:rPr lang="ru-RU" sz="1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1339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(760)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35075" y="4156132"/>
            <a:ext cx="3431922" cy="1431161"/>
          </a:xfrm>
          <a:prstGeom prst="rect">
            <a:avLst/>
          </a:prstGeom>
          <a:solidFill>
            <a:srgbClr val="009999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соглашений  об изменениях условий трудового договора </a:t>
            </a:r>
            <a:r>
              <a:rPr lang="ru-RU" sz="1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(переводы, продления,  СОУТ,  возложение обязанностей,  дистанционный режим,  изменение  окладов и т.д.) 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algn="ctr"/>
            <a:r>
              <a:rPr lang="ru-RU" sz="1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15472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(6800) 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564533" y="3018500"/>
            <a:ext cx="3544030" cy="692497"/>
          </a:xfrm>
          <a:prstGeom prst="rect">
            <a:avLst/>
          </a:prstGeom>
          <a:solidFill>
            <a:srgbClr val="009999"/>
          </a:solidFill>
          <a:ln>
            <a:solidFill>
              <a:srgbClr val="C00000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1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возложения и снятия обязанностей (приказы, соглашения) – </a:t>
            </a:r>
            <a:r>
              <a:rPr lang="en-US" sz="13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172 </a:t>
            </a:r>
            <a:r>
              <a:rPr lang="en-US" sz="1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165</a:t>
            </a:r>
            <a:r>
              <a:rPr lang="en-US" sz="1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3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 rot="10800000" flipV="1">
            <a:off x="5150069" y="3018500"/>
            <a:ext cx="3563006" cy="660121"/>
          </a:xfrm>
          <a:prstGeom prst="rect">
            <a:avLst/>
          </a:prstGeom>
          <a:solidFill>
            <a:srgbClr val="009999"/>
          </a:solidFill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уведомления в соответствии с трудовым законодательством РФ - </a:t>
            </a:r>
            <a:r>
              <a:rPr lang="ru-RU" sz="1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</a:t>
            </a:r>
          </a:p>
        </p:txBody>
      </p:sp>
    </p:spTree>
    <p:extLst>
      <p:ext uri="{BB962C8B-B14F-4D97-AF65-F5344CB8AC3E}">
        <p14:creationId xmlns:p14="http://schemas.microsoft.com/office/powerpoint/2010/main" val="1198537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4563896" y="3677774"/>
            <a:ext cx="3032657" cy="2752382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Подготовлены и сданы в архив 850 личных дел, проведена работа по заключению договора на брошюрование 946 архивных личных дел, приемка работ на то же количество</a:t>
            </a:r>
          </a:p>
        </p:txBody>
      </p:sp>
      <p:sp>
        <p:nvSpPr>
          <p:cNvPr id="2" name="Овал 1"/>
          <p:cNvSpPr/>
          <p:nvPr/>
        </p:nvSpPr>
        <p:spPr>
          <a:xfrm>
            <a:off x="6174045" y="1761985"/>
            <a:ext cx="2624755" cy="232278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Проведена проверка графиков отпусков 2700, остатков отпусков 4800 </a:t>
            </a:r>
          </a:p>
        </p:txBody>
      </p:sp>
      <p:sp>
        <p:nvSpPr>
          <p:cNvPr id="3" name="Пятиугольник 2"/>
          <p:cNvSpPr/>
          <p:nvPr/>
        </p:nvSpPr>
        <p:spPr>
          <a:xfrm>
            <a:off x="243125" y="326530"/>
            <a:ext cx="6819156" cy="861791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Кадровое администрирование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  <a:effectLst/>
        </p:spPr>
      </p:pic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98324709"/>
              </p:ext>
            </p:extLst>
          </p:nvPr>
        </p:nvGraphicFramePr>
        <p:xfrm>
          <a:off x="345200" y="2152948"/>
          <a:ext cx="4312679" cy="4585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7" name="Схема 26"/>
          <p:cNvGraphicFramePr/>
          <p:nvPr>
            <p:extLst>
              <p:ext uri="{D42A27DB-BD31-4B8C-83A1-F6EECF244321}">
                <p14:modId xmlns:p14="http://schemas.microsoft.com/office/powerpoint/2010/main" val="917788013"/>
              </p:ext>
            </p:extLst>
          </p:nvPr>
        </p:nvGraphicFramePr>
        <p:xfrm>
          <a:off x="4151818" y="1272585"/>
          <a:ext cx="2529626" cy="3301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5" name="Овальная выноска 4"/>
          <p:cNvSpPr/>
          <p:nvPr/>
        </p:nvSpPr>
        <p:spPr>
          <a:xfrm>
            <a:off x="3845823" y="5056484"/>
            <a:ext cx="914400" cy="829119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ьная выноска 5"/>
          <p:cNvSpPr/>
          <p:nvPr/>
        </p:nvSpPr>
        <p:spPr>
          <a:xfrm>
            <a:off x="3387634" y="5974079"/>
            <a:ext cx="624740" cy="61264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177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139557"/>
            <a:ext cx="5301574" cy="69702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и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автоматизированного учета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7" name="Блок-схема: процесс 6"/>
          <p:cNvSpPr/>
          <p:nvPr/>
        </p:nvSpPr>
        <p:spPr>
          <a:xfrm>
            <a:off x="877775" y="1637974"/>
            <a:ext cx="7038316" cy="856774"/>
          </a:xfrm>
          <a:prstGeom prst="flowChartProcess">
            <a:avLst/>
          </a:prstGeom>
          <a:solidFill>
            <a:srgbClr val="009999"/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 с конфигурации БИТ.ЗКВУЗ на новую редакцию 3.1 конфигурации «Зарплата и кадры государственного учреждения»</a:t>
            </a: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1571625" y="935954"/>
            <a:ext cx="5216204" cy="576272"/>
          </a:xfrm>
          <a:prstGeom prst="flowChartProcess">
            <a:avLst/>
          </a:prstGeom>
          <a:solidFill>
            <a:srgbClr val="009999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«1С: Предприятие. Зарплата и кадры учебного заведения»</a:t>
            </a: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378690" y="4387895"/>
            <a:ext cx="4047686" cy="909624"/>
          </a:xfrm>
          <a:prstGeom prst="flowChartProcess">
            <a:avLst/>
          </a:prstGeom>
          <a:solidFill>
            <a:srgbClr val="009999"/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Корректировка выполненной работы, оценка соответствия полученного результата требованиям рабочего процесса</a:t>
            </a:r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348055" y="2690606"/>
            <a:ext cx="4078321" cy="1571042"/>
          </a:xfrm>
          <a:prstGeom prst="flowChartProcess">
            <a:avLst/>
          </a:prstGeom>
          <a:solidFill>
            <a:srgbClr val="009999"/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Сбор и обобщение в единый «пакет» внедренных решений по оптимизации и автоматизации кадровых процессов. Внедрение исходных данных: «пакета» действующих решений по кадровым процессам, истории операций и документов прошлых периодов для перехода на новую версию автоматизированной системы.</a:t>
            </a:r>
          </a:p>
        </p:txBody>
      </p:sp>
      <p:sp>
        <p:nvSpPr>
          <p:cNvPr id="29" name="Блок-схема: процесс 28"/>
          <p:cNvSpPr/>
          <p:nvPr/>
        </p:nvSpPr>
        <p:spPr>
          <a:xfrm>
            <a:off x="4776482" y="3618319"/>
            <a:ext cx="4078321" cy="949783"/>
          </a:xfrm>
          <a:prstGeom prst="flowChartProcess">
            <a:avLst/>
          </a:prstGeom>
          <a:solidFill>
            <a:srgbClr val="009999"/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 проведенной работы по дублированию сведений в новой редакции, выявление недостатков, некорректного переноса данных, полноты перенесенной информации.</a:t>
            </a:r>
          </a:p>
          <a:p>
            <a:pPr algn="ctr"/>
            <a:endParaRPr lang="ru-RU" sz="1200" b="1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Блок-схема: процесс 21"/>
          <p:cNvSpPr/>
          <p:nvPr/>
        </p:nvSpPr>
        <p:spPr>
          <a:xfrm>
            <a:off x="378690" y="5397853"/>
            <a:ext cx="4047685" cy="949783"/>
          </a:xfrm>
          <a:prstGeom prst="flowChartProcess">
            <a:avLst/>
          </a:prstGeom>
          <a:solidFill>
            <a:srgbClr val="009999"/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дополнительных видов отчетов в том числе СТД-Р, списков, справок, корректировка имеющихся форм  42</a:t>
            </a:r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4776482" y="4678536"/>
            <a:ext cx="4078321" cy="842494"/>
          </a:xfrm>
          <a:prstGeom prst="flowChartProcess">
            <a:avLst/>
          </a:prstGeom>
          <a:solidFill>
            <a:srgbClr val="009999"/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текущего состояния, обеспечение актуальности и непрерывности  поступления информации в автоматизированные системы</a:t>
            </a:r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4776482" y="5691673"/>
            <a:ext cx="4078321" cy="738483"/>
          </a:xfrm>
          <a:prstGeom prst="flowChartProcess">
            <a:avLst/>
          </a:prstGeom>
          <a:solidFill>
            <a:srgbClr val="009999"/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«Банка данных работников» (электронное личное дело) </a:t>
            </a:r>
          </a:p>
          <a:p>
            <a:pPr algn="ctr"/>
            <a:r>
              <a:rPr lang="ru-RU" sz="1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1835 </a:t>
            </a:r>
            <a:endPara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Блок-схема: процесс 11">
            <a:extLst>
              <a:ext uri="{FF2B5EF4-FFF2-40B4-BE49-F238E27FC236}">
                <a16:creationId xmlns:a16="http://schemas.microsoft.com/office/drawing/2014/main" id="{68BD3A69-75B7-4F61-9070-768831AD3A21}"/>
              </a:ext>
            </a:extLst>
          </p:cNvPr>
          <p:cNvSpPr/>
          <p:nvPr/>
        </p:nvSpPr>
        <p:spPr>
          <a:xfrm>
            <a:off x="4775394" y="2769402"/>
            <a:ext cx="4078321" cy="738483"/>
          </a:xfrm>
          <a:prstGeom prst="flowChartProcess">
            <a:avLst/>
          </a:prstGeom>
          <a:solidFill>
            <a:srgbClr val="009999"/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сведений для приведения в соответствие с утвержденными источниками финансирования штатной расстановки НПР </a:t>
            </a:r>
          </a:p>
        </p:txBody>
      </p:sp>
    </p:spTree>
    <p:extLst>
      <p:ext uri="{BB962C8B-B14F-4D97-AF65-F5344CB8AC3E}">
        <p14:creationId xmlns:p14="http://schemas.microsoft.com/office/powerpoint/2010/main" val="2894582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417735"/>
            <a:ext cx="5389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Book Antiqua" pitchFamily="18" charset="0"/>
                <a:cs typeface="Angsana New" panose="02020603050405020304" pitchFamily="18" charset="-34"/>
              </a:rPr>
              <a:t>Информационная</a:t>
            </a:r>
            <a:r>
              <a:rPr lang="ru-RU" sz="2000" dirty="0">
                <a:latin typeface="Book Antiqua" pitchFamily="18" charset="0"/>
                <a:cs typeface="Angsana New" panose="02020603050405020304" pitchFamily="18" charset="-34"/>
              </a:rPr>
              <a:t> </a:t>
            </a:r>
            <a:r>
              <a:rPr lang="ru-RU" sz="2000" b="1" dirty="0">
                <a:latin typeface="Book Antiqua" pitchFamily="18" charset="0"/>
                <a:cs typeface="Angsana New" panose="02020603050405020304" pitchFamily="18" charset="-34"/>
              </a:rPr>
              <a:t>работа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6" name="Блок-схема: процесс 5"/>
          <p:cNvSpPr/>
          <p:nvPr/>
        </p:nvSpPr>
        <p:spPr>
          <a:xfrm>
            <a:off x="573735" y="1196174"/>
            <a:ext cx="3662699" cy="1071897"/>
          </a:xfrm>
          <a:prstGeom prst="flowChartProcess">
            <a:avLst/>
          </a:prstGeom>
          <a:solidFill>
            <a:srgbClr val="009999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поддержка в СЭД «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DIRECTUM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- 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информационных и  инструктивных писем</a:t>
            </a: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573735" y="3492011"/>
            <a:ext cx="3662699" cy="771676"/>
          </a:xfrm>
          <a:prstGeom prst="flowChartProcess">
            <a:avLst/>
          </a:prstGeom>
          <a:solidFill>
            <a:srgbClr val="009999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сведений об укомплектованности департаментов и кафедр для использования в работе руководителями</a:t>
            </a: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573737" y="4410417"/>
            <a:ext cx="3662699" cy="601346"/>
          </a:xfrm>
          <a:prstGeom prst="flowChartProcess">
            <a:avLst/>
          </a:prstGeom>
          <a:solidFill>
            <a:srgbClr val="009999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Вебинары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для кадровых служб филиалов, информационные письма в филиалы</a:t>
            </a:r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4907566" y="2580731"/>
            <a:ext cx="3553637" cy="1197366"/>
          </a:xfrm>
          <a:prstGeom prst="flowChartProcess">
            <a:avLst/>
          </a:prstGeom>
          <a:solidFill>
            <a:srgbClr val="009999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размещение на сайте образцов документов,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памяток, разъяснений и т.д. </a:t>
            </a:r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573734" y="2518609"/>
            <a:ext cx="3662699" cy="783628"/>
          </a:xfrm>
          <a:prstGeom prst="flowChartProcess">
            <a:avLst/>
          </a:prstGeom>
          <a:solidFill>
            <a:srgbClr val="009999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Организационно-методическая работа с подразделениями </a:t>
            </a:r>
          </a:p>
        </p:txBody>
      </p:sp>
      <p:sp>
        <p:nvSpPr>
          <p:cNvPr id="20" name="Блок-схема: процесс 19"/>
          <p:cNvSpPr/>
          <p:nvPr/>
        </p:nvSpPr>
        <p:spPr>
          <a:xfrm>
            <a:off x="4850624" y="1190711"/>
            <a:ext cx="3553636" cy="1197366"/>
          </a:xfrm>
          <a:prstGeom prst="flowChartProcess">
            <a:avLst/>
          </a:prstGeom>
          <a:solidFill>
            <a:srgbClr val="009999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Наполнение информацией и актуализация официального сайта университета: страницы УКО, единой правовой базы, сведений о персонале в цифрах</a:t>
            </a:r>
          </a:p>
          <a:p>
            <a:pPr algn="ctr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50623" y="3996891"/>
            <a:ext cx="3553637" cy="954107"/>
          </a:xfrm>
          <a:prstGeom prst="rect">
            <a:avLst/>
          </a:prstGeom>
          <a:solidFill>
            <a:srgbClr val="009999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на сайте университета сведений о работниках из числа ППС с истечением срока трудового договора и срока аттестации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73735" y="5201536"/>
            <a:ext cx="7830525" cy="738664"/>
          </a:xfrm>
          <a:prstGeom prst="rect">
            <a:avLst/>
          </a:prstGeom>
          <a:solidFill>
            <a:srgbClr val="009999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на сайте информации о конкурсе на замещение должностей ППС, информирование руководителей подразделений и ППС, формирование информационных справок, подсчет стажа</a:t>
            </a:r>
          </a:p>
        </p:txBody>
      </p:sp>
    </p:spTree>
    <p:extLst>
      <p:ext uri="{BB962C8B-B14F-4D97-AF65-F5344CB8AC3E}">
        <p14:creationId xmlns:p14="http://schemas.microsoft.com/office/powerpoint/2010/main" val="3641107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427844"/>
            <a:ext cx="5389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Book Antiqua" pitchFamily="18" charset="0"/>
                <a:cs typeface="Angsana New" panose="02020603050405020304" pitchFamily="18" charset="-34"/>
              </a:rPr>
              <a:t>Организационная</a:t>
            </a:r>
            <a:r>
              <a:rPr lang="ru-RU" sz="2000" dirty="0">
                <a:latin typeface="Book Antiqua" pitchFamily="18" charset="0"/>
                <a:cs typeface="Angsana New" panose="02020603050405020304" pitchFamily="18" charset="-34"/>
              </a:rPr>
              <a:t> </a:t>
            </a:r>
            <a:r>
              <a:rPr lang="ru-RU" sz="2000" b="1" dirty="0">
                <a:latin typeface="Book Antiqua" pitchFamily="18" charset="0"/>
                <a:cs typeface="Angsana New" panose="02020603050405020304" pitchFamily="18" charset="-34"/>
              </a:rPr>
              <a:t>работа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163580568"/>
              </p:ext>
            </p:extLst>
          </p:nvPr>
        </p:nvGraphicFramePr>
        <p:xfrm>
          <a:off x="606176" y="1479480"/>
          <a:ext cx="3883631" cy="4541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027097461"/>
              </p:ext>
            </p:extLst>
          </p:nvPr>
        </p:nvGraphicFramePr>
        <p:xfrm>
          <a:off x="4654195" y="1392149"/>
          <a:ext cx="3883631" cy="4715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315446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-1" y="291402"/>
            <a:ext cx="6179737" cy="948675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Book Antiqua" pitchFamily="18" charset="0"/>
                <a:cs typeface="Angsana New" panose="02020603050405020304" pitchFamily="18" charset="-34"/>
              </a:rPr>
              <a:t>Задачи </a:t>
            </a:r>
          </a:p>
          <a:p>
            <a:pPr algn="ctr"/>
            <a:r>
              <a:rPr lang="ru-RU" sz="2400" dirty="0">
                <a:latin typeface="Book Antiqua" pitchFamily="18" charset="0"/>
                <a:cs typeface="Angsana New" panose="02020603050405020304" pitchFamily="18" charset="-34"/>
              </a:rPr>
              <a:t>на 2023 год 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6" name="Блок-схема: процесс 5"/>
          <p:cNvSpPr/>
          <p:nvPr/>
        </p:nvSpPr>
        <p:spPr>
          <a:xfrm>
            <a:off x="3697117" y="1641230"/>
            <a:ext cx="1749765" cy="1348904"/>
          </a:xfrm>
          <a:prstGeom prst="flowChartProcess">
            <a:avLst/>
          </a:prstGeom>
          <a:solidFill>
            <a:srgbClr val="009999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600" b="1" dirty="0">
                <a:latin typeface="Book Antiqua" pitchFamily="18" charset="0"/>
              </a:rPr>
              <a:t>Выполнение плана работы УКО </a:t>
            </a:r>
          </a:p>
          <a:p>
            <a:pPr algn="ctr"/>
            <a:r>
              <a:rPr lang="ru-RU" sz="1600" b="1" dirty="0">
                <a:latin typeface="Book Antiqua" pitchFamily="18" charset="0"/>
              </a:rPr>
              <a:t>на 2023 год</a:t>
            </a:r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6017943" y="3096381"/>
            <a:ext cx="2699545" cy="1141971"/>
          </a:xfrm>
          <a:prstGeom prst="flowChartProcess">
            <a:avLst/>
          </a:prstGeom>
          <a:solidFill>
            <a:srgbClr val="009999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Book Antiqua" pitchFamily="18" charset="0"/>
              </a:rPr>
              <a:t>Синхронизация автоматизированного учета с другими ресурсами университета</a:t>
            </a:r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426512" y="3023903"/>
            <a:ext cx="2765992" cy="1059378"/>
          </a:xfrm>
          <a:prstGeom prst="flowChartProcess">
            <a:avLst/>
          </a:prstGeom>
          <a:solidFill>
            <a:srgbClr val="009999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t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работы по направлению деятельности</a:t>
            </a:r>
          </a:p>
          <a:p>
            <a:pPr algn="ctr" fontAlgn="t"/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Блок-схема: процесс 21"/>
          <p:cNvSpPr/>
          <p:nvPr/>
        </p:nvSpPr>
        <p:spPr>
          <a:xfrm>
            <a:off x="862806" y="4385055"/>
            <a:ext cx="2714539" cy="803951"/>
          </a:xfrm>
          <a:prstGeom prst="flowChartProcess">
            <a:avLst/>
          </a:prstGeom>
          <a:solidFill>
            <a:srgbClr val="009999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Разумная автоматизация кадровых процессов</a:t>
            </a:r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5495827" y="4450051"/>
            <a:ext cx="2785367" cy="803950"/>
          </a:xfrm>
          <a:prstGeom prst="flowChartProcess">
            <a:avLst/>
          </a:prstGeom>
          <a:solidFill>
            <a:srgbClr val="009999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400" b="1" dirty="0">
                <a:latin typeface="Book Antiqua" pitchFamily="18" charset="0"/>
              </a:rPr>
              <a:t>Повышение квалификации </a:t>
            </a:r>
          </a:p>
          <a:p>
            <a:pPr algn="ctr"/>
            <a:r>
              <a:rPr lang="ru-RU" sz="1400" b="1" dirty="0">
                <a:latin typeface="Book Antiqua" pitchFamily="18" charset="0"/>
              </a:rPr>
              <a:t>работников управления</a:t>
            </a:r>
          </a:p>
        </p:txBody>
      </p:sp>
      <p:sp>
        <p:nvSpPr>
          <p:cNvPr id="9" name="Блок-схема: процесс 8">
            <a:extLst>
              <a:ext uri="{FF2B5EF4-FFF2-40B4-BE49-F238E27FC236}">
                <a16:creationId xmlns:a16="http://schemas.microsoft.com/office/drawing/2014/main" id="{9E4FD7EC-C704-4514-A7D7-718E542C8FB2}"/>
              </a:ext>
            </a:extLst>
          </p:cNvPr>
          <p:cNvSpPr/>
          <p:nvPr/>
        </p:nvSpPr>
        <p:spPr>
          <a:xfrm>
            <a:off x="3089867" y="5481131"/>
            <a:ext cx="2714539" cy="803951"/>
          </a:xfrm>
          <a:prstGeom prst="flowChartProcess">
            <a:avLst/>
          </a:prstGeom>
          <a:solidFill>
            <a:srgbClr val="009999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по архивированию личных дел уволенных</a:t>
            </a:r>
          </a:p>
        </p:txBody>
      </p:sp>
      <p:sp>
        <p:nvSpPr>
          <p:cNvPr id="10" name="Блок-схема: процесс 9">
            <a:extLst>
              <a:ext uri="{FF2B5EF4-FFF2-40B4-BE49-F238E27FC236}">
                <a16:creationId xmlns:a16="http://schemas.microsoft.com/office/drawing/2014/main" id="{92D17EE5-78DE-424A-BC08-18A1C48AE0BE}"/>
              </a:ext>
            </a:extLst>
          </p:cNvPr>
          <p:cNvSpPr/>
          <p:nvPr/>
        </p:nvSpPr>
        <p:spPr>
          <a:xfrm>
            <a:off x="3625435" y="3217264"/>
            <a:ext cx="2022330" cy="1141970"/>
          </a:xfrm>
          <a:prstGeom prst="flowChartProcess">
            <a:avLst/>
          </a:prstGeom>
          <a:solidFill>
            <a:srgbClr val="009999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Укомплектованность штата УКО</a:t>
            </a:r>
          </a:p>
        </p:txBody>
      </p:sp>
    </p:spTree>
    <p:extLst>
      <p:ext uri="{BB962C8B-B14F-4D97-AF65-F5344CB8AC3E}">
        <p14:creationId xmlns:p14="http://schemas.microsoft.com/office/powerpoint/2010/main" val="1585643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2" name="Выноска-облако 1"/>
          <p:cNvSpPr/>
          <p:nvPr/>
        </p:nvSpPr>
        <p:spPr>
          <a:xfrm>
            <a:off x="2376742" y="1836301"/>
            <a:ext cx="5031764" cy="3155577"/>
          </a:xfrm>
          <a:prstGeom prst="cloudCallout">
            <a:avLst>
              <a:gd name="adj1" fmla="val -30637"/>
              <a:gd name="adj2" fmla="val 93229"/>
            </a:avLst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009999"/>
                </a:solidFill>
                <a:latin typeface="Book Antiqua" panose="02040602050305030304" pitchFamily="18" charset="0"/>
              </a:rPr>
              <a:t>Спасибо за внимание!</a:t>
            </a:r>
          </a:p>
          <a:p>
            <a:pPr algn="ctr"/>
            <a:endParaRPr lang="ru-RU" sz="2800" dirty="0">
              <a:solidFill>
                <a:srgbClr val="009999"/>
              </a:solidFill>
              <a:latin typeface="Book Antiqua" panose="02040602050305030304" pitchFamily="18" charset="0"/>
            </a:endParaRPr>
          </a:p>
          <a:p>
            <a:pPr algn="ctr"/>
            <a:r>
              <a:rPr lang="ru-RU" sz="1400" dirty="0">
                <a:solidFill>
                  <a:srgbClr val="009999"/>
                </a:solidFill>
                <a:latin typeface="Book Antiqua" panose="02040602050305030304" pitchFamily="18" charset="0"/>
              </a:rPr>
              <a:t>Управление кадрового обеспечения</a:t>
            </a:r>
          </a:p>
        </p:txBody>
      </p:sp>
    </p:spTree>
    <p:extLst>
      <p:ext uri="{BB962C8B-B14F-4D97-AF65-F5344CB8AC3E}">
        <p14:creationId xmlns:p14="http://schemas.microsoft.com/office/powerpoint/2010/main" val="2186516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152A4D475B3F94B9A44EC35E28A4960" ma:contentTypeVersion="1" ma:contentTypeDescription="Создание документа." ma:contentTypeScope="" ma:versionID="46f56e486521e51090bd96ea8df1194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a10c82831e5d625bbb0173136b0368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Дата начала расписания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Дата окончания расписания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01F834A-76E6-4828-A761-3403309F8A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7F78A8B-7EE1-459B-81DE-8E382C3F86C9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sharepoint/v3"/>
    <ds:schemaRef ds:uri="http://purl.org/dc/elements/1.1/"/>
    <ds:schemaRef ds:uri="http://schemas.microsoft.com/office/infopath/2007/PartnerControls"/>
    <ds:schemaRef ds:uri="http://purl.org/dc/dcmitype/"/>
    <ds:schemaRef ds:uri="http://www.w3.org/XML/1998/namespace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FE14FB3A-98B0-4541-A9B6-6A9A9A4E97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32787</TotalTime>
  <Words>711</Words>
  <Application>Microsoft Office PowerPoint</Application>
  <PresentationFormat>Экран (4:3)</PresentationFormat>
  <Paragraphs>92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Angsana New</vt:lpstr>
      <vt:lpstr>Arial</vt:lpstr>
      <vt:lpstr>Book Antiqua</vt:lpstr>
      <vt:lpstr>Calibri</vt:lpstr>
      <vt:lpstr>Calibri Light</vt:lpstr>
      <vt:lpstr>Times New Roman</vt:lpstr>
      <vt:lpstr>Office Theme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Баранова Елена Юрьевна</cp:lastModifiedBy>
  <cp:revision>924</cp:revision>
  <cp:lastPrinted>2023-01-26T11:54:54Z</cp:lastPrinted>
  <dcterms:created xsi:type="dcterms:W3CDTF">2016-09-22T16:49:19Z</dcterms:created>
  <dcterms:modified xsi:type="dcterms:W3CDTF">2023-03-15T12:13:47Z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0x010100D152A4D475B3F94B9A44EC35E28A4960</vt:lpwstr>
  </property>
</Properties>
</file>