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86" r:id="rId3"/>
    <p:sldId id="267" r:id="rId4"/>
    <p:sldId id="257" r:id="rId5"/>
    <p:sldId id="268" r:id="rId6"/>
    <p:sldId id="269" r:id="rId7"/>
    <p:sldId id="270" r:id="rId8"/>
    <p:sldId id="265" r:id="rId9"/>
    <p:sldId id="272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AE777-C888-49F5-902F-78192387474B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84F6D-5FFB-4D41-A656-53A984C20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8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744D-1016-42C8-8796-3F652D33CFE1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3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300E-38BE-4951-9555-D33E68C37C6C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8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0B4C-E000-4D7A-97CA-F6E8148527F3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9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A99E-78E9-474B-AB0C-D1A894AD1E49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4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651C-C744-4331-BFC0-117D345F4558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3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A021-73B1-4E62-8165-2BB482CB04E7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E426-8903-44C3-8187-0C4A32CE079C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5C39-F4B5-4875-80DD-53013620DB05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58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24E2-2E99-40E5-A03D-6F6708B9BEC6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7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D3A0-E52F-4DD4-90B5-0E05A01DCF9B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4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8FE7-F3F8-49C7-9BC4-8C684F82EFE3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8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138F5-351E-4153-937D-302FDA74FC5E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95250-BD50-41A9-8689-C372B61F0B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7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942" y="0"/>
            <a:ext cx="11763448" cy="68643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1155" y="4290890"/>
            <a:ext cx="3127519" cy="10851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8797" y="527222"/>
            <a:ext cx="10855044" cy="3869414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36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</a:t>
            </a:r>
            <a:r>
              <a:rPr lang="ru-RU" sz="20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ПРОЕКТ</a:t>
            </a:r>
            <a:r>
              <a:rPr lang="ru-RU" sz="36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</a:t>
            </a:r>
            <a:br>
              <a:rPr lang="ru-RU" sz="36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100" b="1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ДОРОЖНАЯ КАРТА</a:t>
            </a:r>
            <a:r>
              <a:rPr lang="ru-RU" sz="36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м</a:t>
            </a:r>
            <a:r>
              <a:rPr lang="ru-RU" sz="36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ероприятий по реализации стратегии </a:t>
            </a:r>
            <a:r>
              <a:rPr lang="ru-RU" sz="3600" dirty="0" err="1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цифровизации</a:t>
            </a:r>
            <a:r>
              <a:rPr lang="ru-RU" sz="36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Финансового университета</a:t>
            </a:r>
            <a:r>
              <a:rPr lang="ru-RU" sz="20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0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</a:t>
            </a:r>
            <a:br>
              <a:rPr lang="ru-RU" sz="20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2018-2021 гг.</a:t>
            </a:r>
            <a:br>
              <a:rPr lang="ru-RU" sz="2800" b="1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5593" y="4396636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6" y="3628657"/>
            <a:ext cx="3261070" cy="1853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01881" y="3628657"/>
            <a:ext cx="3371323" cy="19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1270439" y="2763821"/>
            <a:ext cx="2635369" cy="88385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3</a:t>
            </a:r>
            <a:r>
              <a:rPr lang="en-US" sz="1400" dirty="0" smtClean="0"/>
              <a:t>-</a:t>
            </a:r>
            <a:r>
              <a:rPr lang="ru-RU" sz="1400" dirty="0" smtClean="0"/>
              <a:t>й Этап</a:t>
            </a:r>
            <a:r>
              <a:rPr lang="ru-RU" sz="1400" dirty="0"/>
              <a:t>: Расширение серверных мощностей для Открытой онлайн-академии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1303995" y="4560088"/>
            <a:ext cx="2737200" cy="834641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4</a:t>
            </a:r>
            <a:r>
              <a:rPr lang="ru-RU" sz="1400" dirty="0" smtClean="0"/>
              <a:t>-й </a:t>
            </a:r>
            <a:r>
              <a:rPr lang="ru-RU" sz="1400" dirty="0"/>
              <a:t>Этап: Подключение к платформе образовательного проекта </a:t>
            </a:r>
            <a:r>
              <a:rPr lang="ru-RU" sz="1400" dirty="0" err="1"/>
              <a:t>Лекториум</a:t>
            </a:r>
            <a:r>
              <a:rPr lang="ru-RU" sz="1400" dirty="0"/>
              <a:t> lektorium.tv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6792783" y="2440813"/>
            <a:ext cx="4121293" cy="1689700"/>
          </a:xfrm>
          <a:prstGeom prst="homePlate">
            <a:avLst>
              <a:gd name="adj" fmla="val 3931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Обеспечение </a:t>
            </a:r>
            <a:r>
              <a:rPr lang="ru-RU" sz="1400" dirty="0"/>
              <a:t>бесперебойного доступа к онлайн-курсам </a:t>
            </a:r>
            <a:r>
              <a:rPr lang="ru-RU" sz="1400" dirty="0" err="1"/>
              <a:t>Финуниверситета</a:t>
            </a:r>
            <a:r>
              <a:rPr lang="ru-RU" sz="1400" dirty="0"/>
              <a:t> широкой аудитории студентов и слушателей университета и портала Ресурса одного окна проекта СЦОС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765424" y="1836968"/>
            <a:ext cx="3418811" cy="398193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ЦЕЛЬ</a:t>
            </a:r>
            <a:endParaRPr lang="ru-RU" sz="1400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1168924" y="6095307"/>
            <a:ext cx="10256363" cy="53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ятиугольник 34"/>
          <p:cNvSpPr/>
          <p:nvPr/>
        </p:nvSpPr>
        <p:spPr>
          <a:xfrm>
            <a:off x="1295606" y="333943"/>
            <a:ext cx="9494147" cy="131029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Программа 2</a:t>
            </a:r>
            <a:r>
              <a:rPr lang="ru-RU" sz="1400" dirty="0"/>
              <a:t>: Образование в цифровой среде</a:t>
            </a:r>
          </a:p>
          <a:p>
            <a:r>
              <a:rPr lang="ru-RU" b="1" dirty="0" smtClean="0"/>
              <a:t>Проект</a:t>
            </a:r>
            <a:r>
              <a:rPr lang="ru-RU" b="1" dirty="0"/>
              <a:t>: </a:t>
            </a:r>
            <a:r>
              <a:rPr lang="ru-RU" b="1" dirty="0" smtClean="0"/>
              <a:t>2.2. </a:t>
            </a:r>
            <a:r>
              <a:rPr lang="ru-RU" b="1" dirty="0"/>
              <a:t>Систематизация производства и актуализации онлайн-курсов и их публикации на ведущих </a:t>
            </a:r>
            <a:r>
              <a:rPr lang="ru-RU" b="1" dirty="0" err="1"/>
              <a:t>on-line</a:t>
            </a:r>
            <a:r>
              <a:rPr lang="ru-RU" b="1" dirty="0"/>
              <a:t> платформах</a:t>
            </a:r>
            <a:endParaRPr lang="ru-RU" sz="800" b="1" dirty="0" smtClean="0"/>
          </a:p>
          <a:p>
            <a:r>
              <a:rPr lang="ru-RU" sz="1400" b="1" dirty="0" smtClean="0"/>
              <a:t>Цель</a:t>
            </a:r>
            <a:r>
              <a:rPr lang="ru-RU" sz="1400" b="1" dirty="0"/>
              <a:t>: Создание условий для массового производства качественного контента для онлайн-курсов и использования онлайн-курсов в учебном процессе, включая взаимодействие с вузами-партнерами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754" y="1357473"/>
            <a:ext cx="2158171" cy="493819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4029223" y="1808771"/>
            <a:ext cx="1910182" cy="444621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СРОКИ</a:t>
            </a:r>
            <a:endParaRPr lang="ru-RU" sz="1400" dirty="0"/>
          </a:p>
        </p:txBody>
      </p:sp>
      <p:sp>
        <p:nvSpPr>
          <p:cNvPr id="54" name="Пятиугольник 53"/>
          <p:cNvSpPr/>
          <p:nvPr/>
        </p:nvSpPr>
        <p:spPr>
          <a:xfrm>
            <a:off x="6819880" y="4245018"/>
            <a:ext cx="4043864" cy="1440349"/>
          </a:xfrm>
          <a:prstGeom prst="homePlate">
            <a:avLst>
              <a:gd name="adj" fmla="val 4018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1. Размещение  онлайн-курсов </a:t>
            </a:r>
            <a:r>
              <a:rPr lang="ru-RU" sz="1400" dirty="0" err="1"/>
              <a:t>Финуниверситета</a:t>
            </a:r>
            <a:r>
              <a:rPr lang="ru-RU" sz="1400" dirty="0"/>
              <a:t> на платформе </a:t>
            </a:r>
            <a:r>
              <a:rPr lang="ru-RU" sz="1400" dirty="0" err="1" smtClean="0"/>
              <a:t>Лекториум</a:t>
            </a:r>
            <a:endParaRPr lang="ru-RU" sz="1400" dirty="0"/>
          </a:p>
          <a:p>
            <a:r>
              <a:rPr lang="ru-RU" sz="1400" dirty="0"/>
              <a:t>2. Монетизация разработанных онлайн-курсов</a:t>
            </a: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4020834" y="2907714"/>
            <a:ext cx="2639506" cy="659123"/>
          </a:xfrm>
          <a:prstGeom prst="round2Diag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с</a:t>
            </a:r>
            <a:r>
              <a:rPr lang="ru-RU" sz="1400" dirty="0" smtClean="0"/>
              <a:t>ентябрь  2019 – февраль 2020</a:t>
            </a:r>
            <a:endParaRPr lang="ru-RU" sz="1400" dirty="0"/>
          </a:p>
        </p:txBody>
      </p:sp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4073157" y="4650429"/>
            <a:ext cx="2469824" cy="685807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декабрь 2018 – апрель </a:t>
            </a:r>
            <a:r>
              <a:rPr lang="ru-RU" sz="1400" dirty="0"/>
              <a:t>2019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14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4" grpId="0" animBg="1"/>
      <p:bldP spid="55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1295606" y="2243703"/>
            <a:ext cx="2635369" cy="160243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5</a:t>
            </a:r>
            <a:r>
              <a:rPr lang="en-US" sz="1400" dirty="0" smtClean="0"/>
              <a:t>-</a:t>
            </a:r>
            <a:r>
              <a:rPr lang="ru-RU" sz="1400" dirty="0" smtClean="0"/>
              <a:t>й Этап</a:t>
            </a:r>
            <a:r>
              <a:rPr lang="ru-RU" sz="1400" dirty="0"/>
              <a:t>: Реализация совместного проекта с вузом-партнером, имеющим договор с образовательной платформой </a:t>
            </a:r>
            <a:r>
              <a:rPr lang="ru-RU" sz="1400" dirty="0" err="1"/>
              <a:t>Coursera</a:t>
            </a:r>
            <a:endParaRPr lang="ru-RU" sz="14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295606" y="4131113"/>
            <a:ext cx="2737200" cy="1389451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6</a:t>
            </a:r>
            <a:r>
              <a:rPr lang="ru-RU" sz="1400" dirty="0" smtClean="0"/>
              <a:t>-й </a:t>
            </a:r>
            <a:r>
              <a:rPr lang="ru-RU" sz="1400" dirty="0"/>
              <a:t>Этап: Подключение к платформе проекта «Национальная платформа открытого образования» npoed.ru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6669247" y="2658370"/>
            <a:ext cx="3959603" cy="990841"/>
          </a:xfrm>
          <a:prstGeom prst="homePlate">
            <a:avLst>
              <a:gd name="adj" fmla="val 4607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Размещение  онлайн-курсов </a:t>
            </a:r>
            <a:r>
              <a:rPr lang="ru-RU" sz="1400" dirty="0" err="1"/>
              <a:t>Финуниверситета</a:t>
            </a:r>
            <a:r>
              <a:rPr lang="ru-RU" sz="1400" dirty="0"/>
              <a:t> на платформе </a:t>
            </a:r>
            <a:r>
              <a:rPr lang="ru-RU" sz="1400" dirty="0" err="1"/>
              <a:t>Coursera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677638" y="2070376"/>
            <a:ext cx="3338818" cy="398193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ЦЕЛЬ</a:t>
            </a:r>
            <a:endParaRPr lang="ru-RU" sz="1400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1221971" y="6005874"/>
            <a:ext cx="10203316" cy="17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ятиугольник 34"/>
          <p:cNvSpPr/>
          <p:nvPr/>
        </p:nvSpPr>
        <p:spPr>
          <a:xfrm>
            <a:off x="1295606" y="333942"/>
            <a:ext cx="9494147" cy="157874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white"/>
                </a:solidFill>
              </a:rPr>
              <a:t>Программа 2: Образование в цифровой среде</a:t>
            </a:r>
          </a:p>
          <a:p>
            <a:pPr lvl="0"/>
            <a:r>
              <a:rPr lang="ru-RU" b="1" dirty="0">
                <a:solidFill>
                  <a:prstClr val="white"/>
                </a:solidFill>
              </a:rPr>
              <a:t>Проект: 2.2. Систематизация производства и актуализации онлайн-курсов и их публикации на ведущих </a:t>
            </a:r>
            <a:r>
              <a:rPr lang="ru-RU" b="1" dirty="0" err="1">
                <a:solidFill>
                  <a:prstClr val="white"/>
                </a:solidFill>
              </a:rPr>
              <a:t>on-line</a:t>
            </a:r>
            <a:r>
              <a:rPr lang="ru-RU" b="1" dirty="0">
                <a:solidFill>
                  <a:prstClr val="white"/>
                </a:solidFill>
              </a:rPr>
              <a:t> платформах</a:t>
            </a:r>
            <a:endParaRPr lang="ru-RU" sz="800" b="1" dirty="0">
              <a:solidFill>
                <a:prstClr val="white"/>
              </a:solidFill>
            </a:endParaRPr>
          </a:p>
          <a:p>
            <a:pPr lvl="0"/>
            <a:r>
              <a:rPr lang="ru-RU" sz="1400" b="1" dirty="0">
                <a:solidFill>
                  <a:prstClr val="white"/>
                </a:solidFill>
              </a:rPr>
              <a:t>Цель: Создание условий для массового производства качественного контента для онлайн-курсов и использования онлайн-курсов в учебном процессе, включая взаимодействие с вузами-партнерами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754" y="1357473"/>
            <a:ext cx="2158171" cy="493819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4096335" y="2071462"/>
            <a:ext cx="1885361" cy="444621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СРОКИ</a:t>
            </a:r>
            <a:endParaRPr lang="ru-RU" sz="1400" dirty="0"/>
          </a:p>
        </p:txBody>
      </p:sp>
      <p:sp>
        <p:nvSpPr>
          <p:cNvPr id="54" name="Пятиугольник 53"/>
          <p:cNvSpPr/>
          <p:nvPr/>
        </p:nvSpPr>
        <p:spPr>
          <a:xfrm>
            <a:off x="6694415" y="4219662"/>
            <a:ext cx="4026715" cy="1050702"/>
          </a:xfrm>
          <a:prstGeom prst="homePlate">
            <a:avLst>
              <a:gd name="adj" fmla="val 62045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Размещение онлайн-курса </a:t>
            </a:r>
            <a:r>
              <a:rPr lang="ru-RU" sz="1400" dirty="0" err="1"/>
              <a:t>Финуниверситета</a:t>
            </a:r>
            <a:r>
              <a:rPr lang="ru-RU" sz="1400" dirty="0"/>
              <a:t> на платформе НПОО</a:t>
            </a: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4104724" y="2924492"/>
            <a:ext cx="2287687" cy="659123"/>
          </a:xfrm>
          <a:prstGeom prst="round2Diag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декабрь </a:t>
            </a:r>
            <a:r>
              <a:rPr lang="ru-RU" sz="1400" dirty="0"/>
              <a:t>2018 </a:t>
            </a:r>
            <a:r>
              <a:rPr lang="ru-RU" sz="1400" dirty="0" smtClean="0"/>
              <a:t>- май </a:t>
            </a:r>
            <a:r>
              <a:rPr lang="ru-RU" sz="1400" dirty="0"/>
              <a:t>2019</a:t>
            </a:r>
          </a:p>
        </p:txBody>
      </p:sp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4039601" y="4491038"/>
            <a:ext cx="2537368" cy="685807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сентябрь 2019 - февраль 2020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5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4" grpId="0" animBg="1"/>
      <p:bldP spid="55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1295606" y="1912689"/>
            <a:ext cx="2635369" cy="1933447"/>
          </a:xfrm>
          <a:prstGeom prst="homePlate">
            <a:avLst>
              <a:gd name="adj" fmla="val 36463"/>
            </a:avLst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1</a:t>
            </a:r>
            <a:r>
              <a:rPr lang="en-US" sz="1400" dirty="0" smtClean="0"/>
              <a:t>-</a:t>
            </a:r>
            <a:r>
              <a:rPr lang="ru-RU" sz="1400" dirty="0" smtClean="0"/>
              <a:t>й Этап</a:t>
            </a:r>
            <a:r>
              <a:rPr lang="ru-RU" sz="1400" dirty="0"/>
              <a:t>: Проведение эксперимента по использованию в качестве системы </a:t>
            </a:r>
            <a:r>
              <a:rPr lang="ru-RU" sz="1400" dirty="0" err="1"/>
              <a:t>прокторинга</a:t>
            </a:r>
            <a:r>
              <a:rPr lang="ru-RU" sz="1400" dirty="0"/>
              <a:t> </a:t>
            </a:r>
            <a:r>
              <a:rPr lang="ru-RU" sz="1400" dirty="0" err="1"/>
              <a:t>ProctorEdu</a:t>
            </a:r>
            <a:r>
              <a:rPr lang="ru-RU" sz="1400" dirty="0"/>
              <a:t> для ряда дисциплин 1 курса </a:t>
            </a:r>
            <a:r>
              <a:rPr lang="ru-RU" sz="1400" dirty="0" err="1"/>
              <a:t>ИЗиОО</a:t>
            </a:r>
            <a:r>
              <a:rPr lang="ru-RU" sz="1400" dirty="0"/>
              <a:t>, с последующим распространением успешной практики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1295606" y="4131113"/>
            <a:ext cx="2737200" cy="1720468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</a:rPr>
              <a:t>2</a:t>
            </a:r>
            <a:r>
              <a:rPr lang="ru-RU" sz="1400" dirty="0" smtClean="0">
                <a:solidFill>
                  <a:schemeClr val="bg1"/>
                </a:solidFill>
              </a:rPr>
              <a:t>-й </a:t>
            </a:r>
            <a:r>
              <a:rPr lang="ru-RU" sz="1400" dirty="0">
                <a:solidFill>
                  <a:schemeClr val="bg1"/>
                </a:solidFill>
              </a:rPr>
              <a:t>Этап: Внедрение автоматизированной системы </a:t>
            </a:r>
            <a:r>
              <a:rPr lang="ru-RU" sz="1400" dirty="0" err="1" smtClean="0">
                <a:solidFill>
                  <a:schemeClr val="bg1"/>
                </a:solidFill>
              </a:rPr>
              <a:t>прокторинга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на основе распознавания аудиовизуальной информации в партнерстве с организацией разработчиком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6783196" y="2566091"/>
            <a:ext cx="3677876" cy="1349072"/>
          </a:xfrm>
          <a:prstGeom prst="homePlate">
            <a:avLst>
              <a:gd name="adj" fmla="val 2928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1. Повышение ответственности студентов при прохождении промежуточной </a:t>
            </a:r>
            <a:r>
              <a:rPr lang="ru-RU" sz="1400" dirty="0" smtClean="0"/>
              <a:t>аттестации </a:t>
            </a:r>
            <a:endParaRPr lang="ru-RU" sz="1400" dirty="0"/>
          </a:p>
          <a:p>
            <a:r>
              <a:rPr lang="ru-RU" sz="1400" dirty="0"/>
              <a:t>2. Снижение случаев помощи третьих лиц при прохождении тестов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793704" y="1937421"/>
            <a:ext cx="3298252" cy="398193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ЦЕЛЬ</a:t>
            </a:r>
            <a:endParaRPr lang="ru-RU" sz="1400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1168924" y="6095307"/>
            <a:ext cx="10256363" cy="53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05554" y="6040932"/>
            <a:ext cx="269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    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60377" y="6023403"/>
            <a:ext cx="35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</a:t>
            </a:r>
            <a:r>
              <a:rPr lang="ru-RU" b="1" dirty="0" smtClean="0"/>
              <a:t>                          </a:t>
            </a:r>
            <a:endParaRPr lang="ru-RU" b="1" dirty="0"/>
          </a:p>
        </p:txBody>
      </p:sp>
      <p:sp>
        <p:nvSpPr>
          <p:cNvPr id="35" name="Пятиугольник 34"/>
          <p:cNvSpPr/>
          <p:nvPr/>
        </p:nvSpPr>
        <p:spPr>
          <a:xfrm>
            <a:off x="1295606" y="333943"/>
            <a:ext cx="9494147" cy="145291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Программа 2: </a:t>
            </a:r>
            <a:r>
              <a:rPr lang="ru-RU" sz="1400" dirty="0"/>
              <a:t>Образование в цифровой среде</a:t>
            </a:r>
          </a:p>
          <a:p>
            <a:r>
              <a:rPr lang="ru-RU" b="1" dirty="0" smtClean="0"/>
              <a:t>Проект</a:t>
            </a:r>
            <a:r>
              <a:rPr lang="ru-RU" b="1" dirty="0"/>
              <a:t>: </a:t>
            </a:r>
            <a:r>
              <a:rPr lang="ru-RU" b="1" dirty="0" smtClean="0"/>
              <a:t>2.3. </a:t>
            </a:r>
            <a:r>
              <a:rPr lang="ru-RU" b="1" dirty="0"/>
              <a:t>Внедрение автоматизированной системы </a:t>
            </a:r>
            <a:r>
              <a:rPr lang="ru-RU" b="1" dirty="0" err="1"/>
              <a:t>прокторинга</a:t>
            </a:r>
            <a:r>
              <a:rPr lang="ru-RU" b="1" dirty="0"/>
              <a:t>, на основе распознавания аудиовизуальной </a:t>
            </a:r>
            <a:r>
              <a:rPr lang="ru-RU" b="1" dirty="0" smtClean="0"/>
              <a:t>информации</a:t>
            </a:r>
          </a:p>
          <a:p>
            <a:r>
              <a:rPr lang="ru-RU" sz="1400" b="1" dirty="0" smtClean="0"/>
              <a:t>Цель</a:t>
            </a:r>
            <a:r>
              <a:rPr lang="ru-RU" sz="1400" b="1" dirty="0"/>
              <a:t>: 1. Повышение уровня доверия к результатам тестовых </a:t>
            </a:r>
            <a:r>
              <a:rPr lang="ru-RU" sz="1400" b="1" dirty="0" smtClean="0"/>
              <a:t>испытаний</a:t>
            </a:r>
            <a:endParaRPr lang="ru-RU" sz="1400" b="1" dirty="0"/>
          </a:p>
          <a:p>
            <a:r>
              <a:rPr lang="ru-RU" sz="1400" b="1" dirty="0" smtClean="0"/>
              <a:t>            2</a:t>
            </a:r>
            <a:r>
              <a:rPr lang="ru-RU" sz="1400" b="1" dirty="0"/>
              <a:t>. Пресечение действий </a:t>
            </a:r>
            <a:r>
              <a:rPr lang="ru-RU" sz="1400" b="1" dirty="0" err="1"/>
              <a:t>третих</a:t>
            </a:r>
            <a:r>
              <a:rPr lang="ru-RU" sz="1400" b="1" dirty="0"/>
              <a:t> лиц по организации содействия в прохождении тестовых испытаний</a:t>
            </a:r>
          </a:p>
          <a:p>
            <a:endParaRPr lang="ru-RU" sz="12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754" y="1357473"/>
            <a:ext cx="2158171" cy="493819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4059836" y="1918377"/>
            <a:ext cx="1885361" cy="444621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СРОКИ</a:t>
            </a:r>
            <a:endParaRPr lang="ru-RU" sz="1400" dirty="0"/>
          </a:p>
        </p:txBody>
      </p:sp>
      <p:sp>
        <p:nvSpPr>
          <p:cNvPr id="54" name="Пятиугольник 53"/>
          <p:cNvSpPr/>
          <p:nvPr/>
        </p:nvSpPr>
        <p:spPr>
          <a:xfrm>
            <a:off x="6799975" y="4281948"/>
            <a:ext cx="3736597" cy="1392353"/>
          </a:xfrm>
          <a:prstGeom prst="homePlate">
            <a:avLst>
              <a:gd name="adj" fmla="val 4018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Внедрение </a:t>
            </a:r>
            <a:r>
              <a:rPr lang="ru-RU" sz="1400" dirty="0">
                <a:solidFill>
                  <a:schemeClr val="tx1"/>
                </a:solidFill>
              </a:rPr>
              <a:t>автоматизированной системы </a:t>
            </a:r>
            <a:r>
              <a:rPr lang="ru-RU" sz="1400" dirty="0" err="1">
                <a:solidFill>
                  <a:schemeClr val="tx1"/>
                </a:solidFill>
              </a:rPr>
              <a:t>прокторинга</a:t>
            </a:r>
            <a:r>
              <a:rPr lang="ru-RU" sz="1400" dirty="0">
                <a:solidFill>
                  <a:schemeClr val="tx1"/>
                </a:solidFill>
              </a:rPr>
              <a:t> для повышения масштабируемости системы и снижения временных затрат проктора на проведение процедур идентификации и контроля</a:t>
            </a: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4079557" y="2773490"/>
            <a:ext cx="2243580" cy="659123"/>
          </a:xfrm>
          <a:prstGeom prst="round2Diag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ноябрь 2018 - июнь 2019</a:t>
            </a:r>
          </a:p>
        </p:txBody>
      </p:sp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4089935" y="4725930"/>
            <a:ext cx="2319254" cy="685807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февраль 2019 - июнь 2020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4" grpId="0" animBg="1"/>
      <p:bldP spid="55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1295606" y="2600587"/>
            <a:ext cx="2635369" cy="1446885"/>
          </a:xfrm>
          <a:prstGeom prst="homePlate">
            <a:avLst>
              <a:gd name="adj" fmla="val 36463"/>
            </a:avLst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1</a:t>
            </a:r>
            <a:r>
              <a:rPr lang="en-US" sz="1400" dirty="0" smtClean="0"/>
              <a:t>-</a:t>
            </a:r>
            <a:r>
              <a:rPr lang="ru-RU" sz="1400" dirty="0" smtClean="0"/>
              <a:t>й Этап</a:t>
            </a:r>
            <a:r>
              <a:rPr lang="ru-RU" sz="1400" dirty="0"/>
              <a:t>: Возобновление функционирования существующих обучающих компьютерных симуляторов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1295606" y="4404219"/>
            <a:ext cx="2737200" cy="1447361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2-й Этап: Создание новых компьютерных симуляторов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7060034" y="2794789"/>
            <a:ext cx="3652708" cy="1271376"/>
          </a:xfrm>
          <a:prstGeom prst="homePlate">
            <a:avLst>
              <a:gd name="adj" fmla="val 37421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Создание условий для демонстрации возможностей обучающих компьютерных симуляторов учебным подразделениям </a:t>
            </a:r>
            <a:r>
              <a:rPr lang="ru-RU" sz="1400" dirty="0" smtClean="0"/>
              <a:t>университета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34651" y="2203203"/>
            <a:ext cx="3166361" cy="398193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ЦЕЛЬ</a:t>
            </a:r>
            <a:endParaRPr lang="ru-RU" sz="1400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1140815" y="6003880"/>
            <a:ext cx="10256363" cy="53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05554" y="6040932"/>
            <a:ext cx="269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    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60377" y="6023403"/>
            <a:ext cx="35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</a:t>
            </a:r>
            <a:r>
              <a:rPr lang="ru-RU" b="1" dirty="0" smtClean="0"/>
              <a:t>                         </a:t>
            </a:r>
            <a:endParaRPr lang="ru-RU" b="1" dirty="0"/>
          </a:p>
        </p:txBody>
      </p:sp>
      <p:sp>
        <p:nvSpPr>
          <p:cNvPr id="35" name="Пятиугольник 34"/>
          <p:cNvSpPr/>
          <p:nvPr/>
        </p:nvSpPr>
        <p:spPr>
          <a:xfrm>
            <a:off x="1295606" y="333942"/>
            <a:ext cx="9733755" cy="173813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Программа 2: </a:t>
            </a:r>
            <a:r>
              <a:rPr lang="ru-RU" sz="1400" dirty="0"/>
              <a:t>Образование в цифровой среде</a:t>
            </a:r>
          </a:p>
          <a:p>
            <a:r>
              <a:rPr lang="ru-RU" b="1" dirty="0" smtClean="0"/>
              <a:t>Проект</a:t>
            </a:r>
            <a:r>
              <a:rPr lang="ru-RU" b="1" dirty="0"/>
              <a:t>: </a:t>
            </a:r>
            <a:r>
              <a:rPr lang="ru-RU" b="1" dirty="0" smtClean="0"/>
              <a:t>2.4</a:t>
            </a:r>
            <a:r>
              <a:rPr lang="ru-RU" b="1" dirty="0"/>
              <a:t>. Разработка и внедрение в учебный процесс обучающих компьютерных </a:t>
            </a:r>
            <a:r>
              <a:rPr lang="ru-RU" b="1" dirty="0" smtClean="0"/>
              <a:t>симуляторов</a:t>
            </a:r>
          </a:p>
          <a:p>
            <a:r>
              <a:rPr lang="ru-RU" b="1" dirty="0" smtClean="0"/>
              <a:t> </a:t>
            </a:r>
            <a:r>
              <a:rPr lang="ru-RU" sz="1400" b="1" dirty="0" smtClean="0"/>
              <a:t>Цель</a:t>
            </a:r>
            <a:r>
              <a:rPr lang="ru-RU" sz="1400" b="1" dirty="0"/>
              <a:t>: </a:t>
            </a:r>
            <a:r>
              <a:rPr lang="ru-RU" sz="1400" b="1" dirty="0" smtClean="0"/>
              <a:t>1.Расширение </a:t>
            </a:r>
            <a:r>
              <a:rPr lang="ru-RU" sz="1400" b="1" dirty="0"/>
              <a:t>педагогического инструментария за счет применения цифровых технологий для </a:t>
            </a:r>
            <a:r>
              <a:rPr lang="ru-RU" sz="1400" b="1" dirty="0" smtClean="0"/>
              <a:t>проведения</a:t>
            </a:r>
          </a:p>
          <a:p>
            <a:r>
              <a:rPr lang="ru-RU" sz="1400" b="1" dirty="0" smtClean="0"/>
              <a:t>                 </a:t>
            </a:r>
            <a:r>
              <a:rPr lang="ru-RU" sz="1400" b="1" dirty="0"/>
              <a:t>практических </a:t>
            </a:r>
            <a:r>
              <a:rPr lang="ru-RU" sz="1400" b="1" dirty="0" smtClean="0"/>
              <a:t>занятий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            2. Повышение </a:t>
            </a:r>
            <a:r>
              <a:rPr lang="ru-RU" sz="1400" b="1" dirty="0"/>
              <a:t>ценности </a:t>
            </a:r>
            <a:r>
              <a:rPr lang="ru-RU" sz="1400" b="1" dirty="0" err="1"/>
              <a:t>on-line</a:t>
            </a:r>
            <a:r>
              <a:rPr lang="ru-RU" sz="1400" b="1" dirty="0"/>
              <a:t> </a:t>
            </a:r>
            <a:r>
              <a:rPr lang="ru-RU" sz="1400" b="1" dirty="0" smtClean="0"/>
              <a:t>курсов </a:t>
            </a:r>
            <a:r>
              <a:rPr lang="ru-RU" sz="1400" b="1" dirty="0"/>
              <a:t>и программ ДПО</a:t>
            </a:r>
          </a:p>
          <a:p>
            <a:endParaRPr lang="ru-RU" sz="12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754" y="1357473"/>
            <a:ext cx="2158171" cy="493819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4079557" y="2177755"/>
            <a:ext cx="1885361" cy="444621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СРОКИ</a:t>
            </a:r>
            <a:endParaRPr lang="ru-RU" sz="1400" dirty="0"/>
          </a:p>
        </p:txBody>
      </p:sp>
      <p:sp>
        <p:nvSpPr>
          <p:cNvPr id="54" name="Пятиугольник 53"/>
          <p:cNvSpPr/>
          <p:nvPr/>
        </p:nvSpPr>
        <p:spPr>
          <a:xfrm>
            <a:off x="7068423" y="4345497"/>
            <a:ext cx="3627541" cy="1327540"/>
          </a:xfrm>
          <a:prstGeom prst="homePlate">
            <a:avLst>
              <a:gd name="adj" fmla="val 44455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Внедрение практики разработки обучающих компьютерных симуляторов, и их применения в учебном процессе</a:t>
            </a: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4079557" y="3092271"/>
            <a:ext cx="2366128" cy="659123"/>
          </a:xfrm>
          <a:prstGeom prst="round2Diag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январь 2019 - февраль </a:t>
            </a:r>
            <a:r>
              <a:rPr lang="ru-RU" sz="1400" dirty="0"/>
              <a:t>2019</a:t>
            </a:r>
          </a:p>
        </p:txBody>
      </p:sp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4089936" y="4725930"/>
            <a:ext cx="2478645" cy="685807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ф</a:t>
            </a:r>
            <a:r>
              <a:rPr lang="ru-RU" sz="1400" dirty="0" smtClean="0"/>
              <a:t>евраль 2019 - </a:t>
            </a:r>
            <a:r>
              <a:rPr lang="ru-RU" sz="1400" dirty="0"/>
              <a:t>декабрь </a:t>
            </a:r>
            <a:r>
              <a:rPr lang="ru-RU" sz="1400" dirty="0" smtClean="0"/>
              <a:t>2021</a:t>
            </a:r>
            <a:endParaRPr lang="ru-RU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4" grpId="0" animBg="1"/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ятиугольник 15"/>
          <p:cNvSpPr/>
          <p:nvPr/>
        </p:nvSpPr>
        <p:spPr>
          <a:xfrm>
            <a:off x="4796865" y="3163197"/>
            <a:ext cx="4967430" cy="2569337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Создание информационной системы управления процессами и проектами в научно-исследовательской деятельности университета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80089" y="2491772"/>
            <a:ext cx="3684403" cy="49471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142880" y="5955161"/>
            <a:ext cx="10275518" cy="58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ятиугольник 34"/>
          <p:cNvSpPr/>
          <p:nvPr/>
        </p:nvSpPr>
        <p:spPr>
          <a:xfrm>
            <a:off x="1295607" y="333943"/>
            <a:ext cx="9144002" cy="15228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Программа 3</a:t>
            </a:r>
            <a:r>
              <a:rPr lang="ru-RU" sz="2800" dirty="0">
                <a:solidFill>
                  <a:prstClr val="white"/>
                </a:solidFill>
              </a:rPr>
              <a:t>: Научная деятельность в цифровой среде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754" y="1357473"/>
            <a:ext cx="2158171" cy="493819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1227298" y="2483382"/>
            <a:ext cx="2403835" cy="531657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СРОКИ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1199683" y="3619973"/>
            <a:ext cx="2487927" cy="659123"/>
          </a:xfrm>
          <a:prstGeom prst="round2Diag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декабрь 2020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0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1295606" y="2295603"/>
            <a:ext cx="2635369" cy="1047480"/>
          </a:xfrm>
          <a:prstGeom prst="homePlate">
            <a:avLst>
              <a:gd name="adj" fmla="val 36463"/>
            </a:avLst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1</a:t>
            </a:r>
            <a:r>
              <a:rPr lang="en-US" sz="1400" dirty="0" smtClean="0"/>
              <a:t>-</a:t>
            </a:r>
            <a:r>
              <a:rPr lang="ru-RU" sz="1400" dirty="0" smtClean="0"/>
              <a:t>й Этап</a:t>
            </a:r>
            <a:r>
              <a:rPr lang="ru-RU" sz="1400" dirty="0"/>
              <a:t>: Установка оборудования усиления GSM в актовом зале университета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1289354" y="3450319"/>
            <a:ext cx="2737200" cy="1036840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2</a:t>
            </a:r>
            <a:r>
              <a:rPr lang="ru-RU" sz="1400" dirty="0" smtClean="0"/>
              <a:t>-й </a:t>
            </a:r>
            <a:r>
              <a:rPr lang="ru-RU" sz="1400" dirty="0"/>
              <a:t>Этап: Апробация информационного сервиса для проведения конференций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6883864" y="2733871"/>
            <a:ext cx="3803709" cy="839132"/>
          </a:xfrm>
          <a:prstGeom prst="homePlate">
            <a:avLst>
              <a:gd name="adj" fmla="val 4697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Обеспечение возможности использования мобильных устройств и сервисов в ходе проведения </a:t>
            </a:r>
            <a:r>
              <a:rPr lang="ru-RU" sz="1400" dirty="0" smtClean="0"/>
              <a:t>мероприятия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900642" y="2180730"/>
            <a:ext cx="3384260" cy="398193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ЦЕЛЬ</a:t>
            </a:r>
            <a:endParaRPr lang="ru-RU" sz="1400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147156" y="6023403"/>
            <a:ext cx="10278131" cy="719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05554" y="6040932"/>
            <a:ext cx="269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   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60377" y="6023403"/>
            <a:ext cx="35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</a:t>
            </a:r>
            <a:r>
              <a:rPr lang="ru-RU" b="1" dirty="0" smtClean="0"/>
              <a:t>                         </a:t>
            </a:r>
            <a:endParaRPr lang="ru-RU" b="1" dirty="0"/>
          </a:p>
        </p:txBody>
      </p:sp>
      <p:sp>
        <p:nvSpPr>
          <p:cNvPr id="35" name="Пятиугольник 34"/>
          <p:cNvSpPr/>
          <p:nvPr/>
        </p:nvSpPr>
        <p:spPr>
          <a:xfrm>
            <a:off x="1295606" y="409460"/>
            <a:ext cx="10063693" cy="155014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Программа 3: </a:t>
            </a:r>
            <a:r>
              <a:rPr lang="ru-RU" sz="1400" dirty="0"/>
              <a:t>Научная деятельность в цифровой среде</a:t>
            </a:r>
          </a:p>
          <a:p>
            <a:r>
              <a:rPr lang="ru-RU" b="1" dirty="0" smtClean="0"/>
              <a:t>Проект</a:t>
            </a:r>
            <a:r>
              <a:rPr lang="ru-RU" b="1" dirty="0"/>
              <a:t>: </a:t>
            </a:r>
            <a:r>
              <a:rPr lang="ru-RU" b="1" dirty="0" smtClean="0"/>
              <a:t>3.1. </a:t>
            </a:r>
            <a:r>
              <a:rPr lang="ru-RU" b="1" dirty="0"/>
              <a:t>Разработка и внедрение комплекса программных средств «Конференция» (система регистрации, оценки востребованности темы, унифицированный шаблон мобильного приложения </a:t>
            </a:r>
            <a:r>
              <a:rPr lang="ru-RU" b="1" dirty="0" smtClean="0"/>
              <a:t>мероприятия</a:t>
            </a:r>
          </a:p>
          <a:p>
            <a:r>
              <a:rPr lang="ru-RU" sz="1400" b="1" dirty="0" smtClean="0"/>
              <a:t>Цель</a:t>
            </a:r>
            <a:r>
              <a:rPr lang="ru-RU" sz="1400" b="1" dirty="0"/>
              <a:t>: Повышение качества проведения основных научных мероприятий университета, за счет применения цифровых технологий организации конференции и расширения информационных сервисов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754" y="1357473"/>
            <a:ext cx="2158171" cy="493819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4087946" y="2162247"/>
            <a:ext cx="1885361" cy="444621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СРОКИ</a:t>
            </a:r>
            <a:endParaRPr lang="ru-RU" sz="1400" dirty="0"/>
          </a:p>
        </p:txBody>
      </p:sp>
      <p:sp>
        <p:nvSpPr>
          <p:cNvPr id="54" name="Пятиугольник 53"/>
          <p:cNvSpPr/>
          <p:nvPr/>
        </p:nvSpPr>
        <p:spPr>
          <a:xfrm>
            <a:off x="6883866" y="3647831"/>
            <a:ext cx="3820486" cy="820236"/>
          </a:xfrm>
          <a:prstGeom prst="homePlate">
            <a:avLst>
              <a:gd name="adj" fmla="val 4631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Оценка применимости и востребованности отдельных ИТ – сервисов для проведения конференции</a:t>
            </a: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4062779" y="2783361"/>
            <a:ext cx="2366128" cy="659123"/>
          </a:xfrm>
          <a:prstGeom prst="round2Diag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декабрь </a:t>
            </a:r>
            <a:r>
              <a:rPr lang="ru-RU" sz="1400" dirty="0"/>
              <a:t>2018 – </a:t>
            </a:r>
            <a:r>
              <a:rPr lang="ru-RU" sz="1400" dirty="0" smtClean="0"/>
              <a:t>март </a:t>
            </a:r>
            <a:r>
              <a:rPr lang="ru-RU" sz="1400" dirty="0"/>
              <a:t>2019</a:t>
            </a:r>
          </a:p>
        </p:txBody>
      </p:sp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4087946" y="3645510"/>
            <a:ext cx="2405133" cy="685807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я</a:t>
            </a:r>
            <a:r>
              <a:rPr lang="ru-RU" sz="1400" dirty="0" smtClean="0"/>
              <a:t>нварь 2019 </a:t>
            </a:r>
            <a:r>
              <a:rPr lang="ru-RU" sz="1400" dirty="0"/>
              <a:t>– </a:t>
            </a:r>
            <a:r>
              <a:rPr lang="ru-RU" sz="1400" dirty="0" smtClean="0"/>
              <a:t>март 2019</a:t>
            </a:r>
            <a:endParaRPr lang="ru-RU" sz="1400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1289354" y="4651912"/>
            <a:ext cx="2737200" cy="1036840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3</a:t>
            </a:r>
            <a:r>
              <a:rPr lang="ru-RU" sz="1400" dirty="0" smtClean="0"/>
              <a:t>-й </a:t>
            </a:r>
            <a:r>
              <a:rPr lang="ru-RU" sz="1400" dirty="0"/>
              <a:t>Этап: Адаптация информационного сервиса для проведения конференций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6883865" y="4544861"/>
            <a:ext cx="3845654" cy="1324591"/>
          </a:xfrm>
          <a:prstGeom prst="homePlate">
            <a:avLst>
              <a:gd name="adj" fmla="val 3096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1. Доработка </a:t>
            </a:r>
            <a:r>
              <a:rPr lang="ru-RU" sz="1400" dirty="0"/>
              <a:t>функционала сервиса в соответствии с требованиями </a:t>
            </a:r>
            <a:r>
              <a:rPr lang="ru-RU" sz="1400" dirty="0" smtClean="0"/>
              <a:t>Финансового университета</a:t>
            </a:r>
            <a:endParaRPr lang="ru-RU" sz="1400" dirty="0"/>
          </a:p>
          <a:p>
            <a:r>
              <a:rPr lang="ru-RU" sz="1400" dirty="0" smtClean="0"/>
              <a:t>2. Распространение </a:t>
            </a:r>
            <a:r>
              <a:rPr lang="ru-RU" sz="1400" dirty="0"/>
              <a:t>практики применения сервиса в соответствии с планом </a:t>
            </a:r>
            <a:r>
              <a:rPr lang="ru-RU" sz="1400" dirty="0" smtClean="0"/>
              <a:t>мероприятий</a:t>
            </a:r>
            <a:endParaRPr lang="ru-RU" sz="1400" dirty="0"/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091059" y="4759330"/>
            <a:ext cx="2376853" cy="685807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март </a:t>
            </a:r>
            <a:r>
              <a:rPr lang="ru-RU" sz="1400" dirty="0"/>
              <a:t>2019 – </a:t>
            </a:r>
            <a:r>
              <a:rPr lang="ru-RU" sz="1400" dirty="0" smtClean="0"/>
              <a:t>май </a:t>
            </a:r>
            <a:r>
              <a:rPr lang="ru-RU" sz="1400" dirty="0"/>
              <a:t>2019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4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4" grpId="0" animBg="1"/>
      <p:bldP spid="55" grpId="0" animBg="1"/>
      <p:bldP spid="56" grpId="0" animBg="1"/>
      <p:bldP spid="21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1288867" y="1910502"/>
            <a:ext cx="2697049" cy="1652207"/>
          </a:xfrm>
          <a:prstGeom prst="homePlate">
            <a:avLst>
              <a:gd name="adj" fmla="val 12725"/>
            </a:avLst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1</a:t>
            </a:r>
            <a:r>
              <a:rPr lang="en-US" sz="1200" dirty="0" smtClean="0"/>
              <a:t>-</a:t>
            </a:r>
            <a:r>
              <a:rPr lang="ru-RU" sz="1200" dirty="0" smtClean="0"/>
              <a:t>й Этап</a:t>
            </a:r>
            <a:r>
              <a:rPr lang="ru-RU" sz="1200" dirty="0"/>
              <a:t>: Автоматизация процесса согласования договоров на выполнение работ/оказание услуг в научной сфере с заинтересованными службами </a:t>
            </a:r>
            <a:r>
              <a:rPr lang="ru-RU" sz="1200" dirty="0" err="1"/>
              <a:t>Финуниверситета</a:t>
            </a:r>
            <a:r>
              <a:rPr lang="ru-RU" sz="1200" dirty="0"/>
              <a:t> на базе программного продукта (1С/СЭД </a:t>
            </a:r>
            <a:r>
              <a:rPr lang="ru-RU" sz="1200" dirty="0" err="1"/>
              <a:t>Директум</a:t>
            </a:r>
            <a:r>
              <a:rPr lang="ru-RU" sz="1200" dirty="0"/>
              <a:t> и т.п</a:t>
            </a:r>
            <a:r>
              <a:rPr lang="ru-RU" sz="1200" dirty="0" smtClean="0"/>
              <a:t>.)</a:t>
            </a:r>
            <a:endParaRPr lang="ru-RU" sz="12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277496" y="3658828"/>
            <a:ext cx="2665143" cy="1777268"/>
          </a:xfrm>
          <a:prstGeom prst="homePlate">
            <a:avLst>
              <a:gd name="adj" fmla="val 21839"/>
            </a:avLst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2</a:t>
            </a:r>
            <a:r>
              <a:rPr lang="ru-RU" sz="1200" dirty="0" smtClean="0"/>
              <a:t>-й </a:t>
            </a:r>
            <a:r>
              <a:rPr lang="ru-RU" sz="1200" dirty="0"/>
              <a:t>Этап: Автоматизация процессов управления проектами в рамках исполнения обязательств </a:t>
            </a:r>
            <a:r>
              <a:rPr lang="ru-RU" sz="1200" dirty="0" err="1"/>
              <a:t>Финуниверситета</a:t>
            </a:r>
            <a:r>
              <a:rPr lang="ru-RU" sz="1200" dirty="0"/>
              <a:t> по контрактам на выполнение работ/оказание услуг в научной сфере на базе программного продукта (1С и т.п</a:t>
            </a:r>
            <a:r>
              <a:rPr lang="ru-RU" sz="1200" dirty="0" smtClean="0"/>
              <a:t>.) </a:t>
            </a:r>
            <a:r>
              <a:rPr lang="ru-RU" sz="1200" dirty="0"/>
              <a:t>с</a:t>
            </a:r>
            <a:r>
              <a:rPr lang="ru-RU" sz="1200" dirty="0" smtClean="0"/>
              <a:t> </a:t>
            </a:r>
            <a:r>
              <a:rPr lang="ru-RU" sz="1200" dirty="0"/>
              <a:t>возможностью формирования </a:t>
            </a:r>
            <a:r>
              <a:rPr lang="ru-RU" sz="1200" dirty="0" smtClean="0"/>
              <a:t>отчетности</a:t>
            </a:r>
            <a:endParaRPr lang="ru-RU" sz="1200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6805948" y="2381433"/>
            <a:ext cx="3948738" cy="1022596"/>
          </a:xfrm>
          <a:prstGeom prst="homePlate">
            <a:avLst>
              <a:gd name="adj" fmla="val 3959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Снижение трудоемкости заключения договоров. Обеспечение высокой скорости прохождения договоров и прилагаемых к ним документов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05948" y="1744085"/>
            <a:ext cx="3426205" cy="398193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ЦЕЛЬ</a:t>
            </a:r>
            <a:endParaRPr lang="ru-RU" sz="1400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1102936" y="6562444"/>
            <a:ext cx="10256363" cy="53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ятиугольник 34"/>
          <p:cNvSpPr/>
          <p:nvPr/>
        </p:nvSpPr>
        <p:spPr>
          <a:xfrm>
            <a:off x="1295606" y="409460"/>
            <a:ext cx="10063693" cy="127093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Программа 3: </a:t>
            </a:r>
            <a:r>
              <a:rPr lang="ru-RU" sz="1400" dirty="0"/>
              <a:t>Научная деятельность в цифровой среде</a:t>
            </a:r>
          </a:p>
          <a:p>
            <a:r>
              <a:rPr lang="ru-RU" b="1" dirty="0" smtClean="0"/>
              <a:t>Проект</a:t>
            </a:r>
            <a:r>
              <a:rPr lang="ru-RU" b="1" dirty="0"/>
              <a:t>: </a:t>
            </a:r>
            <a:r>
              <a:rPr lang="ru-RU" b="1" dirty="0" smtClean="0"/>
              <a:t>3.2</a:t>
            </a:r>
            <a:r>
              <a:rPr lang="ru-RU" b="1" dirty="0"/>
              <a:t>. Создание автоматизированной системы управления </a:t>
            </a:r>
            <a:r>
              <a:rPr lang="ru-RU" b="1" dirty="0" smtClean="0"/>
              <a:t>проектами</a:t>
            </a:r>
          </a:p>
          <a:p>
            <a:r>
              <a:rPr lang="ru-RU" sz="1400" b="1" dirty="0" smtClean="0"/>
              <a:t>Цель</a:t>
            </a:r>
            <a:r>
              <a:rPr lang="ru-RU" sz="1400" b="1" dirty="0"/>
              <a:t>: Внедрение элементов базовой автоматизации в деятельность подразделений управляющих научно-исследовательской деятельностью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754" y="1357473"/>
            <a:ext cx="2158171" cy="493819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4157319" y="1703600"/>
            <a:ext cx="1885361" cy="444621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СРОКИ</a:t>
            </a:r>
            <a:endParaRPr lang="ru-RU" sz="1400" dirty="0"/>
          </a:p>
        </p:txBody>
      </p:sp>
      <p:sp>
        <p:nvSpPr>
          <p:cNvPr id="54" name="Пятиугольник 53"/>
          <p:cNvSpPr/>
          <p:nvPr/>
        </p:nvSpPr>
        <p:spPr>
          <a:xfrm>
            <a:off x="6814338" y="4047598"/>
            <a:ext cx="3990682" cy="1046744"/>
          </a:xfrm>
          <a:prstGeom prst="homePlate">
            <a:avLst>
              <a:gd name="adj" fmla="val 4018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Обеспечение возможности осуществлять управление сроками, бюджетами и ресурсами при выполнении  работ/оказание услуг в научной сфере</a:t>
            </a: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4138427" y="2477183"/>
            <a:ext cx="2366128" cy="659123"/>
          </a:xfrm>
          <a:prstGeom prst="round2Diag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июнь </a:t>
            </a:r>
            <a:r>
              <a:rPr lang="ru-RU" sz="1400" dirty="0"/>
              <a:t>2019 – </a:t>
            </a:r>
            <a:r>
              <a:rPr lang="ru-RU" sz="1400" dirty="0" smtClean="0"/>
              <a:t>декабрь </a:t>
            </a:r>
            <a:r>
              <a:rPr lang="ru-RU" sz="1400" dirty="0"/>
              <a:t>2019</a:t>
            </a:r>
          </a:p>
        </p:txBody>
      </p:sp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4062780" y="4169343"/>
            <a:ext cx="2321243" cy="685807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июнь </a:t>
            </a:r>
            <a:r>
              <a:rPr lang="ru-RU" sz="1400" dirty="0"/>
              <a:t>2019 – </a:t>
            </a:r>
            <a:r>
              <a:rPr lang="ru-RU" sz="1400" dirty="0" smtClean="0"/>
              <a:t>декабрь </a:t>
            </a:r>
            <a:r>
              <a:rPr lang="ru-RU" sz="1400" dirty="0"/>
              <a:t>2019</a:t>
            </a:r>
          </a:p>
        </p:txBody>
      </p:sp>
      <p:sp>
        <p:nvSpPr>
          <p:cNvPr id="26" name="Пятиугольник 25"/>
          <p:cNvSpPr/>
          <p:nvPr/>
        </p:nvSpPr>
        <p:spPr>
          <a:xfrm>
            <a:off x="1266798" y="5518736"/>
            <a:ext cx="2576962" cy="943040"/>
          </a:xfrm>
          <a:prstGeom prst="homePlate">
            <a:avLst>
              <a:gd name="adj" fmla="val 29261"/>
            </a:avLst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3</a:t>
            </a:r>
            <a:r>
              <a:rPr lang="en-US" sz="1200" dirty="0" smtClean="0"/>
              <a:t>-</a:t>
            </a:r>
            <a:r>
              <a:rPr lang="ru-RU" sz="1200" dirty="0" smtClean="0"/>
              <a:t>й Этап</a:t>
            </a:r>
            <a:r>
              <a:rPr lang="ru-RU" sz="1200" dirty="0"/>
              <a:t>: Разработка и внедрение автоматизированной системы индивидуального планирования деятельности научных работников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6809229" y="5385733"/>
            <a:ext cx="3869956" cy="1041776"/>
          </a:xfrm>
          <a:prstGeom prst="homePlate">
            <a:avLst>
              <a:gd name="adj" fmla="val 4018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Реализация ИТ инструментария для внедрения эффективного контракта в деятельность университета</a:t>
            </a: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4062779" y="5493242"/>
            <a:ext cx="2371577" cy="685807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июнь 2019 – декабрь 2019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4" grpId="0" animBg="1"/>
      <p:bldP spid="55" grpId="0" animBg="1"/>
      <p:bldP spid="56" grpId="0" animBg="1"/>
      <p:bldP spid="27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1295606" y="2147864"/>
            <a:ext cx="3293172" cy="1323797"/>
          </a:xfrm>
          <a:prstGeom prst="homePlate">
            <a:avLst>
              <a:gd name="adj" fmla="val 36463"/>
            </a:avLst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4</a:t>
            </a:r>
            <a:r>
              <a:rPr lang="en-US" sz="1400" dirty="0" smtClean="0"/>
              <a:t>-</a:t>
            </a:r>
            <a:r>
              <a:rPr lang="ru-RU" sz="1400" dirty="0" smtClean="0"/>
              <a:t>й Этап</a:t>
            </a:r>
            <a:r>
              <a:rPr lang="ru-RU" sz="1400" dirty="0"/>
              <a:t>: Внедрение системы ключевых показателей эффективности исполнителей в рамках выполнения НИР и оказания услуг в научной </a:t>
            </a:r>
            <a:r>
              <a:rPr lang="ru-RU" sz="1400" dirty="0" smtClean="0"/>
              <a:t>сфере</a:t>
            </a:r>
            <a:endParaRPr lang="ru-RU" sz="14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273454" y="3567758"/>
            <a:ext cx="3365658" cy="1036840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5</a:t>
            </a:r>
            <a:r>
              <a:rPr lang="ru-RU" sz="1400" dirty="0" smtClean="0"/>
              <a:t>-й </a:t>
            </a:r>
            <a:r>
              <a:rPr lang="ru-RU" sz="1400" dirty="0"/>
              <a:t>Этап: Автоматизация процесса формирования Плана научной деятельности и Перспективного плана научных исследований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7539628" y="2639707"/>
            <a:ext cx="2496658" cy="839132"/>
          </a:xfrm>
          <a:prstGeom prst="homePlate">
            <a:avLst>
              <a:gd name="adj" fmla="val 1498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Реализация ИТ инструментария для внедрения эффективного контракта в деятельность университета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538206" y="2096841"/>
            <a:ext cx="2377581" cy="398193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ЦЕЛЬ</a:t>
            </a:r>
            <a:endParaRPr lang="ru-RU" sz="1400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172095" y="6075485"/>
            <a:ext cx="10253192" cy="198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05554" y="6040932"/>
            <a:ext cx="269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    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60377" y="6023403"/>
            <a:ext cx="35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</a:t>
            </a:r>
            <a:r>
              <a:rPr lang="ru-RU" b="1" dirty="0" smtClean="0"/>
              <a:t>                         </a:t>
            </a:r>
            <a:endParaRPr lang="ru-RU" b="1" dirty="0"/>
          </a:p>
        </p:txBody>
      </p:sp>
      <p:sp>
        <p:nvSpPr>
          <p:cNvPr id="35" name="Пятиугольник 34"/>
          <p:cNvSpPr/>
          <p:nvPr/>
        </p:nvSpPr>
        <p:spPr>
          <a:xfrm>
            <a:off x="1295606" y="409460"/>
            <a:ext cx="10063693" cy="155014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Программа 3: </a:t>
            </a:r>
            <a:r>
              <a:rPr lang="ru-RU" sz="1400" dirty="0"/>
              <a:t>Научная деятельность в цифровой среде</a:t>
            </a:r>
          </a:p>
          <a:p>
            <a:r>
              <a:rPr lang="ru-RU" b="1" dirty="0" smtClean="0"/>
              <a:t>Проект</a:t>
            </a:r>
            <a:r>
              <a:rPr lang="ru-RU" b="1" dirty="0"/>
              <a:t>: </a:t>
            </a:r>
            <a:r>
              <a:rPr lang="ru-RU" b="1" dirty="0" smtClean="0"/>
              <a:t>3.2. </a:t>
            </a:r>
            <a:r>
              <a:rPr lang="ru-RU" b="1" dirty="0"/>
              <a:t>Создание автоматизированной системы управления </a:t>
            </a:r>
            <a:r>
              <a:rPr lang="ru-RU" b="1" dirty="0" smtClean="0"/>
              <a:t>проектами</a:t>
            </a:r>
          </a:p>
          <a:p>
            <a:r>
              <a:rPr lang="ru-RU" sz="1400" b="1" dirty="0" smtClean="0"/>
              <a:t>Цель</a:t>
            </a:r>
            <a:r>
              <a:rPr lang="ru-RU" sz="1400" b="1" dirty="0"/>
              <a:t>: Внедрение элементов базовой автоматизации в деятельность подразделений управляющих научно-исследовательской деятельностью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754" y="1357473"/>
            <a:ext cx="2158171" cy="493819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4784232" y="2128692"/>
            <a:ext cx="1885361" cy="444621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СРОКИ</a:t>
            </a:r>
            <a:endParaRPr lang="ru-RU" sz="1400" dirty="0"/>
          </a:p>
        </p:txBody>
      </p:sp>
      <p:sp>
        <p:nvSpPr>
          <p:cNvPr id="54" name="Пятиугольник 53"/>
          <p:cNvSpPr/>
          <p:nvPr/>
        </p:nvSpPr>
        <p:spPr>
          <a:xfrm>
            <a:off x="7529817" y="3687008"/>
            <a:ext cx="2656014" cy="820236"/>
          </a:xfrm>
          <a:prstGeom prst="homePlate">
            <a:avLst>
              <a:gd name="adj" fmla="val 4018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Снижение трудоемкости рутинных операций по составлению документации </a:t>
            </a: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4809399" y="2684126"/>
            <a:ext cx="2432116" cy="659123"/>
          </a:xfrm>
          <a:prstGeom prst="round2Diag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декабрь </a:t>
            </a:r>
            <a:r>
              <a:rPr lang="ru-RU" sz="1400" dirty="0"/>
              <a:t>2018 – </a:t>
            </a:r>
            <a:r>
              <a:rPr lang="ru-RU" sz="1400" dirty="0" smtClean="0"/>
              <a:t>апрель </a:t>
            </a:r>
            <a:r>
              <a:rPr lang="ru-RU" sz="1400" dirty="0"/>
              <a:t>2019</a:t>
            </a:r>
          </a:p>
        </p:txBody>
      </p:sp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4787345" y="3714882"/>
            <a:ext cx="2402020" cy="685807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июнь </a:t>
            </a:r>
            <a:r>
              <a:rPr lang="ru-RU" sz="1400" dirty="0"/>
              <a:t>2019 – </a:t>
            </a:r>
            <a:r>
              <a:rPr lang="ru-RU" sz="1400" dirty="0" smtClean="0"/>
              <a:t>декабрь </a:t>
            </a:r>
            <a:r>
              <a:rPr lang="ru-RU" sz="1400" dirty="0"/>
              <a:t>2019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1289353" y="4647502"/>
            <a:ext cx="3492371" cy="1340570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6</a:t>
            </a:r>
            <a:r>
              <a:rPr lang="ru-RU" sz="1400" dirty="0" smtClean="0"/>
              <a:t>-й </a:t>
            </a:r>
            <a:r>
              <a:rPr lang="ru-RU" sz="1400" dirty="0"/>
              <a:t>Этап: Автоматизация процесса подготовки и согласования приказов об установлении единовременных надбавок за публикации</a:t>
            </a:r>
          </a:p>
          <a:p>
            <a:endParaRPr lang="ru-RU" sz="1400" dirty="0"/>
          </a:p>
        </p:txBody>
      </p:sp>
      <p:sp>
        <p:nvSpPr>
          <p:cNvPr id="21" name="Пятиугольник 20"/>
          <p:cNvSpPr/>
          <p:nvPr/>
        </p:nvSpPr>
        <p:spPr>
          <a:xfrm>
            <a:off x="7529817" y="4693995"/>
            <a:ext cx="2702639" cy="999288"/>
          </a:xfrm>
          <a:prstGeom prst="homePlate">
            <a:avLst>
              <a:gd name="adj" fmla="val 30931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Снижение трудоемкости рутинных операций по составлению документации 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801011" y="4850590"/>
            <a:ext cx="2447077" cy="685807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июнь 2019 – декабрь 2019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5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4" grpId="0" animBg="1"/>
      <p:bldP spid="55" grpId="0" animBg="1"/>
      <p:bldP spid="56" grpId="0" animBg="1"/>
      <p:bldP spid="21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ятиугольник 15"/>
          <p:cNvSpPr/>
          <p:nvPr/>
        </p:nvSpPr>
        <p:spPr>
          <a:xfrm>
            <a:off x="4369026" y="3138030"/>
            <a:ext cx="4967430" cy="2569337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Создание системы поддержки принятия управленческих решений  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</a:rPr>
              <a:t>Финансового университета</a:t>
            </a:r>
            <a:r>
              <a:rPr lang="ru-RU" sz="2000" dirty="0">
                <a:solidFill>
                  <a:prstClr val="black"/>
                </a:solidFill>
              </a:rPr>
              <a:t>, основанной на анализе  больших данных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43861" y="2474993"/>
            <a:ext cx="3717960" cy="531657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142880" y="5955161"/>
            <a:ext cx="10275518" cy="58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ятиугольник 34"/>
          <p:cNvSpPr/>
          <p:nvPr/>
        </p:nvSpPr>
        <p:spPr>
          <a:xfrm>
            <a:off x="1295607" y="333943"/>
            <a:ext cx="9144002" cy="15228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Программа 4</a:t>
            </a:r>
            <a:r>
              <a:rPr lang="ru-RU" sz="2800" dirty="0">
                <a:solidFill>
                  <a:prstClr val="white"/>
                </a:solidFill>
              </a:rPr>
              <a:t>: Цифровые технологии управления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754" y="1357473"/>
            <a:ext cx="2158171" cy="493819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1210520" y="2483382"/>
            <a:ext cx="2403835" cy="531657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СРОКИ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1174517" y="3452193"/>
            <a:ext cx="2487927" cy="659123"/>
          </a:xfrm>
          <a:prstGeom prst="round2Diag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апрель 2020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1295606" y="2147864"/>
            <a:ext cx="2635369" cy="1323797"/>
          </a:xfrm>
          <a:prstGeom prst="homePlate">
            <a:avLst>
              <a:gd name="adj" fmla="val 36463"/>
            </a:avLst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Проект 1: 1С:Университет </a:t>
            </a:r>
            <a:r>
              <a:rPr lang="ru-RU" sz="1400" dirty="0" err="1" smtClean="0"/>
              <a:t>Проф</a:t>
            </a:r>
            <a:endParaRPr lang="ru-RU" sz="14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273454" y="3567758"/>
            <a:ext cx="2737200" cy="1036840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Проект </a:t>
            </a:r>
            <a:r>
              <a:rPr lang="ru-RU" sz="1400" dirty="0" smtClean="0"/>
              <a:t>2: </a:t>
            </a:r>
            <a:r>
              <a:rPr lang="ru-RU" sz="1400" dirty="0"/>
              <a:t>Галактика РУЗ Расписание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6952399" y="2648096"/>
            <a:ext cx="4028790" cy="839132"/>
          </a:xfrm>
          <a:prstGeom prst="homePlate">
            <a:avLst>
              <a:gd name="adj" fmla="val 35981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Обеспечение процедуры приемки системы </a:t>
            </a:r>
            <a:r>
              <a:rPr lang="ru-RU" sz="1400" dirty="0" smtClean="0"/>
              <a:t>«1C:Университет </a:t>
            </a:r>
            <a:r>
              <a:rPr lang="ru-RU" sz="1400" dirty="0" err="1" smtClean="0"/>
              <a:t>Проф</a:t>
            </a:r>
            <a:r>
              <a:rPr lang="ru-RU" sz="1400" dirty="0" smtClean="0"/>
              <a:t>» </a:t>
            </a:r>
            <a:r>
              <a:rPr lang="ru-RU" sz="1400" dirty="0"/>
              <a:t>в эксплуатацию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950977" y="2122008"/>
            <a:ext cx="3803709" cy="398193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ЦЕЛЬ</a:t>
            </a:r>
            <a:endParaRPr lang="ru-RU" sz="1400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1224793" y="6384023"/>
            <a:ext cx="10234568" cy="50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05554" y="6040932"/>
            <a:ext cx="269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      </a:t>
            </a:r>
          </a:p>
        </p:txBody>
      </p:sp>
      <p:sp>
        <p:nvSpPr>
          <p:cNvPr id="35" name="Пятиугольник 34"/>
          <p:cNvSpPr/>
          <p:nvPr/>
        </p:nvSpPr>
        <p:spPr>
          <a:xfrm>
            <a:off x="1295606" y="704675"/>
            <a:ext cx="10063693" cy="114929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Программа 4: </a:t>
            </a:r>
            <a:r>
              <a:rPr lang="ru-RU" sz="1600" dirty="0"/>
              <a:t>Цифровые технологии </a:t>
            </a:r>
            <a:r>
              <a:rPr lang="ru-RU" sz="1600" dirty="0" smtClean="0"/>
              <a:t>управления</a:t>
            </a:r>
          </a:p>
          <a:p>
            <a:endParaRPr lang="ru-RU" sz="1600" dirty="0"/>
          </a:p>
          <a:p>
            <a:r>
              <a:rPr lang="ru-RU" sz="1400" b="1" dirty="0" smtClean="0"/>
              <a:t>Цель</a:t>
            </a:r>
            <a:r>
              <a:rPr lang="ru-RU" sz="1400" b="1" dirty="0"/>
              <a:t>: Создание системы поддержки принятия управленческих решений  </a:t>
            </a:r>
            <a:r>
              <a:rPr lang="ru-RU" sz="1400" b="1" dirty="0" smtClean="0"/>
              <a:t>университета</a:t>
            </a:r>
            <a:r>
              <a:rPr lang="ru-RU" sz="1400" b="1" dirty="0"/>
              <a:t>, основанной на анализе  больших данных</a:t>
            </a:r>
          </a:p>
          <a:p>
            <a:endParaRPr lang="ru-RU" sz="14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754" y="1357473"/>
            <a:ext cx="2158171" cy="493819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4171836" y="2128691"/>
            <a:ext cx="1885361" cy="444621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СРОКИ</a:t>
            </a:r>
            <a:endParaRPr lang="ru-RU" sz="1400" dirty="0"/>
          </a:p>
        </p:txBody>
      </p:sp>
      <p:sp>
        <p:nvSpPr>
          <p:cNvPr id="54" name="Пятиугольник 53"/>
          <p:cNvSpPr/>
          <p:nvPr/>
        </p:nvSpPr>
        <p:spPr>
          <a:xfrm>
            <a:off x="6944010" y="3615655"/>
            <a:ext cx="4087513" cy="847287"/>
          </a:xfrm>
          <a:prstGeom prst="homePlate">
            <a:avLst>
              <a:gd name="adj" fmla="val 4018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Внедрение автоматизированной </a:t>
            </a:r>
            <a:r>
              <a:rPr lang="ru-RU" sz="1400" dirty="0" smtClean="0"/>
              <a:t>системы, </a:t>
            </a:r>
            <a:r>
              <a:rPr lang="ru-RU" sz="1400" dirty="0"/>
              <a:t>позволяющей составлять </a:t>
            </a:r>
            <a:r>
              <a:rPr lang="ru-RU" sz="1400" dirty="0" smtClean="0"/>
              <a:t>расписание учебных занятий</a:t>
            </a:r>
            <a:endParaRPr lang="ru-RU" sz="1400" dirty="0"/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4146669" y="2734460"/>
            <a:ext cx="2432116" cy="659123"/>
          </a:xfrm>
          <a:prstGeom prst="round2Diag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декабрь </a:t>
            </a:r>
            <a:r>
              <a:rPr lang="ru-RU" sz="1400" dirty="0"/>
              <a:t>2018 – </a:t>
            </a:r>
            <a:r>
              <a:rPr lang="ru-RU" sz="1400" dirty="0" smtClean="0"/>
              <a:t>апрель </a:t>
            </a:r>
            <a:r>
              <a:rPr lang="ru-RU" sz="1400" dirty="0"/>
              <a:t>2019</a:t>
            </a:r>
          </a:p>
        </p:txBody>
      </p:sp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4149783" y="3714882"/>
            <a:ext cx="2402019" cy="685807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декабрь 2018 – апрель 2019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1289354" y="4728392"/>
            <a:ext cx="2737200" cy="125967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Проект 3: ИПРП – Индивидуальный план работы  </a:t>
            </a:r>
            <a:r>
              <a:rPr lang="ru-RU" sz="1400" dirty="0"/>
              <a:t>преподавателя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6942588" y="4555222"/>
            <a:ext cx="4298660" cy="1582030"/>
          </a:xfrm>
          <a:prstGeom prst="homePlate">
            <a:avLst>
              <a:gd name="adj" fmla="val 30931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Внедрение информационного портала позволяющего осуществлять преподавателям составление индивидуального плана, устанавливать КПЭ, и реализовывать в полной мере процедуры связанные с оценкой эффективности ППС и сотрудников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163446" y="4909314"/>
            <a:ext cx="2463857" cy="685807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декабрь 2018 – апрель 2019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4" grpId="0" animBg="1"/>
      <p:bldP spid="55" grpId="0" animBg="1"/>
      <p:bldP spid="56" grpId="0" animBg="1"/>
      <p:bldP spid="21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942" y="0"/>
            <a:ext cx="11763448" cy="68643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1155" y="4290890"/>
            <a:ext cx="3127519" cy="10851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3033" y="782594"/>
            <a:ext cx="8493211" cy="3978876"/>
          </a:xfrm>
        </p:spPr>
        <p:txBody>
          <a:bodyPr>
            <a:noAutofit/>
          </a:bodyPr>
          <a:lstStyle/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ПРОГРАММЫ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1: Цифровой маркетинг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2: Образование в цифровой среде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3: Научная деятельность в цифровой среде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4: Цифровые технологии управления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5: Цифровое пространство</a:t>
            </a:r>
            <a:r>
              <a:rPr lang="ru-RU" sz="1000" dirty="0" smtClean="0">
                <a:solidFill>
                  <a:schemeClr val="bg1"/>
                </a:solidFill>
              </a:rPr>
              <a:t/>
            </a:r>
            <a:br>
              <a:rPr lang="ru-RU" sz="1000" dirty="0" smtClean="0">
                <a:solidFill>
                  <a:schemeClr val="bg1"/>
                </a:solidFill>
              </a:rPr>
            </a:b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5593" y="4761470"/>
            <a:ext cx="8308093" cy="134276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7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1295606" y="2147864"/>
            <a:ext cx="2635369" cy="1323797"/>
          </a:xfrm>
          <a:prstGeom prst="homePlate">
            <a:avLst>
              <a:gd name="adj" fmla="val 36463"/>
            </a:avLst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Проект 4: </a:t>
            </a:r>
            <a:r>
              <a:rPr lang="ru-RU" sz="1400" dirty="0"/>
              <a:t>«Управленческий учет. Бюджетирование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273454" y="3567758"/>
            <a:ext cx="2737200" cy="1036840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Проект </a:t>
            </a:r>
            <a:r>
              <a:rPr lang="ru-RU" sz="1400" dirty="0" smtClean="0"/>
              <a:t>5</a:t>
            </a:r>
            <a:r>
              <a:rPr lang="ru-RU" sz="1400" dirty="0"/>
              <a:t>: Внедрение ИС «Аналитический куб данных»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6944009" y="2466272"/>
            <a:ext cx="3894566" cy="839132"/>
          </a:xfrm>
          <a:prstGeom prst="homePlate">
            <a:avLst>
              <a:gd name="adj" fmla="val 3298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Внедрение модуля системы 1С</a:t>
            </a:r>
          </a:p>
          <a:p>
            <a:r>
              <a:rPr lang="ru-RU" sz="1400" dirty="0" smtClean="0"/>
              <a:t>Управленческий </a:t>
            </a:r>
            <a:r>
              <a:rPr lang="ru-RU" sz="1400" dirty="0"/>
              <a:t>учет. </a:t>
            </a:r>
            <a:r>
              <a:rPr lang="ru-RU" sz="1400" dirty="0" smtClean="0"/>
              <a:t>Бюджетирование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950977" y="1954228"/>
            <a:ext cx="3568817" cy="398193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ЦЕЛЬ</a:t>
            </a:r>
            <a:endParaRPr lang="ru-RU" sz="1400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172095" y="6075485"/>
            <a:ext cx="10253192" cy="198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05554" y="6040932"/>
            <a:ext cx="269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   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60377" y="6023403"/>
            <a:ext cx="35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</a:t>
            </a:r>
            <a:r>
              <a:rPr lang="ru-RU" b="1" dirty="0" smtClean="0"/>
              <a:t>                               </a:t>
            </a:r>
            <a:endParaRPr lang="ru-RU" b="1" dirty="0"/>
          </a:p>
        </p:txBody>
      </p:sp>
      <p:sp>
        <p:nvSpPr>
          <p:cNvPr id="35" name="Пятиугольник 34"/>
          <p:cNvSpPr/>
          <p:nvPr/>
        </p:nvSpPr>
        <p:spPr>
          <a:xfrm>
            <a:off x="1295606" y="771787"/>
            <a:ext cx="10063693" cy="998290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Программа 4: </a:t>
            </a:r>
            <a:r>
              <a:rPr lang="ru-RU" sz="1600" dirty="0"/>
              <a:t>Цифровые технологии </a:t>
            </a:r>
            <a:r>
              <a:rPr lang="ru-RU" sz="1600" dirty="0" smtClean="0"/>
              <a:t>управления</a:t>
            </a:r>
          </a:p>
          <a:p>
            <a:endParaRPr lang="ru-RU" sz="800" dirty="0"/>
          </a:p>
          <a:p>
            <a:r>
              <a:rPr lang="ru-RU" sz="1400" b="1" dirty="0" smtClean="0"/>
              <a:t>Цель</a:t>
            </a:r>
            <a:r>
              <a:rPr lang="ru-RU" sz="1400" b="1" dirty="0"/>
              <a:t>: Создание системы поддержки принятия управленческих решений  </a:t>
            </a:r>
            <a:r>
              <a:rPr lang="ru-RU" sz="1400" b="1" dirty="0" smtClean="0"/>
              <a:t>университета</a:t>
            </a:r>
            <a:r>
              <a:rPr lang="ru-RU" sz="1400" b="1" dirty="0"/>
              <a:t>, основанной на анализе  больших данных</a:t>
            </a:r>
          </a:p>
          <a:p>
            <a:endParaRPr lang="ru-RU" sz="14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754" y="1357473"/>
            <a:ext cx="2158171" cy="493819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4079557" y="1944134"/>
            <a:ext cx="2405133" cy="444621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СРОКИ</a:t>
            </a:r>
            <a:endParaRPr lang="ru-RU" sz="1400" dirty="0"/>
          </a:p>
        </p:txBody>
      </p:sp>
      <p:sp>
        <p:nvSpPr>
          <p:cNvPr id="54" name="Пятиугольник 53"/>
          <p:cNvSpPr/>
          <p:nvPr/>
        </p:nvSpPr>
        <p:spPr>
          <a:xfrm>
            <a:off x="6944009" y="3385699"/>
            <a:ext cx="4020401" cy="1396026"/>
          </a:xfrm>
          <a:prstGeom prst="homePlate">
            <a:avLst>
              <a:gd name="adj" fmla="val 3056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Создание системы автоматизированной подготовки отчетной документации из совокупности баз данных существующих в Университете</a:t>
            </a: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4071168" y="2516346"/>
            <a:ext cx="2432116" cy="659123"/>
          </a:xfrm>
          <a:prstGeom prst="round2Diag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январь </a:t>
            </a:r>
            <a:r>
              <a:rPr lang="ru-RU" sz="1400" dirty="0"/>
              <a:t>2019 – </a:t>
            </a:r>
            <a:r>
              <a:rPr lang="ru-RU" sz="1400" dirty="0" smtClean="0"/>
              <a:t>апрель </a:t>
            </a:r>
            <a:r>
              <a:rPr lang="ru-RU" sz="1400" dirty="0"/>
              <a:t>2020</a:t>
            </a:r>
          </a:p>
        </p:txBody>
      </p:sp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4074281" y="3605825"/>
            <a:ext cx="2545238" cy="685807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январь 2019 – апрель 2020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1289354" y="4728392"/>
            <a:ext cx="2737200" cy="125967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Проект 6</a:t>
            </a:r>
            <a:r>
              <a:rPr lang="ru-RU" sz="1400" dirty="0"/>
              <a:t>: Построение интеллектуальной системы анализа данных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6942587" y="4905042"/>
            <a:ext cx="3988267" cy="912462"/>
          </a:xfrm>
          <a:prstGeom prst="homePlate">
            <a:avLst>
              <a:gd name="adj" fmla="val 30931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Построение</a:t>
            </a:r>
            <a:r>
              <a:rPr lang="ru-RU" sz="1200" dirty="0"/>
              <a:t> </a:t>
            </a:r>
            <a:r>
              <a:rPr lang="ru-RU" sz="1400" dirty="0"/>
              <a:t>интеллектуальной системы анализа данных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113113" y="4909313"/>
            <a:ext cx="2545238" cy="685807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январь 2019 – апрель 2020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0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4" grpId="0" animBg="1"/>
      <p:bldP spid="55" grpId="0" animBg="1"/>
      <p:bldP spid="56" grpId="0" animBg="1"/>
      <p:bldP spid="21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ятиугольник 15"/>
          <p:cNvSpPr/>
          <p:nvPr/>
        </p:nvSpPr>
        <p:spPr>
          <a:xfrm>
            <a:off x="4209636" y="3121252"/>
            <a:ext cx="4967430" cy="2569337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Создание цифровой эко-системы для эффективной работы и развития </a:t>
            </a:r>
            <a:r>
              <a:rPr lang="ru-RU" sz="2000" dirty="0" smtClean="0">
                <a:solidFill>
                  <a:prstClr val="black"/>
                </a:solidFill>
              </a:rPr>
              <a:t>           </a:t>
            </a:r>
            <a:r>
              <a:rPr lang="ru-RU" sz="2000" dirty="0">
                <a:solidFill>
                  <a:prstClr val="black"/>
                </a:solidFill>
              </a:rPr>
              <a:t>каждого студента, </a:t>
            </a:r>
            <a:r>
              <a:rPr lang="ru-RU" sz="2000" dirty="0" smtClean="0">
                <a:solidFill>
                  <a:prstClr val="black"/>
                </a:solidFill>
              </a:rPr>
              <a:t>преподавателя, сотрудника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09636" y="2290435"/>
            <a:ext cx="4967431" cy="531657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142880" y="5955161"/>
            <a:ext cx="10275518" cy="58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ятиугольник 34"/>
          <p:cNvSpPr/>
          <p:nvPr/>
        </p:nvSpPr>
        <p:spPr>
          <a:xfrm>
            <a:off x="1295607" y="333943"/>
            <a:ext cx="9144002" cy="15228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Программа 5</a:t>
            </a:r>
            <a:r>
              <a:rPr lang="ru-RU" sz="2800" dirty="0">
                <a:solidFill>
                  <a:prstClr val="white"/>
                </a:solidFill>
              </a:rPr>
              <a:t>: Цифровое пространство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754" y="1357473"/>
            <a:ext cx="2158171" cy="493819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1294410" y="2315603"/>
            <a:ext cx="2403835" cy="49471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СРОКИ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1283572" y="3770975"/>
            <a:ext cx="2487927" cy="659123"/>
          </a:xfrm>
          <a:prstGeom prst="round2Diag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декабрь 2021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0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1295606" y="2147864"/>
            <a:ext cx="2635369" cy="1323797"/>
          </a:xfrm>
          <a:prstGeom prst="homePlate">
            <a:avLst>
              <a:gd name="adj" fmla="val 36463"/>
            </a:avLst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Проект 1: </a:t>
            </a:r>
            <a:r>
              <a:rPr lang="ru-RU" sz="1200" dirty="0"/>
              <a:t>Создание портала непрерывного повышения квалификации преподавателей и сотрудников университета: «Кузница корпоративных </a:t>
            </a:r>
            <a:r>
              <a:rPr lang="ru-RU" sz="1200" dirty="0" smtClean="0"/>
              <a:t>кадров»</a:t>
            </a:r>
            <a:endParaRPr lang="ru-RU" sz="12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273454" y="3567758"/>
            <a:ext cx="2737200" cy="1036840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Проект 2: Развитие мобильного приложения университета на основе постоянного мониторинга мнения фокус-групп: сотрудников, </a:t>
            </a:r>
            <a:r>
              <a:rPr lang="ru-RU" sz="1200" dirty="0" smtClean="0"/>
              <a:t>преподавателей, </a:t>
            </a:r>
            <a:r>
              <a:rPr lang="ru-RU" sz="1200" dirty="0"/>
              <a:t>студентов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6902064" y="2390861"/>
            <a:ext cx="3810676" cy="1185285"/>
          </a:xfrm>
          <a:prstGeom prst="homePlate">
            <a:avLst>
              <a:gd name="adj" fmla="val 1498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Создание информационного пространства для непрерывного повышения квалификации преподавателей и сотрудников университета на основе индивидуальных образовательных траекторий</a:t>
            </a:r>
            <a:endParaRPr lang="ru-RU" sz="1400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6902065" y="1845277"/>
            <a:ext cx="3584174" cy="398193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ЦЕЛЬ</a:t>
            </a:r>
            <a:endParaRPr lang="ru-RU" sz="1400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1168924" y="6095307"/>
            <a:ext cx="10256363" cy="53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ятиугольник 34"/>
          <p:cNvSpPr/>
          <p:nvPr/>
        </p:nvSpPr>
        <p:spPr>
          <a:xfrm>
            <a:off x="1295606" y="720671"/>
            <a:ext cx="10063693" cy="89310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Программа 5</a:t>
            </a:r>
            <a:r>
              <a:rPr lang="ru-RU" sz="1600" dirty="0"/>
              <a:t>: Цифровое пространство </a:t>
            </a:r>
          </a:p>
          <a:p>
            <a:r>
              <a:rPr lang="ru-RU" sz="1400" b="1" dirty="0" smtClean="0"/>
              <a:t>Цель</a:t>
            </a:r>
            <a:r>
              <a:rPr lang="ru-RU" sz="1400" b="1" dirty="0"/>
              <a:t>: Создание цифровой эко-системы для эффективной работы и развития </a:t>
            </a:r>
            <a:r>
              <a:rPr lang="ru-RU" sz="1400" b="1" dirty="0" smtClean="0"/>
              <a:t>каждого </a:t>
            </a:r>
            <a:r>
              <a:rPr lang="ru-RU" sz="1400" b="1" dirty="0"/>
              <a:t>студента, </a:t>
            </a:r>
            <a:r>
              <a:rPr lang="ru-RU" sz="1400" b="1" dirty="0" smtClean="0"/>
              <a:t>преподавателя, сотрудника</a:t>
            </a:r>
            <a:endParaRPr lang="ru-RU" sz="1400" b="1" dirty="0"/>
          </a:p>
          <a:p>
            <a:endParaRPr lang="ru-RU" sz="14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754" y="1357473"/>
            <a:ext cx="2158171" cy="493819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4071168" y="1828295"/>
            <a:ext cx="2396744" cy="444621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СРОКИ</a:t>
            </a:r>
            <a:endParaRPr lang="ru-RU" sz="1400" dirty="0"/>
          </a:p>
        </p:txBody>
      </p:sp>
      <p:sp>
        <p:nvSpPr>
          <p:cNvPr id="54" name="Пятиугольник 53"/>
          <p:cNvSpPr/>
          <p:nvPr/>
        </p:nvSpPr>
        <p:spPr>
          <a:xfrm>
            <a:off x="6899550" y="3758268"/>
            <a:ext cx="4006138" cy="914400"/>
          </a:xfrm>
          <a:prstGeom prst="homePlate">
            <a:avLst>
              <a:gd name="adj" fmla="val 4018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Совершенствование мобильного приложения университета на основе мнений и пожеланий студентов, преподавателей и сотрудников</a:t>
            </a: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4046001" y="2591847"/>
            <a:ext cx="2432116" cy="659123"/>
          </a:xfrm>
          <a:prstGeom prst="round2Diag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январь </a:t>
            </a:r>
            <a:r>
              <a:rPr lang="ru-RU" sz="1400" dirty="0"/>
              <a:t>2019 – </a:t>
            </a:r>
            <a:r>
              <a:rPr lang="ru-RU" sz="1400" dirty="0" smtClean="0"/>
              <a:t>январь </a:t>
            </a:r>
            <a:r>
              <a:rPr lang="ru-RU" sz="1400" dirty="0"/>
              <a:t>2020</a:t>
            </a:r>
          </a:p>
        </p:txBody>
      </p:sp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4065892" y="3756827"/>
            <a:ext cx="2545238" cy="685807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декабрь </a:t>
            </a:r>
            <a:r>
              <a:rPr lang="ru-RU" sz="1400" dirty="0"/>
              <a:t>2019 – </a:t>
            </a:r>
            <a:r>
              <a:rPr lang="ru-RU" sz="1400" dirty="0" smtClean="0"/>
              <a:t>декабрь </a:t>
            </a:r>
            <a:r>
              <a:rPr lang="ru-RU" sz="1400" dirty="0"/>
              <a:t>2021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1289354" y="4728392"/>
            <a:ext cx="2737200" cy="125967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Проект 3</a:t>
            </a:r>
            <a:r>
              <a:rPr lang="ru-RU" sz="1200" dirty="0"/>
              <a:t>: Создание и развитие системы локальных низкобюджетных  цифровых сервисов сформированных на основе мнения фокус-групп</a:t>
            </a:r>
            <a:endParaRPr lang="ru-RU" sz="1400" dirty="0"/>
          </a:p>
        </p:txBody>
      </p:sp>
      <p:sp>
        <p:nvSpPr>
          <p:cNvPr id="21" name="Пятиугольник 20"/>
          <p:cNvSpPr/>
          <p:nvPr/>
        </p:nvSpPr>
        <p:spPr>
          <a:xfrm>
            <a:off x="6903977" y="4871909"/>
            <a:ext cx="4052044" cy="912462"/>
          </a:xfrm>
          <a:prstGeom prst="homePlate">
            <a:avLst>
              <a:gd name="adj" fmla="val 30931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Разработка новых информационных сервисов в Университете на основе мнений и пожеланий студентов, преподавателей и сотрудников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062779" y="4959647"/>
            <a:ext cx="2545238" cy="685807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декабрь </a:t>
            </a:r>
            <a:r>
              <a:rPr lang="ru-RU" sz="1400" dirty="0"/>
              <a:t>2019 – </a:t>
            </a:r>
            <a:r>
              <a:rPr lang="ru-RU" sz="1400" dirty="0" smtClean="0"/>
              <a:t>декабрь </a:t>
            </a:r>
            <a:r>
              <a:rPr lang="ru-RU" sz="1400" dirty="0"/>
              <a:t>2021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4" grpId="0" animBg="1"/>
      <p:bldP spid="55" grpId="0" animBg="1"/>
      <p:bldP spid="56" grpId="0" animBg="1"/>
      <p:bldP spid="21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942" y="0"/>
            <a:ext cx="11763448" cy="68643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8049" y="4072379"/>
            <a:ext cx="3629320" cy="13763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8797" y="1127342"/>
            <a:ext cx="10855044" cy="2782107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36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6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6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5593" y="1583703"/>
            <a:ext cx="9144000" cy="121889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ятиугольник 15"/>
          <p:cNvSpPr/>
          <p:nvPr/>
        </p:nvSpPr>
        <p:spPr>
          <a:xfrm>
            <a:off x="4780087" y="3213531"/>
            <a:ext cx="4967430" cy="2569337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Создание инфраструктуры продвижения результатов научной и   педагогической деятельности Университета, через цифровые средства  коммуникации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63311" y="2483382"/>
            <a:ext cx="3684404" cy="531657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142880" y="5955161"/>
            <a:ext cx="10275518" cy="58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ятиугольник 34"/>
          <p:cNvSpPr/>
          <p:nvPr/>
        </p:nvSpPr>
        <p:spPr>
          <a:xfrm>
            <a:off x="1295607" y="333943"/>
            <a:ext cx="9144002" cy="15228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Программа 1: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Цифровой маркетинг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754" y="1357473"/>
            <a:ext cx="2158171" cy="493819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1210520" y="2483382"/>
            <a:ext cx="2403835" cy="531657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СРОКИ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1174516" y="3913587"/>
            <a:ext cx="2487927" cy="659123"/>
          </a:xfrm>
          <a:prstGeom prst="round2Diag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декабрь 202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58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1262050" y="2670712"/>
            <a:ext cx="2635369" cy="78105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1-й Этап: Создание выделенного сервера для публикации лэндингов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1256867" y="4051884"/>
            <a:ext cx="2737200" cy="916700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2-й Этап: Создание системы управления контентом для </a:t>
            </a:r>
            <a:r>
              <a:rPr lang="ru-RU" sz="1400" dirty="0" err="1"/>
              <a:t>лендингов</a:t>
            </a:r>
            <a:r>
              <a:rPr lang="ru-RU" sz="1400" dirty="0"/>
              <a:t> образовательных программ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7115050" y="2533474"/>
            <a:ext cx="3203410" cy="1199627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Упростить продвижение информации об образовательных программах в сети интернет путем расширения возможностей SEO-инструментария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106659" y="1918052"/>
            <a:ext cx="2599403" cy="489588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ЦЕЛЬ</a:t>
            </a:r>
            <a:endParaRPr lang="ru-RU" sz="1400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142880" y="5955161"/>
            <a:ext cx="10275518" cy="58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05554" y="6040932"/>
            <a:ext cx="269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    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60377" y="6023403"/>
            <a:ext cx="35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</a:t>
            </a:r>
            <a:r>
              <a:rPr lang="ru-RU" b="1" dirty="0" smtClean="0"/>
              <a:t>                      </a:t>
            </a:r>
            <a:endParaRPr lang="ru-RU" b="1" dirty="0"/>
          </a:p>
        </p:txBody>
      </p:sp>
      <p:sp>
        <p:nvSpPr>
          <p:cNvPr id="35" name="Пятиугольник 34"/>
          <p:cNvSpPr/>
          <p:nvPr/>
        </p:nvSpPr>
        <p:spPr>
          <a:xfrm>
            <a:off x="1295606" y="333943"/>
            <a:ext cx="9494147" cy="131029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Программа 1: </a:t>
            </a:r>
            <a:r>
              <a:rPr lang="ru-RU" sz="1400" dirty="0"/>
              <a:t>Цифровой маркетинг</a:t>
            </a:r>
          </a:p>
          <a:p>
            <a:r>
              <a:rPr lang="ru-RU" b="1" dirty="0"/>
              <a:t>Проект: </a:t>
            </a:r>
            <a:r>
              <a:rPr lang="ru-RU" b="1" dirty="0" smtClean="0"/>
              <a:t>1.1</a:t>
            </a:r>
            <a:r>
              <a:rPr lang="ru-RU" b="1" dirty="0"/>
              <a:t>. Создание сервиса публикации </a:t>
            </a:r>
            <a:r>
              <a:rPr lang="ru-RU" b="1" dirty="0" err="1"/>
              <a:t>лендингов</a:t>
            </a:r>
            <a:r>
              <a:rPr lang="ru-RU" b="1" dirty="0"/>
              <a:t> образовательных </a:t>
            </a:r>
            <a:r>
              <a:rPr lang="ru-RU" b="1" dirty="0" smtClean="0"/>
              <a:t>программ</a:t>
            </a:r>
          </a:p>
          <a:p>
            <a:endParaRPr lang="ru-RU" sz="800" b="1" dirty="0" smtClean="0"/>
          </a:p>
          <a:p>
            <a:r>
              <a:rPr lang="ru-RU" sz="1400" b="1" dirty="0" smtClean="0"/>
              <a:t>Цель</a:t>
            </a:r>
            <a:r>
              <a:rPr lang="ru-RU" sz="1400" b="1" dirty="0"/>
              <a:t>: Создать для учебных подразделений возможность самостоятельной и эффективной публикации информации о реализуемых образовательных программах с учетом необходимости последующего использования SEO </a:t>
            </a:r>
            <a:r>
              <a:rPr lang="ru-RU" sz="1400" b="1" dirty="0" smtClean="0"/>
              <a:t>инструментов</a:t>
            </a:r>
            <a:endParaRPr lang="ru-RU" sz="14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754" y="1357473"/>
            <a:ext cx="2158171" cy="493819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4121502" y="1934830"/>
            <a:ext cx="2346410" cy="444621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СРОКИ</a:t>
            </a:r>
            <a:endParaRPr lang="ru-RU" sz="1400" dirty="0"/>
          </a:p>
        </p:txBody>
      </p:sp>
      <p:sp>
        <p:nvSpPr>
          <p:cNvPr id="54" name="Пятиугольник 53"/>
          <p:cNvSpPr/>
          <p:nvPr/>
        </p:nvSpPr>
        <p:spPr>
          <a:xfrm>
            <a:off x="7131828" y="3887346"/>
            <a:ext cx="3295689" cy="1440349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Создать возможность для подразделений-владельцев образовательных программ самостоятельно создавать </a:t>
            </a:r>
            <a:r>
              <a:rPr lang="ru-RU" sz="1400" dirty="0" err="1"/>
              <a:t>лендинги</a:t>
            </a:r>
            <a:r>
              <a:rPr lang="ru-RU" sz="1400" dirty="0"/>
              <a:t> образовательных программ и управлять их содержанием</a:t>
            </a: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4118388" y="2817814"/>
            <a:ext cx="2403835" cy="659123"/>
          </a:xfrm>
          <a:prstGeom prst="round2Diag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ноябрь </a:t>
            </a:r>
            <a:r>
              <a:rPr lang="ru-RU" sz="1400" dirty="0"/>
              <a:t>2018 </a:t>
            </a:r>
            <a:r>
              <a:rPr lang="ru-RU" sz="1400" dirty="0" smtClean="0"/>
              <a:t>– декабрь </a:t>
            </a:r>
            <a:r>
              <a:rPr lang="ru-RU" sz="1400" dirty="0"/>
              <a:t>2018</a:t>
            </a:r>
          </a:p>
        </p:txBody>
      </p:sp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4126778" y="4132750"/>
            <a:ext cx="2469824" cy="685807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февраль </a:t>
            </a:r>
            <a:r>
              <a:rPr lang="ru-RU" sz="1400" dirty="0"/>
              <a:t>2019 </a:t>
            </a:r>
            <a:r>
              <a:rPr lang="ru-RU" sz="1400" dirty="0" smtClean="0"/>
              <a:t>–декабрь </a:t>
            </a:r>
            <a:r>
              <a:rPr lang="ru-RU" sz="1400" dirty="0"/>
              <a:t>2019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3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1419635" y="2035849"/>
            <a:ext cx="2635369" cy="834051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1-й Этап: Пилотное внедрение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1391368" y="3037325"/>
            <a:ext cx="2677293" cy="93047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2-й Этап: Адаптация решения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6800217" y="1946246"/>
            <a:ext cx="4189361" cy="1067852"/>
          </a:xfrm>
          <a:prstGeom prst="homePlate">
            <a:avLst>
              <a:gd name="adj" fmla="val 4109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Внедрение инструмента оценки эффективности маркетинговых мероприятий для программ ВО, путем реализации базового функционала.</a:t>
            </a:r>
          </a:p>
          <a:p>
            <a:r>
              <a:rPr lang="ru-RU" sz="1400" dirty="0"/>
              <a:t>Интеграция с системой IP-телефонии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796268" y="1493240"/>
            <a:ext cx="3715138" cy="377505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ЦЕЛЬ</a:t>
            </a:r>
            <a:endParaRPr lang="ru-RU" sz="1400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182848" y="6207853"/>
            <a:ext cx="9999677" cy="33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05554" y="6040932"/>
            <a:ext cx="269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    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14717" y="5067058"/>
            <a:ext cx="458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5" name="Пятиугольник 34"/>
          <p:cNvSpPr/>
          <p:nvPr/>
        </p:nvSpPr>
        <p:spPr>
          <a:xfrm>
            <a:off x="1295606" y="335089"/>
            <a:ext cx="9916389" cy="105262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Программа 1: </a:t>
            </a:r>
            <a:r>
              <a:rPr lang="ru-RU" sz="1400" dirty="0"/>
              <a:t>Цифровой маркетинг</a:t>
            </a:r>
          </a:p>
          <a:p>
            <a:r>
              <a:rPr lang="ru-RU" b="1" dirty="0"/>
              <a:t>Проект: </a:t>
            </a:r>
            <a:r>
              <a:rPr lang="ru-RU" b="1" dirty="0" smtClean="0"/>
              <a:t>1.2</a:t>
            </a:r>
            <a:r>
              <a:rPr lang="ru-RU" b="1" dirty="0"/>
              <a:t>. Создание единой CRM системы университета</a:t>
            </a:r>
            <a:endParaRPr lang="ru-RU" sz="800" b="1" dirty="0" smtClean="0"/>
          </a:p>
          <a:p>
            <a:r>
              <a:rPr lang="ru-RU" sz="1400" b="1" dirty="0" smtClean="0"/>
              <a:t>Цели: </a:t>
            </a:r>
            <a:r>
              <a:rPr lang="ru-RU" sz="1400" b="1" dirty="0"/>
              <a:t>1. Создание единой базы контактов потребителей образовательных услуг </a:t>
            </a:r>
            <a:r>
              <a:rPr lang="ru-RU" sz="1400" b="1" dirty="0" smtClean="0"/>
              <a:t>Университета</a:t>
            </a:r>
            <a:endParaRPr lang="ru-RU" sz="1400" b="1" dirty="0"/>
          </a:p>
          <a:p>
            <a:r>
              <a:rPr lang="ru-RU" sz="1400" b="1" dirty="0" smtClean="0"/>
              <a:t>            2</a:t>
            </a:r>
            <a:r>
              <a:rPr lang="ru-RU" sz="1400" b="1" dirty="0"/>
              <a:t>. Создание инструмента оценки эффективности маркетинговых </a:t>
            </a:r>
            <a:r>
              <a:rPr lang="ru-RU" sz="1400" b="1" dirty="0" smtClean="0"/>
              <a:t>мероприятий</a:t>
            </a:r>
            <a:endParaRPr lang="ru-RU" sz="14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754" y="1357473"/>
            <a:ext cx="2158171" cy="493819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4127383" y="1493240"/>
            <a:ext cx="2206305" cy="394283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СРОКИ</a:t>
            </a:r>
            <a:endParaRPr lang="ru-RU" sz="1400" dirty="0"/>
          </a:p>
        </p:txBody>
      </p:sp>
      <p:sp>
        <p:nvSpPr>
          <p:cNvPr id="54" name="Пятиугольник 53"/>
          <p:cNvSpPr/>
          <p:nvPr/>
        </p:nvSpPr>
        <p:spPr>
          <a:xfrm>
            <a:off x="6800217" y="3137483"/>
            <a:ext cx="4222917" cy="1023456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1. Доработка </a:t>
            </a:r>
            <a:r>
              <a:rPr lang="ru-RU" sz="1400" dirty="0"/>
              <a:t>базового функционала в соответствии со специфическими требованиями </a:t>
            </a:r>
            <a:r>
              <a:rPr lang="ru-RU" sz="1400" dirty="0" smtClean="0"/>
              <a:t>Университета</a:t>
            </a:r>
          </a:p>
          <a:p>
            <a:r>
              <a:rPr lang="ru-RU" sz="1400" dirty="0" smtClean="0"/>
              <a:t>2. Внедрение </a:t>
            </a:r>
            <a:r>
              <a:rPr lang="ru-RU" sz="1400" dirty="0"/>
              <a:t>CRM для подразделений ДПО, СПО, </a:t>
            </a:r>
            <a:r>
              <a:rPr lang="ru-RU" sz="1400" dirty="0" smtClean="0"/>
              <a:t>ОО</a:t>
            </a:r>
            <a:endParaRPr lang="ru-RU" sz="1400" dirty="0"/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4104098" y="2107607"/>
            <a:ext cx="2338647" cy="659123"/>
          </a:xfrm>
          <a:prstGeom prst="round2Diag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декабрь </a:t>
            </a:r>
            <a:r>
              <a:rPr lang="ru-RU" sz="1400" dirty="0"/>
              <a:t>2018 </a:t>
            </a:r>
            <a:r>
              <a:rPr lang="ru-RU" sz="1400" dirty="0" smtClean="0"/>
              <a:t>– февраль 2019</a:t>
            </a:r>
            <a:endParaRPr lang="ru-RU" sz="1400" dirty="0"/>
          </a:p>
        </p:txBody>
      </p:sp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4112076" y="3126944"/>
            <a:ext cx="2372614" cy="685807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февраль </a:t>
            </a:r>
            <a:r>
              <a:rPr lang="ru-RU" sz="1400" dirty="0"/>
              <a:t>2019 </a:t>
            </a:r>
            <a:r>
              <a:rPr lang="ru-RU" sz="1400" dirty="0" smtClean="0"/>
              <a:t>–август </a:t>
            </a:r>
            <a:r>
              <a:rPr lang="ru-RU" sz="1400" dirty="0"/>
              <a:t>2019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6792295" y="4227504"/>
            <a:ext cx="4130171" cy="629721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Внедрение функционала «Взаимодействие с выпускниками»</a:t>
            </a:r>
          </a:p>
        </p:txBody>
      </p:sp>
      <p:sp>
        <p:nvSpPr>
          <p:cNvPr id="25" name="Пятиугольник 24"/>
          <p:cNvSpPr/>
          <p:nvPr/>
        </p:nvSpPr>
        <p:spPr>
          <a:xfrm>
            <a:off x="6783908" y="5061243"/>
            <a:ext cx="4088224" cy="840412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Внедрение функционала CRM для образовательных программ реализуемых филиалами Университета</a:t>
            </a:r>
          </a:p>
        </p:txBody>
      </p:sp>
      <p:sp>
        <p:nvSpPr>
          <p:cNvPr id="26" name="Пятиугольник 25"/>
          <p:cNvSpPr/>
          <p:nvPr/>
        </p:nvSpPr>
        <p:spPr>
          <a:xfrm>
            <a:off x="1386079" y="4102514"/>
            <a:ext cx="2737200" cy="90314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3</a:t>
            </a:r>
            <a:r>
              <a:rPr lang="ru-RU" sz="1400" dirty="0" smtClean="0"/>
              <a:t>-й </a:t>
            </a:r>
            <a:r>
              <a:rPr lang="ru-RU" sz="1400" dirty="0"/>
              <a:t>Этап: Создание дополнительных сервисов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1386079" y="5114105"/>
            <a:ext cx="2737200" cy="8065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</a:rPr>
              <a:t>4</a:t>
            </a:r>
            <a:r>
              <a:rPr lang="ru-RU" sz="1400" dirty="0" smtClean="0">
                <a:solidFill>
                  <a:schemeClr val="bg1"/>
                </a:solidFill>
              </a:rPr>
              <a:t>-й </a:t>
            </a:r>
            <a:r>
              <a:rPr lang="ru-RU" sz="1400" dirty="0">
                <a:solidFill>
                  <a:schemeClr val="bg1"/>
                </a:solidFill>
              </a:rPr>
              <a:t>Этап: Масштабирование решения на филиалы</a:t>
            </a: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4137654" y="4187018"/>
            <a:ext cx="2403835" cy="659123"/>
          </a:xfrm>
          <a:prstGeom prst="round2Diag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май </a:t>
            </a:r>
            <a:r>
              <a:rPr lang="ru-RU" sz="1400" dirty="0"/>
              <a:t>2018 </a:t>
            </a:r>
            <a:r>
              <a:rPr lang="ru-RU" sz="1400" dirty="0" smtClean="0"/>
              <a:t>– ноябрь 2019</a:t>
            </a:r>
            <a:endParaRPr lang="ru-RU" sz="1400" dirty="0"/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4154432" y="5181217"/>
            <a:ext cx="2403835" cy="659123"/>
          </a:xfrm>
          <a:prstGeom prst="round2Diag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август 2019 – апрель 2020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4" grpId="0" animBg="1"/>
      <p:bldP spid="55" grpId="0" animBg="1"/>
      <p:bldP spid="56" grpId="0" animBg="1"/>
      <p:bldP spid="23" grpId="0" animBg="1"/>
      <p:bldP spid="25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1386080" y="1851291"/>
            <a:ext cx="2092412" cy="834051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1-й Этап: Пилотное внедрение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1386079" y="3199036"/>
            <a:ext cx="2092412" cy="93047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</a:rPr>
              <a:t>2-й Этап: 1-я очередь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6225647" y="1876458"/>
            <a:ext cx="3017939" cy="834051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/>
              <a:t>1. Замена </a:t>
            </a:r>
            <a:r>
              <a:rPr lang="ru-RU" sz="1100" dirty="0"/>
              <a:t>устаревшей и не поддерживаемой системы </a:t>
            </a:r>
            <a:r>
              <a:rPr lang="ru-RU" sz="1100" dirty="0" err="1"/>
              <a:t>Nortel</a:t>
            </a:r>
            <a:endParaRPr lang="ru-RU" sz="1100" dirty="0"/>
          </a:p>
          <a:p>
            <a:r>
              <a:rPr lang="ru-RU" sz="1100" dirty="0" smtClean="0"/>
              <a:t>2. Создание </a:t>
            </a:r>
            <a:r>
              <a:rPr lang="ru-RU" sz="1100" dirty="0" err="1"/>
              <a:t>Call</a:t>
            </a:r>
            <a:r>
              <a:rPr lang="ru-RU" sz="1100" dirty="0"/>
              <a:t>-центра для управления процессом консультаций и продаж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33107" y="1438542"/>
            <a:ext cx="2359396" cy="357259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ЦЕЛЬ</a:t>
            </a:r>
            <a:endParaRPr lang="ru-RU" sz="1400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168047" y="6181664"/>
            <a:ext cx="10275518" cy="58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43200" y="604093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 </a:t>
            </a:r>
            <a:r>
              <a:rPr lang="ru-RU" b="1" dirty="0" smtClean="0"/>
              <a:t>        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360376" y="6023403"/>
            <a:ext cx="458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</a:t>
            </a:r>
            <a:r>
              <a:rPr lang="ru-RU" b="1" dirty="0" smtClean="0"/>
              <a:t>                               </a:t>
            </a:r>
            <a:endParaRPr lang="ru-RU" b="1" dirty="0"/>
          </a:p>
        </p:txBody>
      </p:sp>
      <p:sp>
        <p:nvSpPr>
          <p:cNvPr id="35" name="Пятиугольник 34"/>
          <p:cNvSpPr/>
          <p:nvPr/>
        </p:nvSpPr>
        <p:spPr>
          <a:xfrm>
            <a:off x="1295606" y="335089"/>
            <a:ext cx="9916389" cy="105262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Программа 1: </a:t>
            </a:r>
            <a:r>
              <a:rPr lang="ru-RU" sz="1400" dirty="0"/>
              <a:t>Цифровой </a:t>
            </a:r>
            <a:r>
              <a:rPr lang="ru-RU" sz="1400" dirty="0" smtClean="0"/>
              <a:t>маркетинг</a:t>
            </a:r>
          </a:p>
          <a:p>
            <a:r>
              <a:rPr lang="ru-RU" b="1" dirty="0" smtClean="0"/>
              <a:t>Проект</a:t>
            </a:r>
            <a:r>
              <a:rPr lang="ru-RU" b="1" dirty="0"/>
              <a:t>: </a:t>
            </a:r>
            <a:r>
              <a:rPr lang="ru-RU" b="1" dirty="0" smtClean="0"/>
              <a:t>1.3. </a:t>
            </a:r>
            <a:r>
              <a:rPr lang="ru-RU" b="1" dirty="0"/>
              <a:t>Создание единого центра обработки звонков и внедрение системы </a:t>
            </a:r>
            <a:r>
              <a:rPr lang="ru-RU" b="1" dirty="0" smtClean="0"/>
              <a:t>IP-телефонии</a:t>
            </a:r>
            <a:endParaRPr lang="ru-RU" sz="800" b="1" dirty="0" smtClean="0"/>
          </a:p>
          <a:p>
            <a:r>
              <a:rPr lang="ru-RU" sz="1400" b="1" dirty="0" smtClean="0"/>
              <a:t>Цели: </a:t>
            </a:r>
            <a:r>
              <a:rPr lang="ru-RU" sz="1400" b="1" dirty="0"/>
              <a:t>1. Повышение эффективности продаж образовательных услуг </a:t>
            </a:r>
            <a:endParaRPr lang="ru-RU" sz="1400" b="1" dirty="0" smtClean="0"/>
          </a:p>
          <a:p>
            <a:r>
              <a:rPr lang="ru-RU" sz="1400" b="1" dirty="0"/>
              <a:t> </a:t>
            </a:r>
            <a:r>
              <a:rPr lang="ru-RU" sz="1400" b="1" dirty="0" smtClean="0"/>
              <a:t>           </a:t>
            </a:r>
            <a:r>
              <a:rPr lang="ru-RU" sz="1400" b="1" dirty="0"/>
              <a:t>2</a:t>
            </a:r>
            <a:r>
              <a:rPr lang="ru-RU" sz="1400" b="1" dirty="0" smtClean="0"/>
              <a:t>.</a:t>
            </a:r>
            <a:r>
              <a:rPr lang="en-US" sz="1400" b="1" dirty="0" smtClean="0"/>
              <a:t> </a:t>
            </a:r>
            <a:r>
              <a:rPr lang="ru-RU" sz="1400" b="1" dirty="0" smtClean="0"/>
              <a:t>Снижение </a:t>
            </a:r>
            <a:r>
              <a:rPr lang="ru-RU" sz="1400" b="1" dirty="0"/>
              <a:t>расходов на услуги телефонной </a:t>
            </a:r>
            <a:r>
              <a:rPr lang="ru-RU" sz="1400" b="1" dirty="0" smtClean="0"/>
              <a:t>связи</a:t>
            </a:r>
            <a:endParaRPr lang="ru-RU" sz="14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754" y="1357473"/>
            <a:ext cx="2158171" cy="493819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3583569" y="1433539"/>
            <a:ext cx="1917165" cy="381107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СРОКИ</a:t>
            </a:r>
            <a:endParaRPr lang="ru-RU" sz="1400" dirty="0"/>
          </a:p>
        </p:txBody>
      </p:sp>
      <p:sp>
        <p:nvSpPr>
          <p:cNvPr id="54" name="Пятиугольник 53"/>
          <p:cNvSpPr/>
          <p:nvPr/>
        </p:nvSpPr>
        <p:spPr>
          <a:xfrm>
            <a:off x="6231660" y="2757114"/>
            <a:ext cx="3960964" cy="2213363"/>
          </a:xfrm>
          <a:prstGeom prst="homePlate">
            <a:avLst>
              <a:gd name="adj" fmla="val 51895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Отказ от </a:t>
            </a:r>
            <a:r>
              <a:rPr lang="ru-RU" sz="1200" dirty="0">
                <a:solidFill>
                  <a:schemeClr val="tx1"/>
                </a:solidFill>
              </a:rPr>
              <a:t>устаревших телефонных линий с переходом на </a:t>
            </a:r>
            <a:r>
              <a:rPr lang="ru-RU" sz="1200" dirty="0" smtClean="0">
                <a:solidFill>
                  <a:schemeClr val="tx1"/>
                </a:solidFill>
              </a:rPr>
              <a:t>IP-телефонию </a:t>
            </a:r>
            <a:r>
              <a:rPr lang="ru-RU" sz="1200" dirty="0">
                <a:solidFill>
                  <a:schemeClr val="tx1"/>
                </a:solidFill>
              </a:rPr>
              <a:t>по адресам:</a:t>
            </a:r>
          </a:p>
          <a:p>
            <a:r>
              <a:rPr lang="ru-RU" sz="1000" dirty="0">
                <a:solidFill>
                  <a:schemeClr val="tx1"/>
                </a:solidFill>
              </a:rPr>
              <a:t>ул. </a:t>
            </a:r>
            <a:r>
              <a:rPr lang="ru-RU" sz="1000" dirty="0" err="1">
                <a:solidFill>
                  <a:schemeClr val="tx1"/>
                </a:solidFill>
              </a:rPr>
              <a:t>Щербаковская</a:t>
            </a:r>
            <a:r>
              <a:rPr lang="ru-RU" sz="1000" dirty="0">
                <a:solidFill>
                  <a:schemeClr val="tx1"/>
                </a:solidFill>
              </a:rPr>
              <a:t>, д. 38</a:t>
            </a:r>
          </a:p>
          <a:p>
            <a:r>
              <a:rPr lang="ru-RU" sz="1000" dirty="0">
                <a:solidFill>
                  <a:schemeClr val="tx1"/>
                </a:solidFill>
              </a:rPr>
              <a:t>4й </a:t>
            </a:r>
            <a:r>
              <a:rPr lang="ru-RU" sz="1000" dirty="0" err="1">
                <a:solidFill>
                  <a:schemeClr val="tx1"/>
                </a:solidFill>
              </a:rPr>
              <a:t>Вешняковский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err="1">
                <a:solidFill>
                  <a:schemeClr val="tx1"/>
                </a:solidFill>
              </a:rPr>
              <a:t>пр</a:t>
            </a:r>
            <a:r>
              <a:rPr lang="ru-RU" sz="1000" dirty="0">
                <a:solidFill>
                  <a:schemeClr val="tx1"/>
                </a:solidFill>
              </a:rPr>
              <a:t>-д, д. 4</a:t>
            </a:r>
          </a:p>
          <a:p>
            <a:r>
              <a:rPr lang="ru-RU" sz="1000" dirty="0">
                <a:solidFill>
                  <a:schemeClr val="tx1"/>
                </a:solidFill>
              </a:rPr>
              <a:t>Ленинградский пр-т, д. 51, к. 1</a:t>
            </a:r>
          </a:p>
          <a:p>
            <a:r>
              <a:rPr lang="ru-RU" sz="1000" dirty="0">
                <a:solidFill>
                  <a:schemeClr val="tx1"/>
                </a:solidFill>
              </a:rPr>
              <a:t>М. </a:t>
            </a:r>
            <a:r>
              <a:rPr lang="ru-RU" sz="1000" dirty="0" err="1">
                <a:solidFill>
                  <a:schemeClr val="tx1"/>
                </a:solidFill>
              </a:rPr>
              <a:t>Златоустинский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err="1">
                <a:solidFill>
                  <a:schemeClr val="tx1"/>
                </a:solidFill>
              </a:rPr>
              <a:t>пр</a:t>
            </a:r>
            <a:r>
              <a:rPr lang="ru-RU" sz="1000" dirty="0">
                <a:solidFill>
                  <a:schemeClr val="tx1"/>
                </a:solidFill>
              </a:rPr>
              <a:t>-д, д. 7, к. 1</a:t>
            </a:r>
          </a:p>
          <a:p>
            <a:r>
              <a:rPr lang="ru-RU" sz="1000" dirty="0" err="1">
                <a:solidFill>
                  <a:schemeClr val="tx1"/>
                </a:solidFill>
              </a:rPr>
              <a:t>Настасьинский</a:t>
            </a:r>
            <a:r>
              <a:rPr lang="ru-RU" sz="1000" dirty="0">
                <a:solidFill>
                  <a:schemeClr val="tx1"/>
                </a:solidFill>
              </a:rPr>
              <a:t> пер., 3, стр. 2</a:t>
            </a:r>
          </a:p>
          <a:p>
            <a:r>
              <a:rPr lang="ru-RU" sz="1000" dirty="0">
                <a:solidFill>
                  <a:schemeClr val="tx1"/>
                </a:solidFill>
              </a:rPr>
              <a:t>ул. Верхняя </a:t>
            </a:r>
            <a:r>
              <a:rPr lang="ru-RU" sz="1000" dirty="0" err="1">
                <a:solidFill>
                  <a:schemeClr val="tx1"/>
                </a:solidFill>
              </a:rPr>
              <a:t>Масловка</a:t>
            </a:r>
            <a:r>
              <a:rPr lang="ru-RU" sz="1000" dirty="0">
                <a:solidFill>
                  <a:schemeClr val="tx1"/>
                </a:solidFill>
              </a:rPr>
              <a:t>, д. 15</a:t>
            </a:r>
          </a:p>
          <a:p>
            <a:r>
              <a:rPr lang="ru-RU" sz="1000" dirty="0">
                <a:solidFill>
                  <a:schemeClr val="tx1"/>
                </a:solidFill>
              </a:rPr>
              <a:t>ул. Кибальчича, д. 1, к. 1</a:t>
            </a:r>
          </a:p>
          <a:p>
            <a:r>
              <a:rPr lang="ru-RU" sz="1000" dirty="0">
                <a:solidFill>
                  <a:schemeClr val="tx1"/>
                </a:solidFill>
              </a:rPr>
              <a:t>ул. Кибальчича, д. 1, к. 2</a:t>
            </a:r>
          </a:p>
          <a:p>
            <a:r>
              <a:rPr lang="ru-RU" sz="1000" dirty="0">
                <a:solidFill>
                  <a:schemeClr val="tx1"/>
                </a:solidFill>
              </a:rPr>
              <a:t>ул. </a:t>
            </a:r>
            <a:r>
              <a:rPr lang="ru-RU" sz="1000" dirty="0" err="1">
                <a:solidFill>
                  <a:schemeClr val="tx1"/>
                </a:solidFill>
              </a:rPr>
              <a:t>Олеко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err="1">
                <a:solidFill>
                  <a:schemeClr val="tx1"/>
                </a:solidFill>
              </a:rPr>
              <a:t>Дундича</a:t>
            </a:r>
            <a:r>
              <a:rPr lang="ru-RU" sz="1000" dirty="0">
                <a:solidFill>
                  <a:schemeClr val="tx1"/>
                </a:solidFill>
              </a:rPr>
              <a:t>, д. 23</a:t>
            </a:r>
          </a:p>
          <a:p>
            <a:r>
              <a:rPr lang="ru-RU" sz="1000" dirty="0">
                <a:solidFill>
                  <a:schemeClr val="tx1"/>
                </a:solidFill>
              </a:rPr>
              <a:t>ул. Тверская, 22б</a:t>
            </a:r>
          </a:p>
          <a:p>
            <a:r>
              <a:rPr lang="ru-RU" sz="1000" dirty="0">
                <a:solidFill>
                  <a:schemeClr val="tx1"/>
                </a:solidFill>
              </a:rPr>
              <a:t>ул. Усиевича, 22, к. 1 </a:t>
            </a: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3558963" y="1901421"/>
            <a:ext cx="2363665" cy="659123"/>
          </a:xfrm>
          <a:prstGeom prst="round2Diag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январь 2019 – июнь 2019</a:t>
            </a:r>
            <a:endParaRPr lang="ru-RU" sz="1400" dirty="0"/>
          </a:p>
        </p:txBody>
      </p:sp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3533794" y="3295606"/>
            <a:ext cx="2439167" cy="685807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май </a:t>
            </a:r>
            <a:r>
              <a:rPr lang="ru-RU" sz="1400" dirty="0">
                <a:solidFill>
                  <a:schemeClr val="tx1"/>
                </a:solidFill>
              </a:rPr>
              <a:t>2019 </a:t>
            </a:r>
            <a:r>
              <a:rPr lang="ru-RU" sz="1400" dirty="0" smtClean="0">
                <a:solidFill>
                  <a:schemeClr val="tx1"/>
                </a:solidFill>
              </a:rPr>
              <a:t>- декабрь </a:t>
            </a:r>
            <a:r>
              <a:rPr lang="ru-RU" sz="1400" dirty="0">
                <a:solidFill>
                  <a:schemeClr val="tx1"/>
                </a:solidFill>
              </a:rPr>
              <a:t>2019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8199649" y="3496220"/>
            <a:ext cx="3586883" cy="2594202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Отказ </a:t>
            </a:r>
            <a:r>
              <a:rPr lang="ru-RU" sz="1200" dirty="0">
                <a:solidFill>
                  <a:schemeClr val="tx1"/>
                </a:solidFill>
              </a:rPr>
              <a:t>от устаревших </a:t>
            </a:r>
            <a:r>
              <a:rPr lang="ru-RU" sz="1200" dirty="0" smtClean="0">
                <a:solidFill>
                  <a:schemeClr val="tx1"/>
                </a:solidFill>
              </a:rPr>
              <a:t>телефонных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линий </a:t>
            </a:r>
            <a:r>
              <a:rPr lang="ru-RU" sz="1200" dirty="0">
                <a:solidFill>
                  <a:schemeClr val="tx1"/>
                </a:solidFill>
              </a:rPr>
              <a:t>с переходом </a:t>
            </a:r>
            <a:r>
              <a:rPr lang="ru-RU" sz="1200" dirty="0" smtClean="0">
                <a:solidFill>
                  <a:schemeClr val="tx1"/>
                </a:solidFill>
              </a:rPr>
              <a:t>на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IP-телефонию </a:t>
            </a:r>
            <a:r>
              <a:rPr lang="ru-RU" sz="1200" dirty="0">
                <a:solidFill>
                  <a:schemeClr val="tx1"/>
                </a:solidFill>
              </a:rPr>
              <a:t>по адресам:</a:t>
            </a:r>
          </a:p>
          <a:p>
            <a:r>
              <a:rPr lang="ru-RU" sz="1000" dirty="0">
                <a:solidFill>
                  <a:schemeClr val="tx1"/>
                </a:solidFill>
              </a:rPr>
              <a:t>Коломенский </a:t>
            </a:r>
            <a:r>
              <a:rPr lang="ru-RU" sz="1000" dirty="0" err="1">
                <a:solidFill>
                  <a:schemeClr val="tx1"/>
                </a:solidFill>
              </a:rPr>
              <a:t>пр</a:t>
            </a:r>
            <a:r>
              <a:rPr lang="ru-RU" sz="1000" dirty="0">
                <a:solidFill>
                  <a:schemeClr val="tx1"/>
                </a:solidFill>
              </a:rPr>
              <a:t>-д, д. 17</a:t>
            </a:r>
          </a:p>
          <a:p>
            <a:r>
              <a:rPr lang="ru-RU" sz="1000" dirty="0" err="1">
                <a:solidFill>
                  <a:schemeClr val="tx1"/>
                </a:solidFill>
              </a:rPr>
              <a:t>Кронштадский</a:t>
            </a:r>
            <a:r>
              <a:rPr lang="ru-RU" sz="1000" dirty="0">
                <a:solidFill>
                  <a:schemeClr val="tx1"/>
                </a:solidFill>
              </a:rPr>
              <a:t> б-р, д. 37б</a:t>
            </a:r>
          </a:p>
          <a:p>
            <a:r>
              <a:rPr lang="ru-RU" sz="1000" dirty="0" err="1">
                <a:solidFill>
                  <a:schemeClr val="tx1"/>
                </a:solidFill>
              </a:rPr>
              <a:t>Ленинградсикй</a:t>
            </a:r>
            <a:r>
              <a:rPr lang="ru-RU" sz="1000" dirty="0">
                <a:solidFill>
                  <a:schemeClr val="tx1"/>
                </a:solidFill>
              </a:rPr>
              <a:t> пр-т, д. 51, к. 3</a:t>
            </a:r>
          </a:p>
          <a:p>
            <a:r>
              <a:rPr lang="ru-RU" sz="1000" dirty="0">
                <a:solidFill>
                  <a:schemeClr val="tx1"/>
                </a:solidFill>
              </a:rPr>
              <a:t>Ленинградский пр-т, д. 49/2</a:t>
            </a:r>
          </a:p>
          <a:p>
            <a:r>
              <a:rPr lang="ru-RU" sz="1000" dirty="0">
                <a:solidFill>
                  <a:schemeClr val="tx1"/>
                </a:solidFill>
              </a:rPr>
              <a:t>Ленинградский пр-т, д. 53</a:t>
            </a:r>
          </a:p>
          <a:p>
            <a:r>
              <a:rPr lang="ru-RU" sz="1000" dirty="0">
                <a:solidFill>
                  <a:schemeClr val="tx1"/>
                </a:solidFill>
              </a:rPr>
              <a:t>ул. Б. Галушкина, 11</a:t>
            </a:r>
          </a:p>
          <a:p>
            <a:r>
              <a:rPr lang="ru-RU" sz="1000" dirty="0">
                <a:solidFill>
                  <a:schemeClr val="tx1"/>
                </a:solidFill>
              </a:rPr>
              <a:t>ул. Бутырская, 79</a:t>
            </a:r>
          </a:p>
          <a:p>
            <a:r>
              <a:rPr lang="ru-RU" sz="1000" dirty="0">
                <a:solidFill>
                  <a:schemeClr val="tx1"/>
                </a:solidFill>
              </a:rPr>
              <a:t>ул. Касаткина, д. 15</a:t>
            </a:r>
          </a:p>
          <a:p>
            <a:r>
              <a:rPr lang="ru-RU" sz="1000" dirty="0">
                <a:solidFill>
                  <a:schemeClr val="tx1"/>
                </a:solidFill>
              </a:rPr>
              <a:t>ул. Керченская, 1а, к. 2</a:t>
            </a:r>
          </a:p>
          <a:p>
            <a:r>
              <a:rPr lang="ru-RU" sz="1000" dirty="0">
                <a:solidFill>
                  <a:schemeClr val="tx1"/>
                </a:solidFill>
              </a:rPr>
              <a:t>ул. </a:t>
            </a:r>
            <a:r>
              <a:rPr lang="ru-RU" sz="1000" dirty="0" err="1">
                <a:solidFill>
                  <a:schemeClr val="tx1"/>
                </a:solidFill>
              </a:rPr>
              <a:t>Кусковская</a:t>
            </a:r>
            <a:r>
              <a:rPr lang="ru-RU" sz="1000" dirty="0">
                <a:solidFill>
                  <a:schemeClr val="tx1"/>
                </a:solidFill>
              </a:rPr>
              <a:t>, 45 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ул. </a:t>
            </a:r>
            <a:r>
              <a:rPr lang="ru-RU" sz="1000" dirty="0" err="1">
                <a:solidFill>
                  <a:schemeClr val="tx1"/>
                </a:solidFill>
              </a:rPr>
              <a:t>Мурановская</a:t>
            </a:r>
            <a:r>
              <a:rPr lang="ru-RU" sz="1000" dirty="0">
                <a:solidFill>
                  <a:schemeClr val="tx1"/>
                </a:solidFill>
              </a:rPr>
              <a:t>, д. 7, к. Б</a:t>
            </a:r>
          </a:p>
          <a:p>
            <a:r>
              <a:rPr lang="ru-RU" sz="1000" dirty="0">
                <a:solidFill>
                  <a:schemeClr val="tx1"/>
                </a:solidFill>
              </a:rPr>
              <a:t>ул. </a:t>
            </a:r>
            <a:r>
              <a:rPr lang="ru-RU" sz="1000" dirty="0" err="1">
                <a:solidFill>
                  <a:schemeClr val="tx1"/>
                </a:solidFill>
              </a:rPr>
              <a:t>Новомосковская</a:t>
            </a:r>
            <a:r>
              <a:rPr lang="ru-RU" sz="1000" dirty="0">
                <a:solidFill>
                  <a:schemeClr val="tx1"/>
                </a:solidFill>
              </a:rPr>
              <a:t> д.9 стр.1</a:t>
            </a:r>
          </a:p>
          <a:p>
            <a:r>
              <a:rPr lang="ru-RU" sz="1000" dirty="0">
                <a:solidFill>
                  <a:schemeClr val="tx1"/>
                </a:solidFill>
              </a:rPr>
              <a:t>ул. </a:t>
            </a:r>
            <a:r>
              <a:rPr lang="ru-RU" sz="1000" dirty="0" err="1">
                <a:solidFill>
                  <a:schemeClr val="tx1"/>
                </a:solidFill>
              </a:rPr>
              <a:t>Новопесчаная</a:t>
            </a:r>
            <a:r>
              <a:rPr lang="ru-RU" sz="1000" dirty="0">
                <a:solidFill>
                  <a:schemeClr val="tx1"/>
                </a:solidFill>
              </a:rPr>
              <a:t>, д. 15А</a:t>
            </a:r>
          </a:p>
        </p:txBody>
      </p:sp>
      <p:sp>
        <p:nvSpPr>
          <p:cNvPr id="26" name="Пятиугольник 25"/>
          <p:cNvSpPr/>
          <p:nvPr/>
        </p:nvSpPr>
        <p:spPr>
          <a:xfrm>
            <a:off x="1349470" y="4703488"/>
            <a:ext cx="2232716" cy="90314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</a:rPr>
              <a:t>3</a:t>
            </a:r>
            <a:r>
              <a:rPr lang="ru-RU" sz="1400" dirty="0" smtClean="0">
                <a:solidFill>
                  <a:schemeClr val="bg1"/>
                </a:solidFill>
              </a:rPr>
              <a:t>-й </a:t>
            </a:r>
            <a:r>
              <a:rPr lang="ru-RU" sz="1400" dirty="0">
                <a:solidFill>
                  <a:schemeClr val="bg1"/>
                </a:solidFill>
              </a:rPr>
              <a:t>Этап: 2-я очередь</a:t>
            </a: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3594845" y="4754903"/>
            <a:ext cx="2453618" cy="659123"/>
          </a:xfrm>
          <a:prstGeom prst="round2Diag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январь 2020 – декабрь 2020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0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4" grpId="0" animBg="1"/>
      <p:bldP spid="55" grpId="0" animBg="1"/>
      <p:bldP spid="56" grpId="0" animBg="1"/>
      <p:bldP spid="23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ятиугольник 15"/>
          <p:cNvSpPr/>
          <p:nvPr/>
        </p:nvSpPr>
        <p:spPr>
          <a:xfrm>
            <a:off x="4452917" y="3171586"/>
            <a:ext cx="4967430" cy="2569337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Адаптация учебного процесса </a:t>
            </a:r>
            <a:r>
              <a:rPr lang="ru-RU" sz="2000" dirty="0" smtClean="0">
                <a:solidFill>
                  <a:prstClr val="black"/>
                </a:solidFill>
              </a:rPr>
              <a:t>университета </a:t>
            </a:r>
            <a:r>
              <a:rPr lang="ru-RU" sz="2000" dirty="0">
                <a:solidFill>
                  <a:prstClr val="black"/>
                </a:solidFill>
              </a:rPr>
              <a:t>к условиям широкого  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</a:rPr>
              <a:t>распространения </a:t>
            </a:r>
            <a:r>
              <a:rPr lang="ru-RU" sz="2000" dirty="0">
                <a:solidFill>
                  <a:prstClr val="black"/>
                </a:solidFill>
              </a:rPr>
              <a:t>онлайн-курсов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44528" y="2500160"/>
            <a:ext cx="3709572" cy="531657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142880" y="5955161"/>
            <a:ext cx="10275518" cy="58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ятиугольник 34"/>
          <p:cNvSpPr/>
          <p:nvPr/>
        </p:nvSpPr>
        <p:spPr>
          <a:xfrm>
            <a:off x="1295607" y="333943"/>
            <a:ext cx="9144002" cy="15228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Программа 2</a:t>
            </a:r>
            <a:r>
              <a:rPr lang="ru-RU" sz="2800" dirty="0">
                <a:solidFill>
                  <a:prstClr val="white"/>
                </a:solidFill>
              </a:rPr>
              <a:t>: Образование в цифровой среде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754" y="1357473"/>
            <a:ext cx="2158171" cy="493819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1235688" y="2500160"/>
            <a:ext cx="2403835" cy="531657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СРОКИ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1199684" y="3938756"/>
            <a:ext cx="2370086" cy="659123"/>
          </a:xfrm>
          <a:prstGeom prst="round2Diag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noProof="0" dirty="0" smtClean="0">
                <a:solidFill>
                  <a:prstClr val="black"/>
                </a:solidFill>
                <a:latin typeface="Calibri" panose="020F0502020204030204"/>
              </a:rPr>
              <a:t>ноябрь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2019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7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524000" y="484909"/>
            <a:ext cx="5917223" cy="85152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Программа: Цифровой маркетинг</a:t>
            </a:r>
          </a:p>
          <a:p>
            <a:r>
              <a:rPr lang="ru-RU" b="1" dirty="0"/>
              <a:t>Проект: Создание единой </a:t>
            </a:r>
            <a:r>
              <a:rPr lang="en-US" b="1" dirty="0"/>
              <a:t>CRM </a:t>
            </a:r>
            <a:r>
              <a:rPr lang="ru-RU" b="1" dirty="0"/>
              <a:t>системы университета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1523998" y="2731183"/>
            <a:ext cx="2406979" cy="2002343"/>
          </a:xfrm>
          <a:prstGeom prst="homePlate">
            <a:avLst>
              <a:gd name="adj" fmla="val 26461"/>
            </a:avLst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Создание </a:t>
            </a:r>
            <a:r>
              <a:rPr lang="ru-RU" sz="1400" dirty="0">
                <a:solidFill>
                  <a:schemeClr val="bg1"/>
                </a:solidFill>
              </a:rPr>
              <a:t>условий для реализации учебного процесса с использованием личных устройств по адресу: </a:t>
            </a:r>
            <a:r>
              <a:rPr lang="ru-RU" sz="1400" dirty="0" err="1" smtClean="0">
                <a:solidFill>
                  <a:schemeClr val="bg1"/>
                </a:solidFill>
              </a:rPr>
              <a:t>ул.Щербаковская</a:t>
            </a:r>
            <a:r>
              <a:rPr lang="ru-RU" sz="1400" dirty="0" smtClean="0">
                <a:solidFill>
                  <a:schemeClr val="bg1"/>
                </a:solidFill>
              </a:rPr>
              <a:t> д. 38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6774610" y="2843868"/>
            <a:ext cx="3476738" cy="1963024"/>
          </a:xfrm>
          <a:prstGeom prst="homePlate">
            <a:avLst>
              <a:gd name="adj" fmla="val 315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1. Увеличение </a:t>
            </a:r>
            <a:r>
              <a:rPr lang="ru-RU" sz="1400" dirty="0">
                <a:solidFill>
                  <a:schemeClr val="tx1"/>
                </a:solidFill>
              </a:rPr>
              <a:t>покрытия </a:t>
            </a:r>
            <a:r>
              <a:rPr lang="ru-RU" sz="1400" dirty="0" err="1">
                <a:solidFill>
                  <a:schemeClr val="tx1"/>
                </a:solidFill>
              </a:rPr>
              <a:t>Wi-fi</a:t>
            </a:r>
            <a:r>
              <a:rPr lang="ru-RU" sz="1400" dirty="0">
                <a:solidFill>
                  <a:schemeClr val="tx1"/>
                </a:solidFill>
              </a:rPr>
              <a:t> сети в корпусе </a:t>
            </a:r>
            <a:r>
              <a:rPr lang="ru-RU" sz="1400" dirty="0" err="1" smtClean="0">
                <a:solidFill>
                  <a:schemeClr val="tx1"/>
                </a:solidFill>
              </a:rPr>
              <a:t>ул.Щербаковская</a:t>
            </a:r>
            <a:r>
              <a:rPr lang="ru-RU" sz="1400" dirty="0" smtClean="0">
                <a:solidFill>
                  <a:schemeClr val="tx1"/>
                </a:solidFill>
              </a:rPr>
              <a:t> д.38 </a:t>
            </a:r>
            <a:r>
              <a:rPr lang="ru-RU" sz="1400" dirty="0">
                <a:solidFill>
                  <a:schemeClr val="tx1"/>
                </a:solidFill>
              </a:rPr>
              <a:t>(сейчас покрытие 26%)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2. Определение </a:t>
            </a:r>
            <a:r>
              <a:rPr lang="ru-RU" sz="1400" dirty="0">
                <a:solidFill>
                  <a:schemeClr val="tx1"/>
                </a:solidFill>
              </a:rPr>
              <a:t>перспективных требований к вычислительной инфраструктуре </a:t>
            </a:r>
            <a:r>
              <a:rPr lang="ru-RU" sz="1400" dirty="0" smtClean="0">
                <a:solidFill>
                  <a:schemeClr val="tx1"/>
                </a:solidFill>
              </a:rPr>
              <a:t>университета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82998" y="2081193"/>
            <a:ext cx="2797229" cy="485838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ЦЕЛЬ</a:t>
            </a:r>
            <a:endParaRPr lang="ru-RU" sz="1400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142880" y="5955161"/>
            <a:ext cx="10275518" cy="58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360377" y="6023403"/>
            <a:ext cx="297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</a:t>
            </a:r>
            <a:r>
              <a:rPr lang="ru-RU" b="1" dirty="0" smtClean="0"/>
              <a:t>                   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/>
          </a:p>
        </p:txBody>
      </p:sp>
      <p:sp>
        <p:nvSpPr>
          <p:cNvPr id="35" name="Пятиугольник 34"/>
          <p:cNvSpPr/>
          <p:nvPr/>
        </p:nvSpPr>
        <p:spPr>
          <a:xfrm>
            <a:off x="1523998" y="313150"/>
            <a:ext cx="9144002" cy="153814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Программа 2</a:t>
            </a:r>
            <a:r>
              <a:rPr lang="ru-RU" sz="1400" dirty="0"/>
              <a:t>: Образование в цифровой </a:t>
            </a:r>
            <a:r>
              <a:rPr lang="ru-RU" sz="1400" dirty="0" smtClean="0"/>
              <a:t>среде</a:t>
            </a:r>
          </a:p>
          <a:p>
            <a:r>
              <a:rPr lang="ru-RU" b="1" dirty="0" smtClean="0"/>
              <a:t>Проект</a:t>
            </a:r>
            <a:r>
              <a:rPr lang="ru-RU" b="1" dirty="0"/>
              <a:t>: </a:t>
            </a:r>
            <a:r>
              <a:rPr lang="ru-RU" b="1" dirty="0" smtClean="0"/>
              <a:t>2.1</a:t>
            </a:r>
            <a:r>
              <a:rPr lang="ru-RU" b="1" dirty="0"/>
              <a:t>. Развитие сети </a:t>
            </a:r>
            <a:r>
              <a:rPr lang="ru-RU" b="1" dirty="0" err="1"/>
              <a:t>Wi-Fi</a:t>
            </a:r>
            <a:r>
              <a:rPr lang="ru-RU" b="1" dirty="0"/>
              <a:t> в учебных корпусах </a:t>
            </a:r>
            <a:r>
              <a:rPr lang="ru-RU" b="1" dirty="0" smtClean="0"/>
              <a:t>Университета</a:t>
            </a:r>
          </a:p>
          <a:p>
            <a:r>
              <a:rPr lang="ru-RU" sz="1400" b="1" dirty="0"/>
              <a:t>Цель: </a:t>
            </a:r>
            <a:r>
              <a:rPr lang="ru-RU" sz="1400" b="1" dirty="0" smtClean="0"/>
              <a:t> 1. Создание </a:t>
            </a:r>
            <a:r>
              <a:rPr lang="ru-RU" sz="1400" b="1" dirty="0"/>
              <a:t>инфраструктуры для широкого распространения цифровых образовательных </a:t>
            </a:r>
            <a:r>
              <a:rPr lang="ru-RU" sz="1400" b="1" dirty="0" smtClean="0"/>
              <a:t>технологий</a:t>
            </a:r>
            <a:endParaRPr lang="ru-RU" sz="1400" b="1" dirty="0"/>
          </a:p>
          <a:p>
            <a:r>
              <a:rPr lang="ru-RU" sz="1400" b="1" dirty="0" smtClean="0"/>
              <a:t>             2. Снижение </a:t>
            </a:r>
            <a:r>
              <a:rPr lang="ru-RU" sz="1400" b="1" dirty="0"/>
              <a:t>расходов на приобретение вычислительной техники для учебного процесса</a:t>
            </a:r>
          </a:p>
          <a:p>
            <a:endParaRPr lang="ru-RU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754" y="1357473"/>
            <a:ext cx="2158171" cy="493819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3987655" y="2104143"/>
            <a:ext cx="1917165" cy="513221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СРОКИ</a:t>
            </a:r>
            <a:endParaRPr lang="ru-RU" sz="1400" dirty="0"/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4051740" y="3404850"/>
            <a:ext cx="2466505" cy="659123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январь </a:t>
            </a:r>
            <a:r>
              <a:rPr lang="ru-RU" sz="1400" dirty="0"/>
              <a:t>2019 </a:t>
            </a:r>
            <a:r>
              <a:rPr lang="ru-RU" sz="1400" dirty="0" smtClean="0"/>
              <a:t>- сентябрь </a:t>
            </a:r>
            <a:r>
              <a:rPr lang="ru-RU" sz="1400" dirty="0"/>
              <a:t>2019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1320773" y="2730264"/>
            <a:ext cx="2635369" cy="88385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1-</a:t>
            </a:r>
            <a:r>
              <a:rPr lang="ru-RU" sz="1400" dirty="0" smtClean="0"/>
              <a:t>й Этап</a:t>
            </a:r>
            <a:r>
              <a:rPr lang="ru-RU" sz="1400" dirty="0"/>
              <a:t>: Создание локальной нормативной базы применения массовых открытых онлайн-курсов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1295606" y="4685923"/>
            <a:ext cx="2737200" cy="89285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2-й Этап: Создание второй видеостудии для записи онлайн-курсов (с сенсорной доской)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6716084" y="2348916"/>
            <a:ext cx="4307049" cy="2168599"/>
          </a:xfrm>
          <a:prstGeom prst="homePlate">
            <a:avLst>
              <a:gd name="adj" fmla="val 1498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1. Использование онлайн-курсов </a:t>
            </a:r>
            <a:r>
              <a:rPr lang="ru-RU" sz="1400" dirty="0" err="1" smtClean="0"/>
              <a:t>Финуниверситета</a:t>
            </a:r>
            <a:endParaRPr lang="ru-RU" sz="1400" dirty="0"/>
          </a:p>
          <a:p>
            <a:r>
              <a:rPr lang="ru-RU" sz="1400" dirty="0"/>
              <a:t>2. </a:t>
            </a:r>
            <a:r>
              <a:rPr lang="ru-RU" sz="1400" dirty="0" err="1"/>
              <a:t>Перезачет</a:t>
            </a:r>
            <a:r>
              <a:rPr lang="ru-RU" sz="1400" dirty="0"/>
              <a:t> результатов освоения онлайн-курсов, пройденных на внешних образовательных </a:t>
            </a:r>
            <a:r>
              <a:rPr lang="ru-RU" sz="1400" dirty="0" smtClean="0"/>
              <a:t>платформах</a:t>
            </a:r>
            <a:endParaRPr lang="ru-RU" sz="1400" dirty="0"/>
          </a:p>
          <a:p>
            <a:r>
              <a:rPr lang="ru-RU" sz="1400" dirty="0"/>
              <a:t>3. Регламентация разработки, актуализации и применения онлайн-курсов в У</a:t>
            </a:r>
            <a:r>
              <a:rPr lang="ru-RU" sz="1400" dirty="0" smtClean="0"/>
              <a:t>ниверситете</a:t>
            </a:r>
            <a:endParaRPr lang="ru-RU" sz="1400" dirty="0"/>
          </a:p>
          <a:p>
            <a:r>
              <a:rPr lang="ru-RU" sz="1400" dirty="0"/>
              <a:t>4. Определение приоритетных направлений для создания онлайн-курсов, решение вопросов оплаты ППС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706701" y="1803412"/>
            <a:ext cx="3930539" cy="398193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ЦЕЛЬ</a:t>
            </a:r>
            <a:endParaRPr lang="ru-RU" sz="1400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1168924" y="6095307"/>
            <a:ext cx="10256363" cy="53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ятиугольник 34"/>
          <p:cNvSpPr/>
          <p:nvPr/>
        </p:nvSpPr>
        <p:spPr>
          <a:xfrm>
            <a:off x="1295606" y="333943"/>
            <a:ext cx="9494147" cy="131029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Программа 2</a:t>
            </a:r>
            <a:r>
              <a:rPr lang="ru-RU" sz="1400" dirty="0"/>
              <a:t>: Образование в цифровой среде</a:t>
            </a:r>
          </a:p>
          <a:p>
            <a:r>
              <a:rPr lang="ru-RU" b="1" dirty="0" smtClean="0"/>
              <a:t>Проект</a:t>
            </a:r>
            <a:r>
              <a:rPr lang="ru-RU" b="1" dirty="0"/>
              <a:t>: </a:t>
            </a:r>
            <a:r>
              <a:rPr lang="ru-RU" b="1" dirty="0" smtClean="0"/>
              <a:t>2.2. </a:t>
            </a:r>
            <a:r>
              <a:rPr lang="ru-RU" b="1" dirty="0"/>
              <a:t>Систематизация производства и актуализации онлайн-курсов и их публикации на ведущих </a:t>
            </a:r>
            <a:r>
              <a:rPr lang="ru-RU" b="1" dirty="0" err="1"/>
              <a:t>on-line</a:t>
            </a:r>
            <a:r>
              <a:rPr lang="ru-RU" b="1" dirty="0"/>
              <a:t> платформах</a:t>
            </a:r>
            <a:endParaRPr lang="ru-RU" sz="800" b="1" dirty="0" smtClean="0"/>
          </a:p>
          <a:p>
            <a:r>
              <a:rPr lang="ru-RU" sz="1400" b="1" dirty="0" smtClean="0"/>
              <a:t>Цель</a:t>
            </a:r>
            <a:r>
              <a:rPr lang="ru-RU" sz="1400" b="1" dirty="0"/>
              <a:t>: Создание условий для массового производства качественного контента для онлайн-курсов и использования онлайн-курсов в учебном процессе, включая взаимодействие с вузами-партнерами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9754" y="1357473"/>
            <a:ext cx="2158171" cy="493819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4087946" y="1820411"/>
            <a:ext cx="1885361" cy="391036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СРОКИ</a:t>
            </a:r>
            <a:endParaRPr lang="ru-RU" sz="1400" dirty="0"/>
          </a:p>
        </p:txBody>
      </p:sp>
      <p:sp>
        <p:nvSpPr>
          <p:cNvPr id="54" name="Пятиугольник 53"/>
          <p:cNvSpPr/>
          <p:nvPr/>
        </p:nvSpPr>
        <p:spPr>
          <a:xfrm>
            <a:off x="6716085" y="4617091"/>
            <a:ext cx="4416106" cy="1328340"/>
          </a:xfrm>
          <a:prstGeom prst="homePlate">
            <a:avLst>
              <a:gd name="adj" fmla="val 36241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1. Производство </a:t>
            </a:r>
            <a:r>
              <a:rPr lang="ru-RU" sz="1400" dirty="0" err="1"/>
              <a:t>видеоконтента</a:t>
            </a:r>
            <a:r>
              <a:rPr lang="ru-RU" sz="1400" dirty="0"/>
              <a:t> с интерактивным взаимодействием с презентацией и </a:t>
            </a:r>
            <a:r>
              <a:rPr lang="ru-RU" sz="1400" dirty="0" smtClean="0"/>
              <a:t>доской</a:t>
            </a:r>
            <a:endParaRPr lang="ru-RU" sz="1400" dirty="0"/>
          </a:p>
          <a:p>
            <a:r>
              <a:rPr lang="ru-RU" sz="1400" dirty="0"/>
              <a:t>2. Реализация возможности </a:t>
            </a:r>
            <a:r>
              <a:rPr lang="ru-RU" sz="1400" dirty="0" err="1"/>
              <a:t>самозаписи</a:t>
            </a:r>
            <a:r>
              <a:rPr lang="ru-RU" sz="1400" dirty="0"/>
              <a:t> видеоматериалов автором</a:t>
            </a: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4096335" y="2781879"/>
            <a:ext cx="2403835" cy="659123"/>
          </a:xfrm>
          <a:prstGeom prst="round2DiagRect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ноябрь </a:t>
            </a:r>
            <a:r>
              <a:rPr lang="ru-RU" sz="1400" dirty="0"/>
              <a:t>2018 </a:t>
            </a:r>
            <a:r>
              <a:rPr lang="ru-RU" sz="1400" dirty="0" smtClean="0"/>
              <a:t>– июнь 2019</a:t>
            </a:r>
            <a:endParaRPr lang="ru-RU" sz="1400" dirty="0"/>
          </a:p>
        </p:txBody>
      </p:sp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4089935" y="4851765"/>
            <a:ext cx="2545757" cy="685807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сентябрь </a:t>
            </a:r>
            <a:r>
              <a:rPr lang="ru-RU" sz="1400" dirty="0"/>
              <a:t>2019 </a:t>
            </a:r>
            <a:r>
              <a:rPr lang="ru-RU" sz="1400" dirty="0" smtClean="0"/>
              <a:t>– февраль 20</a:t>
            </a:r>
            <a:r>
              <a:rPr lang="en-US" sz="1400" dirty="0" smtClean="0"/>
              <a:t>20</a:t>
            </a:r>
            <a:endParaRPr lang="ru-RU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5250-BD50-41A9-8689-C372B61F0B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2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4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2140</Words>
  <Application>Microsoft Office PowerPoint</Application>
  <PresentationFormat>Широкоэкранный</PresentationFormat>
  <Paragraphs>307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                                                                                        ПРОЕКТ  ДОРОЖНАЯ КАРТА мероприятий по реализации стратегии цифровизации Финансового университета   2018-2021 гг.  </vt:lpstr>
      <vt:lpstr>ПРОГРАММЫ  1: Цифровой маркетинг  2: Образование в цифровой среде  3: Научная деятельность в цифровой среде  4: Цифровые технологии управления  5: Цифровое пространство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Аносов Алексей Анатольевич</dc:creator>
  <cp:lastModifiedBy>Аносов Алексей Анатольевич</cp:lastModifiedBy>
  <cp:revision>112</cp:revision>
  <cp:lastPrinted>2018-12-11T16:46:54Z</cp:lastPrinted>
  <dcterms:created xsi:type="dcterms:W3CDTF">2018-12-10T12:23:19Z</dcterms:created>
  <dcterms:modified xsi:type="dcterms:W3CDTF">2018-12-18T09:28:11Z</dcterms:modified>
</cp:coreProperties>
</file>