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1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62" r:id="rId28"/>
    <p:sldId id="263" r:id="rId29"/>
    <p:sldId id="264" r:id="rId30"/>
    <p:sldId id="265" r:id="rId31"/>
    <p:sldId id="266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BA08-82E7-44E6-AF22-26BAD03CF6D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4E22-5EFF-439E-98BA-CA0B506DB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4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4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1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1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4E22-5EFF-439E-98BA-CA0B506DBE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264302" y="28040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02" y="1668687"/>
            <a:ext cx="8280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Программа развития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Факультета экономики и финансов топливно-энергетического комплекса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 на 2018 - 2023 </a:t>
            </a:r>
            <a:r>
              <a:rPr lang="ru-RU" sz="32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г.г</a:t>
            </a:r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6" y="1463040"/>
            <a:ext cx="4908919" cy="51480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491868" y="4480588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1867" y="4792961"/>
            <a:ext cx="551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Декан Факультета экономики и финансов топливно-энергетического комплекса  профессор Иван Васильевич Петров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8834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ПРЕДЛОЖЕНИЯ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В СТРУКТУРУ ФИНУНИВЕРСИТЕТА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46" y="1343890"/>
            <a:ext cx="86319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  <a:hlinkClick r:id="rId3" action="ppaction://hlinksldjump"/>
              </a:rPr>
              <a:t>Межотраслевой экспертный Совет по проблемам экономики и финансов минерально-сырьевого и топливно-энергетического комплекса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 Antiqua" panose="02040602050305030304" pitchFamily="18" charset="0"/>
                <a:hlinkClick r:id="rId4" action="ppaction://hlinksldjump"/>
              </a:rPr>
              <a:t>	Международный научно-методический центр по формированию финансово-экономических компетенций в отраслях минерально-сырьевого и топливно-энергетического комплекса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  <a:hlinkClick r:id="rId5" action="ppaction://hlinksldjump"/>
              </a:rPr>
              <a:t>Научно-образовательный центр системных экономико-математических исследований в минерально-сырьевом и топливно-энергетическом комплексе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  <a:hlinkClick r:id="rId6" action="ppaction://hlinksldjump"/>
              </a:rPr>
              <a:t>Базовая кафедра «Устойчивая энергетика для всех» (</a:t>
            </a:r>
            <a:r>
              <a:rPr lang="en-US" sz="2000" b="1" dirty="0">
                <a:latin typeface="Book Antiqua" panose="02040602050305030304" pitchFamily="18" charset="0"/>
                <a:hlinkClick r:id="rId6" action="ppaction://hlinksldjump"/>
              </a:rPr>
              <a:t>Sustainable Energy for All - SE4All)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  <a:hlinkClick r:id="rId7" action="ppaction://hlinksldjump"/>
              </a:rPr>
              <a:t>Высшая инженерно-финансовая бизнес школа "</a:t>
            </a:r>
            <a:r>
              <a:rPr lang="ru-RU" sz="2000" b="1" dirty="0" err="1">
                <a:latin typeface="Book Antiqua" panose="02040602050305030304" pitchFamily="18" charset="0"/>
                <a:hlinkClick r:id="rId7" action="ppaction://hlinksldjump"/>
              </a:rPr>
              <a:t>Resources</a:t>
            </a:r>
            <a:r>
              <a:rPr lang="ru-RU" sz="2000" b="1" dirty="0">
                <a:latin typeface="Book Antiqua" panose="02040602050305030304" pitchFamily="18" charset="0"/>
                <a:hlinkClick r:id="rId7" action="ppaction://hlinksldjump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  <a:hlinkClick r:id="rId7" action="ppaction://hlinksldjump"/>
              </a:rPr>
              <a:t>and</a:t>
            </a:r>
            <a:r>
              <a:rPr lang="ru-RU" sz="2000" b="1" dirty="0">
                <a:latin typeface="Book Antiqua" panose="02040602050305030304" pitchFamily="18" charset="0"/>
                <a:hlinkClick r:id="rId7" action="ppaction://hlinksldjump"/>
              </a:rPr>
              <a:t> </a:t>
            </a:r>
            <a:r>
              <a:rPr lang="ru-RU" sz="2000" b="1" dirty="0" err="1">
                <a:latin typeface="Book Antiqua" panose="02040602050305030304" pitchFamily="18" charset="0"/>
                <a:hlinkClick r:id="rId7" action="ppaction://hlinksldjump"/>
              </a:rPr>
              <a:t>Energy</a:t>
            </a:r>
            <a:r>
              <a:rPr lang="ru-RU" sz="2000" b="1" dirty="0">
                <a:latin typeface="Book Antiqua" panose="02040602050305030304" pitchFamily="18" charset="0"/>
                <a:hlinkClick r:id="rId7" action="ppaction://hlinksldjump"/>
              </a:rPr>
              <a:t>", как структурный элемент системы ДПО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ook Antiqua" panose="02040602050305030304" pitchFamily="18" charset="0"/>
              </a:rPr>
              <a:t>	Оргкомитет Молодежной секции РНК СИГРЭ в </a:t>
            </a:r>
            <a:r>
              <a:rPr lang="ru-RU" sz="2000" b="1" dirty="0" err="1">
                <a:latin typeface="Book Antiqua" panose="02040602050305030304" pitchFamily="18" charset="0"/>
              </a:rPr>
              <a:t>Финуниверситете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05366-446F-7244-96B1-F6FBF3694A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FA296-08EE-C742-AFB5-D77AEAC5CEDC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04407741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КАДРОВОГО ПОТЕНЦИАЛА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94" y="1343890"/>
            <a:ext cx="8684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>
                <a:latin typeface="Book Antiqua" panose="02040602050305030304" pitchFamily="18" charset="0"/>
              </a:rPr>
              <a:t>	</a:t>
            </a:r>
            <a:r>
              <a:rPr lang="ru-RU" sz="2100" b="1" dirty="0" smtClean="0">
                <a:latin typeface="Book Antiqua" panose="02040602050305030304" pitchFamily="18" charset="0"/>
              </a:rPr>
              <a:t>Для развития кадрового потенциала используются </a:t>
            </a:r>
            <a:r>
              <a:rPr lang="ru-RU" sz="2100" b="1" dirty="0">
                <a:latin typeface="Book Antiqua" panose="02040602050305030304" pitchFamily="18" charset="0"/>
              </a:rPr>
              <a:t>ресурсы НОЦ системных экономико-математических </a:t>
            </a:r>
            <a:r>
              <a:rPr lang="ru-RU" sz="2100" b="1" dirty="0" smtClean="0">
                <a:latin typeface="Book Antiqua" panose="02040602050305030304" pitchFamily="18" charset="0"/>
              </a:rPr>
              <a:t>исследований, </a:t>
            </a:r>
            <a:r>
              <a:rPr lang="ru-RU" sz="2100" b="1" dirty="0">
                <a:latin typeface="Book Antiqua" panose="02040602050305030304" pitchFamily="18" charset="0"/>
              </a:rPr>
              <a:t>Международного научно-методического центра по формированию финансово-экономических компетенций в отраслях топливно-энергетического комплекса, Межотраслевого экспертного Совета.</a:t>
            </a:r>
          </a:p>
          <a:p>
            <a:pPr algn="just"/>
            <a:r>
              <a:rPr lang="ru-RU" sz="2100" b="1" dirty="0">
                <a:latin typeface="Book Antiqua" panose="02040602050305030304" pitchFamily="18" charset="0"/>
              </a:rPr>
              <a:t>	Проводится </a:t>
            </a:r>
            <a:r>
              <a:rPr lang="ru-RU" sz="21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отбор студентов</a:t>
            </a:r>
            <a:r>
              <a:rPr lang="ru-RU" sz="2100" b="1" dirty="0">
                <a:latin typeface="Book Antiqua" panose="02040602050305030304" pitchFamily="18" charset="0"/>
              </a:rPr>
              <a:t>, активно участвующих в мероприятиях Факультета, в том числе и из других университетов, для </a:t>
            </a:r>
            <a:r>
              <a:rPr lang="ru-RU" sz="21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формирования контингента поступающих</a:t>
            </a:r>
          </a:p>
          <a:p>
            <a:pPr algn="just"/>
            <a:r>
              <a:rPr lang="ru-RU" sz="21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в магистратуру и аспирантуру </a:t>
            </a:r>
            <a:r>
              <a:rPr lang="ru-RU" sz="2100" b="1" dirty="0">
                <a:latin typeface="Book Antiqua" panose="02040602050305030304" pitchFamily="18" charset="0"/>
              </a:rPr>
              <a:t>с целью формирования</a:t>
            </a:r>
          </a:p>
          <a:p>
            <a:pPr algn="just"/>
            <a:r>
              <a:rPr lang="ru-RU" sz="21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резерва научно-педагогических работников Финуниверситета.</a:t>
            </a:r>
          </a:p>
          <a:p>
            <a:pPr algn="just"/>
            <a:r>
              <a:rPr lang="ru-RU" sz="2100" b="1" dirty="0">
                <a:latin typeface="Book Antiqua" panose="02040602050305030304" pitchFamily="18" charset="0"/>
              </a:rPr>
              <a:t>	 Организуется повышение квалификации и прохождение </a:t>
            </a:r>
            <a:r>
              <a:rPr lang="ru-RU" sz="21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стажировок преподавателями </a:t>
            </a:r>
            <a:r>
              <a:rPr lang="ru-RU" sz="2100" b="1" dirty="0">
                <a:latin typeface="Book Antiqua" panose="02040602050305030304" pitchFamily="18" charset="0"/>
              </a:rPr>
              <a:t>в органах государственного управления, учреждениях </a:t>
            </a:r>
            <a:r>
              <a:rPr lang="ru-RU" sz="2100" b="1" dirty="0" smtClean="0">
                <a:latin typeface="Book Antiqua" panose="02040602050305030304" pitchFamily="18" charset="0"/>
              </a:rPr>
              <a:t>образования и науки,</a:t>
            </a:r>
          </a:p>
          <a:p>
            <a:pPr algn="just"/>
            <a:r>
              <a:rPr lang="ru-RU" sz="2100" b="1" dirty="0" smtClean="0">
                <a:latin typeface="Book Antiqua" panose="02040602050305030304" pitchFamily="18" charset="0"/>
              </a:rPr>
              <a:t>в</a:t>
            </a:r>
            <a:r>
              <a:rPr lang="en-US" sz="2100" b="1" dirty="0" smtClean="0">
                <a:latin typeface="Book Antiqua" panose="02040602050305030304" pitchFamily="18" charset="0"/>
              </a:rPr>
              <a:t> </a:t>
            </a:r>
            <a:r>
              <a:rPr lang="ru-RU" sz="2100" b="1" dirty="0" smtClean="0">
                <a:latin typeface="Book Antiqua" panose="02040602050305030304" pitchFamily="18" charset="0"/>
              </a:rPr>
              <a:t>топливно-энергетических  </a:t>
            </a:r>
            <a:r>
              <a:rPr lang="ru-RU" sz="2100" b="1" dirty="0">
                <a:latin typeface="Book Antiqua" panose="02040602050305030304" pitchFamily="18" charset="0"/>
              </a:rPr>
              <a:t>компаниях. </a:t>
            </a:r>
          </a:p>
          <a:p>
            <a:pPr lvl="1" algn="just"/>
            <a:r>
              <a:rPr lang="ru-RU" sz="2100" b="1" dirty="0"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6FEAA2-9616-FD42-9CE8-201DD2FEB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012891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A147E9-C071-C348-8C0D-82A60194146E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04470436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760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НИР И ВНЕАУДИТОРНАЯ РАБОТА СТУДЕНТОВ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194" y="1343890"/>
            <a:ext cx="868419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	Цель реализации проектов научного студенческого общества Факультета (НСО ТЭК):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привлечение студентов к научной и проектной деятельности, </a:t>
            </a:r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развития интереса к фундаментальным и прикладным исследованиям </a:t>
            </a:r>
            <a:r>
              <a:rPr lang="ru-RU" b="1" dirty="0">
                <a:latin typeface="Book Antiqua" panose="02040602050305030304" pitchFamily="18" charset="0"/>
              </a:rPr>
              <a:t>путем участия в научных мероприятиях Финуниверситета и его партнеров;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создание условий для </a:t>
            </a:r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овладения современными научными методами познания</a:t>
            </a:r>
            <a:r>
              <a:rPr lang="ru-RU" b="1" dirty="0">
                <a:latin typeface="Book Antiqua" panose="02040602050305030304" pitchFamily="18" charset="0"/>
              </a:rPr>
              <a:t>, самостоятельного решения научно-исследовательских задач, реализации идей и оформления научного результата;</a:t>
            </a:r>
          </a:p>
          <a:p>
            <a:pPr algn="just"/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- погружение студентов в будущую профессиональную деятельность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с первого курса обучения;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Book Antiqua" panose="02040602050305030304" pitchFamily="18" charset="0"/>
              </a:rPr>
              <a:t>формирование </a:t>
            </a:r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научно-организационного и экспертно-исследовательского актива </a:t>
            </a:r>
            <a:r>
              <a:rPr lang="ru-RU" b="1" dirty="0">
                <a:latin typeface="Book Antiqua" panose="02040602050305030304" pitchFamily="18" charset="0"/>
              </a:rPr>
              <a:t>студентов для представления Финуниверситета на научно-практических Форумах любого уровня и формирования резерва научно- педагогических кадров Финуниверситета с рекомендацией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для поступления в магистратуру и аспирантуру, обучению по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программам дополнительного образования</a:t>
            </a:r>
          </a:p>
          <a:p>
            <a:pPr algn="just"/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04CBC5-B063-C149-8BF2-F03AF00FB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45ADD-820A-2D4F-8E5D-79CDC114F282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74668541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760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НИР И ВНЕАУДИТОРНАЯ РАБОТА СТУДЕНТОВ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12" y="1188581"/>
            <a:ext cx="85997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Мероприятия в рамках НИР и внеаудиторная работа студентов: </a:t>
            </a:r>
            <a:endParaRPr lang="en-US" sz="20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b="1" dirty="0">
                <a:latin typeface="Book Antiqua" panose="02040602050305030304" pitchFamily="18" charset="0"/>
              </a:rPr>
              <a:t>- ежегодный Фестиваль «Вместе Ярче»;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 	- Молодежный день Международного форума РЭН;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организация и проведение Кейс чемпионата «</a:t>
            </a:r>
            <a:r>
              <a:rPr lang="ru-RU" b="1" dirty="0" err="1">
                <a:latin typeface="Book Antiqua" panose="02040602050305030304" pitchFamily="18" charset="0"/>
              </a:rPr>
              <a:t>ФинТЭК</a:t>
            </a:r>
            <a:r>
              <a:rPr lang="ru-RU" b="1" dirty="0">
                <a:latin typeface="Book Antiqua" panose="02040602050305030304" pitchFamily="18" charset="0"/>
              </a:rPr>
              <a:t>»;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формирование постоянно действующей </a:t>
            </a:r>
            <a:r>
              <a:rPr lang="ru-RU" b="1" dirty="0" err="1">
                <a:latin typeface="Book Antiqua" panose="02040602050305030304" pitchFamily="18" charset="0"/>
              </a:rPr>
              <a:t>Квест</a:t>
            </a:r>
            <a:r>
              <a:rPr lang="ru-RU" b="1" dirty="0">
                <a:latin typeface="Book Antiqua" panose="02040602050305030304" pitchFamily="18" charset="0"/>
              </a:rPr>
              <a:t> команды «Слияние и поглощение в ТЭК»;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организация молодежного внутриуниверситетского научного клуба олимпийцев «Прометей» с проведением факультативных занятий повышенной сложности и практико-ориентированных семинаров с участием победителей олимпиад и других обучающихся;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молодежная секция СИГРЭ Финуниверситета;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формирование временных творческих коллективов совместно с ведущими учеными Финуниверситета;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- организация на информационной площадке  Финуниверситета электронного научного журнала  НСО </a:t>
            </a:r>
            <a:r>
              <a:rPr lang="ru-RU" b="1" dirty="0" err="1">
                <a:latin typeface="Book Antiqua" panose="02040602050305030304" pitchFamily="18" charset="0"/>
              </a:rPr>
              <a:t>ЭиФ</a:t>
            </a:r>
            <a:r>
              <a:rPr lang="ru-RU" b="1" dirty="0">
                <a:latin typeface="Book Antiqua" panose="02040602050305030304" pitchFamily="18" charset="0"/>
              </a:rPr>
              <a:t> ТЭК с включением его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в базу цитирования РИНЦ.</a:t>
            </a:r>
          </a:p>
          <a:p>
            <a:pPr algn="just"/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086204-0665-574E-8E5D-9180A27F20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EF5E99-63A4-A944-BE0F-CD02561A28E2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45994410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5142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ВОСПИТАТЕЛЬНАЯ РАБОТА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882" y="1188581"/>
            <a:ext cx="8752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	Цель: формирование комфортной студенческой среды, способствующей максимальному раскрытию творческого потенциала, коллективной </a:t>
            </a:r>
            <a:r>
              <a:rPr lang="ru-RU" b="1" dirty="0" smtClean="0">
                <a:latin typeface="Book Antiqua" panose="02040602050305030304" pitchFamily="18" charset="0"/>
              </a:rPr>
              <a:t>адаптации и самореализации.</a:t>
            </a:r>
            <a:endParaRPr lang="ru-RU" b="1" dirty="0">
              <a:latin typeface="Book Antiqua" panose="02040602050305030304" pitchFamily="18" charset="0"/>
            </a:endParaRP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 	</a:t>
            </a:r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От составления индивидуализированных дорожных карт карьеры до системной помощи в достижении жизненных и профессиональных целей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вовлечение студентов в творческие коллективы Финуниверситета, оказание содействия в формировании творческих групп Факультета;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привлечение студентов к активным занятиям физической культурой;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участие в волонтерских проектах Финуниверситета, создание волонтерского отряда «Мы – ветеранам  Финуниверситета и ТЭК»;</a:t>
            </a:r>
          </a:p>
          <a:p>
            <a:pPr algn="just"/>
            <a:r>
              <a:rPr lang="ru-RU" b="1" dirty="0" smtClean="0">
                <a:latin typeface="Book Antiqua" panose="02040602050305030304" pitchFamily="18" charset="0"/>
              </a:rPr>
              <a:t>-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формирование </a:t>
            </a:r>
            <a:r>
              <a:rPr lang="ru-RU" b="1" dirty="0">
                <a:latin typeface="Book Antiqua" panose="02040602050305030304" pitchFamily="18" charset="0"/>
              </a:rPr>
              <a:t>медиа-группы </a:t>
            </a:r>
            <a:r>
              <a:rPr lang="ru-RU" b="1" dirty="0" smtClean="0">
                <a:latin typeface="Book Antiqua" panose="02040602050305030304" pitchFamily="18" charset="0"/>
              </a:rPr>
              <a:t>«</a:t>
            </a:r>
            <a:r>
              <a:rPr lang="ru-RU" b="1" dirty="0" err="1">
                <a:latin typeface="Book Antiqua" panose="02040602050305030304" pitchFamily="18" charset="0"/>
              </a:rPr>
              <a:t>СтудИнформТЭК</a:t>
            </a:r>
            <a:r>
              <a:rPr lang="ru-RU" b="1" dirty="0">
                <a:latin typeface="Book Antiqua" panose="02040602050305030304" pitchFamily="18" charset="0"/>
              </a:rPr>
              <a:t>» с выпуском собственного новостного журнала,  подготовкой контента, адаптированного под специфику </a:t>
            </a:r>
            <a:r>
              <a:rPr lang="ru-RU" b="1" dirty="0" smtClean="0">
                <a:latin typeface="Book Antiqua" panose="02040602050305030304" pitchFamily="18" charset="0"/>
              </a:rPr>
              <a:t>соответствующих </a:t>
            </a:r>
            <a:r>
              <a:rPr lang="ru-RU" b="1" dirty="0">
                <a:latin typeface="Book Antiqua" panose="02040602050305030304" pitchFamily="18" charset="0"/>
              </a:rPr>
              <a:t>соцсетей, ведение раздела сайта </a:t>
            </a:r>
            <a:r>
              <a:rPr lang="ru-RU" b="1" dirty="0" smtClean="0">
                <a:latin typeface="Book Antiqua" panose="02040602050305030304" pitchFamily="18" charset="0"/>
              </a:rPr>
              <a:t>Факультета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на </a:t>
            </a:r>
            <a:r>
              <a:rPr lang="ru-RU" b="1" dirty="0">
                <a:latin typeface="Book Antiqua" panose="02040602050305030304" pitchFamily="18" charset="0"/>
              </a:rPr>
              <a:t>английском языке, ведение аккаунтов в международном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секторе социальных сетей и информационных образовательных порталах;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Book Antiqua" panose="02040602050305030304" pitchFamily="18" charset="0"/>
              </a:rPr>
              <a:t>встречи студентов с руководством Факультета и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Финуниверситета, ветеранами Финуниверситета и ТЭК,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выдающимися выпускниками.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D6F334-55AF-554B-B09D-A4CCCCB53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D98A2-D5B3-F84C-B95F-78865FB607AC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25773963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0269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ВЗАИМОДЕЙСТВИЕ С РАБОТОДАТЕЛЯМИ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4" y="1193954"/>
            <a:ext cx="86234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latin typeface="Book Antiqua" panose="02040602050305030304" pitchFamily="18" charset="0"/>
              </a:rPr>
              <a:t>	</a:t>
            </a:r>
            <a:r>
              <a:rPr lang="ru-RU" sz="1700" b="1" dirty="0">
                <a:solidFill>
                  <a:srgbClr val="256569"/>
                </a:solidFill>
                <a:latin typeface="Book Antiqua" panose="02040602050305030304" pitchFamily="18" charset="0"/>
              </a:rPr>
              <a:t>На основе взаимодействия с работодателями Финуниверситет станет:</a:t>
            </a:r>
          </a:p>
          <a:p>
            <a:pPr algn="just"/>
            <a:r>
              <a:rPr lang="ru-RU" sz="1700" b="1" dirty="0">
                <a:solidFill>
                  <a:srgbClr val="256569"/>
                </a:solidFill>
                <a:latin typeface="Book Antiqua" panose="02040602050305030304" pitchFamily="18" charset="0"/>
              </a:rPr>
              <a:t>- основным экспертным центром по финансово-экономическому сопровождению системы государственного регулирования</a:t>
            </a:r>
            <a:r>
              <a:rPr lang="ru-RU" sz="1700" b="1" dirty="0">
                <a:latin typeface="Book Antiqua" panose="02040602050305030304" pitchFamily="18" charset="0"/>
              </a:rPr>
              <a:t>, разработки и мониторинга государственных отраслевых программ в сфере ТЭК, инвестиционных программ развития минерально-сырьевых и топливно-энергетических компаний, в том числе с государственным участием, и независимых производителей;</a:t>
            </a:r>
          </a:p>
          <a:p>
            <a:pPr algn="just"/>
            <a:r>
              <a:rPr lang="ru-RU" sz="1700" b="1" dirty="0">
                <a:solidFill>
                  <a:srgbClr val="256569"/>
                </a:solidFill>
                <a:latin typeface="Book Antiqua" panose="02040602050305030304" pitchFamily="18" charset="0"/>
              </a:rPr>
              <a:t>- площадкой взаимодействия </a:t>
            </a:r>
            <a:r>
              <a:rPr lang="ru-RU" sz="1700" b="1" dirty="0">
                <a:latin typeface="Book Antiqua" panose="02040602050305030304" pitchFamily="18" charset="0"/>
              </a:rPr>
              <a:t>федеральных и региональных органов государственного управления, финансовых институтов, международных сообществ при выработки государственной налогово-регулятивной политики, формировании трендов и создании условий устойчивого развития ТЭК и экономики в целом;</a:t>
            </a:r>
          </a:p>
          <a:p>
            <a:r>
              <a:rPr lang="ru-RU" sz="1700" b="1" dirty="0">
                <a:solidFill>
                  <a:srgbClr val="256569"/>
                </a:solidFill>
                <a:latin typeface="Book Antiqua" panose="02040602050305030304" pitchFamily="18" charset="0"/>
              </a:rPr>
              <a:t>-    центром формирования и оценки </a:t>
            </a:r>
            <a:r>
              <a:rPr lang="ru-RU" sz="1700" b="1" dirty="0">
                <a:latin typeface="Book Antiqua" panose="02040602050305030304" pitchFamily="18" charset="0"/>
              </a:rPr>
              <a:t>финансово-экономических </a:t>
            </a:r>
          </a:p>
          <a:p>
            <a:r>
              <a:rPr lang="ru-RU" sz="17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компетенций</a:t>
            </a:r>
            <a:r>
              <a:rPr lang="ru-RU" sz="1700" b="1" dirty="0">
                <a:latin typeface="Book Antiqua" panose="02040602050305030304" pitchFamily="18" charset="0"/>
              </a:rPr>
              <a:t> государственных гражданских служащих </a:t>
            </a:r>
          </a:p>
          <a:p>
            <a:r>
              <a:rPr lang="ru-RU" sz="1700" b="1" dirty="0">
                <a:latin typeface="Book Antiqua" panose="02040602050305030304" pitchFamily="18" charset="0"/>
              </a:rPr>
              <a:t>органов управления ТЭК, сотрудников вертикально </a:t>
            </a:r>
          </a:p>
          <a:p>
            <a:r>
              <a:rPr lang="ru-RU" sz="1700" b="1" dirty="0">
                <a:latin typeface="Book Antiqua" panose="02040602050305030304" pitchFamily="18" charset="0"/>
              </a:rPr>
              <a:t>интегрированных </a:t>
            </a:r>
            <a:r>
              <a:rPr lang="ru-RU" sz="1700" b="1" dirty="0" smtClean="0">
                <a:latin typeface="Book Antiqua" panose="02040602050305030304" pitchFamily="18" charset="0"/>
              </a:rPr>
              <a:t>и независимых компаний</a:t>
            </a:r>
            <a:r>
              <a:rPr lang="ru-RU" sz="1700" b="1" dirty="0">
                <a:latin typeface="Book Antiqua" panose="02040602050305030304" pitchFamily="18" charset="0"/>
              </a:rPr>
              <a:t>, финансовых институтов, </a:t>
            </a:r>
          </a:p>
          <a:p>
            <a:r>
              <a:rPr lang="ru-RU" sz="1700" b="1" dirty="0">
                <a:latin typeface="Book Antiqua" panose="02040602050305030304" pitchFamily="18" charset="0"/>
              </a:rPr>
              <a:t>международных экспертно-исследовательских центров </a:t>
            </a:r>
          </a:p>
          <a:p>
            <a:r>
              <a:rPr lang="ru-RU" sz="1700" b="1" dirty="0">
                <a:latin typeface="Book Antiqua" panose="02040602050305030304" pitchFamily="18" charset="0"/>
              </a:rPr>
              <a:t>логистики, оценки и регулирования развития мирового </a:t>
            </a:r>
          </a:p>
          <a:p>
            <a:r>
              <a:rPr lang="ru-RU" sz="1700" b="1" dirty="0">
                <a:latin typeface="Book Antiqua" panose="02040602050305030304" pitchFamily="18" charset="0"/>
              </a:rPr>
              <a:t>топливно-энергетического комплекса.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2A261B-013F-374D-A1DD-E5A79B38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8CAB0-3610-2646-B852-FE2457CE340F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37585039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769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НАПРАВЛЕНИЯ СОТРУДНИЧЕСТВА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С РАБОТОДАТЕЛЯМИ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188581"/>
            <a:ext cx="8754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вступление Финуниверситета 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международные профессиональные сообщества</a:t>
            </a:r>
            <a:r>
              <a:rPr lang="ru-RU" sz="2000" b="1" dirty="0">
                <a:latin typeface="Book Antiqua" panose="02040602050305030304" pitchFamily="18" charset="0"/>
              </a:rPr>
              <a:t> минерально-сырьевого и топливно-энергетического комплекса;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участие сотрудников Факультета 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экспертных сообществах </a:t>
            </a:r>
            <a:r>
              <a:rPr lang="ru-RU" sz="2000" b="1" dirty="0">
                <a:latin typeface="Book Antiqua" panose="02040602050305030304" pitchFamily="18" charset="0"/>
              </a:rPr>
              <a:t>органов власти – регуляторов в сфере ТЭК;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активное участие сотрудников Факультета и студентов 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мероприятиях и проектах профессиональных сообществ</a:t>
            </a:r>
            <a:r>
              <a:rPr lang="ru-RU" sz="2000" b="1" dirty="0">
                <a:latin typeface="Book Antiqua" panose="02040602050305030304" pitchFamily="18" charset="0"/>
              </a:rPr>
              <a:t>, в том числе международных;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формирование экспертного сообщества стратегических партнеров и работодателей для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согласования образовательных программ</a:t>
            </a:r>
            <a:r>
              <a:rPr lang="ru-RU" sz="2000" b="1" dirty="0">
                <a:latin typeface="Book Antiqua" panose="02040602050305030304" pitchFamily="18" charset="0"/>
              </a:rPr>
              <a:t>, планов стажировок и практик, участия в образовательном процессе;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проведение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конкурсов студенческих проектов и ВКР  </a:t>
            </a:r>
            <a:r>
              <a:rPr lang="ru-RU" sz="2000" b="1" dirty="0">
                <a:latin typeface="Book Antiqua" panose="02040602050305030304" pitchFamily="18" charset="0"/>
              </a:rPr>
              <a:t>с участием работодателей с поощрительными призами;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формирование стипендиальной программы 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Именная стипендия выпускника Финуниверситета–профессионала ТЭК</a:t>
            </a:r>
            <a:r>
              <a:rPr lang="ru-RU" sz="2000" b="1" dirty="0">
                <a:latin typeface="Book Antiqua" panose="02040602050305030304" pitchFamily="18" charset="0"/>
              </a:rPr>
              <a:t>»;</a:t>
            </a: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- участие в Днях карьеры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E936E8-1930-F447-BDFA-99A36F61AE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412FBA-5C3B-9849-B02A-088F2563D977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2406199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760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АКАДЕМИЧЕСКОЙ МОБИЛЬНОСТИ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- участия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глобальных отраслевых мероприятиях</a:t>
            </a:r>
            <a:r>
              <a:rPr lang="ru-RU" b="1" dirty="0">
                <a:latin typeface="Book Antiqua" panose="02040602050305030304" pitchFamily="18" charset="0"/>
              </a:rPr>
              <a:t>, в </a:t>
            </a:r>
            <a:r>
              <a:rPr lang="ru-RU" b="1" dirty="0" err="1">
                <a:latin typeface="Book Antiqua" panose="02040602050305030304" pitchFamily="18" charset="0"/>
              </a:rPr>
              <a:t>т.ч</a:t>
            </a:r>
            <a:r>
              <a:rPr lang="ru-RU" b="1" dirty="0">
                <a:latin typeface="Book Antiqua" panose="02040602050305030304" pitchFamily="18" charset="0"/>
              </a:rPr>
              <a:t>. Всемирного горного конгресса, Международном форуме «Российская энергетическая неделя», Международном совете СИГРЭ;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организации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сетевого взаимодействия </a:t>
            </a:r>
            <a:r>
              <a:rPr lang="ru-RU" b="1" dirty="0">
                <a:latin typeface="Book Antiqua" panose="02040602050305030304" pitchFamily="18" charset="0"/>
              </a:rPr>
              <a:t>с профильными для Факультета Университетами мирового уровня с разработкой и реализацией совместных образовательных программ академической мобильности. Потенциальные партнёры: Азербайджанская Государственная нефтяная академия (г. Баку), Софийский горно-геологический университет им. Св. Ивана </a:t>
            </a:r>
            <a:r>
              <a:rPr lang="ru-RU" b="1" dirty="0" err="1">
                <a:latin typeface="Book Antiqua" panose="02040602050305030304" pitchFamily="18" charset="0"/>
              </a:rPr>
              <a:t>Рильского</a:t>
            </a:r>
            <a:r>
              <a:rPr lang="ru-RU" b="1" dirty="0">
                <a:latin typeface="Book Antiqua" panose="02040602050305030304" pitchFamily="18" charset="0"/>
              </a:rPr>
              <a:t>, Технический Университет «Фрайбергская горная академия» и др.;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- реализация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совместных научно-исследовательские проектов</a:t>
            </a:r>
            <a:r>
              <a:rPr lang="ru-RU" b="1" dirty="0">
                <a:latin typeface="Book Antiqua" panose="02040602050305030304" pitchFamily="18" charset="0"/>
              </a:rPr>
              <a:t>, в том числе с получением грантов на исследования, публикация совместных научных трудов и учебников;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latin typeface="Book Antiqua" panose="02040602050305030304" pitchFamily="18" charset="0"/>
              </a:rPr>
              <a:t>проведение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активной политики по привлечению  иностранных граждан </a:t>
            </a:r>
            <a:r>
              <a:rPr lang="ru-RU" b="1" dirty="0">
                <a:latin typeface="Book Antiqua" panose="02040602050305030304" pitchFamily="18" charset="0"/>
              </a:rPr>
              <a:t>к обучению (участие в  зарубежных образовательных форумах, ведение раздела сайта на английском языке и аккаунтов в международном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секторе социальных сетей и информационных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образовательных порталах).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7754420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E8B2C6-D191-0D43-8F42-49EF67359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9" b="3462"/>
          <a:stretch/>
        </p:blipFill>
        <p:spPr>
          <a:xfrm>
            <a:off x="1317437" y="1547445"/>
            <a:ext cx="7826563" cy="5310555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3996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ИТОГИ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Результатом реализации Программы развития Факультета в образовательной деятельности является:</a:t>
            </a: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64F2B7-70F4-9B41-B948-7801FF7BA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37" y="3862472"/>
            <a:ext cx="785095" cy="6378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D57D65-8A6A-3A4B-B6B4-B838CE518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9" y="3862472"/>
            <a:ext cx="899785" cy="7310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396BC2-2EB9-4A4B-BDAA-1D832164A0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16" y="3937056"/>
            <a:ext cx="1013968" cy="8238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312489-E71A-5245-8299-8FE8A07FE9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11" y="2931070"/>
            <a:ext cx="1119455" cy="9095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635C64-A0F9-E34D-B7BB-54E0B64760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68" y="2901873"/>
            <a:ext cx="1362112" cy="11067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96FDFB-52FE-EC48-B46C-B1599358A6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44" y="2050355"/>
            <a:ext cx="1594421" cy="12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670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28657E-A874-EB4A-9F9E-23484E9C6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r="6107" b="6593"/>
          <a:stretch/>
        </p:blipFill>
        <p:spPr>
          <a:xfrm>
            <a:off x="0" y="1716295"/>
            <a:ext cx="8759071" cy="5161587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3996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ИТОГИ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Результатом реализации Программы развития Факультета в образовательной деятельности является:</a:t>
            </a: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0E0D91-794E-8D4F-98B0-846399A09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52" y="1696412"/>
            <a:ext cx="1756133" cy="22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14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325" y="577334"/>
            <a:ext cx="425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ОСНОВАНИЕ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46" y="1343890"/>
            <a:ext cx="8631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Программа развития ФГОБУ ВО «Финансовый университет при Правительстве Российской Федерации» до 2020 года. </a:t>
            </a:r>
          </a:p>
          <a:p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>
                <a:latin typeface="Book Antiqua" panose="02040602050305030304" pitchFamily="18" charset="0"/>
              </a:rPr>
              <a:t>Государственная программа Российской Федерации «Развитие образования» на 2013 - 2020 годы»</a:t>
            </a:r>
          </a:p>
          <a:p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>
                <a:latin typeface="Book Antiqua" panose="02040602050305030304" pitchFamily="18" charset="0"/>
              </a:rPr>
              <a:t>Энергетическая стратегия России на период до 2030 года</a:t>
            </a:r>
          </a:p>
          <a:p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>
                <a:latin typeface="Book Antiqua" panose="02040602050305030304" pitchFamily="18" charset="0"/>
              </a:rPr>
              <a:t>Прогноз научно-технологического развития отраслей топливно-энергетического  комплекса России на период до 2035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B73E1-40BA-4440-A975-888C3ECBE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92CEA-CA28-A647-8742-E74DF43614CD}"/>
              </a:ext>
            </a:extLst>
          </p:cNvPr>
          <p:cNvSpPr txBox="1"/>
          <p:nvPr/>
        </p:nvSpPr>
        <p:spPr>
          <a:xfrm>
            <a:off x="96464" y="6371929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91C09F-87A3-F644-8174-62301ED69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>
          <a:xfrm>
            <a:off x="576775" y="1535472"/>
            <a:ext cx="8091950" cy="5322528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3996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ИТОГИ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Результатом реализации Программы развития Факультета в образовательной деятельности является:</a:t>
            </a: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BE0A4D-44EB-2444-9605-B54330338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1676710"/>
            <a:ext cx="1803359" cy="23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864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9D213-77E5-F642-AC06-EF44FE6A7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7"/>
          <a:stretch/>
        </p:blipFill>
        <p:spPr>
          <a:xfrm>
            <a:off x="1012874" y="1651494"/>
            <a:ext cx="8131126" cy="520650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3996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ИТОГИ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Результатом реализации Программы развития Факультета в образовательной деятельности является:</a:t>
            </a: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935364910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21E1A-2DE1-7240-9826-8997BAE43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1589003"/>
            <a:ext cx="6375378" cy="520046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2784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3996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ИТОГИ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45" y="1188581"/>
            <a:ext cx="87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Результатом реализации Программы развития Факультета в образовательной деятельности является:</a:t>
            </a: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F62AE-0FE8-794F-9B71-D02271FCE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2B91A-6D4C-5D40-9591-2B89387A33F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FB20CC-0338-184E-ABF3-A8E0EAEA6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40" y="6354607"/>
            <a:ext cx="2337561" cy="3998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80C74B-2E8F-2E44-91D5-23107F863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47" y="6438029"/>
            <a:ext cx="1362168" cy="2330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F6B8C0-60B3-2D4A-9B8F-D128E2C02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12" y="1688228"/>
            <a:ext cx="1299024" cy="3998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FF30D-6FB1-E74D-A16F-DE51587790A5}"/>
              </a:ext>
            </a:extLst>
          </p:cNvPr>
          <p:cNvSpPr txBox="1"/>
          <p:nvPr/>
        </p:nvSpPr>
        <p:spPr>
          <a:xfrm>
            <a:off x="-107679" y="3069575"/>
            <a:ext cx="329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ook Antiqua" panose="02040602050305030304" pitchFamily="18" charset="0"/>
              </a:rPr>
              <a:t>УВЕЛИЧЕНИЕ ДОЛИ ИНОСТРАННЫХ СТУДЕНТОВ НА 7</a:t>
            </a:r>
            <a:r>
              <a:rPr lang="fr-CA" sz="1600" b="1" dirty="0">
                <a:latin typeface="Book Antiqua" panose="02040602050305030304" pitchFamily="18" charset="0"/>
              </a:rPr>
              <a:t>%</a:t>
            </a:r>
            <a:endParaRPr lang="ru-RU" sz="1600" b="1" dirty="0">
              <a:latin typeface="Book Antiqua" panose="02040602050305030304" pitchFamily="18" charset="0"/>
            </a:endParaRPr>
          </a:p>
          <a:p>
            <a:pPr algn="just"/>
            <a:endParaRPr lang="ru-RU" sz="1600" b="1" dirty="0">
              <a:latin typeface="Book Antiqua" panose="0204060205030503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9E14BE-8463-0E4A-A3F2-CC4F02526F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" y="4189233"/>
            <a:ext cx="2312935" cy="18114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D913AC-DEF5-A845-A72E-01059C785B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8" y="3044152"/>
            <a:ext cx="2960555" cy="29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822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1394" y="577334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ПЕРВАЯ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823" y="1737786"/>
            <a:ext cx="856521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Стать основным научно-образовательным центром по подготовке </a:t>
            </a:r>
            <a:r>
              <a:rPr lang="ru-RU" sz="2500" b="1" dirty="0">
                <a:latin typeface="Book Antiqua" panose="02040602050305030304" pitchFamily="18" charset="0"/>
              </a:rPr>
              <a:t>глобально конкурентоспособных, профессиональных </a:t>
            </a:r>
            <a:r>
              <a:rPr lang="ru-RU" sz="25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финансово-экономических кадров </a:t>
            </a:r>
            <a:r>
              <a:rPr lang="ru-RU" sz="2500" b="1" dirty="0">
                <a:latin typeface="Book Antiqua" panose="02040602050305030304" pitchFamily="18" charset="0"/>
              </a:rPr>
              <a:t>для федеральных и региональных органов государственного управления, вертикально-интегрированных минерально-сырьевых и топливно-энергетических компаний, в том числе с государственным участием, финансовых институтов, международных экспертно-исследовательских центров оценки и регулирования развития топливно-энергетического комплекса.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2B92C2B3-E0DB-3044-93D4-0FE7A83DC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7EA490-EC70-D249-A3CE-7E6BA283F016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01617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1394" y="577334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ВТОРАЯ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70499"/>
            <a:ext cx="8775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Сформировать научно-образовательную среду Факультета </a:t>
            </a:r>
            <a:r>
              <a:rPr lang="ru-RU" sz="2800" b="1" i="1" dirty="0">
                <a:latin typeface="Book Antiqua" panose="02040602050305030304" pitchFamily="18" charset="0"/>
              </a:rPr>
              <a:t>способную генерировать,</a:t>
            </a:r>
          </a:p>
          <a:p>
            <a:pPr algn="ctr"/>
            <a:r>
              <a:rPr lang="ru-RU" sz="2800" b="1" i="1" dirty="0">
                <a:latin typeface="Book Antiqua" panose="02040602050305030304" pitchFamily="18" charset="0"/>
              </a:rPr>
              <a:t> во взаимодействии с работодателями, новые знания в области экономики и финансов ТЭК, инновационные образовательные программы, включающие внеаудиторную научно-исследовательскую и проектную деятельность студентов под руководством преподавателей-исследователей, владеющих отраслевыми компетенциями</a:t>
            </a:r>
            <a:r>
              <a:rPr lang="ru-RU" sz="2800" b="1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04086D08-F712-B140-B0CE-2DD033329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0705E4-B54E-1047-B04E-C4679F48CBEB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38936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1394" y="577334"/>
            <a:ext cx="215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ТРЕТЬЯ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77" y="1698705"/>
            <a:ext cx="87917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Обеспечить высокое качество образования </a:t>
            </a:r>
            <a:r>
              <a:rPr lang="ru-RU" sz="2600" b="1" i="1" dirty="0">
                <a:latin typeface="Book Antiqua" panose="02040602050305030304" pitchFamily="18" charset="0"/>
              </a:rPr>
              <a:t>максимально задействовав потенциал научных школ и научно-образовательные ресурсы Финуниверситета в области финансов, экономики, менеджмента, права, прикладной математики, информатики и информационной безопасности, социологии и политологии для качественной междисциплинарной подготовки специалистов, в том числе иностранных, в области экономики и финансов </a:t>
            </a:r>
            <a:r>
              <a:rPr lang="ru-RU" sz="2600" b="1" i="1" dirty="0" smtClean="0">
                <a:latin typeface="Book Antiqua" panose="02040602050305030304" pitchFamily="18" charset="0"/>
              </a:rPr>
              <a:t>топливно-энергетического </a:t>
            </a:r>
            <a:r>
              <a:rPr lang="ru-RU" sz="2600" b="1" i="1" dirty="0">
                <a:latin typeface="Book Antiqua" panose="02040602050305030304" pitchFamily="18" charset="0"/>
              </a:rPr>
              <a:t>комплекса</a:t>
            </a:r>
            <a:endParaRPr lang="ru-RU" sz="26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D9415643-55AC-B84C-80EC-B6C76CF168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C1E545-E41F-C042-AC0D-1952C8461329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443754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0949" y="577334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ЧЕТВЕРТАЯ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981" y="1684530"/>
            <a:ext cx="8747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Совершенствовать образовательный процесс </a:t>
            </a:r>
          </a:p>
          <a:p>
            <a:pPr algn="ctr"/>
            <a:r>
              <a:rPr lang="ru-RU" sz="2600" b="1" dirty="0">
                <a:latin typeface="Book Antiqua" panose="02040602050305030304" pitchFamily="18" charset="0"/>
              </a:rPr>
              <a:t>через различные формы сетевого взаимодействия с ведущими университетами России и мира, учреждениями Российской академии наук, корпоративными научно-образовательными центрами, осуществляющими научно-образовательную деятельность в минерально-сырьевом и топливно-энергетическом секторах экономики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8F1B8BA6-8AB7-EB4B-919F-B91B26466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4B6ED0-42F1-A046-A322-DE9E122804B8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001401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577334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ПЯТАЯ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91687"/>
            <a:ext cx="8775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Усилить взаимодействие с федеральными и региональными органами государственной власти, энергетическими компаниями и профессиональными ассоциациями, </a:t>
            </a:r>
            <a:r>
              <a:rPr lang="ru-RU" sz="2400" b="1" dirty="0">
                <a:latin typeface="Book Antiqua" panose="02040602050305030304" pitchFamily="18" charset="0"/>
              </a:rPr>
              <a:t>вертикально-интегрированными минерально-сырьевыми и топливно-энергетическими компаниями, в том числе с государственным участием, финансовыми институтами, международными экспертно-исследовательскими центрами оценки и регулирования развития топливно-энергетического комплекса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через реализацию совместных общественно значимых мероприятий и научно-образовательных проектов.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14867191-3792-3748-9191-465A6334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653CA-228F-D842-A6CE-BBBBDED2AC71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0550982"/>
      </p:ext>
    </p:extLst>
  </p:cSld>
  <p:clrMapOvr>
    <a:masterClrMapping/>
  </p:clrMapOvr>
  <p:transition spd="slow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МЕЖОТРАСЛЕВОЙ ЭКСПЕРТНЫЙ СОВЕТ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775" y="1172228"/>
            <a:ext cx="81904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Book Antiqua" panose="02040602050305030304" pitchFamily="18" charset="0"/>
              </a:rPr>
              <a:t>	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МЕЖОТРАСЛЕВОЙ ЭКСПЕРТНЫЙ СОВЕТ ПО ПРОБЛЕМАМ ЭКОНОМИКИ И ФИНАНСОВ МИНЕРАЛЬНО-СЫРЬЕВОГО И ТОПЛИВНО-ЭНЕРГЕТИЧЕСКОГО КОМПЛЕКСА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	Возглавляет руководитель исполнительного органа власти – регулятора ТЭК (на согласовании)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	Объединяет представителей отраслей промышленности, общественных союзов и экспертов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	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Цель:  </a:t>
            </a:r>
            <a:r>
              <a:rPr lang="ru-RU" sz="2400" b="1" dirty="0">
                <a:latin typeface="Book Antiqua" panose="02040602050305030304" pitchFamily="18" charset="0"/>
              </a:rPr>
              <a:t>экспертная оценка рисков развития  минерально-сырьевого и топливно-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энергетического комплекса и выработка 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стратегии их минимизации, в том числе на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основе  регулирования взаимоотношений 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между государством и бизнес сообществом 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44C451FE-E8AF-AA44-8F5F-8CE175F6F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124F6-C84A-E94F-B412-0454F106863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83210513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912" y="577334"/>
            <a:ext cx="374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СОЗДАНИЕ ФАКУЛЬТЕТА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196" y="1395108"/>
            <a:ext cx="4403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Book Antiqua" panose="02040602050305030304" pitchFamily="18" charset="0"/>
              </a:rPr>
              <a:t>Создан 10 февраля 2018 года на основании решения Ученого Совета и приказа Ректора Финансового университета от 05.02.2018</a:t>
            </a:r>
          </a:p>
          <a:p>
            <a:pPr algn="just"/>
            <a:r>
              <a:rPr lang="ru-RU" sz="1500" dirty="0">
                <a:latin typeface="Book Antiqua" panose="02040602050305030304" pitchFamily="18" charset="0"/>
              </a:rPr>
              <a:t>№0219/о в целях кадрового обеспечения топливно-энергетического комплекса России высококвалифицированными специалистами в области финансово-экономического управления бизнес-процессами, в том числе внешнеэкономическими, предприятиями, вертикально-интегрированными компаниями и региональными энергетическими системами, отраслями ТЭК.​ </a:t>
            </a:r>
            <a:endParaRPr lang="ru-RU" sz="1500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9274" y="4570441"/>
            <a:ext cx="47347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Book Antiqua" panose="02040602050305030304" pitchFamily="18" charset="0"/>
              </a:rPr>
              <a:t>Основан  на сложившихся традициях Факультета международных экономических отношений, Финансово-экономического факультета</a:t>
            </a:r>
          </a:p>
          <a:p>
            <a:pPr algn="ctr"/>
            <a:r>
              <a:rPr lang="ru-RU" sz="1500" dirty="0">
                <a:latin typeface="Book Antiqua" panose="02040602050305030304" pitchFamily="18" charset="0"/>
              </a:rPr>
              <a:t>и Факультета менеджмента. Факультет аккумулирует научно-образовательные ресурсы Департамента мировой экономики и мировых финансов и Департамента менеджмента, кафедры «Экономика организации».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8763" y="4406659"/>
            <a:ext cx="3864052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3C2A1-2AFE-974D-9416-AC5B5706687F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1ED089-7C51-3F42-9EA5-C7F788176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3" y="4406659"/>
            <a:ext cx="4247842" cy="2024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43DF2C-91A8-744D-B127-9ADB9FAE4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6" y="1202701"/>
            <a:ext cx="3423236" cy="3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44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3336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МЕЖДУНАРОДНЫЙ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НАУЧНО-МЕТОДИЧЕСКИЙ ЦЕНТР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056" y="1245416"/>
            <a:ext cx="8190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МЕЖДУНАРОДНЫЙ НАУЧНО-МЕТОДИЧЕСКИЙ ЦЕНТР ПО ФОРМИРОВАНИЮ ФИНАНСОВО-ЭКОНОМИЧЕСКИХ И ЭКОЛОГИЧЕСКИХ КОМПЕТЕНЦИЙ 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	Объединяет представителей профильных научно-педагогических школ ведущих Университетов мира, топливно-энергетических компаний и регуляторов.</a:t>
            </a:r>
          </a:p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	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Направление деятельности: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Book Antiqua" panose="02040602050305030304" pitchFamily="18" charset="0"/>
              </a:rPr>
              <a:t>участие в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разработке</a:t>
            </a:r>
            <a:r>
              <a:rPr lang="ru-RU" sz="2400" b="1" dirty="0">
                <a:latin typeface="Book Antiqua" panose="02040602050305030304" pitchFamily="18" charset="0"/>
              </a:rPr>
              <a:t> соответствующих профессиональных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стандартов</a:t>
            </a:r>
            <a:r>
              <a:rPr lang="ru-RU" sz="2400" b="1" dirty="0">
                <a:latin typeface="Book Antiqua" panose="02040602050305030304" pitchFamily="18" charset="0"/>
              </a:rPr>
              <a:t> и образовательных программ;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аттестация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latin typeface="Book Antiqua" panose="02040602050305030304" pitchFamily="18" charset="0"/>
              </a:rPr>
              <a:t>образовательных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программ</a:t>
            </a:r>
            <a:r>
              <a:rPr lang="ru-RU" sz="2400" b="1" dirty="0">
                <a:latin typeface="Book Antiqua" panose="0204060205030503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Book Antiqua" panose="02040602050305030304" pitchFamily="18" charset="0"/>
              </a:rPr>
              <a:t>аттестация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специалистов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A4D90D90-AD2D-A046-B2F5-A82F17DED1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79B4D-F6F0-2547-850C-818500420BD5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79060356"/>
      </p:ext>
    </p:extLst>
  </p:cSld>
  <p:clrMapOvr>
    <a:masterClrMapping/>
  </p:clrMapOvr>
  <p:transition spd="slow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НАУЧНО-ОБРАЗОВАТЕЛЬНЫЙ ЦЕНТР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97" y="1245416"/>
            <a:ext cx="81904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НАУЧНО-ОБРАЗОВАТЕЛЬНЫЙ ЦЕНТР СИСТЕМНЫХ ЭКОНОМИКО-МАТЕМАТИЧЕСКИХ ИССЛЕДОВАНИЙ</a:t>
            </a:r>
          </a:p>
          <a:p>
            <a:pPr algn="ctr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 В МИНЕРАЛЬНО-СЫРЬЕВОМ </a:t>
            </a:r>
          </a:p>
          <a:p>
            <a:pPr algn="ctr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И ТОПЛИВНО-ЭНЕРГЕТИЧЕСКОМ КОМПЛЕКСЕ</a:t>
            </a:r>
          </a:p>
          <a:p>
            <a:pPr algn="just"/>
            <a:r>
              <a:rPr lang="ru-RU" sz="2400" b="1" dirty="0">
                <a:latin typeface="Book Antiqua" panose="02040602050305030304" pitchFamily="18" charset="0"/>
              </a:rPr>
              <a:t>	Объединяет научно-исследовательский потенциал Финуниверситета, профильных Университетов, учреждений Российской академии наук и зарубежных партнеров.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	 </a:t>
            </a:r>
            <a:r>
              <a:rPr lang="ru-RU" sz="2400" b="1" i="1" dirty="0">
                <a:latin typeface="Book Antiqua" panose="02040602050305030304" pitchFamily="18" charset="0"/>
              </a:rPr>
              <a:t>Направление деятельности </a:t>
            </a:r>
            <a:r>
              <a:rPr lang="ru-RU" sz="2400" b="1" dirty="0">
                <a:latin typeface="Book Antiqua" panose="02040602050305030304" pitchFamily="18" charset="0"/>
              </a:rPr>
              <a:t>– подготовка кадров и выполнение научных исследований по 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проблемам системного обеспечения 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развития мирового ТЭК на основе интеллектуализации управления по всей 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цепочке создания  добавленной стоимости.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7E3029D7-5168-4E4A-A91A-64DAAF35C8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41EF08-33D9-2D4F-ACB5-F48B8C3FE7DC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86754837"/>
      </p:ext>
    </p:extLst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БАЗОВАЯ КАФЕДРА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691" y="1343890"/>
            <a:ext cx="878869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Book Antiqua" panose="02040602050305030304" pitchFamily="18" charset="0"/>
              </a:rPr>
              <a:t>	</a:t>
            </a:r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БАЗОВАЯ КАФЕДРА «УСТОЙЧИВАЯ ЭНЕРГЕТИКА ДЛЯ ВСЕХ» (</a:t>
            </a:r>
            <a:r>
              <a:rPr lang="en-US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Sustainable Energy for All - SE4All)</a:t>
            </a:r>
            <a:endParaRPr lang="ru-RU" sz="2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	</a:t>
            </a:r>
            <a:r>
              <a:rPr lang="ru-RU" b="1" dirty="0">
                <a:latin typeface="Book Antiqua" panose="02040602050305030304" pitchFamily="18" charset="0"/>
              </a:rPr>
              <a:t> Цель - усиление практической составляющей в процессе подготовки выпускников факультета, 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в том числе иностранных граждан</a:t>
            </a:r>
            <a:r>
              <a:rPr lang="ru-RU" b="1" dirty="0">
                <a:latin typeface="Book Antiqua" panose="02040602050305030304" pitchFamily="18" charset="0"/>
              </a:rPr>
              <a:t>, с учетом мировой энергетической повестки глобальной международной проблематики борьбы с энергетической бедностью. путем формирования и реализации общих подходов и принципов международного сотрудничества в энергетике.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Кафедра SE4All позволит сформировать у обучающихся   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компетенции по реализации современной мировой энергетической повестки </a:t>
            </a:r>
            <a:r>
              <a:rPr lang="ru-RU" b="1" dirty="0">
                <a:latin typeface="Book Antiqua" panose="02040602050305030304" pitchFamily="18" charset="0"/>
              </a:rPr>
              <a:t>через соответствующую образовательную программу магистратуры.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Потенциальные партнеры кафедры «</a:t>
            </a:r>
            <a:r>
              <a:rPr lang="ru-RU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Росатом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», «</a:t>
            </a:r>
            <a:r>
              <a:rPr lang="ru-RU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Ростех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», «</a:t>
            </a:r>
            <a:r>
              <a:rPr lang="ru-RU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Росгидро</a:t>
            </a:r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», «СУЭК», «Фонд национальной энергетической безопасности».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	 Возможный руководитель кафедры - представитель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Российской Федерации в Консультативном совете – основном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руководящем органе Инициативы ООН «Устойчивая </a:t>
            </a:r>
          </a:p>
          <a:p>
            <a:pPr algn="just"/>
            <a:r>
              <a:rPr lang="ru-RU" b="1" dirty="0">
                <a:latin typeface="Book Antiqua" panose="02040602050305030304" pitchFamily="18" charset="0"/>
              </a:rPr>
              <a:t>энергетика для всех» (7-я цель).</a:t>
            </a:r>
          </a:p>
          <a:p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B566313B-F007-3E41-B842-40EF7BB9A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10B603-0EA3-6D40-9E7C-CE047C932742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50934453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6428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ВЫСШАЯ БИЗНЕС ШКОЛА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"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RESOURCES AND ENERGY"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31240"/>
            <a:ext cx="90300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ВЫСШАЯ ИНЖЕНЕРНО-ФИНАНСОВАЯ БИЗНЕС ШКОЛА </a:t>
            </a:r>
          </a:p>
          <a:p>
            <a:pPr algn="ctr"/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"</a:t>
            </a:r>
            <a:r>
              <a:rPr lang="ru-RU" sz="2000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Resources</a:t>
            </a:r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and</a:t>
            </a:r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 err="1">
                <a:solidFill>
                  <a:srgbClr val="256569"/>
                </a:solidFill>
                <a:latin typeface="Book Antiqua" panose="02040602050305030304" pitchFamily="18" charset="0"/>
              </a:rPr>
              <a:t>Energy</a:t>
            </a:r>
            <a:r>
              <a:rPr lang="ru-RU" sz="2000" b="1" dirty="0">
                <a:solidFill>
                  <a:srgbClr val="256569"/>
                </a:solidFill>
                <a:latin typeface="Book Antiqua" panose="02040602050305030304" pitchFamily="18" charset="0"/>
              </a:rPr>
              <a:t>"</a:t>
            </a:r>
          </a:p>
          <a:p>
            <a:pPr lvl="1" algn="just"/>
            <a:r>
              <a:rPr lang="ru-RU" b="1" dirty="0">
                <a:latin typeface="Book Antiqua" panose="02040602050305030304" pitchFamily="18" charset="0"/>
              </a:rPr>
              <a:t>Структурный элемент системы Дополнительного образования Финуниверситета.</a:t>
            </a:r>
          </a:p>
          <a:p>
            <a:pPr lvl="1" algn="just"/>
            <a:r>
              <a:rPr lang="ru-RU" b="1" dirty="0">
                <a:latin typeface="Book Antiqua" panose="02040602050305030304" pitchFamily="18" charset="0"/>
              </a:rPr>
              <a:t>Цель - разработка и реализация, в рамках сетевого взаимодействия с технологическими университетами минерально-сырьевого и топливно-энергетического профиля, программ дополнительного профессионального образования инженерно-экономической направленности, в том числе для выпускников Финуниверситета.</a:t>
            </a:r>
          </a:p>
          <a:p>
            <a:pPr lvl="1" algn="ctr"/>
            <a:endParaRPr lang="ru-RU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lvl="1"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Партнеры:</a:t>
            </a:r>
          </a:p>
          <a:p>
            <a:pPr lvl="1"/>
            <a:r>
              <a:rPr lang="ru-RU" b="1" dirty="0">
                <a:latin typeface="Book Antiqua" panose="02040602050305030304" pitchFamily="18" charset="0"/>
              </a:rPr>
              <a:t> ФГБОУ ВО «Национальный исследовательский  университет «МЭИ», </a:t>
            </a:r>
          </a:p>
          <a:p>
            <a:pPr lvl="1"/>
            <a:r>
              <a:rPr lang="ru-RU" b="1" dirty="0">
                <a:latin typeface="Book Antiqua" panose="02040602050305030304" pitchFamily="18" charset="0"/>
              </a:rPr>
              <a:t>ФГБОУ ВО «Национальный исследовательский университет РГУ нефти и газа им. И.М. Губкина»</a:t>
            </a:r>
          </a:p>
          <a:p>
            <a:pPr lvl="1"/>
            <a:r>
              <a:rPr lang="ru-RU" b="1" dirty="0">
                <a:latin typeface="Book Antiqua" panose="02040602050305030304" pitchFamily="18" charset="0"/>
              </a:rPr>
              <a:t>ФГБОУ ВО "Санкт-Петербургский горный университет", </a:t>
            </a:r>
          </a:p>
          <a:p>
            <a:pPr lvl="1"/>
            <a:r>
              <a:rPr lang="ru-RU" b="1" dirty="0">
                <a:latin typeface="Book Antiqua" panose="02040602050305030304" pitchFamily="18" charset="0"/>
              </a:rPr>
              <a:t>ФГБОУ ВО «Российский государственный университет им. Серго Орджоникидзе» МГРИ-РГГРУ	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1F11E033-D484-7B4D-8C98-16CB93D07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D8793-6DB0-C546-AD09-E405745BF7B5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81855959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44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МИССИЯ ФАКУЛЬТЕТА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981" y="1387579"/>
            <a:ext cx="81306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«Энергия и </a:t>
            </a:r>
            <a:r>
              <a:rPr lang="ru-RU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развитие!»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ENERGY AND DEVELOPMENT</a:t>
            </a:r>
            <a:endParaRPr lang="ru-RU" sz="28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latin typeface="Book Antiqua" panose="02040602050305030304" pitchFamily="18" charset="0"/>
              </a:rPr>
              <a:t>Подготовка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высококвалифицированных конкурентоспособных </a:t>
            </a:r>
            <a:r>
              <a:rPr lang="ru-RU" sz="2400" b="1" dirty="0">
                <a:latin typeface="Book Antiqua" panose="02040602050305030304" pitchFamily="18" charset="0"/>
              </a:rPr>
              <a:t>профессиональных кадров,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востребованных</a:t>
            </a:r>
            <a:r>
              <a:rPr lang="ru-RU" sz="2400" b="1" dirty="0">
                <a:latin typeface="Book Antiqua" panose="02040602050305030304" pitchFamily="18" charset="0"/>
              </a:rPr>
              <a:t> компаниями и финансовыми институтами минерально-сырьевого и топливно-энергетического комплекса, способных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добиваться высоких результатов</a:t>
            </a:r>
            <a:r>
              <a:rPr lang="ru-RU" sz="2400" b="1" dirty="0">
                <a:latin typeface="Book Antiqua" panose="02040602050305030304" pitchFamily="18" charset="0"/>
              </a:rPr>
              <a:t> в финансово-экономической и организационно-производственной деятельности, в том числе в государственных органах власти, выполнять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результативные научные исследования </a:t>
            </a:r>
            <a:r>
              <a:rPr lang="ru-RU" sz="2400" b="1" dirty="0">
                <a:latin typeface="Book Antiqua" panose="02040602050305030304" pitchFamily="18" charset="0"/>
              </a:rPr>
              <a:t>и </a:t>
            </a:r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экспертные оценки </a:t>
            </a:r>
            <a:r>
              <a:rPr lang="ru-RU" sz="2400" b="1" dirty="0">
                <a:latin typeface="Book Antiqua" panose="02040602050305030304" pitchFamily="18" charset="0"/>
              </a:rPr>
              <a:t>в международных исследовательских центрах по всему спектру глобальных вопросов современного развития ТЭК.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1394F8-7140-CD4D-87F8-F8911D08E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6EB02-35B6-984B-AAA6-6EBCA751276A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21635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33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ЦЕЛИ РАЗВИТИЯ ФАКУЛЬТЕТА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4" y="1343890"/>
            <a:ext cx="83341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Стать основным научно-образовательным центром по подготовке финансово-экономических кадров для ТЭК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Сформировать комфортную научно-образовательную среду Факультета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Обеспечить высокое качество образования </a:t>
            </a:r>
            <a:r>
              <a:rPr lang="ru-RU" sz="2400" b="1" dirty="0" smtClean="0">
                <a:latin typeface="Book Antiqua" panose="02040602050305030304" pitchFamily="18" charset="0"/>
              </a:rPr>
              <a:t>по востребованным программам обучения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Совершенствовать образовательный процесс через различные формы сетевого взаимодействия 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Усилить взаимодействие с федеральными и 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региональными органами государственного управления, </a:t>
            </a:r>
            <a:r>
              <a:rPr lang="ru-RU" sz="2400" b="1" dirty="0" smtClean="0">
                <a:latin typeface="Book Antiqua" panose="02040602050305030304" pitchFamily="18" charset="0"/>
              </a:rPr>
              <a:t>топливно-энергетическими </a:t>
            </a:r>
            <a:r>
              <a:rPr lang="ru-RU" sz="2400" b="1" dirty="0">
                <a:latin typeface="Book Antiqua" panose="02040602050305030304" pitchFamily="18" charset="0"/>
              </a:rPr>
              <a:t>компаниями и профессиональными ассоциациями </a:t>
            </a: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F3FA33CD-34D8-A64F-B060-F12DF5852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82032" y="4617013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57FB9-AA2D-2047-8A8E-39A44E70AB6F}"/>
              </a:ext>
            </a:extLst>
          </p:cNvPr>
          <p:cNvSpPr txBox="1"/>
          <p:nvPr/>
        </p:nvSpPr>
        <p:spPr>
          <a:xfrm>
            <a:off x="0" y="6435207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856017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8834"/>
            <a:ext cx="544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МОДЕРНИЗАЦИЯ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ОБРАЗОВАТЕЛЬНОГО ПРОЦЕССА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63" y="1657041"/>
            <a:ext cx="87196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Book Antiqua" panose="02040602050305030304" pitchFamily="18" charset="0"/>
              </a:rPr>
              <a:t>1. Мониторинг эффективности реализуемых образовательных программ и профилей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2. Актуализация существующих образовательных программ.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3. Расширение возможностей прохождения студентами практик и раннего трудоустройства.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4. Расширение возможностей повышения квалификации и прохождения стажировок преподавателями.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5. Разработка </a:t>
            </a:r>
            <a:r>
              <a:rPr lang="ru-RU" sz="2200" b="1" dirty="0" smtClean="0">
                <a:latin typeface="Book Antiqua" panose="02040602050305030304" pitchFamily="18" charset="0"/>
              </a:rPr>
              <a:t>и реализация (совместно </a:t>
            </a:r>
            <a:r>
              <a:rPr lang="ru-RU" sz="2200" b="1" dirty="0">
                <a:latin typeface="Book Antiqua" panose="02040602050305030304" pitchFamily="18" charset="0"/>
              </a:rPr>
              <a:t>с Ассоциацией выпускников) концепции «профессионального сопровождения» и наставничества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6. Разработка профильных дополнительных профессиональных образовательных программ.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7. Привлечение потенциальных работодателей к 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учебному процессу.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6AF0E3-409B-0B4A-A75C-AB16A9A2F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83CCC4-1941-5D4C-A3D9-D8E2E4BEE188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421347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" y="438834"/>
            <a:ext cx="519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ОБРАЗОВАТЕЛЬНОГО ПРОЦЕССА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" y="1430387"/>
            <a:ext cx="89385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Book Antiqua" panose="02040602050305030304" pitchFamily="18" charset="0"/>
              </a:rPr>
              <a:t>Разработка в рамках междисциплинарной подготовки новых образовательных программ бакалавриата и профилей магистратуры: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 - 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«</a:t>
            </a:r>
            <a:r>
              <a:rPr lang="ru-RU" sz="2200" b="1" dirty="0">
                <a:latin typeface="Book Antiqua" panose="02040602050305030304" pitchFamily="18" charset="0"/>
              </a:rPr>
              <a:t>Интеллектуальные системы управления объектами топливно-энергетического комплекса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r>
              <a:rPr lang="ru-RU" sz="2200" b="1" dirty="0">
                <a:latin typeface="Book Antiqua" panose="02040602050305030304" pitchFamily="18" charset="0"/>
              </a:rPr>
              <a:t>;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 - 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«</a:t>
            </a:r>
            <a:r>
              <a:rPr lang="ru-RU" sz="2200" b="1" dirty="0">
                <a:latin typeface="Book Antiqua" panose="02040602050305030304" pitchFamily="18" charset="0"/>
              </a:rPr>
              <a:t>Управление проектами в энергетике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r>
              <a:rPr lang="ru-RU" sz="2200" b="1" dirty="0">
                <a:latin typeface="Book Antiqua" panose="02040602050305030304" pitchFamily="18" charset="0"/>
              </a:rPr>
              <a:t>;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 - 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«</a:t>
            </a:r>
            <a:r>
              <a:rPr lang="ru-RU" sz="2200" b="1" dirty="0">
                <a:latin typeface="Book Antiqua" panose="02040602050305030304" pitchFamily="18" charset="0"/>
              </a:rPr>
              <a:t>Юридическое сопровождение бизнеса в топливно-энергетическом комплексе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r>
              <a:rPr lang="ru-RU" sz="2200" b="1" dirty="0">
                <a:latin typeface="Book Antiqua" panose="02040602050305030304" pitchFamily="18" charset="0"/>
              </a:rPr>
              <a:t>;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 - 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«</a:t>
            </a:r>
            <a:r>
              <a:rPr lang="ru-RU" sz="2200" b="1" dirty="0">
                <a:latin typeface="Book Antiqua" panose="02040602050305030304" pitchFamily="18" charset="0"/>
              </a:rPr>
              <a:t>Устойчивая энергетика для всех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  <a:r>
              <a:rPr lang="ru-RU" sz="2200" b="1" dirty="0">
                <a:latin typeface="Book Antiqua" panose="02040602050305030304" pitchFamily="18" charset="0"/>
              </a:rPr>
              <a:t> (</a:t>
            </a:r>
            <a:r>
              <a:rPr lang="ru-RU" sz="2200" b="1" dirty="0" err="1">
                <a:latin typeface="Book Antiqua" panose="02040602050305030304" pitchFamily="18" charset="0"/>
              </a:rPr>
              <a:t>Sustainable</a:t>
            </a:r>
            <a:r>
              <a:rPr lang="ru-RU" sz="2200" b="1" dirty="0"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latin typeface="Book Antiqua" panose="02040602050305030304" pitchFamily="18" charset="0"/>
              </a:rPr>
              <a:t>Energy</a:t>
            </a:r>
            <a:r>
              <a:rPr lang="ru-RU" sz="2200" b="1" dirty="0"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latin typeface="Book Antiqua" panose="02040602050305030304" pitchFamily="18" charset="0"/>
              </a:rPr>
              <a:t>for</a:t>
            </a:r>
            <a:r>
              <a:rPr lang="ru-RU" sz="2200" b="1" dirty="0"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latin typeface="Book Antiqua" panose="02040602050305030304" pitchFamily="18" charset="0"/>
              </a:rPr>
              <a:t>All</a:t>
            </a:r>
            <a:r>
              <a:rPr lang="ru-RU" sz="2200" b="1" dirty="0">
                <a:latin typeface="Book Antiqua" panose="02040602050305030304" pitchFamily="18" charset="0"/>
              </a:rPr>
              <a:t>).</a:t>
            </a:r>
          </a:p>
          <a:p>
            <a:r>
              <a:rPr lang="ru-RU" sz="1200" b="1" dirty="0">
                <a:latin typeface="Book Antiqua" panose="02040602050305030304" pitchFamily="18" charset="0"/>
              </a:rPr>
              <a:t>  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 </a:t>
            </a:r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Разрабатываемые образовательные программы</a:t>
            </a:r>
          </a:p>
          <a:p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 на первом этапе проходят апробацию и </a:t>
            </a:r>
          </a:p>
          <a:p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согласование с работодателями через </a:t>
            </a:r>
          </a:p>
          <a:p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реализацию соответствующих модулей </a:t>
            </a:r>
          </a:p>
          <a:p>
            <a:r>
              <a:rPr lang="ru-RU" sz="2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 системе дополнительного образования.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61D917-25FC-5143-AAFA-679E738CE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B43B17-E16D-2C41-94DC-5804261045DE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3809660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8834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 МОДЕРНИЗАЦИИ ОБРАЗОВАТЕЛЬНОГО ПРОЦЕССА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609253"/>
            <a:ext cx="87099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Book Antiqua" panose="02040602050305030304" pitchFamily="18" charset="0"/>
              </a:rPr>
              <a:t>	Предоставление каждому студенту возможности формирования профиля компетенций посредством </a:t>
            </a:r>
            <a:r>
              <a:rPr lang="ru-RU" sz="22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выбора индивидуальной </a:t>
            </a:r>
            <a:r>
              <a:rPr lang="ru-RU" sz="2200" b="1" i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отраслевой образовательной </a:t>
            </a:r>
            <a:r>
              <a:rPr lang="ru-RU" sz="22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траектории </a:t>
            </a:r>
            <a:r>
              <a:rPr lang="ru-RU" sz="2200" b="1" dirty="0">
                <a:latin typeface="Book Antiqua" panose="02040602050305030304" pitchFamily="18" charset="0"/>
              </a:rPr>
              <a:t>с использованием информационных ресурсов образовательного портала Финуниверситета.</a:t>
            </a:r>
          </a:p>
          <a:p>
            <a:r>
              <a:rPr lang="ru-RU" sz="2200" b="1" dirty="0">
                <a:latin typeface="Book Antiqua" panose="02040602050305030304" pitchFamily="18" charset="0"/>
              </a:rPr>
              <a:t>	</a:t>
            </a:r>
            <a:r>
              <a:rPr lang="ru-RU" sz="22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Усиление практико-ориентированного обучения</a:t>
            </a:r>
            <a:r>
              <a:rPr lang="ru-RU" sz="2200" b="1" dirty="0">
                <a:latin typeface="Book Antiqua" panose="02040602050305030304" pitchFamily="18" charset="0"/>
              </a:rPr>
              <a:t>, начиная с первых курсов через систему внеаудиторных мероприятий, на старших курсах через НИРС сочлененную с тематиками курсовых работ и выпускных квалификационных работ, </a:t>
            </a:r>
            <a:r>
              <a:rPr lang="ru-RU" sz="22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разрабатываемых совместно с работодателями по наиболее </a:t>
            </a:r>
          </a:p>
          <a:p>
            <a:r>
              <a:rPr lang="ru-RU" sz="22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актуальным отраслевым проектам</a:t>
            </a:r>
            <a:r>
              <a:rPr lang="ru-RU" sz="2200" b="1" dirty="0">
                <a:latin typeface="Book Antiqua" panose="02040602050305030304" pitchFamily="18" charset="0"/>
              </a:rPr>
              <a:t>, участниками реализации которых должны стать выпускники Факультета.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262873-1C22-3643-8E00-D642C1A65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7B376C-A362-A641-A52A-59E90E47955D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37902480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8834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ОРГАНИЗАЦИОННОЙ СТРУКТУРЫ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46" y="1343890"/>
            <a:ext cx="86319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Book Antiqua" panose="02040602050305030304" pitchFamily="18" charset="0"/>
              </a:rPr>
              <a:t>	Формируемая организационная структура направлена на </a:t>
            </a:r>
            <a:r>
              <a:rPr lang="ru-RU" sz="2600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максимальное использование потенциала Финуниверситета </a:t>
            </a:r>
            <a:r>
              <a:rPr lang="ru-RU" sz="2600" b="1" dirty="0">
                <a:latin typeface="Book Antiqua" panose="02040602050305030304" pitchFamily="18" charset="0"/>
              </a:rPr>
              <a:t>и партнеров для: </a:t>
            </a:r>
          </a:p>
          <a:p>
            <a:r>
              <a:rPr lang="ru-RU" sz="2600" b="1" dirty="0">
                <a:latin typeface="Book Antiqua" panose="02040602050305030304" pitchFamily="18" charset="0"/>
              </a:rPr>
              <a:t>	- обеспечения подготовки и успешного трудоустройства выпускников в соответствии с профилем образовательных программ;</a:t>
            </a:r>
          </a:p>
          <a:p>
            <a:r>
              <a:rPr lang="ru-RU" sz="2600" b="1" dirty="0">
                <a:latin typeface="Book Antiqua" panose="02040602050305030304" pitchFamily="18" charset="0"/>
              </a:rPr>
              <a:t>	-  решения финансово –экономических и  социальных задач, стоящих перед </a:t>
            </a:r>
            <a:r>
              <a:rPr lang="ru-RU" sz="2600" b="1" dirty="0" smtClean="0">
                <a:latin typeface="Book Antiqua" panose="02040602050305030304" pitchFamily="18" charset="0"/>
              </a:rPr>
              <a:t>топливно-энергетическим </a:t>
            </a:r>
            <a:r>
              <a:rPr lang="ru-RU" sz="2600" b="1" dirty="0">
                <a:latin typeface="Book Antiqua" panose="02040602050305030304" pitchFamily="18" charset="0"/>
              </a:rPr>
              <a:t>комплексом, с учетом роли России в мировом сообществе.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6365A1-5AF6-E94F-91AF-C681CF901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68073" b="55897"/>
          <a:stretch/>
        </p:blipFill>
        <p:spPr>
          <a:xfrm>
            <a:off x="7110524" y="4670474"/>
            <a:ext cx="1919494" cy="218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AB9AE6-1823-0340-BC17-92519ACD6273}"/>
              </a:ext>
            </a:extLst>
          </p:cNvPr>
          <p:cNvSpPr txBox="1"/>
          <p:nvPr/>
        </p:nvSpPr>
        <p:spPr>
          <a:xfrm>
            <a:off x="0" y="643520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Book Antiqua" panose="0204060205030503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81068060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11637</TotalTime>
  <Words>1147</Words>
  <Application>Microsoft Office PowerPoint</Application>
  <PresentationFormat>Экран (4:3)</PresentationFormat>
  <Paragraphs>242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Петров Иван Васильевич</cp:lastModifiedBy>
  <cp:revision>68</cp:revision>
  <cp:lastPrinted>2018-10-22T09:55:02Z</cp:lastPrinted>
  <dcterms:created xsi:type="dcterms:W3CDTF">2016-09-22T16:49:19Z</dcterms:created>
  <dcterms:modified xsi:type="dcterms:W3CDTF">2018-10-25T11:03:14Z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