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  <p:sldMasterId id="2147483722" r:id="rId5"/>
  </p:sldMasterIdLst>
  <p:notesMasterIdLst>
    <p:notesMasterId r:id="rId26"/>
  </p:notesMasterIdLst>
  <p:sldIdLst>
    <p:sldId id="256" r:id="rId6"/>
    <p:sldId id="383" r:id="rId7"/>
    <p:sldId id="366" r:id="rId8"/>
    <p:sldId id="387" r:id="rId9"/>
    <p:sldId id="368" r:id="rId10"/>
    <p:sldId id="369" r:id="rId11"/>
    <p:sldId id="393" r:id="rId12"/>
    <p:sldId id="396" r:id="rId13"/>
    <p:sldId id="371" r:id="rId14"/>
    <p:sldId id="388" r:id="rId15"/>
    <p:sldId id="399" r:id="rId16"/>
    <p:sldId id="400" r:id="rId17"/>
    <p:sldId id="395" r:id="rId18"/>
    <p:sldId id="402" r:id="rId19"/>
    <p:sldId id="394" r:id="rId20"/>
    <p:sldId id="385" r:id="rId21"/>
    <p:sldId id="389" r:id="rId22"/>
    <p:sldId id="391" r:id="rId23"/>
    <p:sldId id="401" r:id="rId24"/>
    <p:sldId id="363" r:id="rId25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20A515-D72D-204F-9F65-D6EA5A0EAD38}">
          <p14:sldIdLst>
            <p14:sldId id="256"/>
            <p14:sldId id="383"/>
            <p14:sldId id="366"/>
            <p14:sldId id="387"/>
            <p14:sldId id="368"/>
            <p14:sldId id="369"/>
            <p14:sldId id="393"/>
            <p14:sldId id="396"/>
            <p14:sldId id="371"/>
            <p14:sldId id="388"/>
            <p14:sldId id="399"/>
            <p14:sldId id="400"/>
            <p14:sldId id="395"/>
            <p14:sldId id="402"/>
            <p14:sldId id="394"/>
            <p14:sldId id="385"/>
            <p14:sldId id="389"/>
            <p14:sldId id="391"/>
            <p14:sldId id="401"/>
          </p14:sldIdLst>
        </p14:section>
        <p14:section name="Раздел без заголовка" id="{0C7DEEC0-B4C9-4390-91C0-79CF85F83041}">
          <p14:sldIdLst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66A"/>
    <a:srgbClr val="256569"/>
    <a:srgbClr val="800000"/>
    <a:srgbClr val="FFFFFF"/>
    <a:srgbClr val="5B9BD5"/>
    <a:srgbClr val="D7D7D7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46" autoAdjust="0"/>
    <p:restoredTop sz="93767" autoAdjust="0"/>
  </p:normalViewPr>
  <p:slideViewPr>
    <p:cSldViewPr snapToGrid="0">
      <p:cViewPr varScale="1">
        <p:scale>
          <a:sx n="59" d="100"/>
          <a:sy n="59" d="100"/>
        </p:scale>
        <p:origin x="120" y="1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xeon\&#1054;&#1073;&#1097;&#1080;&#1077;%20&#1076;&#1086;&#1082;&#1091;&#1084;&#1077;&#1085;&#1090;&#1099;\&#1044;&#1086;&#1082;&#1091;&#1084;&#1077;&#1085;&#1090;&#1099;%20&#1055;&#1060;&#1059;\&#1054;&#1058;&#1044;&#1045;&#1051;%20&#1040;&#1053;&#1040;&#1051;&#1048;&#1047;&#1040;%20&#1048;%20&#1055;&#1051;&#1040;&#1053;&#1048;&#1056;&#1054;&#1042;&#1040;&#1053;&#1048;&#1071;\&#1041;&#1102;&#1076;&#1078;&#1077;&#1090;%20&#1060;&#1059;%202019%20&#1075;&#1086;&#1076;\&#1044;&#1086;&#1082;&#1083;&#1072;&#1076;%20&#1085;&#1072;%20&#1059;&#1057;%20&#1086;%20&#1055;&#1060;&#1061;&#1044;%202019\&#1048;&#1085;&#1092;&#1086;&#1088;&#1084;&#1072;&#1094;&#1080;&#1103;%20&#1076;&#1083;&#1103;%20&#1089;&#1083;&#1072;&#1081;&#1076;&#1086;&#1074;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xeon\&#1054;&#1073;&#1097;&#1080;&#1077;%20&#1076;&#1086;&#1082;&#1091;&#1084;&#1077;&#1085;&#1090;&#1099;\&#1044;&#1086;&#1082;&#1091;&#1084;&#1077;&#1085;&#1090;&#1099;%20&#1055;&#1060;&#1059;\&#1054;&#1058;&#1044;&#1045;&#1051;%20&#1040;&#1053;&#1040;&#1051;&#1048;&#1047;&#1040;%20&#1048;%20&#1055;&#1051;&#1040;&#1053;&#1048;&#1056;&#1054;&#1042;&#1040;&#1053;&#1048;&#1071;\&#1041;&#1102;&#1076;&#1078;&#1077;&#1090;%20&#1060;&#1059;%202019%20&#1075;&#1086;&#1076;\&#1044;&#1086;&#1082;&#1083;&#1072;&#1076;%20&#1085;&#1072;%20&#1059;&#1057;%20&#1086;%20&#1055;&#1060;&#1061;&#1044;%202019\&#1048;&#1085;&#1092;&#1086;&#1088;&#1084;&#1072;&#1094;&#1080;&#1103;%20&#1076;&#1083;&#1103;%20&#1089;&#1083;&#1072;&#1081;&#1076;&#1086;&#1074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xeon\&#1054;&#1073;&#1097;&#1080;&#1077;%20&#1076;&#1086;&#1082;&#1091;&#1084;&#1077;&#1085;&#1090;&#1099;\&#1044;&#1086;&#1082;&#1091;&#1084;&#1077;&#1085;&#1090;&#1099;%20&#1055;&#1060;&#1059;\&#1054;&#1058;&#1044;&#1045;&#1051;%20&#1040;&#1053;&#1040;&#1051;&#1048;&#1047;&#1040;%20&#1048;%20&#1055;&#1051;&#1040;&#1053;&#1048;&#1056;&#1054;&#1042;&#1040;&#1053;&#1048;&#1071;\&#1041;&#1102;&#1076;&#1078;&#1077;&#1090;%20&#1060;&#1059;%202019%20&#1075;&#1086;&#1076;\&#1044;&#1086;&#1082;&#1083;&#1072;&#1076;%20&#1085;&#1072;%20&#1059;&#1057;%20&#1086;%20&#1055;&#1060;&#1061;&#1044;%202019\&#1042;&#1099;&#1087;&#1083;&#1072;&#1090;&#1099;%20&#1076;&#1077;&#1090;&#1103;&#1084;-&#1089;&#1080;&#1088;&#1086;&#1090;&#1072;&#1084;%20&#1089;&#1074;&#1086;&#1076;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xeon\&#1054;&#1073;&#1097;&#1080;&#1077;%20&#1076;&#1086;&#1082;&#1091;&#1084;&#1077;&#1085;&#1090;&#1099;\&#1044;&#1086;&#1082;&#1091;&#1084;&#1077;&#1085;&#1090;&#1099;%20&#1055;&#1060;&#1059;\&#1054;&#1058;&#1044;&#1045;&#1051;%20&#1040;&#1053;&#1040;&#1051;&#1048;&#1047;&#1040;%20&#1048;%20&#1055;&#1051;&#1040;&#1053;&#1048;&#1056;&#1054;&#1042;&#1040;&#1053;&#1048;&#1071;\&#1041;&#1102;&#1076;&#1078;&#1077;&#1090;%20&#1060;&#1059;%202019%20&#1075;&#1086;&#1076;\&#1044;&#1086;&#1082;&#1083;&#1072;&#1076;%20&#1085;&#1072;%20&#1059;&#1057;%20&#1086;%20&#1055;&#1060;&#1061;&#1044;%202019\&#1048;&#1085;&#1092;&#1086;&#1088;&#1084;&#1072;&#1094;&#1080;&#1103;%20&#1076;&#1083;&#1103;%20&#1089;&#1083;&#1072;&#1081;&#1076;&#1086;&#1074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xeon\&#1054;&#1073;&#1097;&#1080;&#1077;%20&#1076;&#1086;&#1082;&#1091;&#1084;&#1077;&#1085;&#1090;&#1099;\&#1044;&#1086;&#1082;&#1091;&#1084;&#1077;&#1085;&#1090;&#1099;%20&#1055;&#1060;&#1059;\&#1054;&#1058;&#1044;&#1045;&#1051;%20&#1040;&#1053;&#1040;&#1051;&#1048;&#1047;&#1040;%20&#1048;%20&#1055;&#1051;&#1040;&#1053;&#1048;&#1056;&#1054;&#1042;&#1040;&#1053;&#1048;&#1071;\&#1041;&#1102;&#1076;&#1078;&#1077;&#1090;%20&#1060;&#1059;%202019%20&#1075;&#1086;&#1076;\&#1044;&#1086;&#1082;&#1083;&#1072;&#1076;%20&#1085;&#1072;%20&#1059;&#1057;%20&#1086;%20&#1055;&#1060;&#1061;&#1044;%202019\&#1048;&#1085;&#1092;&#1086;&#1088;&#1084;&#1072;&#1094;&#1080;&#1103;%20&#1076;&#1083;&#1103;%20&#1089;&#1083;&#1072;&#1081;&#1076;&#1086;&#1074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xeon\&#1054;&#1073;&#1097;&#1080;&#1077;%20&#1076;&#1086;&#1082;&#1091;&#1084;&#1077;&#1085;&#1090;&#1099;\&#1044;&#1086;&#1082;&#1091;&#1084;&#1077;&#1085;&#1090;&#1099;%20&#1055;&#1060;&#1059;\&#1054;&#1058;&#1044;&#1045;&#1051;%20&#1040;&#1053;&#1040;&#1051;&#1048;&#1047;&#1040;%20&#1048;%20&#1055;&#1051;&#1040;&#1053;&#1048;&#1056;&#1054;&#1042;&#1040;&#1053;&#1048;&#1071;\&#1041;&#1102;&#1076;&#1078;&#1077;&#1090;%20&#1060;&#1059;%202019%20&#1075;&#1086;&#1076;\&#1044;&#1086;&#1082;&#1083;&#1072;&#1076;%20&#1085;&#1072;%20&#1059;&#1057;%20&#1086;%20&#1055;&#1060;&#1061;&#1044;%202019\&#1048;&#1085;&#1092;&#1086;&#1088;&#1084;&#1072;&#1094;&#1080;&#1103;%20&#1076;&#1083;&#1103;%20&#1089;&#1083;&#1072;&#1081;&#1076;&#1086;&#1074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xeon\&#1054;&#1073;&#1097;&#1080;&#1077;%20&#1076;&#1086;&#1082;&#1091;&#1084;&#1077;&#1085;&#1090;&#1099;\&#1044;&#1086;&#1082;&#1091;&#1084;&#1077;&#1085;&#1090;&#1099;%20&#1055;&#1060;&#1059;\&#1054;&#1058;&#1044;&#1045;&#1051;%20&#1040;&#1053;&#1040;&#1051;&#1048;&#1047;&#1040;%20&#1048;%20&#1055;&#1051;&#1040;&#1053;&#1048;&#1056;&#1054;&#1042;&#1040;&#1053;&#1048;&#1071;\&#1041;&#1102;&#1076;&#1078;&#1077;&#1090;%20&#1060;&#1059;%202019%20&#1075;&#1086;&#1076;\&#1044;&#1086;&#1082;&#1083;&#1072;&#1076;%20&#1085;&#1072;%20&#1059;&#1057;%20&#1086;%20&#1055;&#1060;&#1061;&#1044;%202019\&#1048;&#1085;&#1092;&#1086;&#1088;&#1084;&#1072;&#1094;&#1080;&#1103;%20&#1076;&#1083;&#1103;%20&#1089;&#1083;&#1072;&#1081;&#1076;&#1086;&#1074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78118890373358E-2"/>
          <c:y val="2.0238245988530912E-2"/>
          <c:w val="0.6961319726730909"/>
          <c:h val="0.905860968841197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'Поступления ФУ 2'!$H$4</c:f>
              <c:strCache>
                <c:ptCount val="1"/>
                <c:pt idx="0">
                  <c:v>Субсидия на финансовое обеспечение выполнения государственного задания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C5E6-451A-821C-DDA7FF05EA9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C5E6-451A-821C-DDA7FF05EA9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C5E6-451A-821C-DDA7FF05EA9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C5E6-451A-821C-DDA7FF05EA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'Поступления ФУ 2'!$I$3:$L$3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'Поступления ФУ 2'!$I$4:$L$4</c:f>
              <c:numCache>
                <c:formatCode>#\ ##0.0</c:formatCode>
                <c:ptCount val="4"/>
                <c:pt idx="0">
                  <c:v>2725.8</c:v>
                </c:pt>
                <c:pt idx="1">
                  <c:v>3183.7</c:v>
                </c:pt>
                <c:pt idx="2">
                  <c:v>3612.8</c:v>
                </c:pt>
                <c:pt idx="3">
                  <c:v>3903.1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6-451A-821C-DDA7FF05EA97}"/>
            </c:ext>
          </c:extLst>
        </c:ser>
        <c:ser>
          <c:idx val="1"/>
          <c:order val="1"/>
          <c:tx>
            <c:strRef>
              <c:f>'Поступления ФУ 2'!$H$5</c:f>
              <c:strCache>
                <c:ptCount val="1"/>
                <c:pt idx="0">
                  <c:v>Субсидии на иные цели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5E6-451A-821C-DDA7FF05EA9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5E6-451A-821C-DDA7FF05EA9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5E6-451A-821C-DDA7FF05EA9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C5E6-451A-821C-DDA7FF05EA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4666A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'Поступления ФУ 2'!$I$3:$L$3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'Поступления ФУ 2'!$I$5:$L$5</c:f>
              <c:numCache>
                <c:formatCode>#\ ##0.0</c:formatCode>
                <c:ptCount val="4"/>
                <c:pt idx="0">
                  <c:v>1026.5999999999999</c:v>
                </c:pt>
                <c:pt idx="1">
                  <c:v>1002.8</c:v>
                </c:pt>
                <c:pt idx="2">
                  <c:v>783</c:v>
                </c:pt>
                <c:pt idx="3">
                  <c:v>1029.2000000000003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E6-451A-821C-DDA7FF05EA97}"/>
            </c:ext>
          </c:extLst>
        </c:ser>
        <c:ser>
          <c:idx val="2"/>
          <c:order val="2"/>
          <c:tx>
            <c:strRef>
              <c:f>'Поступления ФУ 2'!$H$6</c:f>
              <c:strCache>
                <c:ptCount val="1"/>
                <c:pt idx="0">
                  <c:v>Субсидии на осуществление капитальных вложений (ФАИП)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5E6-451A-821C-DDA7FF05EA9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E6-451A-821C-DDA7FF05EA9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E6-451A-821C-DDA7FF05EA9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C5E6-451A-821C-DDA7FF05EA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4666A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'Поступления ФУ 2'!$I$3:$L$3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'Поступления ФУ 2'!$I$6:$L$6</c:f>
              <c:numCache>
                <c:formatCode>General</c:formatCode>
                <c:ptCount val="4"/>
                <c:pt idx="0" formatCode="#\ ##0.0">
                  <c:v>0</c:v>
                </c:pt>
                <c:pt idx="1">
                  <c:v>0</c:v>
                </c:pt>
                <c:pt idx="2" formatCode="#\ ##0.0">
                  <c:v>0</c:v>
                </c:pt>
                <c:pt idx="3" formatCode="#\ ##0.0">
                  <c:v>54.2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E6-451A-821C-DDA7FF05EA97}"/>
            </c:ext>
          </c:extLst>
        </c:ser>
        <c:ser>
          <c:idx val="3"/>
          <c:order val="3"/>
          <c:tx>
            <c:strRef>
              <c:f>'Поступления ФУ 2'!$H$7</c:f>
              <c:strCache>
                <c:ptCount val="1"/>
                <c:pt idx="0">
                  <c:v>Средства от приносящей доход деятельности
(с НДС)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5E6-451A-821C-DDA7FF05EA9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5E6-451A-821C-DDA7FF05EA9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5E6-451A-821C-DDA7FF05EA9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5E6-451A-821C-DDA7FF05EA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4666A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'Поступления ФУ 2'!$I$3:$L$3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'Поступления ФУ 2'!$I$7:$L$7</c:f>
              <c:numCache>
                <c:formatCode>#\ ##0.0</c:formatCode>
                <c:ptCount val="4"/>
                <c:pt idx="0">
                  <c:v>3233.9</c:v>
                </c:pt>
                <c:pt idx="1">
                  <c:v>3391.8</c:v>
                </c:pt>
                <c:pt idx="2">
                  <c:v>3630.9</c:v>
                </c:pt>
                <c:pt idx="3">
                  <c:v>4073.2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E6-451A-821C-DDA7FF05E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77038648"/>
        <c:axId val="617618032"/>
      </c:barChart>
      <c:catAx>
        <c:axId val="577038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  <c:crossAx val="617618032"/>
        <c:crosses val="autoZero"/>
        <c:auto val="1"/>
        <c:lblAlgn val="ctr"/>
        <c:lblOffset val="100"/>
        <c:noMultiLvlLbl val="0"/>
      </c:catAx>
      <c:valAx>
        <c:axId val="61761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  <c:crossAx val="577038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911907672190793"/>
          <c:y val="4.3842497954819079E-2"/>
          <c:w val="0.22927646544181979"/>
          <c:h val="0.950216929876927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67172833902300022"/>
          <c:h val="0.82052606810238138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explosion val="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8A0-4C1A-BD28-7179B26A172D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8A0-4C1A-BD28-7179B26A172D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8A0-4C1A-BD28-7179B26A172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8A0-4C1A-BD28-7179B26A172D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8A0-4C1A-BD28-7179B26A172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8A0-4C1A-BD28-7179B26A172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8A0-4C1A-BD28-7179B26A172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68A0-4C1A-BD28-7179B26A172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68A0-4C1A-BD28-7179B26A172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68A0-4C1A-BD28-7179B26A172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68A0-4C1A-BD28-7179B26A172D}"/>
              </c:ext>
            </c:extLst>
          </c:dPt>
          <c:dPt>
            <c:idx val="1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68A0-4C1A-BD28-7179B26A172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68A0-4C1A-BD28-7179B26A172D}"/>
              </c:ext>
            </c:extLst>
          </c:dPt>
          <c:dLbls>
            <c:dLbl>
              <c:idx val="0"/>
              <c:layout>
                <c:manualLayout>
                  <c:x val="-0.20762515439470711"/>
                  <c:y val="-0.1231168189676463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A0-4C1A-BD28-7179B26A172D}"/>
                </c:ext>
              </c:extLst>
            </c:dLbl>
            <c:dLbl>
              <c:idx val="1"/>
              <c:layout>
                <c:manualLayout>
                  <c:x val="2.0645291127556007E-2"/>
                  <c:y val="3.80821204259282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A0-4C1A-BD28-7179B26A172D}"/>
                </c:ext>
              </c:extLst>
            </c:dLbl>
            <c:dLbl>
              <c:idx val="2"/>
              <c:layout>
                <c:manualLayout>
                  <c:x val="-1.8343722931462733E-2"/>
                  <c:y val="5.77788017509942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A0-4C1A-BD28-7179B26A172D}"/>
                </c:ext>
              </c:extLst>
            </c:dLbl>
            <c:dLbl>
              <c:idx val="3"/>
              <c:layout>
                <c:manualLayout>
                  <c:x val="-8.6106299593400413E-3"/>
                  <c:y val="-7.18638872471926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A0-4C1A-BD28-7179B26A172D}"/>
                </c:ext>
              </c:extLst>
            </c:dLbl>
            <c:dLbl>
              <c:idx val="4"/>
              <c:layout>
                <c:manualLayout>
                  <c:x val="-1.6562134661000209E-2"/>
                  <c:y val="-2.895531358623245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8A0-4C1A-BD28-7179B26A172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8A0-4C1A-BD28-7179B26A172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8A0-4C1A-BD28-7179B26A172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8A0-4C1A-BD28-7179B26A172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8A0-4C1A-BD28-7179B26A172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8A0-4C1A-BD28-7179B26A172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8A0-4C1A-BD28-7179B26A172D}"/>
                </c:ext>
              </c:extLst>
            </c:dLbl>
            <c:dLbl>
              <c:idx val="11"/>
              <c:layout>
                <c:manualLayout>
                  <c:x val="5.2864305760196732E-2"/>
                  <c:y val="-3.20732452493764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8A0-4C1A-BD28-7179B26A172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8A0-4C1A-BD28-7179B26A17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'свод 2019'!$A$7:$A$19</c:f>
              <c:strCache>
                <c:ptCount val="13"/>
                <c:pt idx="0">
                  <c:v>Государственная академическая стипендия</c:v>
                </c:pt>
                <c:pt idx="1">
                  <c:v>Государственная социальная стипендия</c:v>
                </c:pt>
                <c:pt idx="2">
                  <c:v>Средства для выплаты государственных стипендий аспирантам</c:v>
                </c:pt>
                <c:pt idx="3">
                  <c:v>Средства для выплаты повышенных государственных академических стипендий студентам</c:v>
                </c:pt>
                <c:pt idx="4">
                  <c:v>Средства для выплаты государственных социальных стипендий нуждающимся студентам первого и второго курсов</c:v>
                </c:pt>
                <c:pt idx="5">
                  <c:v>Стипендии Президента РФ</c:v>
                </c:pt>
                <c:pt idx="6">
                  <c:v>Стипендии Правительства РФ</c:v>
                </c:pt>
                <c:pt idx="7">
                  <c:v>Стипендии подготовительного факультета</c:v>
                </c:pt>
                <c:pt idx="8">
                  <c:v>Именные стипендии</c:v>
                </c:pt>
                <c:pt idx="9">
                  <c:v>Стипендии Президента РФ по приоритетным направлениям</c:v>
                </c:pt>
                <c:pt idx="10">
                  <c:v>Стипендии Правительства РФ по приоритетным направлениям</c:v>
                </c:pt>
                <c:pt idx="11">
                  <c:v>Фонд материальной поддержки</c:v>
                </c:pt>
                <c:pt idx="12">
                  <c:v>Прочие выплаты</c:v>
                </c:pt>
              </c:strCache>
            </c:strRef>
          </c:cat>
          <c:val>
            <c:numRef>
              <c:f>'свод 2019'!$F$7:$F$19</c:f>
              <c:numCache>
                <c:formatCode>#,##0.0</c:formatCode>
                <c:ptCount val="13"/>
                <c:pt idx="0">
                  <c:v>168775.11</c:v>
                </c:pt>
                <c:pt idx="1">
                  <c:v>35214.14</c:v>
                </c:pt>
                <c:pt idx="2">
                  <c:v>11239.79</c:v>
                </c:pt>
                <c:pt idx="3">
                  <c:v>36003.25</c:v>
                </c:pt>
                <c:pt idx="4">
                  <c:v>18001.32</c:v>
                </c:pt>
                <c:pt idx="5">
                  <c:v>0</c:v>
                </c:pt>
                <c:pt idx="6">
                  <c:v>0</c:v>
                </c:pt>
                <c:pt idx="7">
                  <c:v>600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50997.14</c:v>
                </c:pt>
                <c:pt idx="12">
                  <c:v>57.5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8A0-4C1A-BD28-7179B26A1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2"/>
        <c:delete val="1"/>
      </c:legendEntry>
      <c:layout>
        <c:manualLayout>
          <c:xMode val="edge"/>
          <c:yMode val="edge"/>
          <c:x val="0"/>
          <c:y val="0.76729370794434237"/>
          <c:w val="1"/>
          <c:h val="0.232706292055657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Book Antiqua" panose="0204060205030503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178876798150987"/>
          <c:y val="0.23065509897511169"/>
          <c:w val="0.7623590595062022"/>
          <c:h val="0.76934494889717864"/>
        </c:manualLayout>
      </c:layout>
      <c:pie3D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ED6-4D39-A2F4-9778EAE0861B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ED6-4D39-A2F4-9778EAE086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ED6-4D39-A2F4-9778EAE086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ED6-4D39-A2F4-9778EAE0861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ED6-4D39-A2F4-9778EAE0861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ED6-4D39-A2F4-9778EAE0861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ED6-4D39-A2F4-9778EAE0861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6ED6-4D39-A2F4-9778EAE0861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6ED6-4D39-A2F4-9778EAE0861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6ED6-4D39-A2F4-9778EAE0861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6ED6-4D39-A2F4-9778EAE0861B}"/>
              </c:ext>
            </c:extLst>
          </c:dPt>
          <c:dPt>
            <c:idx val="1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6ED6-4D39-A2F4-9778EAE0861B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6ED6-4D39-A2F4-9778EAE0861B}"/>
              </c:ext>
            </c:extLst>
          </c:dPt>
          <c:dLbls>
            <c:dLbl>
              <c:idx val="0"/>
              <c:layout>
                <c:manualLayout>
                  <c:x val="-0.22248536041611325"/>
                  <c:y val="-8.56692831362140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Book Antiqua" panose="020406020503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00168429666036"/>
                      <c:h val="7.4208259144300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ED6-4D39-A2F4-9778EAE0861B}"/>
                </c:ext>
              </c:extLst>
            </c:dLbl>
            <c:dLbl>
              <c:idx val="1"/>
              <c:layout>
                <c:manualLayout>
                  <c:x val="0.18618489717170356"/>
                  <c:y val="-7.83063873622399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D6-4D39-A2F4-9778EAE0861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D6-4D39-A2F4-9778EAE0861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D6-4D39-A2F4-9778EAE0861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D6-4D39-A2F4-9778EAE0861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ED6-4D39-A2F4-9778EAE0861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ED6-4D39-A2F4-9778EAE0861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ED6-4D39-A2F4-9778EAE0861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ED6-4D39-A2F4-9778EAE0861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ED6-4D39-A2F4-9778EAE0861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ED6-4D39-A2F4-9778EAE0861B}"/>
                </c:ext>
              </c:extLst>
            </c:dLbl>
            <c:dLbl>
              <c:idx val="11"/>
              <c:layout>
                <c:manualLayout>
                  <c:x val="0.15861038237454667"/>
                  <c:y val="5.70497103492976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ED6-4D39-A2F4-9778EAE0861B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ED6-4D39-A2F4-9778EAE086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'свод 2019'!$A$7:$A$19</c:f>
              <c:strCache>
                <c:ptCount val="13"/>
                <c:pt idx="0">
                  <c:v>Государственная академическая стипендия</c:v>
                </c:pt>
                <c:pt idx="1">
                  <c:v>Государственная социальная стипендия</c:v>
                </c:pt>
                <c:pt idx="2">
                  <c:v>Средства для выплаты государственных стипендий аспирантам</c:v>
                </c:pt>
                <c:pt idx="3">
                  <c:v>Средства для выплаты повышенных государственных академических стипендий студентам</c:v>
                </c:pt>
                <c:pt idx="4">
                  <c:v>Средства для выплаты государственных социальных стипендий нуждающимся студентам первого и второго курсов</c:v>
                </c:pt>
                <c:pt idx="5">
                  <c:v>Стипендии Президента РФ</c:v>
                </c:pt>
                <c:pt idx="6">
                  <c:v>Стипендии Правительства РФ</c:v>
                </c:pt>
                <c:pt idx="7">
                  <c:v>Стипендии подготовительного факультета</c:v>
                </c:pt>
                <c:pt idx="8">
                  <c:v>Именные стипендии</c:v>
                </c:pt>
                <c:pt idx="9">
                  <c:v>Стипендии Президента РФ по приоритетным направлениям</c:v>
                </c:pt>
                <c:pt idx="10">
                  <c:v>Стипендии Правительства РФ по приоритетным направлениям</c:v>
                </c:pt>
                <c:pt idx="11">
                  <c:v>Фонд материальной поддержки</c:v>
                </c:pt>
                <c:pt idx="12">
                  <c:v>Прочие выплаты</c:v>
                </c:pt>
              </c:strCache>
            </c:strRef>
          </c:cat>
          <c:val>
            <c:numRef>
              <c:f>'свод 2019'!$D$7:$D$19</c:f>
              <c:numCache>
                <c:formatCode>#,##0.0</c:formatCode>
                <c:ptCount val="13"/>
                <c:pt idx="0">
                  <c:v>35462.589999999997</c:v>
                </c:pt>
                <c:pt idx="1">
                  <c:v>14722.88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12546.57</c:v>
                </c:pt>
                <c:pt idx="12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ED6-4D39-A2F4-9778EAE08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sng" strike="noStrike" kern="1200" spc="0" baseline="0">
                <a:solidFill>
                  <a:srgbClr val="24666A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ru-RU" sz="1800" b="1" u="sng">
                <a:solidFill>
                  <a:srgbClr val="24666A"/>
                </a:solidFill>
              </a:rPr>
              <a:t>Высшее образование</a:t>
            </a:r>
          </a:p>
        </c:rich>
      </c:tx>
      <c:layout>
        <c:manualLayout>
          <c:xMode val="edge"/>
          <c:yMode val="edge"/>
          <c:x val="0.23192864042147404"/>
          <c:y val="8.042914967706430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sng" strike="noStrike" kern="1200" spc="0" baseline="0">
              <a:solidFill>
                <a:srgbClr val="24666A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1594925634295707E-2"/>
          <c:y val="0.16022669926081534"/>
          <c:w val="0.87784951881014872"/>
          <c:h val="0.5165612602918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'Стипендии (2)'!$C$3</c:f>
              <c:strCache>
                <c:ptCount val="1"/>
                <c:pt idx="0">
                  <c:v>Финуниверситет 2017/2018 уч.г.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'Стипендии (2)'!$B$4:$B$7</c:f>
              <c:strCache>
                <c:ptCount val="4"/>
                <c:pt idx="0">
                  <c:v>академическая на "хорошо" и "отлично"</c:v>
                </c:pt>
                <c:pt idx="1">
                  <c:v>академическая только на "отлично"</c:v>
                </c:pt>
                <c:pt idx="2">
                  <c:v>академическая для детей-сирот</c:v>
                </c:pt>
                <c:pt idx="3">
                  <c:v>социальная</c:v>
                </c:pt>
              </c:strCache>
            </c:strRef>
          </c:cat>
          <c:val>
            <c:numRef>
              <c:f>'Стипендии (2)'!$C$4:$C$7</c:f>
              <c:numCache>
                <c:formatCode>General</c:formatCode>
                <c:ptCount val="4"/>
                <c:pt idx="0">
                  <c:v>1660</c:v>
                </c:pt>
                <c:pt idx="1">
                  <c:v>2490</c:v>
                </c:pt>
                <c:pt idx="2">
                  <c:v>2490</c:v>
                </c:pt>
                <c:pt idx="3">
                  <c:v>2490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13-45BE-835A-4F8B28643758}"/>
            </c:ext>
          </c:extLst>
        </c:ser>
        <c:ser>
          <c:idx val="1"/>
          <c:order val="1"/>
          <c:tx>
            <c:strRef>
              <c:f>'Стипендии (2)'!$D$3</c:f>
              <c:strCache>
                <c:ptCount val="1"/>
                <c:pt idx="0">
                  <c:v>Финуниверситет 2018/2019 уч.г.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'Стипендии (2)'!$B$4:$B$7</c:f>
              <c:strCache>
                <c:ptCount val="4"/>
                <c:pt idx="0">
                  <c:v>академическая на "хорошо" и "отлично"</c:v>
                </c:pt>
                <c:pt idx="1">
                  <c:v>академическая только на "отлично"</c:v>
                </c:pt>
                <c:pt idx="2">
                  <c:v>академическая для детей-сирот</c:v>
                </c:pt>
                <c:pt idx="3">
                  <c:v>социальная</c:v>
                </c:pt>
              </c:strCache>
            </c:strRef>
          </c:cat>
          <c:val>
            <c:numRef>
              <c:f>'Стипендии (2)'!$D$4:$D$7</c:f>
              <c:numCache>
                <c:formatCode>General</c:formatCode>
                <c:ptCount val="4"/>
                <c:pt idx="0">
                  <c:v>1870</c:v>
                </c:pt>
                <c:pt idx="1">
                  <c:v>2805</c:v>
                </c:pt>
                <c:pt idx="2">
                  <c:v>2805</c:v>
                </c:pt>
                <c:pt idx="3">
                  <c:v>2805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13-45BE-835A-4F8B28643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616856808"/>
        <c:axId val="462678328"/>
      </c:barChart>
      <c:catAx>
        <c:axId val="616856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  <c:crossAx val="462678328"/>
        <c:crosses val="autoZero"/>
        <c:auto val="1"/>
        <c:lblAlgn val="ctr"/>
        <c:lblOffset val="100"/>
        <c:noMultiLvlLbl val="0"/>
      </c:catAx>
      <c:valAx>
        <c:axId val="462678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  <c:crossAx val="616856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531090774428212"/>
          <c:w val="1"/>
          <c:h val="0.184607028288130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Book Antiqua" panose="0204060205030503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08997114177049E-2"/>
          <c:y val="0.15178257741247544"/>
          <c:w val="0.88196489584702731"/>
          <c:h val="0.546155142573782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'Стипендии (2)'!$C$3</c:f>
              <c:strCache>
                <c:ptCount val="1"/>
                <c:pt idx="0">
                  <c:v>Финуниверситет 2017/2018 уч.г.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'Стипендии (2)'!$B$8:$B$11</c:f>
              <c:strCache>
                <c:ptCount val="4"/>
                <c:pt idx="0">
                  <c:v>академическая на "хорошо" и "отлично"</c:v>
                </c:pt>
                <c:pt idx="1">
                  <c:v>академическая только на "отлично"</c:v>
                </c:pt>
                <c:pt idx="2">
                  <c:v>академическая для детей-сирот</c:v>
                </c:pt>
                <c:pt idx="3">
                  <c:v>социальная</c:v>
                </c:pt>
              </c:strCache>
            </c:strRef>
          </c:cat>
          <c:val>
            <c:numRef>
              <c:f>'Стипендии (2)'!$C$8:$C$11</c:f>
              <c:numCache>
                <c:formatCode>General</c:formatCode>
                <c:ptCount val="4"/>
                <c:pt idx="0">
                  <c:v>620</c:v>
                </c:pt>
                <c:pt idx="1">
                  <c:v>935</c:v>
                </c:pt>
                <c:pt idx="2">
                  <c:v>935</c:v>
                </c:pt>
                <c:pt idx="3">
                  <c:v>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BD-4A22-AD48-F194220F4EF4}"/>
            </c:ext>
          </c:extLst>
        </c:ser>
        <c:ser>
          <c:idx val="1"/>
          <c:order val="1"/>
          <c:tx>
            <c:strRef>
              <c:f>'Стипендии (2)'!$D$3</c:f>
              <c:strCache>
                <c:ptCount val="1"/>
                <c:pt idx="0">
                  <c:v>Финуниверситет 2018/2019 уч.г.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'Стипендии (2)'!$B$8:$B$11</c:f>
              <c:strCache>
                <c:ptCount val="4"/>
                <c:pt idx="0">
                  <c:v>академическая на "хорошо" и "отлично"</c:v>
                </c:pt>
                <c:pt idx="1">
                  <c:v>академическая только на "отлично"</c:v>
                </c:pt>
                <c:pt idx="2">
                  <c:v>академическая для детей-сирот</c:v>
                </c:pt>
                <c:pt idx="3">
                  <c:v>социальная</c:v>
                </c:pt>
              </c:strCache>
            </c:strRef>
          </c:cat>
          <c:val>
            <c:numRef>
              <c:f>'Стипендии (2)'!$D$8:$D$11</c:f>
              <c:numCache>
                <c:formatCode>General</c:formatCode>
                <c:ptCount val="4"/>
                <c:pt idx="0">
                  <c:v>710</c:v>
                </c:pt>
                <c:pt idx="1">
                  <c:v>1065</c:v>
                </c:pt>
                <c:pt idx="2">
                  <c:v>1065</c:v>
                </c:pt>
                <c:pt idx="3">
                  <c:v>1065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BD-4A22-AD48-F194220F4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661877352"/>
        <c:axId val="661877680"/>
      </c:barChart>
      <c:catAx>
        <c:axId val="66187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  <c:crossAx val="661877680"/>
        <c:crosses val="autoZero"/>
        <c:auto val="1"/>
        <c:lblAlgn val="ctr"/>
        <c:lblOffset val="100"/>
        <c:noMultiLvlLbl val="0"/>
      </c:catAx>
      <c:valAx>
        <c:axId val="66187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  <c:crossAx val="661877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88806232016282"/>
          <c:w val="0.99561335467723544"/>
          <c:h val="0.101119458615034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Book Antiqua" panose="02040602050305030304" pitchFamily="18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540535369685475E-2"/>
          <c:y val="3.0531798036487347E-2"/>
          <c:w val="0.88574819570077512"/>
          <c:h val="0.807320906361700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'Лист1 '!$A$19</c:f>
              <c:strCache>
                <c:ptCount val="1"/>
                <c:pt idx="0">
                  <c:v>бюджетные ассигнования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3888888888888889E-3"/>
                  <c:y val="0.154458425309068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454-4191-8453-E6522352FF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'Лист1 '!$B$18:$E$18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'Лист1 '!$B$19:$E$19</c:f>
              <c:numCache>
                <c:formatCode>#,##0.0</c:formatCode>
                <c:ptCount val="4"/>
                <c:pt idx="0">
                  <c:v>35.456600000000002</c:v>
                </c:pt>
                <c:pt idx="1">
                  <c:v>35.456600000000002</c:v>
                </c:pt>
                <c:pt idx="2">
                  <c:v>62.366500000000002</c:v>
                </c:pt>
                <c:pt idx="3">
                  <c:v>63.075600000000001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C0-482B-8ED1-9474E82BCB8C}"/>
            </c:ext>
          </c:extLst>
        </c:ser>
        <c:ser>
          <c:idx val="1"/>
          <c:order val="1"/>
          <c:tx>
            <c:strRef>
              <c:f>'Лист1 '!$A$20</c:f>
              <c:strCache>
                <c:ptCount val="1"/>
                <c:pt idx="0">
                  <c:v>средства от приносящей доход деятельности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C0-482B-8ED1-9474E82BCB8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C0-482B-8ED1-9474E82BCB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'Лист1 '!$B$18:$E$18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'Лист1 '!$B$20:$E$20</c:f>
              <c:numCache>
                <c:formatCode>#,##0.0</c:formatCode>
                <c:ptCount val="4"/>
                <c:pt idx="0">
                  <c:v>12.81101</c:v>
                </c:pt>
                <c:pt idx="1">
                  <c:v>14.3705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C0-482B-8ED1-9474E82BCB8C}"/>
            </c:ext>
          </c:extLst>
        </c:ser>
        <c:ser>
          <c:idx val="2"/>
          <c:order val="2"/>
          <c:tx>
            <c:strRef>
              <c:f>'Лист1 '!$A$21</c:f>
              <c:strCache>
                <c:ptCount val="1"/>
                <c:pt idx="0">
                  <c:v>фонд материальной поддержки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C0-482B-8ED1-9474E82BCB8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C0-482B-8ED1-9474E82BCB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'Лист1 '!$B$18:$E$18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'Лист1 '!$B$21:$E$21</c:f>
              <c:numCache>
                <c:formatCode>#,##0.0</c:formatCode>
                <c:ptCount val="4"/>
                <c:pt idx="0">
                  <c:v>0</c:v>
                </c:pt>
                <c:pt idx="1">
                  <c:v>9.5213000000000001</c:v>
                </c:pt>
                <c:pt idx="2">
                  <c:v>6.3495600000000003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C0-482B-8ED1-9474E82BC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7038648"/>
        <c:axId val="617618032"/>
      </c:barChart>
      <c:catAx>
        <c:axId val="577038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  <c:crossAx val="617618032"/>
        <c:crosses val="autoZero"/>
        <c:auto val="1"/>
        <c:lblAlgn val="ctr"/>
        <c:lblOffset val="100"/>
        <c:noMultiLvlLbl val="0"/>
      </c:catAx>
      <c:valAx>
        <c:axId val="61761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  <c:crossAx val="577038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593327564734534E-3"/>
          <c:y val="0.9087993144638522"/>
          <c:w val="0.99184066724352637"/>
          <c:h val="8.99891702199291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Book Antiqua" panose="0204060205030503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248889841797504E-3"/>
          <c:y val="8.2770019265210784E-2"/>
          <c:w val="0.59313521486712739"/>
          <c:h val="0.9126196254884736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90C-4710-AD3F-E09741B0F0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90C-4710-AD3F-E09741B0F0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90C-4710-AD3F-E09741B0F0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90C-4710-AD3F-E09741B0F017}"/>
              </c:ext>
            </c:extLst>
          </c:dPt>
          <c:dLbls>
            <c:dLbl>
              <c:idx val="0"/>
              <c:layout>
                <c:manualLayout>
                  <c:x val="-0.25688078961513899"/>
                  <c:y val="3.98154749956333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defRPr>
                    </a:pPr>
                    <a:fld id="{2B6FCA77-7525-4F0C-B9A2-93F599DAD96B}" type="VALUE">
                      <a:rPr lang="ru-RU" sz="1100" smtClean="0"/>
                      <a:pPr>
                        <a:defRPr sz="1100" b="1">
                          <a:latin typeface="Book Antiqua" panose="02040602050305030304" pitchFamily="18" charset="0"/>
                        </a:defRPr>
                      </a:pPr>
                      <a:t>[ЗНАЧЕНИЕ]</a:t>
                    </a:fld>
                    <a:r>
                      <a:rPr lang="ru-RU" sz="1100" dirty="0" smtClean="0"/>
                      <a:t> млн. руб.</a:t>
                    </a:r>
                    <a:r>
                      <a:rPr lang="ru-RU" sz="1100" baseline="0" dirty="0" smtClean="0"/>
                      <a:t>; 45,0%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ook Antiqua" panose="020406020503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6110490232335"/>
                      <c:h val="0.15836572077874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90C-4710-AD3F-E09741B0F017}"/>
                </c:ext>
              </c:extLst>
            </c:dLbl>
            <c:dLbl>
              <c:idx val="1"/>
              <c:layout>
                <c:manualLayout>
                  <c:x val="3.1519737234847418E-2"/>
                  <c:y val="-0.26898757276592639"/>
                </c:manualLayout>
              </c:layout>
              <c:tx>
                <c:rich>
                  <a:bodyPr/>
                  <a:lstStyle/>
                  <a:p>
                    <a:fld id="{869316BD-069D-470B-87BA-5662F6A67F74}" type="VALUE">
                      <a:rPr lang="ru-RU" smtClean="0"/>
                      <a:pPr/>
                      <a:t>[ЗНАЧЕНИЕ]</a:t>
                    </a:fld>
                    <a:r>
                      <a:rPr lang="ru-RU" dirty="0" smtClean="0"/>
                      <a:t> млн руб.</a:t>
                    </a:r>
                    <a:r>
                      <a:rPr lang="ru-RU" baseline="0" dirty="0" smtClean="0"/>
                      <a:t>; 11,4%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90C-4710-AD3F-E09741B0F017}"/>
                </c:ext>
              </c:extLst>
            </c:dLbl>
            <c:dLbl>
              <c:idx val="2"/>
              <c:layout>
                <c:manualLayout>
                  <c:x val="4.1727486564931299E-5"/>
                  <c:y val="5.6557464702205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defRPr>
                    </a:pPr>
                    <a:fld id="{6476F385-E6B3-403D-8938-0A46AB60FEC6}" type="VALUE">
                      <a:rPr lang="ru-RU" sz="1100" smtClean="0"/>
                      <a:pPr>
                        <a:defRPr sz="1100" b="1">
                          <a:latin typeface="Book Antiqua" panose="02040602050305030304" pitchFamily="18" charset="0"/>
                        </a:defRPr>
                      </a:pPr>
                      <a:t>[ЗНАЧЕНИЕ]</a:t>
                    </a:fld>
                    <a:r>
                      <a:rPr lang="ru-RU" sz="1100" dirty="0" smtClean="0"/>
                      <a:t> млн.</a:t>
                    </a:r>
                    <a:r>
                      <a:rPr lang="ru-RU" sz="1100" baseline="0" dirty="0" smtClean="0"/>
                      <a:t> руб.; 0,6%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ook Antiqua" panose="020406020503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55545847269241"/>
                      <c:h val="0.154073966828102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90C-4710-AD3F-E09741B0F017}"/>
                </c:ext>
              </c:extLst>
            </c:dLbl>
            <c:dLbl>
              <c:idx val="3"/>
              <c:layout>
                <c:manualLayout>
                  <c:x val="3.517555964699455E-2"/>
                  <c:y val="6.64802929146256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defRPr>
                    </a:pPr>
                    <a:fld id="{D6B38EF0-C929-4B9B-AA5C-1ECBFE140B7D}" type="VALUE">
                      <a:rPr lang="ru-RU" sz="1100" smtClean="0"/>
                      <a:pPr>
                        <a:defRPr sz="1100" b="1">
                          <a:latin typeface="Book Antiqua" panose="02040602050305030304" pitchFamily="18" charset="0"/>
                        </a:defRPr>
                      </a:pPr>
                      <a:t>[ЗНАЧЕНИЕ]</a:t>
                    </a:fld>
                    <a:r>
                      <a:rPr lang="ru-RU" sz="1100" dirty="0" smtClean="0"/>
                      <a:t> млн. руб.</a:t>
                    </a:r>
                    <a:r>
                      <a:rPr lang="ru-RU" sz="1100" baseline="0" dirty="0" smtClean="0"/>
                      <a:t>; 43,1%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ook Antiqua" panose="020406020503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47222504439848"/>
                      <c:h val="0.129635530551923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90C-4710-AD3F-E09741B0F0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'Поступления ФУ в разрезе'!$B$28:$B$31</c:f>
              <c:strCache>
                <c:ptCount val="4"/>
                <c:pt idx="0">
                  <c:v>Субсидия на финансовое обеспечение выполнения государственного задания</c:v>
                </c:pt>
                <c:pt idx="1">
                  <c:v>Субсидии на иные цели</c:v>
                </c:pt>
                <c:pt idx="2">
                  <c:v>Субсидии на осуществление капитальных вложений (ФАИП)</c:v>
                </c:pt>
                <c:pt idx="3">
                  <c:v>Средства от приносящей доход деятельности
(с НДС)</c:v>
                </c:pt>
              </c:strCache>
            </c:strRef>
          </c:cat>
          <c:val>
            <c:numRef>
              <c:f>'Поступления ФУ в разрезе'!$C$28:$C$31</c:f>
              <c:numCache>
                <c:formatCode>#,##0.0</c:formatCode>
                <c:ptCount val="4"/>
                <c:pt idx="0">
                  <c:v>3320.8</c:v>
                </c:pt>
                <c:pt idx="1">
                  <c:v>878.60000000000014</c:v>
                </c:pt>
                <c:pt idx="2">
                  <c:v>41</c:v>
                </c:pt>
                <c:pt idx="3">
                  <c:v>3177.9000000000005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90C-4710-AD3F-E09741B0F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91109986274408"/>
          <c:y val="4.2040326596157904E-2"/>
          <c:w val="0.32600107737680539"/>
          <c:h val="0.915919346807684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536292839239767"/>
          <c:y val="0.23274026788287905"/>
          <c:w val="0.81415549341477023"/>
          <c:h val="0.6588281100133754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0EA-4AF5-8B30-B6A0848B6B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0EA-4AF5-8B30-B6A0848B6B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0EA-4AF5-8B30-B6A0848B6B2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0EA-4AF5-8B30-B6A0848B6B29}"/>
              </c:ext>
            </c:extLst>
          </c:dPt>
          <c:dLbls>
            <c:dLbl>
              <c:idx val="0"/>
              <c:layout>
                <c:manualLayout>
                  <c:x val="-0.13110963139611109"/>
                  <c:y val="4.71276922820881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defRPr>
                    </a:pPr>
                    <a:fld id="{E478433C-22E7-4E5F-AA41-C61170C7F6ED}" type="VALUE">
                      <a:rPr lang="ru-RU" sz="1100" smtClean="0"/>
                      <a:pPr>
                        <a:defRPr sz="1100" b="1">
                          <a:latin typeface="Book Antiqua" panose="02040602050305030304" pitchFamily="18" charset="0"/>
                        </a:defRPr>
                      </a:pPr>
                      <a:t>[ЗНАЧЕНИЕ]</a:t>
                    </a:fld>
                    <a:r>
                      <a:rPr lang="ru-RU" sz="1100" smtClean="0"/>
                      <a:t> млн. руб.</a:t>
                    </a:r>
                    <a:r>
                      <a:rPr lang="ru-RU" sz="1100" baseline="0" smtClean="0"/>
                      <a:t>; </a:t>
                    </a:r>
                    <a:fld id="{1BA95B01-D298-4957-99E9-44C2393F73A7}" type="PERCENTAGE">
                      <a:rPr lang="ru-RU" sz="1100" baseline="0"/>
                      <a:pPr>
                        <a:defRPr sz="1100" b="1">
                          <a:latin typeface="Book Antiqua" panose="02040602050305030304" pitchFamily="18" charset="0"/>
                        </a:defRPr>
                      </a:pPr>
                      <a:t>[ПРОЦЕНТ]</a:t>
                    </a:fld>
                    <a:endParaRPr lang="ru-RU" sz="1100" baseline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ook Antiqua" panose="020406020503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25720634335892"/>
                      <c:h val="0.191061045392727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0EA-4AF5-8B30-B6A0848B6B29}"/>
                </c:ext>
              </c:extLst>
            </c:dLbl>
            <c:dLbl>
              <c:idx val="1"/>
              <c:layout>
                <c:manualLayout>
                  <c:x val="-9.3392633743022355E-2"/>
                  <c:y val="-0.2318347843605158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defRPr>
                    </a:pPr>
                    <a:fld id="{801F5AC3-BB3C-4820-A3E1-450EF4568978}" type="VALUE">
                      <a:rPr lang="ru-RU" sz="1100" smtClean="0"/>
                      <a:pPr>
                        <a:defRPr sz="1100" b="1">
                          <a:latin typeface="Book Antiqua" panose="02040602050305030304" pitchFamily="18" charset="0"/>
                        </a:defRPr>
                      </a:pPr>
                      <a:t>[ЗНАЧЕНИЕ]</a:t>
                    </a:fld>
                    <a:r>
                      <a:rPr lang="ru-RU" sz="1100" smtClean="0"/>
                      <a:t> млн. руб.</a:t>
                    </a:r>
                    <a:r>
                      <a:rPr lang="ru-RU" sz="1100" baseline="0" smtClean="0"/>
                      <a:t>; </a:t>
                    </a:r>
                    <a:fld id="{DD40D5C9-1C0C-41E0-810F-C8E7FA3F6789}" type="PERCENTAGE">
                      <a:rPr lang="ru-RU" sz="1100" baseline="0"/>
                      <a:pPr>
                        <a:defRPr sz="1100" b="1">
                          <a:latin typeface="Book Antiqua" panose="02040602050305030304" pitchFamily="18" charset="0"/>
                        </a:defRPr>
                      </a:pPr>
                      <a:t>[ПРОЦЕНТ]</a:t>
                    </a:fld>
                    <a:endParaRPr lang="ru-RU" sz="1100" baseline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ook Antiqua" panose="020406020503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70824601046701"/>
                      <c:h val="0.192378241881993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0EA-4AF5-8B30-B6A0848B6B29}"/>
                </c:ext>
              </c:extLst>
            </c:dLbl>
            <c:dLbl>
              <c:idx val="2"/>
              <c:layout>
                <c:manualLayout>
                  <c:x val="-8.810010828920084E-2"/>
                  <c:y val="-1.01469486905647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defRPr>
                    </a:pPr>
                    <a:fld id="{28011926-27F5-4A84-8144-7C468EA13280}" type="VALUE">
                      <a:rPr lang="ru-RU" smtClean="0"/>
                      <a:pPr>
                        <a:defRPr sz="1100" b="1">
                          <a:latin typeface="Book Antiqua" panose="02040602050305030304" pitchFamily="18" charset="0"/>
                        </a:defRPr>
                      </a:pPr>
                      <a:t>[ЗНАЧЕНИЕ]</a:t>
                    </a:fld>
                    <a:r>
                      <a:rPr lang="ru-RU" smtClean="0"/>
                      <a:t> млн. руб.</a:t>
                    </a:r>
                    <a:r>
                      <a:rPr lang="ru-RU" baseline="0" smtClean="0"/>
                      <a:t>; </a:t>
                    </a:r>
                    <a:fld id="{68701FFA-9CA0-420F-BF77-5D0CB02536D1}" type="PERCENTAGE">
                      <a:rPr lang="ru-RU" baseline="0"/>
                      <a:pPr>
                        <a:defRPr sz="1100" b="1">
                          <a:latin typeface="Book Antiqua" panose="02040602050305030304" pitchFamily="18" charset="0"/>
                        </a:defRPr>
                      </a:pPr>
                      <a:t>[ПРОЦЕНТ]</a:t>
                    </a:fld>
                    <a:endParaRPr lang="ru-RU" baseline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ook Antiqua" panose="020406020503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5076674505085"/>
                      <c:h val="0.153261870629582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0EA-4AF5-8B30-B6A0848B6B29}"/>
                </c:ext>
              </c:extLst>
            </c:dLbl>
            <c:dLbl>
              <c:idx val="3"/>
              <c:layout>
                <c:manualLayout>
                  <c:x val="0.23723073420578555"/>
                  <c:y val="-0.111172669564828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defRPr>
                    </a:pPr>
                    <a:fld id="{72AB7DBF-F528-46A5-A79F-FB4E35A081A6}" type="VALUE">
                      <a:rPr lang="ru-RU" sz="1100" smtClean="0"/>
                      <a:pPr>
                        <a:defRPr sz="1100" b="1">
                          <a:latin typeface="Book Antiqua" panose="02040602050305030304" pitchFamily="18" charset="0"/>
                        </a:defRPr>
                      </a:pPr>
                      <a:t>[ЗНАЧЕНИЕ]</a:t>
                    </a:fld>
                    <a:r>
                      <a:rPr lang="ru-RU" sz="1100" dirty="0" smtClean="0"/>
                      <a:t> млн. руб.</a:t>
                    </a:r>
                    <a:r>
                      <a:rPr lang="ru-RU" sz="1100" baseline="0" dirty="0" smtClean="0"/>
                      <a:t>; </a:t>
                    </a:r>
                    <a:fld id="{A2BEE5BC-F8B6-4CB3-A9AC-9C7A5371FCA3}" type="PERCENTAGE">
                      <a:rPr lang="ru-RU" sz="1100" baseline="0"/>
                      <a:pPr>
                        <a:defRPr sz="1100" b="1">
                          <a:latin typeface="Book Antiqua" panose="02040602050305030304" pitchFamily="18" charset="0"/>
                        </a:defRPr>
                      </a:pPr>
                      <a:t>[ПРОЦЕНТ]</a:t>
                    </a:fld>
                    <a:endParaRPr lang="ru-RU" sz="1100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ook Antiqua" panose="020406020503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44176257420423"/>
                      <c:h val="0.184223140283800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0EA-4AF5-8B30-B6A0848B6B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'Поступления ФУ в разрезе'!$B$28:$B$31</c:f>
              <c:strCache>
                <c:ptCount val="4"/>
                <c:pt idx="0">
                  <c:v>Субсидия на финансовое обеспечение выполнения государственного задания</c:v>
                </c:pt>
                <c:pt idx="1">
                  <c:v>Субсидии на иные цели</c:v>
                </c:pt>
                <c:pt idx="2">
                  <c:v>Субсидии на осуществление капитальных вложений (ФАИП)</c:v>
                </c:pt>
                <c:pt idx="3">
                  <c:v>Средства от приносящей доход деятельности
(с НДС)</c:v>
                </c:pt>
              </c:strCache>
            </c:strRef>
          </c:cat>
          <c:val>
            <c:numRef>
              <c:f>'Поступления ФУ в разрезе'!$D$28:$D$31</c:f>
              <c:numCache>
                <c:formatCode>#,##0.0</c:formatCode>
                <c:ptCount val="4"/>
                <c:pt idx="0">
                  <c:v>582.29999999999995</c:v>
                </c:pt>
                <c:pt idx="1">
                  <c:v>150.60000000000005</c:v>
                </c:pt>
                <c:pt idx="2">
                  <c:v>13.2</c:v>
                </c:pt>
                <c:pt idx="3">
                  <c:v>895.3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0EA-4AF5-8B30-B6A0848B6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73694074208752"/>
          <c:y val="6.2281244177337075E-2"/>
          <c:w val="0.86521214155512971"/>
          <c:h val="0.35045731333888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'ПДД Москва'!$B$4:$C$4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24666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'ПДД Москва'!$A$8:$A$12</c:f>
              <c:strCache>
                <c:ptCount val="5"/>
                <c:pt idx="0">
                  <c:v>основные профессиональные образовательные программы</c:v>
                </c:pt>
                <c:pt idx="1">
                  <c:v>дополнительные образовательные программы</c:v>
                </c:pt>
                <c:pt idx="2">
                  <c:v>научно-исследовательская деятельность</c:v>
                </c:pt>
                <c:pt idx="3">
                  <c:v>прочие виды деятельности</c:v>
                </c:pt>
                <c:pt idx="4">
                  <c:v>прочие поступления</c:v>
                </c:pt>
              </c:strCache>
            </c:strRef>
          </c:cat>
          <c:val>
            <c:numRef>
              <c:f>'ПДД Москва'!$B$8:$B$12</c:f>
              <c:numCache>
                <c:formatCode>#,##0.0</c:formatCode>
                <c:ptCount val="5"/>
                <c:pt idx="0">
                  <c:v>2041.3</c:v>
                </c:pt>
                <c:pt idx="1">
                  <c:v>390.6</c:v>
                </c:pt>
                <c:pt idx="2">
                  <c:v>163.5</c:v>
                </c:pt>
                <c:pt idx="3">
                  <c:v>172</c:v>
                </c:pt>
                <c:pt idx="4">
                  <c:v>49.6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3C-4EF8-9E74-048567B3E137}"/>
            </c:ext>
          </c:extLst>
        </c:ser>
        <c:ser>
          <c:idx val="1"/>
          <c:order val="1"/>
          <c:tx>
            <c:strRef>
              <c:f>'ПДД Москва'!$D$4:$E$4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'ПДД Москва'!$A$8:$A$12</c:f>
              <c:strCache>
                <c:ptCount val="5"/>
                <c:pt idx="0">
                  <c:v>основные профессиональные образовательные программы</c:v>
                </c:pt>
                <c:pt idx="1">
                  <c:v>дополнительные образовательные программы</c:v>
                </c:pt>
                <c:pt idx="2">
                  <c:v>научно-исследовательская деятельность</c:v>
                </c:pt>
                <c:pt idx="3">
                  <c:v>прочие виды деятельности</c:v>
                </c:pt>
                <c:pt idx="4">
                  <c:v>прочие поступления</c:v>
                </c:pt>
              </c:strCache>
            </c:strRef>
          </c:cat>
          <c:val>
            <c:numRef>
              <c:f>'ПДД Москва'!$D$8:$D$12</c:f>
              <c:numCache>
                <c:formatCode>#,##0.0</c:formatCode>
                <c:ptCount val="5"/>
                <c:pt idx="0">
                  <c:v>2315.6</c:v>
                </c:pt>
                <c:pt idx="1">
                  <c:v>409.7</c:v>
                </c:pt>
                <c:pt idx="2">
                  <c:v>236.8</c:v>
                </c:pt>
                <c:pt idx="3">
                  <c:v>172.4</c:v>
                </c:pt>
                <c:pt idx="4">
                  <c:v>43.4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3C-4EF8-9E74-048567B3E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54073328"/>
        <c:axId val="554073656"/>
      </c:barChart>
      <c:catAx>
        <c:axId val="55407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  <c:crossAx val="554073656"/>
        <c:crosses val="autoZero"/>
        <c:auto val="1"/>
        <c:lblAlgn val="ctr"/>
        <c:lblOffset val="100"/>
        <c:noMultiLvlLbl val="0"/>
      </c:catAx>
      <c:valAx>
        <c:axId val="554073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  <c:crossAx val="55407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807408115420839"/>
          <c:y val="0.87226014476839964"/>
          <c:w val="0.23162950914583427"/>
          <c:h val="0.127739855231600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Book Antiqua" panose="0204060205030503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7332562727437022E-2"/>
          <c:w val="0.71035370745633775"/>
          <c:h val="0.95266743727256298"/>
        </c:manualLayout>
      </c:layout>
      <c:pie3D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466-4013-8474-116AD65871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466-4013-8474-116AD65871C0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466-4013-8474-116AD65871C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466-4013-8474-116AD65871C0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466-4013-8474-116AD65871C0}"/>
              </c:ext>
            </c:extLst>
          </c:dPt>
          <c:dLbls>
            <c:dLbl>
              <c:idx val="0"/>
              <c:layout>
                <c:manualLayout>
                  <c:x val="3.2075581932285629E-2"/>
                  <c:y val="-6.29576910195251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466-4013-8474-116AD65871C0}"/>
                </c:ext>
              </c:extLst>
            </c:dLbl>
            <c:dLbl>
              <c:idx val="1"/>
              <c:layout>
                <c:manualLayout>
                  <c:x val="-0.13629282826133221"/>
                  <c:y val="8.44758791851747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ook Antiqua" panose="020406020503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262733063379724E-2"/>
                      <c:h val="6.63357788780968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466-4013-8474-116AD65871C0}"/>
                </c:ext>
              </c:extLst>
            </c:dLbl>
            <c:dLbl>
              <c:idx val="2"/>
              <c:layout>
                <c:manualLayout>
                  <c:x val="0.13350605130132684"/>
                  <c:y val="-0.366063418918608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ook Antiqua" panose="020406020503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860006135596679E-2"/>
                      <c:h val="9.81240806647042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466-4013-8474-116AD65871C0}"/>
                </c:ext>
              </c:extLst>
            </c:dLbl>
            <c:dLbl>
              <c:idx val="3"/>
              <c:layout>
                <c:manualLayout>
                  <c:x val="0.12534714487470394"/>
                  <c:y val="0.119712548838819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ook Antiqua" panose="020406020503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112024387614934E-2"/>
                      <c:h val="7.61723847665601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466-4013-8474-116AD65871C0}"/>
                </c:ext>
              </c:extLst>
            </c:dLbl>
            <c:dLbl>
              <c:idx val="4"/>
              <c:layout>
                <c:manualLayout>
                  <c:x val="-1.1861418669830247E-2"/>
                  <c:y val="-6.20595643279353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627994903585456E-2"/>
                      <c:h val="6.99004716528046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466-4013-8474-116AD65871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'Основные средства'!$A$9:$A$13</c:f>
              <c:strCache>
                <c:ptCount val="5"/>
                <c:pt idx="0">
                  <c:v>библиотечный фонд</c:v>
                </c:pt>
                <c:pt idx="1">
                  <c:v>мебель и бытовая техника</c:v>
                </c:pt>
                <c:pt idx="2">
                  <c:v>компьютерное и серверное оборудование</c:v>
                </c:pt>
                <c:pt idx="3">
                  <c:v>периферийное оборудование</c:v>
                </c:pt>
                <c:pt idx="4">
                  <c:v>прочее оборудование</c:v>
                </c:pt>
              </c:strCache>
            </c:strRef>
          </c:cat>
          <c:val>
            <c:numRef>
              <c:f>'Основные средства'!$B$9:$B$13</c:f>
              <c:numCache>
                <c:formatCode>#,##0.0</c:formatCode>
                <c:ptCount val="5"/>
                <c:pt idx="0">
                  <c:v>6.4</c:v>
                </c:pt>
                <c:pt idx="1">
                  <c:v>78.400000000000006</c:v>
                </c:pt>
                <c:pt idx="2">
                  <c:v>152.9</c:v>
                </c:pt>
                <c:pt idx="3">
                  <c:v>40.199999999999996</c:v>
                </c:pt>
                <c:pt idx="4" formatCode="General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466-4013-8474-116AD6587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278272421885246"/>
          <c:y val="0.20798130665863421"/>
          <c:w val="0.29721727578114754"/>
          <c:h val="0.792018693341365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Book Antiqua" panose="0204060205030503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767279090113733E-2"/>
          <c:y val="9.313447748881154E-2"/>
          <c:w val="0.58918689851268591"/>
          <c:h val="0.8001156770241737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A4D-47CF-8F11-C3AB8B5E0154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A4D-47CF-8F11-C3AB8B5E0154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A4D-47CF-8F11-C3AB8B5E01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A4D-47CF-8F11-C3AB8B5E0154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A4D-47CF-8F11-C3AB8B5E0154}"/>
              </c:ext>
            </c:extLst>
          </c:dPt>
          <c:dLbls>
            <c:dLbl>
              <c:idx val="0"/>
              <c:layout>
                <c:manualLayout>
                  <c:x val="4.3732112479249574E-2"/>
                  <c:y val="-5.290562137805749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4D-47CF-8F11-C3AB8B5E0154}"/>
                </c:ext>
              </c:extLst>
            </c:dLbl>
            <c:dLbl>
              <c:idx val="1"/>
              <c:layout>
                <c:manualLayout>
                  <c:x val="-0.10360033025883465"/>
                  <c:y val="0.2646500555603500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4D-47CF-8F11-C3AB8B5E0154}"/>
                </c:ext>
              </c:extLst>
            </c:dLbl>
            <c:dLbl>
              <c:idx val="2"/>
              <c:layout>
                <c:manualLayout>
                  <c:x val="5.0052926754410093E-3"/>
                  <c:y val="6.90441207608096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4D-47CF-8F11-C3AB8B5E0154}"/>
                </c:ext>
              </c:extLst>
            </c:dLbl>
            <c:dLbl>
              <c:idx val="3"/>
              <c:layout>
                <c:manualLayout>
                  <c:x val="6.0394079400927691E-4"/>
                  <c:y val="-0.1366141367186641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4D-47CF-8F11-C3AB8B5E0154}"/>
                </c:ext>
              </c:extLst>
            </c:dLbl>
            <c:dLbl>
              <c:idx val="4"/>
              <c:layout>
                <c:manualLayout>
                  <c:x val="-1.9515423303503449E-2"/>
                  <c:y val="-5.205466087816979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4D-47CF-8F11-C3AB8B5E01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ФОТ'!$A$3:$A$7</c:f>
              <c:strCache>
                <c:ptCount val="5"/>
                <c:pt idx="0">
                  <c:v>Педагогические работники</c:v>
                </c:pt>
                <c:pt idx="1">
                  <c:v>Профессорско-преподавательский состав</c:v>
                </c:pt>
                <c:pt idx="2">
                  <c:v>Научные работники</c:v>
                </c:pt>
                <c:pt idx="3">
                  <c:v>Административно-управленческий персонал</c:v>
                </c:pt>
                <c:pt idx="4">
                  <c:v>Вспомогательный персонал</c:v>
                </c:pt>
              </c:strCache>
            </c:strRef>
          </c:cat>
          <c:val>
            <c:numRef>
              <c:f>'Структура ФОТ'!$B$3:$B$7</c:f>
              <c:numCache>
                <c:formatCode>#,##0.0</c:formatCode>
                <c:ptCount val="5"/>
                <c:pt idx="0">
                  <c:v>109.8</c:v>
                </c:pt>
                <c:pt idx="1">
                  <c:v>1794.2121</c:v>
                </c:pt>
                <c:pt idx="2">
                  <c:v>177.893147</c:v>
                </c:pt>
                <c:pt idx="3">
                  <c:v>1231.595206</c:v>
                </c:pt>
                <c:pt idx="4">
                  <c:v>136.67339999999999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4D-47CF-8F11-C3AB8B5E0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Book Antiqua" panose="0204060205030503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02652962284041"/>
          <c:y val="0.13253655149994076"/>
          <c:w val="0.81176977107116255"/>
          <c:h val="0.73626039773359142"/>
        </c:manualLayout>
      </c:layout>
      <c:lineChart>
        <c:grouping val="standard"/>
        <c:varyColors val="0"/>
        <c:ser>
          <c:idx val="0"/>
          <c:order val="0"/>
          <c:tx>
            <c:strRef>
              <c:f>ЗП!$I$3</c:f>
              <c:strCache>
                <c:ptCount val="1"/>
                <c:pt idx="0">
                  <c:v>Средняя заработная плата ППС 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0950828358669082E-2"/>
                  <c:y val="-8.9878650257471063E-2"/>
                </c:manualLayout>
              </c:layout>
              <c:spPr>
                <a:solidFill>
                  <a:srgbClr val="256569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Book Antiqua" panose="020406020503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17B-4981-952C-3AB04C9F79B9}"/>
                </c:ext>
              </c:extLst>
            </c:dLbl>
            <c:dLbl>
              <c:idx val="1"/>
              <c:layout>
                <c:manualLayout>
                  <c:x val="-4.4519996416987409E-2"/>
                  <c:y val="-8.5511820012323422E-2"/>
                </c:manualLayout>
              </c:layout>
              <c:spPr>
                <a:solidFill>
                  <a:srgbClr val="256569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Book Antiqua" panose="020406020503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17B-4981-952C-3AB04C9F79B9}"/>
                </c:ext>
              </c:extLst>
            </c:dLbl>
            <c:dLbl>
              <c:idx val="2"/>
              <c:layout>
                <c:manualLayout>
                  <c:x val="-4.696195912691413E-2"/>
                  <c:y val="-6.9869283922362593E-2"/>
                </c:manualLayout>
              </c:layout>
              <c:spPr>
                <a:solidFill>
                  <a:srgbClr val="256569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Book Antiqua" panose="020406020503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17B-4981-952C-3AB04C9F79B9}"/>
                </c:ext>
              </c:extLst>
            </c:dLbl>
            <c:dLbl>
              <c:idx val="3"/>
              <c:layout>
                <c:manualLayout>
                  <c:x val="-4.5459176434852991E-2"/>
                  <c:y val="-5.6768793186919589E-2"/>
                </c:manualLayout>
              </c:layout>
              <c:spPr>
                <a:solidFill>
                  <a:srgbClr val="256569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Book Antiqua" panose="020406020503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17B-4981-952C-3AB04C9F79B9}"/>
                </c:ext>
              </c:extLst>
            </c:dLbl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ЗП!$J$2:$M$2</c:f>
              <c:strCache>
                <c:ptCount val="4"/>
                <c:pt idx="0">
                  <c:v>Факт 2016</c:v>
                </c:pt>
                <c:pt idx="1">
                  <c:v>Факт 2017</c:v>
                </c:pt>
                <c:pt idx="2">
                  <c:v>План 2018</c:v>
                </c:pt>
                <c:pt idx="3">
                  <c:v>План 2019</c:v>
                </c:pt>
              </c:strCache>
            </c:strRef>
          </c:cat>
          <c:val>
            <c:numRef>
              <c:f>ЗП!$J$3:$M$3</c:f>
              <c:numCache>
                <c:formatCode>#,##0.0</c:formatCode>
                <c:ptCount val="4"/>
                <c:pt idx="0">
                  <c:v>101.25</c:v>
                </c:pt>
                <c:pt idx="1">
                  <c:v>116.3</c:v>
                </c:pt>
                <c:pt idx="2">
                  <c:v>135.80000000000001</c:v>
                </c:pt>
                <c:pt idx="3">
                  <c:v>144.9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17B-4981-952C-3AB04C9F79B9}"/>
            </c:ext>
          </c:extLst>
        </c:ser>
        <c:ser>
          <c:idx val="1"/>
          <c:order val="1"/>
          <c:tx>
            <c:strRef>
              <c:f>ЗП!$I$4</c:f>
              <c:strCache>
                <c:ptCount val="1"/>
                <c:pt idx="0">
                  <c:v>Норматив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C00000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0199437012638402E-2"/>
                  <c:y val="4.996876951905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17B-4981-952C-3AB04C9F79B9}"/>
                </c:ext>
              </c:extLst>
            </c:dLbl>
            <c:dLbl>
              <c:idx val="1"/>
              <c:layout>
                <c:manualLayout>
                  <c:x val="-4.001164834080366E-2"/>
                  <c:y val="4.1640641265875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17B-4981-952C-3AB04C9F79B9}"/>
                </c:ext>
              </c:extLst>
            </c:dLbl>
            <c:dLbl>
              <c:idx val="2"/>
              <c:layout>
                <c:manualLayout>
                  <c:x val="-4.3956393742791526E-2"/>
                  <c:y val="5.41328336456381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17B-4981-952C-3AB04C9F79B9}"/>
                </c:ext>
              </c:extLst>
            </c:dLbl>
            <c:dLbl>
              <c:idx val="3"/>
              <c:layout>
                <c:manualLayout>
                  <c:x val="-4.5459176434852991E-2"/>
                  <c:y val="6.6625026025400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17B-4981-952C-3AB04C9F79B9}"/>
                </c:ext>
              </c:extLst>
            </c:dLbl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ЗП!$J$2:$M$2</c:f>
              <c:strCache>
                <c:ptCount val="4"/>
                <c:pt idx="0">
                  <c:v>Факт 2016</c:v>
                </c:pt>
                <c:pt idx="1">
                  <c:v>Факт 2017</c:v>
                </c:pt>
                <c:pt idx="2">
                  <c:v>План 2018</c:v>
                </c:pt>
                <c:pt idx="3">
                  <c:v>План 2019</c:v>
                </c:pt>
              </c:strCache>
            </c:strRef>
          </c:cat>
          <c:val>
            <c:numRef>
              <c:f>ЗП!$J$4:$M$4</c:f>
              <c:numCache>
                <c:formatCode>#,##0.0</c:formatCode>
                <c:ptCount val="4"/>
                <c:pt idx="0">
                  <c:v>89.73</c:v>
                </c:pt>
                <c:pt idx="1">
                  <c:v>111.96000000000001</c:v>
                </c:pt>
                <c:pt idx="2">
                  <c:v>135.80000000000001</c:v>
                </c:pt>
                <c:pt idx="3">
                  <c:v>144.93700000000001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17B-4981-952C-3AB04C9F79B9}"/>
            </c:ext>
          </c:extLst>
        </c:ser>
        <c:ser>
          <c:idx val="2"/>
          <c:order val="2"/>
          <c:tx>
            <c:strRef>
              <c:f>ЗП!$I$5</c:f>
              <c:strCache>
                <c:ptCount val="1"/>
                <c:pt idx="0">
                  <c:v>Средняя заработная плата по г.Москве</c:v>
                </c:pt>
              </c:strCache>
            </c:strRef>
          </c:tx>
          <c:spPr>
            <a:ln w="3175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Pt>
            <c:idx val="1"/>
            <c:marker>
              <c:symbol val="circle"/>
              <c:size val="17"/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C17B-4981-952C-3AB04C9F79B9}"/>
              </c:ext>
            </c:extLst>
          </c:dPt>
          <c:dLbls>
            <c:dLbl>
              <c:idx val="0"/>
              <c:layout>
                <c:manualLayout>
                  <c:x val="-4.0950828358669082E-2"/>
                  <c:y val="4.366830245147580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17B-4981-952C-3AB04C9F79B9}"/>
                </c:ext>
              </c:extLst>
            </c:dLbl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ЗП!$J$2:$M$2</c:f>
              <c:strCache>
                <c:ptCount val="4"/>
                <c:pt idx="0">
                  <c:v>Факт 2016</c:v>
                </c:pt>
                <c:pt idx="1">
                  <c:v>Факт 2017</c:v>
                </c:pt>
                <c:pt idx="2">
                  <c:v>План 2018</c:v>
                </c:pt>
                <c:pt idx="3">
                  <c:v>План 2019</c:v>
                </c:pt>
              </c:strCache>
            </c:strRef>
          </c:cat>
          <c:val>
            <c:numRef>
              <c:f>ЗП!$J$5:$M$5</c:f>
              <c:numCache>
                <c:formatCode>#,##0.00</c:formatCode>
                <c:ptCount val="4"/>
                <c:pt idx="0">
                  <c:v>59.82</c:v>
                </c:pt>
                <c:pt idx="1">
                  <c:v>62.2</c:v>
                </c:pt>
                <c:pt idx="2">
                  <c:v>67.900000000000006</c:v>
                </c:pt>
                <c:pt idx="3">
                  <c:v>72.468500000000006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17B-4981-952C-3AB04C9F79B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4910152"/>
        <c:axId val="423534776"/>
      </c:lineChart>
      <c:catAx>
        <c:axId val="424910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  <c:crossAx val="423534776"/>
        <c:crosses val="autoZero"/>
        <c:auto val="1"/>
        <c:lblAlgn val="ctr"/>
        <c:lblOffset val="100"/>
        <c:noMultiLvlLbl val="0"/>
      </c:catAx>
      <c:valAx>
        <c:axId val="4235347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424910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0580608826560494E-2"/>
          <c:y val="4.4964376437685902E-2"/>
          <c:w val="0.176684954261699"/>
          <c:h val="0.8892506966319253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latin typeface="Book Antiqua" panose="02040602050305030304" pitchFamily="18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759783114217855E-2"/>
          <c:y val="7.9496327223723864E-2"/>
          <c:w val="0.93893540555375354"/>
          <c:h val="0.782881330158354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ЗП!$B$2</c:f>
              <c:strCache>
                <c:ptCount val="1"/>
                <c:pt idx="0">
                  <c:v>Факт 2016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6.2888785714293894E-3"/>
                  <c:y val="-1.0878006345054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100-4F2C-9F6E-327E4B734C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ЗП!$A$3:$A$5</c:f>
              <c:strCache>
                <c:ptCount val="3"/>
                <c:pt idx="0">
                  <c:v>Профессорско-преподавательский состав</c:v>
                </c:pt>
                <c:pt idx="1">
                  <c:v>Научные сотрудники</c:v>
                </c:pt>
                <c:pt idx="2">
                  <c:v>Преподаватели СПО</c:v>
                </c:pt>
              </c:strCache>
            </c:strRef>
          </c:cat>
          <c:val>
            <c:numRef>
              <c:f>ЗП!$B$3:$B$5</c:f>
              <c:numCache>
                <c:formatCode>General</c:formatCode>
                <c:ptCount val="3"/>
                <c:pt idx="0">
                  <c:v>101.25</c:v>
                </c:pt>
                <c:pt idx="1">
                  <c:v>53.13</c:v>
                </c:pt>
                <c:pt idx="2">
                  <c:v>40.42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9100-4F2C-9F6E-327E4B734C84}"/>
            </c:ext>
          </c:extLst>
        </c:ser>
        <c:ser>
          <c:idx val="1"/>
          <c:order val="1"/>
          <c:tx>
            <c:strRef>
              <c:f>ЗП!$C$2</c:f>
              <c:strCache>
                <c:ptCount val="1"/>
                <c:pt idx="0">
                  <c:v>Факт 2017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ЗП!$A$3:$A$5</c:f>
              <c:strCache>
                <c:ptCount val="3"/>
                <c:pt idx="0">
                  <c:v>Профессорско-преподавательский состав</c:v>
                </c:pt>
                <c:pt idx="1">
                  <c:v>Научные сотрудники</c:v>
                </c:pt>
                <c:pt idx="2">
                  <c:v>Преподаватели СПО</c:v>
                </c:pt>
              </c:strCache>
            </c:strRef>
          </c:cat>
          <c:val>
            <c:numRef>
              <c:f>ЗП!$C$3:$C$5</c:f>
              <c:numCache>
                <c:formatCode>General</c:formatCode>
                <c:ptCount val="3"/>
                <c:pt idx="0">
                  <c:v>116.3</c:v>
                </c:pt>
                <c:pt idx="1">
                  <c:v>70.5</c:v>
                </c:pt>
                <c:pt idx="2">
                  <c:v>47.8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9100-4F2C-9F6E-327E4B734C84}"/>
            </c:ext>
          </c:extLst>
        </c:ser>
        <c:ser>
          <c:idx val="2"/>
          <c:order val="2"/>
          <c:tx>
            <c:strRef>
              <c:f>ЗП!$D$2</c:f>
              <c:strCache>
                <c:ptCount val="1"/>
                <c:pt idx="0">
                  <c:v>План 2018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263-4708-9029-D39D7923F27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263-4708-9029-D39D7923F27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263-4708-9029-D39D7923F2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ЗП!$A$3:$A$5</c:f>
              <c:strCache>
                <c:ptCount val="3"/>
                <c:pt idx="0">
                  <c:v>Профессорско-преподавательский состав</c:v>
                </c:pt>
                <c:pt idx="1">
                  <c:v>Научные сотрудники</c:v>
                </c:pt>
                <c:pt idx="2">
                  <c:v>Преподаватели СПО</c:v>
                </c:pt>
              </c:strCache>
            </c:strRef>
          </c:cat>
          <c:val>
            <c:numRef>
              <c:f>ЗП!$D$3:$D$5</c:f>
              <c:numCache>
                <c:formatCode>General</c:formatCode>
                <c:ptCount val="3"/>
                <c:pt idx="0">
                  <c:v>135.80000000000001</c:v>
                </c:pt>
                <c:pt idx="1">
                  <c:v>135.80000000000001</c:v>
                </c:pt>
                <c:pt idx="2">
                  <c:v>67.900000000000006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9100-4F2C-9F6E-327E4B734C84}"/>
            </c:ext>
          </c:extLst>
        </c:ser>
        <c:ser>
          <c:idx val="3"/>
          <c:order val="3"/>
          <c:tx>
            <c:strRef>
              <c:f>ЗП!$E$2</c:f>
              <c:strCache>
                <c:ptCount val="1"/>
                <c:pt idx="0">
                  <c:v>План 2019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8.424008424008424E-3"/>
                  <c:y val="-1.2903571037884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74E-4E14-8B01-1DC14BC6B6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ЗП!$A$3:$A$5</c:f>
              <c:strCache>
                <c:ptCount val="3"/>
                <c:pt idx="0">
                  <c:v>Профессорско-преподавательский состав</c:v>
                </c:pt>
                <c:pt idx="1">
                  <c:v>Научные сотрудники</c:v>
                </c:pt>
                <c:pt idx="2">
                  <c:v>Преподаватели СПО</c:v>
                </c:pt>
              </c:strCache>
            </c:strRef>
          </c:cat>
          <c:val>
            <c:numRef>
              <c:f>ЗП!$E$3:$E$5</c:f>
              <c:numCache>
                <c:formatCode>General</c:formatCode>
                <c:ptCount val="3"/>
                <c:pt idx="0">
                  <c:v>144.9</c:v>
                </c:pt>
                <c:pt idx="1">
                  <c:v>144.9</c:v>
                </c:pt>
                <c:pt idx="2">
                  <c:v>72.5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9100-4F2C-9F6E-327E4B734C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55993768"/>
        <c:axId val="355992128"/>
        <c:axId val="0"/>
      </c:bar3DChart>
      <c:catAx>
        <c:axId val="355993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  <c:crossAx val="355992128"/>
        <c:crosses val="autoZero"/>
        <c:auto val="1"/>
        <c:lblAlgn val="ctr"/>
        <c:lblOffset val="10"/>
        <c:noMultiLvlLbl val="0"/>
      </c:catAx>
      <c:valAx>
        <c:axId val="35599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5993768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2.3314304461942274E-2"/>
          <c:y val="0.93749122373373939"/>
          <c:w val="0.97281583552055995"/>
          <c:h val="4.8336559279575253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96289434408944E-2"/>
          <c:y val="1.1514872304338543E-2"/>
          <c:w val="0.86688410272245386"/>
          <c:h val="0.8803011855204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/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/>
              </a:sp3d>
            </c:spPr>
            <c:extLst>
              <c:ext xmlns:c16="http://schemas.microsoft.com/office/drawing/2014/chart" uri="{C3380CC4-5D6E-409C-BE32-E72D297353CC}">
                <c16:uniqueId val="{00000007-D1C0-4A44-97FF-1E7CDB77016C}"/>
              </c:ext>
            </c:extLst>
          </c:dPt>
          <c:dLbls>
            <c:dLbl>
              <c:idx val="0"/>
              <c:layout>
                <c:manualLayout>
                  <c:x val="0"/>
                  <c:y val="2.04304974699733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1C0-4A44-97FF-1E7CDB77016C}"/>
                </c:ext>
              </c:extLst>
            </c:dLbl>
            <c:dLbl>
              <c:idx val="1"/>
              <c:layout>
                <c:manualLayout>
                  <c:x val="-3.2679738562091535E-3"/>
                  <c:y val="1.07989772341288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24666A"/>
                      </a:solidFill>
                      <a:latin typeface="Book Antiqua" panose="020406020503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35294117647059"/>
                      <c:h val="8.37650396268917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1C0-4A44-97FF-1E7CDB77016C}"/>
                </c:ext>
              </c:extLst>
            </c:dLbl>
            <c:dLbl>
              <c:idx val="2"/>
              <c:layout>
                <c:manualLayout>
                  <c:x val="-9.8039215686274005E-3"/>
                  <c:y val="-2.74436932009749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1C0-4A44-97FF-1E7CDB77016C}"/>
                </c:ext>
              </c:extLst>
            </c:dLbl>
            <c:dLbl>
              <c:idx val="3"/>
              <c:layout>
                <c:manualLayout>
                  <c:x val="0"/>
                  <c:y val="-6.71287774013419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1C0-4A44-97FF-1E7CDB77016C}"/>
                </c:ext>
              </c:extLst>
            </c:dLbl>
            <c:dLbl>
              <c:idx val="4"/>
              <c:layout>
                <c:manualLayout>
                  <c:x val="3.2679738562091535E-3"/>
                  <c:y val="9.749035494323640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Book Antiqua" panose="020406020503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1C0-4A44-97FF-1E7CDB7701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24666A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10.7</c:v>
                </c:pt>
                <c:pt idx="1">
                  <c:v>11.1</c:v>
                </c:pt>
                <c:pt idx="2">
                  <c:v>11.6</c:v>
                </c:pt>
                <c:pt idx="3" formatCode="#,##0.0">
                  <c:v>12</c:v>
                </c:pt>
                <c:pt idx="4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C0-4A44-97FF-1E7CDB7701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26412288"/>
        <c:axId val="126413824"/>
      </c:barChart>
      <c:catAx>
        <c:axId val="12641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  <c:crossAx val="126413824"/>
        <c:crosses val="autoZero"/>
        <c:auto val="1"/>
        <c:lblAlgn val="ctr"/>
        <c:lblOffset val="100"/>
        <c:noMultiLvlLbl val="0"/>
      </c:catAx>
      <c:valAx>
        <c:axId val="126413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641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0.58726</cdr:x>
      <cdr:y>0.38935</cdr:y>
    </cdr:from>
    <cdr:to>
      <cdr:x>1</cdr:x>
      <cdr:y>0.5</cdr:y>
    </cdr:to>
    <cdr:sp macro="" textlink="">
      <cdr:nvSpPr>
        <cdr:cNvPr id="2" name="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95014" y="2274374"/>
          <a:ext cx="3721395" cy="6463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spcBef>
              <a:spcPct val="0"/>
            </a:spcBef>
            <a:buFontTx/>
            <a:buNone/>
          </a:pPr>
          <a:r>
            <a:rPr lang="ru-RU" altLang="ru-RU" sz="1800" b="1" u="sng" dirty="0" smtClean="0">
              <a:solidFill>
                <a:srgbClr val="24666A"/>
              </a:solidFill>
              <a:latin typeface="Book Antiqua" panose="02040602050305030304" pitchFamily="18" charset="0"/>
            </a:rPr>
            <a:t>Среднее профессиональное образование</a:t>
          </a:r>
          <a:endParaRPr lang="ru-RU" altLang="ru-RU" sz="1800" b="1" u="sng" dirty="0">
            <a:solidFill>
              <a:srgbClr val="24666A"/>
            </a:solidFill>
            <a:latin typeface="Book Antiqua" panose="0204060205030503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0.74286</cdr:x>
      <cdr:y>0.00582</cdr:y>
    </cdr:from>
    <cdr:to>
      <cdr:x>1</cdr:x>
      <cdr:y>0.11119</cdr:y>
    </cdr:to>
    <cdr:sp macro="" textlink="">
      <cdr:nvSpPr>
        <cdr:cNvPr id="2" name="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96344" y="17010"/>
          <a:ext cx="1175656" cy="307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spcBef>
              <a:spcPct val="0"/>
            </a:spcBef>
            <a:buFontTx/>
            <a:buNone/>
          </a:pPr>
          <a:r>
            <a:rPr lang="ru-RU" altLang="ru-RU" sz="1400" b="1" dirty="0" smtClean="0">
              <a:solidFill>
                <a:srgbClr val="006666"/>
              </a:solidFill>
              <a:latin typeface="Book Antiqua" panose="02040602050305030304" pitchFamily="18" charset="0"/>
            </a:rPr>
            <a:t>руб.</a:t>
          </a:r>
          <a:endParaRPr lang="ru-RU" altLang="ru-RU" sz="1400" b="1" dirty="0">
            <a:solidFill>
              <a:srgbClr val="006666"/>
            </a:solidFill>
            <a:latin typeface="Book Antiqua" panose="0204060205030503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0.4146</cdr:x>
      <cdr:y>0.30777</cdr:y>
    </cdr:from>
    <cdr:to>
      <cdr:x>0.81889</cdr:x>
      <cdr:y>0.59922</cdr:y>
    </cdr:to>
    <cdr:sp macro="" textlink="">
      <cdr:nvSpPr>
        <cdr:cNvPr id="4" name="Штриховая стрелка вправо 3"/>
        <cdr:cNvSpPr/>
      </cdr:nvSpPr>
      <cdr:spPr>
        <a:xfrm xmlns:a="http://schemas.openxmlformats.org/drawingml/2006/main" rot="20178286">
          <a:off x="3791112" y="1113459"/>
          <a:ext cx="3696819" cy="1054383"/>
        </a:xfrm>
        <a:prstGeom xmlns:a="http://schemas.openxmlformats.org/drawingml/2006/main" prst="stripedRight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b="1" cap="none" spc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0A3C1-3ACC-45A5-9D1E-0DFF83E9B637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26CC4-BBE7-4F6B-BC6C-69C7932E9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315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1C50FE0-A213-452D-AF8F-686C57EDEA70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3797" name="Верхний колонтитул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59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8852" name="Номер слайда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157B25-8FA3-42D7-BE21-FF67CE2FCEF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8853" name="Верхний колонтитул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123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1C50FE0-A213-452D-AF8F-686C57EDEA70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3797" name="Верхний колонтитул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8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26CC4-BBE7-4F6B-BC6C-69C7932E90C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997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6CC4-BBE7-4F6B-BC6C-69C7932E90C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33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1C50FE0-A213-452D-AF8F-686C57EDEA70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3797" name="Верхний колонтитул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326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9940" name="Номер слайда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CD1BBD9-F3D3-4DF1-9F5C-7C8E42CD0EA5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9941" name="Верхний колонтитул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9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1988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FDFCB2D-64B3-4FAE-B32F-A424AFF262A9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41989" name="Верхний колонтитул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17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1C50FE0-A213-452D-AF8F-686C57EDEA70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3797" name="Верхний колонтитул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29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1C50FE0-A213-452D-AF8F-686C57EDEA70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3797" name="Верхний колонтитул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89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6084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C37765-6DEB-4AF9-85FE-E0D215EF34AC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46085" name="Верхний колонтитул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98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1C50FE0-A213-452D-AF8F-686C57EDEA70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3797" name="Верхний колонтитул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5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1C50FE0-A213-452D-AF8F-686C57EDEA70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3797" name="Верхний колонтитул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4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DCEF-67AC-4F52-9B14-DA6B9C51B0E1}" type="datetime1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0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D89-BD5E-4D84-B2BE-4A08550A0674}" type="datetime1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9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C0B6-F184-4394-93BC-1C5A83CF86BD}" type="datetime1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07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F4D34-C7A1-43EF-90AA-DA6D9E4CE32E}" type="datetime1">
              <a:rPr lang="ru-RU" smtClean="0"/>
              <a:t>14.12.2018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7F7F2-5B40-4D20-8769-4F446A04C9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1720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997A3-546D-46A7-975E-6F7DCF8F65FA}" type="datetime1">
              <a:rPr lang="ru-RU" smtClean="0"/>
              <a:t>14.12.2018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ADBD0-B7D1-4E0D-972D-B116B7C8DD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8235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2169E-E060-4A78-B2E7-6E181AC37EA0}" type="datetime1">
              <a:rPr lang="ru-RU" smtClean="0"/>
              <a:t>14.12.2018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DD0CE-0256-4CE5-8820-EE995D0EF4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1772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B9BC1-54E8-45FA-8BF9-43A4CD4D17AC}" type="datetime1">
              <a:rPr lang="ru-RU" smtClean="0"/>
              <a:t>14.12.2018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55C84-CFF5-4B83-B799-78B8175D15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8355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1A0E0-4C7D-466D-B825-6CE3578F8261}" type="datetime1">
              <a:rPr lang="ru-RU" smtClean="0"/>
              <a:t>14.12.2018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48C83-CE57-47A4-9513-F1E115EA67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300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A81F6-0C5B-4533-9390-4911595058C4}" type="datetime1">
              <a:rPr lang="ru-RU" smtClean="0"/>
              <a:t>14.12.2018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393B4-26C8-412A-B6A0-BE102229CF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9123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3E40E-FC75-4C3A-9750-4683662DEC7A}" type="datetime1">
              <a:rPr lang="ru-RU" smtClean="0"/>
              <a:t>14.12.2018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8EEA3-39EB-4DB2-8DBC-8B6D0B4FDB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2813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0C8F2-1FF5-42FD-A429-E8885F981A77}" type="datetime1">
              <a:rPr lang="ru-RU" smtClean="0"/>
              <a:t>14.12.2018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9D893-B5C2-4DF1-8738-41773CDCDE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901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4C38-A52E-4E54-B62E-F1B2F7221E59}" type="datetime1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09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F8AFA-5EF3-4D74-86EA-D72BF79F6DB5}" type="datetime1">
              <a:rPr lang="ru-RU" smtClean="0"/>
              <a:t>14.12.2018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89EAB-D30F-4367-8FD1-A19AD0BBBC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514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1036D-8B15-45BA-A667-E0215FBCAACB}" type="datetime1">
              <a:rPr lang="ru-RU" smtClean="0"/>
              <a:t>14.12.2018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512C-DAE6-4BCE-B3C7-B55E1C96DA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9926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38073-EEE6-4D0D-B523-87A7082A5FC0}" type="datetime1">
              <a:rPr lang="ru-RU" smtClean="0"/>
              <a:t>14.12.2018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DFB4B-E2B5-43C2-81F6-7B9662A4D8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913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3FACA-631D-4C2C-8AAF-302B504AD90D}" type="datetime1">
              <a:rPr lang="ru-RU" smtClean="0"/>
              <a:t>14.12.2018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0EE1C-991D-4666-966E-451FEF7962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939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3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0AB72-E791-4967-BE48-16993BA2AC4B}" type="datetime1">
              <a:rPr lang="ru-RU" smtClean="0"/>
              <a:t>14.12.2018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9C308-673F-4834-A007-52F77FEDCC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781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3EFB-6D3B-44C0-B5AE-8513D5D8B564}" type="datetime1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2688-A8B0-4B07-B2BA-EF2AC83E45C4}" type="datetime1">
              <a:rPr lang="ru-RU" smtClean="0"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9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A4CF-1D95-4845-9463-03507EEDD579}" type="datetime1">
              <a:rPr lang="ru-RU" smtClean="0"/>
              <a:t>14.12.2018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5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0A3E-65E5-4442-8132-1E08548E0369}" type="datetime1">
              <a:rPr lang="ru-RU" smtClean="0"/>
              <a:t>14.12.2018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3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D2FB-E278-4F78-A6C2-56C7D96ED9D8}" type="datetime1">
              <a:rPr lang="ru-RU" smtClean="0"/>
              <a:t>14.12.2018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9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6247-AE6A-41C2-9813-87CDA3894677}" type="datetime1">
              <a:rPr lang="ru-RU" smtClean="0"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2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A3F1-F1CC-4905-8332-DC43CEAD1D9B}" type="datetime1">
              <a:rPr lang="ru-RU" smtClean="0"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9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DF856-3041-4E14-A3F5-BF7198FB52E4}" type="datetime1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2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86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D4525BA-38E4-416C-BA25-478CE423F07D}" type="datetime1">
              <a:rPr lang="ru-RU" smtClean="0"/>
              <a:t>14.12.2018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5D3EFE1-E00C-490F-914C-38CDD38916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898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524" y="0"/>
            <a:ext cx="9144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93964" y="65903"/>
            <a:ext cx="3131127" cy="10880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93" y="2998380"/>
            <a:ext cx="6068580" cy="38596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016310"/>
            <a:ext cx="91597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План финансово-хозяйственной деятельности Финансового университета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а 2019 год 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711521" y="6180279"/>
            <a:ext cx="3425296" cy="4347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декабря 2018 года</a:t>
            </a:r>
            <a:endParaRPr lang="ru-RU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818900" y="5101007"/>
            <a:ext cx="7074270" cy="7920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Директор по экономической и финансовой работе </a:t>
            </a:r>
            <a:r>
              <a:rPr lang="ru-RU" sz="1800" dirty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itchFamily="18" charset="0"/>
              </a:rPr>
              <a:t>         Иванов А.С.</a:t>
            </a:r>
            <a:endParaRPr lang="ru-RU" sz="1800" dirty="0">
              <a:solidFill>
                <a:schemeClr val="bg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58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6139543" y="2943879"/>
            <a:ext cx="2906033" cy="438032"/>
          </a:xfrm>
          <a:prstGeom prst="wedgeRoundRectCallout">
            <a:avLst>
              <a:gd name="adj1" fmla="val 35637"/>
              <a:gd name="adj2" fmla="val -2263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ru-RU" sz="1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в т.ч. </a:t>
            </a:r>
            <a:r>
              <a:rPr lang="ru-RU" sz="1400" b="1" dirty="0">
                <a:solidFill>
                  <a:srgbClr val="FF0000"/>
                </a:solidFill>
                <a:latin typeface="Book Antiqua" panose="02040602050305030304" pitchFamily="18" charset="0"/>
              </a:rPr>
              <a:t>285,4 млн. руб.</a:t>
            </a:r>
          </a:p>
          <a:p>
            <a:pPr algn="r" defTabSz="342900"/>
            <a:r>
              <a:rPr lang="ru-RU" sz="1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к 100-летию </a:t>
            </a:r>
            <a:r>
              <a:rPr lang="ru-RU" sz="1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Финуниверситета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3277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28075" y="6492875"/>
            <a:ext cx="4381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B6245C-BC31-4187-A8B3-E04A602E094B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32895" name="Заголовок 1"/>
          <p:cNvSpPr>
            <a:spLocks noGrp="1"/>
          </p:cNvSpPr>
          <p:nvPr>
            <p:ph type="title"/>
          </p:nvPr>
        </p:nvSpPr>
        <p:spPr>
          <a:xfrm>
            <a:off x="8108950" y="561975"/>
            <a:ext cx="936625" cy="323850"/>
          </a:xfrm>
        </p:spPr>
        <p:txBody>
          <a:bodyPr/>
          <a:lstStyle/>
          <a:p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146731" y="101600"/>
            <a:ext cx="6203270" cy="69604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ПЛАН поступления субсидий на развитие материально-технической базы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 Финуниверситета (г. Москва и филиалы)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на 2019 год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321348" y="-49272"/>
            <a:ext cx="1724227" cy="611247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833505"/>
              </p:ext>
            </p:extLst>
          </p:nvPr>
        </p:nvGraphicFramePr>
        <p:xfrm>
          <a:off x="146731" y="898776"/>
          <a:ext cx="8926149" cy="1746986"/>
        </p:xfrm>
        <a:graphic>
          <a:graphicData uri="http://schemas.openxmlformats.org/drawingml/2006/table">
            <a:tbl>
              <a:tblPr/>
              <a:tblGrid>
                <a:gridCol w="3066938">
                  <a:extLst>
                    <a:ext uri="{9D8B030D-6E8A-4147-A177-3AD203B41FA5}">
                      <a16:colId xmlns:a16="http://schemas.microsoft.com/office/drawing/2014/main" val="1452781635"/>
                    </a:ext>
                  </a:extLst>
                </a:gridCol>
                <a:gridCol w="1554193">
                  <a:extLst>
                    <a:ext uri="{9D8B030D-6E8A-4147-A177-3AD203B41FA5}">
                      <a16:colId xmlns:a16="http://schemas.microsoft.com/office/drawing/2014/main" val="1582519619"/>
                    </a:ext>
                  </a:extLst>
                </a:gridCol>
                <a:gridCol w="1429856">
                  <a:extLst>
                    <a:ext uri="{9D8B030D-6E8A-4147-A177-3AD203B41FA5}">
                      <a16:colId xmlns:a16="http://schemas.microsoft.com/office/drawing/2014/main" val="1116081286"/>
                    </a:ext>
                  </a:extLst>
                </a:gridCol>
                <a:gridCol w="1492025">
                  <a:extLst>
                    <a:ext uri="{9D8B030D-6E8A-4147-A177-3AD203B41FA5}">
                      <a16:colId xmlns:a16="http://schemas.microsoft.com/office/drawing/2014/main" val="3703276945"/>
                    </a:ext>
                  </a:extLst>
                </a:gridCol>
                <a:gridCol w="1383137">
                  <a:extLst>
                    <a:ext uri="{9D8B030D-6E8A-4147-A177-3AD203B41FA5}">
                      <a16:colId xmlns:a16="http://schemas.microsoft.com/office/drawing/2014/main" val="4048567355"/>
                    </a:ext>
                  </a:extLst>
                </a:gridCol>
              </a:tblGrid>
              <a:tr h="34407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Назначение субсидии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631381"/>
                  </a:ext>
                </a:extLst>
              </a:tr>
              <a:tr h="3584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Капитальный ремонт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671,6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338,6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321,3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267,6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666936"/>
                  </a:ext>
                </a:extLst>
              </a:tr>
              <a:tr h="35628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Капитальные вложения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54,2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84725"/>
                  </a:ext>
                </a:extLst>
              </a:tr>
              <a:tr h="3440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Основные средства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299,9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79,0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361,1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249767"/>
                  </a:ext>
                </a:extLst>
              </a:tr>
              <a:tr h="3440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Итого: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690,4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638,5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400,3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682,9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595818"/>
                  </a:ext>
                </a:extLst>
              </a:tr>
            </a:tbl>
          </a:graphicData>
        </a:graphic>
      </p:graphicFrame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7439025" y="633498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6666"/>
                </a:solidFill>
                <a:latin typeface="Book Antiqua" panose="02040602050305030304" pitchFamily="18" charset="0"/>
              </a:rPr>
              <a:t>(млн. руб.)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276078"/>
              </p:ext>
            </p:extLst>
          </p:nvPr>
        </p:nvGraphicFramePr>
        <p:xfrm>
          <a:off x="-83684" y="2728476"/>
          <a:ext cx="9249908" cy="4129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396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813800" y="6492875"/>
            <a:ext cx="2984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F1F077-46C8-4519-80CB-600D02D9FA8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913633"/>
              </p:ext>
            </p:extLst>
          </p:nvPr>
        </p:nvGraphicFramePr>
        <p:xfrm>
          <a:off x="38101" y="813591"/>
          <a:ext cx="9074149" cy="6011355"/>
        </p:xfrm>
        <a:graphic>
          <a:graphicData uri="http://schemas.openxmlformats.org/drawingml/2006/table">
            <a:tbl>
              <a:tblPr/>
              <a:tblGrid>
                <a:gridCol w="402595">
                  <a:extLst>
                    <a:ext uri="{9D8B030D-6E8A-4147-A177-3AD203B41FA5}">
                      <a16:colId xmlns:a16="http://schemas.microsoft.com/office/drawing/2014/main" val="3832165031"/>
                    </a:ext>
                  </a:extLst>
                </a:gridCol>
                <a:gridCol w="3485274">
                  <a:extLst>
                    <a:ext uri="{9D8B030D-6E8A-4147-A177-3AD203B41FA5}">
                      <a16:colId xmlns:a16="http://schemas.microsoft.com/office/drawing/2014/main" val="3994833294"/>
                    </a:ext>
                  </a:extLst>
                </a:gridCol>
                <a:gridCol w="912303">
                  <a:extLst>
                    <a:ext uri="{9D8B030D-6E8A-4147-A177-3AD203B41FA5}">
                      <a16:colId xmlns:a16="http://schemas.microsoft.com/office/drawing/2014/main" val="4257085497"/>
                    </a:ext>
                  </a:extLst>
                </a:gridCol>
                <a:gridCol w="1050059">
                  <a:extLst>
                    <a:ext uri="{9D8B030D-6E8A-4147-A177-3AD203B41FA5}">
                      <a16:colId xmlns:a16="http://schemas.microsoft.com/office/drawing/2014/main" val="2140265231"/>
                    </a:ext>
                  </a:extLst>
                </a:gridCol>
                <a:gridCol w="1162883">
                  <a:extLst>
                    <a:ext uri="{9D8B030D-6E8A-4147-A177-3AD203B41FA5}">
                      <a16:colId xmlns:a16="http://schemas.microsoft.com/office/drawing/2014/main" val="2435803968"/>
                    </a:ext>
                  </a:extLst>
                </a:gridCol>
                <a:gridCol w="1090200">
                  <a:extLst>
                    <a:ext uri="{9D8B030D-6E8A-4147-A177-3AD203B41FA5}">
                      <a16:colId xmlns:a16="http://schemas.microsoft.com/office/drawing/2014/main" val="4275469901"/>
                    </a:ext>
                  </a:extLst>
                </a:gridCol>
                <a:gridCol w="970835">
                  <a:extLst>
                    <a:ext uri="{9D8B030D-6E8A-4147-A177-3AD203B41FA5}">
                      <a16:colId xmlns:a16="http://schemas.microsoft.com/office/drawing/2014/main" val="4139320235"/>
                    </a:ext>
                  </a:extLst>
                </a:gridCol>
              </a:tblGrid>
              <a:tr h="2284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№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Статьи расходов</a:t>
                      </a:r>
                    </a:p>
                  </a:txBody>
                  <a:tcPr marL="6238" marR="6238" marT="6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Код КОСГУ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Москва</a:t>
                      </a:r>
                    </a:p>
                  </a:txBody>
                  <a:tcPr marL="6238" marR="6238" marT="6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Филиалы</a:t>
                      </a:r>
                    </a:p>
                  </a:txBody>
                  <a:tcPr marL="6238" marR="6238" marT="6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Всего</a:t>
                      </a:r>
                    </a:p>
                  </a:txBody>
                  <a:tcPr marL="6238" marR="6238" marT="6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413222"/>
                  </a:ext>
                </a:extLst>
              </a:tr>
              <a:tr h="4886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Сумма</a:t>
                      </a:r>
                    </a:p>
                  </a:txBody>
                  <a:tcPr marL="6238" marR="6238" marT="6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Структура, 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%</a:t>
                      </a:r>
                    </a:p>
                  </a:txBody>
                  <a:tcPr marL="6238" marR="6238" marT="6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230206"/>
                  </a:ext>
                </a:extLst>
              </a:tr>
              <a:tr h="2610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Остаток на начало года</a:t>
                      </a:r>
                    </a:p>
                  </a:txBody>
                  <a:tcPr marL="6238" marR="6238" marT="6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х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191,2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242,3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х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039347"/>
                  </a:ext>
                </a:extLst>
              </a:tr>
              <a:tr h="2610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 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Поступления</a:t>
                      </a:r>
                    </a:p>
                  </a:txBody>
                  <a:tcPr marL="6238" marR="6238" marT="6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х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418,3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1 641,4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9 059,7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х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043539"/>
                  </a:ext>
                </a:extLst>
              </a:tr>
              <a:tr h="2134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Расходы</a:t>
                      </a:r>
                    </a:p>
                  </a:txBody>
                  <a:tcPr marL="6238" marR="6238" marT="6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х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7 461,4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684,7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146,1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100,0 %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766831"/>
                  </a:ext>
                </a:extLst>
              </a:tr>
              <a:tr h="4225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3.1.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Оплата труда и начисления на выплаты по оплате труда</a:t>
                      </a:r>
                    </a:p>
                  </a:txBody>
                  <a:tcPr marL="6238" marR="6238" marT="6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210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4 503,7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1 039,5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543,2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60,6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779914"/>
                  </a:ext>
                </a:extLst>
              </a:tr>
              <a:tr h="2610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3.2.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Оплата работ, услуг</a:t>
                      </a:r>
                    </a:p>
                  </a:txBody>
                  <a:tcPr marL="6238" marR="6238" marT="6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220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1 855,3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382,8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2 238,1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24,5 %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826229"/>
                  </a:ext>
                </a:extLst>
              </a:tr>
              <a:tr h="2610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3.2.1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Услуги связи</a:t>
                      </a:r>
                    </a:p>
                  </a:txBody>
                  <a:tcPr marL="6238" marR="6238" marT="6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221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0,5 %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550358"/>
                  </a:ext>
                </a:extLst>
              </a:tr>
              <a:tr h="3364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3.2.2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Транспортные услуги</a:t>
                      </a:r>
                    </a:p>
                  </a:txBody>
                  <a:tcPr marL="6238" marR="6238" marT="6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222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0,1 %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814389"/>
                  </a:ext>
                </a:extLst>
              </a:tr>
              <a:tr h="2610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3.2.3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Коммунальные расходы</a:t>
                      </a:r>
                    </a:p>
                  </a:txBody>
                  <a:tcPr marL="6238" marR="6238" marT="6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223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254,7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112,7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367,4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4,0 %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780881"/>
                  </a:ext>
                </a:extLst>
              </a:tr>
              <a:tr h="2610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3.2.4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Арендная плата за пользование имуществом</a:t>
                      </a:r>
                    </a:p>
                  </a:txBody>
                  <a:tcPr marL="6238" marR="6238" marT="6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224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0,1 %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525680"/>
                  </a:ext>
                </a:extLst>
              </a:tr>
              <a:tr h="2610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3.2.5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Работы, услуги по содержанию имущества</a:t>
                      </a:r>
                    </a:p>
                  </a:txBody>
                  <a:tcPr marL="6238" marR="6238" marT="6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225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604,6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123,3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727,9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8,0 %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996520"/>
                  </a:ext>
                </a:extLst>
              </a:tr>
              <a:tr h="2134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3.2.6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Прочие работы, услуги</a:t>
                      </a:r>
                    </a:p>
                  </a:txBody>
                  <a:tcPr marL="6238" marR="6238" marT="6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226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954,8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128,3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1 083,1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11,8 %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907761"/>
                  </a:ext>
                </a:extLst>
              </a:tr>
              <a:tr h="2134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3.2.7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Страхование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454504"/>
                  </a:ext>
                </a:extLst>
              </a:tr>
              <a:tr h="387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3.2.8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Услуги, работы для целей капитальных вложений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941801"/>
                  </a:ext>
                </a:extLst>
              </a:tr>
              <a:tr h="2610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3.3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Социальное обеспечение</a:t>
                      </a:r>
                    </a:p>
                  </a:txBody>
                  <a:tcPr marL="6238" marR="6238" marT="6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260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12,1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12,7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0,1 %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17788"/>
                  </a:ext>
                </a:extLst>
              </a:tr>
              <a:tr h="2610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3.4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Прочие расходы</a:t>
                      </a:r>
                    </a:p>
                  </a:txBody>
                  <a:tcPr marL="6238" marR="6238" marT="6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290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521,2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197,9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719,1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7,9 %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779102"/>
                  </a:ext>
                </a:extLst>
              </a:tr>
              <a:tr h="2610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3.5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Поступление нефинансовых активов</a:t>
                      </a:r>
                    </a:p>
                  </a:txBody>
                  <a:tcPr marL="6238" marR="6238" marT="6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300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569,1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63,9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633,0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6,9 %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788705"/>
                  </a:ext>
                </a:extLst>
              </a:tr>
              <a:tr h="2134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3.5.1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Увеличение стоимости основных средств</a:t>
                      </a:r>
                    </a:p>
                  </a:txBody>
                  <a:tcPr marL="6238" marR="6238" marT="6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310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421,4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456,1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5,0 %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927625"/>
                  </a:ext>
                </a:extLst>
              </a:tr>
              <a:tr h="2134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3.5.2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Увеличение стоимости материальных запасов</a:t>
                      </a:r>
                    </a:p>
                  </a:txBody>
                  <a:tcPr marL="6238" marR="6238" marT="6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340</a:t>
                      </a: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117,2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138,4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1,5 %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527883"/>
                  </a:ext>
                </a:extLst>
              </a:tr>
              <a:tr h="2134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3.5.3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Увеличение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стоимости прав пользования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0,4 %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977458"/>
                  </a:ext>
                </a:extLst>
              </a:tr>
              <a:tr h="2134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Остаток на конец 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х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148,1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155,9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х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22086"/>
                  </a:ext>
                </a:extLst>
              </a:tr>
            </a:tbl>
          </a:graphicData>
        </a:graphic>
      </p:graphicFrame>
      <p:sp>
        <p:nvSpPr>
          <p:cNvPr id="47264" name="Прямоугольник 1"/>
          <p:cNvSpPr>
            <a:spLocks noChangeArrowheads="1"/>
          </p:cNvSpPr>
          <p:nvPr/>
        </p:nvSpPr>
        <p:spPr bwMode="auto">
          <a:xfrm>
            <a:off x="8099425" y="528638"/>
            <a:ext cx="9366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(млн. руб.)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0" y="82404"/>
            <a:ext cx="5394960" cy="554183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ПЛАН  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расходов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 Финуниверситета  на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 2019 год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(г. Москва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и филиалы)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311823" y="-49894"/>
            <a:ext cx="1724227" cy="611247"/>
          </a:xfrm>
          <a:prstGeom prst="rect">
            <a:avLst/>
          </a:prstGeom>
        </p:spPr>
      </p:pic>
      <p:sp>
        <p:nvSpPr>
          <p:cNvPr id="14" name="Прямоугольник 11"/>
          <p:cNvSpPr>
            <a:spLocks noChangeArrowheads="1"/>
          </p:cNvSpPr>
          <p:nvPr/>
        </p:nvSpPr>
        <p:spPr bwMode="auto">
          <a:xfrm>
            <a:off x="7416800" y="505618"/>
            <a:ext cx="172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18724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492875"/>
            <a:ext cx="508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C271E-0E5A-4CB9-B6B8-A54BA8C9A068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445119"/>
              </p:ext>
            </p:extLst>
          </p:nvPr>
        </p:nvGraphicFramePr>
        <p:xfrm>
          <a:off x="107950" y="930735"/>
          <a:ext cx="8964613" cy="6076066"/>
        </p:xfrm>
        <a:graphic>
          <a:graphicData uri="http://schemas.openxmlformats.org/drawingml/2006/table">
            <a:tbl>
              <a:tblPr/>
              <a:tblGrid>
                <a:gridCol w="359595">
                  <a:extLst>
                    <a:ext uri="{9D8B030D-6E8A-4147-A177-3AD203B41FA5}">
                      <a16:colId xmlns:a16="http://schemas.microsoft.com/office/drawing/2014/main" val="2954505316"/>
                    </a:ext>
                  </a:extLst>
                </a:gridCol>
                <a:gridCol w="3069099">
                  <a:extLst>
                    <a:ext uri="{9D8B030D-6E8A-4147-A177-3AD203B41FA5}">
                      <a16:colId xmlns:a16="http://schemas.microsoft.com/office/drawing/2014/main" val="2072985281"/>
                    </a:ext>
                  </a:extLst>
                </a:gridCol>
                <a:gridCol w="649461">
                  <a:extLst>
                    <a:ext uri="{9D8B030D-6E8A-4147-A177-3AD203B41FA5}">
                      <a16:colId xmlns:a16="http://schemas.microsoft.com/office/drawing/2014/main" val="605303683"/>
                    </a:ext>
                  </a:extLst>
                </a:gridCol>
                <a:gridCol w="1314897">
                  <a:extLst>
                    <a:ext uri="{9D8B030D-6E8A-4147-A177-3AD203B41FA5}">
                      <a16:colId xmlns:a16="http://schemas.microsoft.com/office/drawing/2014/main" val="3805864255"/>
                    </a:ext>
                  </a:extLst>
                </a:gridCol>
                <a:gridCol w="1130994">
                  <a:extLst>
                    <a:ext uri="{9D8B030D-6E8A-4147-A177-3AD203B41FA5}">
                      <a16:colId xmlns:a16="http://schemas.microsoft.com/office/drawing/2014/main" val="870422616"/>
                    </a:ext>
                  </a:extLst>
                </a:gridCol>
                <a:gridCol w="1309573">
                  <a:extLst>
                    <a:ext uri="{9D8B030D-6E8A-4147-A177-3AD203B41FA5}">
                      <a16:colId xmlns:a16="http://schemas.microsoft.com/office/drawing/2014/main" val="1966492530"/>
                    </a:ext>
                  </a:extLst>
                </a:gridCol>
                <a:gridCol w="1130994">
                  <a:extLst>
                    <a:ext uri="{9D8B030D-6E8A-4147-A177-3AD203B41FA5}">
                      <a16:colId xmlns:a16="http://schemas.microsoft.com/office/drawing/2014/main" val="4198329823"/>
                    </a:ext>
                  </a:extLst>
                </a:gridCol>
              </a:tblGrid>
              <a:tr h="953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№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Статьи расходов</a:t>
                      </a:r>
                    </a:p>
                  </a:txBody>
                  <a:tcPr marL="5464" marR="5464" marT="5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Код КОСГУ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Субсидия на финансовое обеспечение выполнения ГЗ</a:t>
                      </a:r>
                    </a:p>
                  </a:txBody>
                  <a:tcPr marL="5464" marR="5464" marT="5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Субсидии на иные цели</a:t>
                      </a:r>
                    </a:p>
                  </a:txBody>
                  <a:tcPr marL="5464" marR="5464" marT="5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Средства от приносящей доход деятельности</a:t>
                      </a:r>
                    </a:p>
                  </a:txBody>
                  <a:tcPr marL="5464" marR="5464" marT="5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Всего</a:t>
                      </a:r>
                    </a:p>
                  </a:txBody>
                  <a:tcPr marL="5464" marR="5464" marT="5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071760"/>
                  </a:ext>
                </a:extLst>
              </a:tr>
              <a:tr h="209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Остаток на начало года</a:t>
                      </a:r>
                    </a:p>
                  </a:txBody>
                  <a:tcPr marL="5464" marR="5464" marT="5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х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67,6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120,0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242,3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357913"/>
                  </a:ext>
                </a:extLst>
              </a:tr>
              <a:tr h="209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 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Поступления</a:t>
                      </a:r>
                    </a:p>
                  </a:txBody>
                  <a:tcPr marL="5464" marR="5464" marT="5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х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3 903,1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1 083,4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4 073,2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9 059,7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933756"/>
                  </a:ext>
                </a:extLst>
              </a:tr>
              <a:tr h="209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Расходы</a:t>
                      </a:r>
                    </a:p>
                  </a:txBody>
                  <a:tcPr marL="5464" marR="5464" marT="5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х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3 909,7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1 203,4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4 033,0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146,1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778764"/>
                  </a:ext>
                </a:extLst>
              </a:tr>
              <a:tr h="375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3.1.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Оплата труда и начисления на выплаты по оплате труда</a:t>
                      </a:r>
                    </a:p>
                  </a:txBody>
                  <a:tcPr marL="5464" marR="5464" marT="5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210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3 117,4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2 425,4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543,2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398"/>
                  </a:ext>
                </a:extLst>
              </a:tr>
              <a:tr h="209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3.2.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Оплата работ, услуг</a:t>
                      </a:r>
                    </a:p>
                  </a:txBody>
                  <a:tcPr marL="5464" marR="5464" marT="5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220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621,0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387,6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1 229,5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2 238,1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11265"/>
                  </a:ext>
                </a:extLst>
              </a:tr>
              <a:tr h="191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3.2.1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Услуги связи</a:t>
                      </a:r>
                    </a:p>
                  </a:txBody>
                  <a:tcPr marL="5464" marR="5464" marT="5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221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520770"/>
                  </a:ext>
                </a:extLst>
              </a:tr>
              <a:tr h="209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3.2.2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Транспортные услуги</a:t>
                      </a:r>
                    </a:p>
                  </a:txBody>
                  <a:tcPr marL="5464" marR="5464" marT="5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222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916538"/>
                  </a:ext>
                </a:extLst>
              </a:tr>
              <a:tr h="209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3.2.3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Коммунальные расходы</a:t>
                      </a:r>
                    </a:p>
                  </a:txBody>
                  <a:tcPr marL="5464" marR="5464" marT="5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223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208,6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158,8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367,4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132425"/>
                  </a:ext>
                </a:extLst>
              </a:tr>
              <a:tr h="5164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3.2.4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Арендная плата за пользование имуществом</a:t>
                      </a:r>
                    </a:p>
                  </a:txBody>
                  <a:tcPr marL="5464" marR="5464" marT="5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224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548940"/>
                  </a:ext>
                </a:extLst>
              </a:tr>
              <a:tr h="3638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3.2.5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Работы, услуги по содержанию имущества</a:t>
                      </a:r>
                    </a:p>
                  </a:txBody>
                  <a:tcPr marL="5464" marR="5464" marT="5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225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121,7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382,0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727,9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211728"/>
                  </a:ext>
                </a:extLst>
              </a:tr>
              <a:tr h="191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3.2.6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Прочие работы, услуги</a:t>
                      </a:r>
                    </a:p>
                  </a:txBody>
                  <a:tcPr marL="5464" marR="5464" marT="5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226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268,3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809,2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1 083,1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86418"/>
                  </a:ext>
                </a:extLst>
              </a:tr>
              <a:tr h="191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3.2.7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Страхование</a:t>
                      </a:r>
                    </a:p>
                  </a:txBody>
                  <a:tcPr marL="5464" marR="5464" marT="5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138103"/>
                  </a:ext>
                </a:extLst>
              </a:tr>
              <a:tr h="375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3.2.8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Услуги, работы для целей капитальных вложений</a:t>
                      </a:r>
                    </a:p>
                  </a:txBody>
                  <a:tcPr marL="5464" marR="5464" marT="5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831800"/>
                  </a:ext>
                </a:extLst>
              </a:tr>
              <a:tr h="209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3.3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Социальное обеспечение</a:t>
                      </a:r>
                    </a:p>
                  </a:txBody>
                  <a:tcPr marL="5464" marR="5464" marT="5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260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12,7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695510"/>
                  </a:ext>
                </a:extLst>
              </a:tr>
              <a:tr h="209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3.4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Прочие расходы</a:t>
                      </a:r>
                    </a:p>
                  </a:txBody>
                  <a:tcPr marL="5464" marR="5464" marT="5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290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128,4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400,1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190,6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719,1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399136"/>
                  </a:ext>
                </a:extLst>
              </a:tr>
              <a:tr h="209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3.5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Поступление нефинансовых активов</a:t>
                      </a:r>
                    </a:p>
                  </a:txBody>
                  <a:tcPr marL="5464" marR="5464" marT="5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300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415,3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177,7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633,0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070099"/>
                  </a:ext>
                </a:extLst>
              </a:tr>
              <a:tr h="209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3.5.1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Увеличение стоимости основных средств</a:t>
                      </a:r>
                    </a:p>
                  </a:txBody>
                  <a:tcPr marL="5464" marR="5464" marT="5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310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415,3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456,1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481251"/>
                  </a:ext>
                </a:extLst>
              </a:tr>
              <a:tr h="375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3.5.2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Увеличение стоимости материальных запасов</a:t>
                      </a:r>
                    </a:p>
                  </a:txBody>
                  <a:tcPr marL="5464" marR="5464" marT="5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340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107,4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138,4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699493"/>
                  </a:ext>
                </a:extLst>
              </a:tr>
              <a:tr h="209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3.5.3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Увеличение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стоимости прав пользования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605748"/>
                  </a:ext>
                </a:extLst>
              </a:tr>
              <a:tr h="2273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Остаток на конец года</a:t>
                      </a:r>
                    </a:p>
                  </a:txBody>
                  <a:tcPr marL="5464" marR="5464" marT="5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х</a:t>
                      </a: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464" marR="5464" marT="5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155,9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238" marR="6238" marT="6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026792"/>
                  </a:ext>
                </a:extLst>
              </a:tr>
            </a:tbl>
          </a:graphicData>
        </a:graphic>
      </p:graphicFrame>
      <p:sp>
        <p:nvSpPr>
          <p:cNvPr id="48286" name="Заголовок 1"/>
          <p:cNvSpPr>
            <a:spLocks noGrp="1"/>
          </p:cNvSpPr>
          <p:nvPr>
            <p:ph type="title"/>
          </p:nvPr>
        </p:nvSpPr>
        <p:spPr>
          <a:xfrm>
            <a:off x="8135938" y="427038"/>
            <a:ext cx="936625" cy="323850"/>
          </a:xfrm>
        </p:spPr>
        <p:txBody>
          <a:bodyPr/>
          <a:lstStyle/>
          <a:p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107949" y="101625"/>
            <a:ext cx="5815331" cy="680210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ПЛАН  расходов Финуниверситета </a:t>
            </a:r>
            <a:r>
              <a:rPr lang="ru-RU" sz="1600" dirty="0">
                <a:solidFill>
                  <a:prstClr val="white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по источникам </a:t>
            </a:r>
          </a:p>
          <a:p>
            <a:pPr lvl="0">
              <a:tabLst>
                <a:tab pos="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на 2019 год  (г. Москва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и филиалы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82810" y="101625"/>
            <a:ext cx="1724227" cy="611247"/>
          </a:xfrm>
          <a:prstGeom prst="rect">
            <a:avLst/>
          </a:prstGeom>
        </p:spPr>
      </p:pic>
      <p:sp>
        <p:nvSpPr>
          <p:cNvPr id="14" name="Прямоугольник 11"/>
          <p:cNvSpPr>
            <a:spLocks noChangeArrowheads="1"/>
          </p:cNvSpPr>
          <p:nvPr/>
        </p:nvSpPr>
        <p:spPr bwMode="auto">
          <a:xfrm>
            <a:off x="7378127" y="643223"/>
            <a:ext cx="172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129975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28075" y="6492875"/>
            <a:ext cx="4381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B6245C-BC31-4187-A8B3-E04A602E094B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 dirty="0" smtClean="0">
              <a:solidFill>
                <a:srgbClr val="898989"/>
              </a:solidFill>
            </a:endParaRPr>
          </a:p>
        </p:txBody>
      </p:sp>
      <p:sp>
        <p:nvSpPr>
          <p:cNvPr id="32895" name="Заголовок 1"/>
          <p:cNvSpPr>
            <a:spLocks noGrp="1"/>
          </p:cNvSpPr>
          <p:nvPr>
            <p:ph type="title"/>
          </p:nvPr>
        </p:nvSpPr>
        <p:spPr>
          <a:xfrm>
            <a:off x="8108950" y="561975"/>
            <a:ext cx="936625" cy="323850"/>
          </a:xfrm>
        </p:spPr>
        <p:txBody>
          <a:bodyPr/>
          <a:lstStyle/>
          <a:p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102687" y="239220"/>
            <a:ext cx="4540252" cy="554183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Структура фонда оплаты труда Финуниверситета на 2019 год (г. Москва)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46836" y="182156"/>
            <a:ext cx="1724227" cy="611247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909711"/>
              </p:ext>
            </p:extLst>
          </p:nvPr>
        </p:nvGraphicFramePr>
        <p:xfrm>
          <a:off x="0" y="1255493"/>
          <a:ext cx="9144000" cy="373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113601"/>
              </p:ext>
            </p:extLst>
          </p:nvPr>
        </p:nvGraphicFramePr>
        <p:xfrm>
          <a:off x="71120" y="4986948"/>
          <a:ext cx="8974455" cy="1727652"/>
        </p:xfrm>
        <a:graphic>
          <a:graphicData uri="http://schemas.openxmlformats.org/drawingml/2006/table">
            <a:tbl>
              <a:tblPr/>
              <a:tblGrid>
                <a:gridCol w="3543321">
                  <a:extLst>
                    <a:ext uri="{9D8B030D-6E8A-4147-A177-3AD203B41FA5}">
                      <a16:colId xmlns:a16="http://schemas.microsoft.com/office/drawing/2014/main" val="82894968"/>
                    </a:ext>
                  </a:extLst>
                </a:gridCol>
                <a:gridCol w="2199798">
                  <a:extLst>
                    <a:ext uri="{9D8B030D-6E8A-4147-A177-3AD203B41FA5}">
                      <a16:colId xmlns:a16="http://schemas.microsoft.com/office/drawing/2014/main" val="3334511790"/>
                    </a:ext>
                  </a:extLst>
                </a:gridCol>
                <a:gridCol w="1047131">
                  <a:extLst>
                    <a:ext uri="{9D8B030D-6E8A-4147-A177-3AD203B41FA5}">
                      <a16:colId xmlns:a16="http://schemas.microsoft.com/office/drawing/2014/main" val="1559386591"/>
                    </a:ext>
                  </a:extLst>
                </a:gridCol>
                <a:gridCol w="866592">
                  <a:extLst>
                    <a:ext uri="{9D8B030D-6E8A-4147-A177-3AD203B41FA5}">
                      <a16:colId xmlns:a16="http://schemas.microsoft.com/office/drawing/2014/main" val="2453762066"/>
                    </a:ext>
                  </a:extLst>
                </a:gridCol>
                <a:gridCol w="1317613">
                  <a:extLst>
                    <a:ext uri="{9D8B030D-6E8A-4147-A177-3AD203B41FA5}">
                      <a16:colId xmlns:a16="http://schemas.microsoft.com/office/drawing/2014/main" val="2404828703"/>
                    </a:ext>
                  </a:extLst>
                </a:gridCol>
              </a:tblGrid>
              <a:tr h="5222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Категория персонала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Программа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 развития Финуниверситета 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Факт 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2017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Факт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2018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План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2019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296705"/>
                  </a:ext>
                </a:extLst>
              </a:tr>
              <a:tr h="5653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Научно-педагогические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работники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Book Antiqua" panose="02040602050305030304" pitchFamily="18" charset="0"/>
                        </a:rPr>
                        <a:t>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3718223"/>
                  </a:ext>
                </a:extLst>
              </a:tr>
              <a:tr h="6209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Административно-управленческий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и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     вспомогательный персонал</a:t>
                      </a: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Book Antiqua" panose="02040602050305030304" pitchFamily="18" charset="0"/>
                        </a:rPr>
                        <a:t>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771681"/>
                  </a:ext>
                </a:extLst>
              </a:tr>
            </a:tbl>
          </a:graphicData>
        </a:graphic>
      </p:graphicFrame>
      <p:sp>
        <p:nvSpPr>
          <p:cNvPr id="10" name="Скругленная прямоугольная выноска 9"/>
          <p:cNvSpPr/>
          <p:nvPr/>
        </p:nvSpPr>
        <p:spPr>
          <a:xfrm>
            <a:off x="4881138" y="725955"/>
            <a:ext cx="2127498" cy="684466"/>
          </a:xfrm>
          <a:prstGeom prst="wedgeRoundRectCallout">
            <a:avLst>
              <a:gd name="adj1" fmla="val -13712"/>
              <a:gd name="adj2" fmla="val 11296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ФОТ на 2019 год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3 450,2 млн. руб</a:t>
            </a:r>
            <a:r>
              <a:rPr lang="ru-RU" sz="1400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tx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5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841155" y="6548012"/>
            <a:ext cx="2133600" cy="273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CFB2C8F-7C9A-4F26-87C8-2F57AF93A77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14</a:t>
            </a:fld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259109"/>
              </p:ext>
            </p:extLst>
          </p:nvPr>
        </p:nvGraphicFramePr>
        <p:xfrm>
          <a:off x="0" y="4458509"/>
          <a:ext cx="5337543" cy="231631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49715">
                  <a:extLst>
                    <a:ext uri="{9D8B030D-6E8A-4147-A177-3AD203B41FA5}">
                      <a16:colId xmlns:a16="http://schemas.microsoft.com/office/drawing/2014/main" val="3953984083"/>
                    </a:ext>
                  </a:extLst>
                </a:gridCol>
                <a:gridCol w="818791">
                  <a:extLst>
                    <a:ext uri="{9D8B030D-6E8A-4147-A177-3AD203B41FA5}">
                      <a16:colId xmlns:a16="http://schemas.microsoft.com/office/drawing/2014/main" val="2219948279"/>
                    </a:ext>
                  </a:extLst>
                </a:gridCol>
                <a:gridCol w="797511">
                  <a:extLst>
                    <a:ext uri="{9D8B030D-6E8A-4147-A177-3AD203B41FA5}">
                      <a16:colId xmlns:a16="http://schemas.microsoft.com/office/drawing/2014/main" val="1228433880"/>
                    </a:ext>
                  </a:extLst>
                </a:gridCol>
                <a:gridCol w="851860">
                  <a:extLst>
                    <a:ext uri="{9D8B030D-6E8A-4147-A177-3AD203B41FA5}">
                      <a16:colId xmlns:a16="http://schemas.microsoft.com/office/drawing/2014/main" val="3392499587"/>
                    </a:ext>
                  </a:extLst>
                </a:gridCol>
                <a:gridCol w="719666">
                  <a:extLst>
                    <a:ext uri="{9D8B030D-6E8A-4147-A177-3AD203B41FA5}">
                      <a16:colId xmlns:a16="http://schemas.microsoft.com/office/drawing/2014/main" val="1825844898"/>
                    </a:ext>
                  </a:extLst>
                </a:gridCol>
              </a:tblGrid>
              <a:tr h="651993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Категории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2018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5" marR="91445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2019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5" marR="91445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795816"/>
                  </a:ext>
                </a:extLst>
              </a:tr>
              <a:tr h="6519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Профессорско-преподавательский состав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180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5" marR="91445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5" marR="91445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5" marR="91445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410387"/>
                  </a:ext>
                </a:extLst>
              </a:tr>
              <a:tr h="27164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Научные сотрудники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180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5" marR="91445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5" marR="91445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5" marR="91445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211331"/>
                  </a:ext>
                </a:extLst>
              </a:tr>
              <a:tr h="46181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Педагогические работники СПО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5" marR="91445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5" marR="91445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5" marR="91445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309121"/>
                  </a:ext>
                </a:extLst>
              </a:tr>
            </a:tbl>
          </a:graphicData>
        </a:graphic>
      </p:graphicFrame>
      <p:sp>
        <p:nvSpPr>
          <p:cNvPr id="12" name="Пятиугольник 11"/>
          <p:cNvSpPr/>
          <p:nvPr/>
        </p:nvSpPr>
        <p:spPr>
          <a:xfrm>
            <a:off x="0" y="78352"/>
            <a:ext cx="6638356" cy="554183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ИСПОЛНЕНИЕ   целевых  показателей  повышения заработной платы отдельных категорий работников (г. Москва) в 2019 году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50528" y="78352"/>
            <a:ext cx="1724227" cy="611247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53285"/>
              </p:ext>
            </p:extLst>
          </p:nvPr>
        </p:nvGraphicFramePr>
        <p:xfrm>
          <a:off x="5421086" y="4797063"/>
          <a:ext cx="3642292" cy="1837417"/>
        </p:xfrm>
        <a:graphic>
          <a:graphicData uri="http://schemas.openxmlformats.org/drawingml/2006/table">
            <a:tbl>
              <a:tblPr/>
              <a:tblGrid>
                <a:gridCol w="1565678">
                  <a:extLst>
                    <a:ext uri="{9D8B030D-6E8A-4147-A177-3AD203B41FA5}">
                      <a16:colId xmlns:a16="http://schemas.microsoft.com/office/drawing/2014/main" val="1487809112"/>
                    </a:ext>
                  </a:extLst>
                </a:gridCol>
                <a:gridCol w="982672">
                  <a:extLst>
                    <a:ext uri="{9D8B030D-6E8A-4147-A177-3AD203B41FA5}">
                      <a16:colId xmlns:a16="http://schemas.microsoft.com/office/drawing/2014/main" val="1763328984"/>
                    </a:ext>
                  </a:extLst>
                </a:gridCol>
                <a:gridCol w="1093942">
                  <a:extLst>
                    <a:ext uri="{9D8B030D-6E8A-4147-A177-3AD203B41FA5}">
                      <a16:colId xmlns:a16="http://schemas.microsoft.com/office/drawing/2014/main" val="4227968006"/>
                    </a:ext>
                  </a:extLst>
                </a:gridCol>
              </a:tblGrid>
              <a:tr h="7841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Составляющие заработной платы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Норматив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План 2019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142840"/>
                  </a:ext>
                </a:extLst>
              </a:tr>
              <a:tr h="5266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Должностные оклады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Book Antiqua" panose="02040602050305030304" pitchFamily="18" charset="0"/>
                        </a:rPr>
                        <a:t>73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291665"/>
                  </a:ext>
                </a:extLst>
              </a:tr>
              <a:tr h="5266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Стимулирующие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выплаты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Book Antiqua" panose="02040602050305030304" pitchFamily="18" charset="0"/>
                        </a:rPr>
                        <a:t>27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801616"/>
                  </a:ext>
                </a:extLst>
              </a:tr>
            </a:tbl>
          </a:graphicData>
        </a:graphic>
      </p:graphicFrame>
      <p:sp>
        <p:nvSpPr>
          <p:cNvPr id="16" name="Прямоугольник 11"/>
          <p:cNvSpPr>
            <a:spLocks noChangeArrowheads="1"/>
          </p:cNvSpPr>
          <p:nvPr/>
        </p:nvSpPr>
        <p:spPr bwMode="auto">
          <a:xfrm>
            <a:off x="5518297" y="4458509"/>
            <a:ext cx="36257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Структура ФОТ ППС  (%)</a:t>
            </a:r>
            <a:endParaRPr lang="ru-RU" altLang="ru-RU" sz="16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039058"/>
              </p:ext>
            </p:extLst>
          </p:nvPr>
        </p:nvGraphicFramePr>
        <p:xfrm>
          <a:off x="0" y="800999"/>
          <a:ext cx="9063378" cy="29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Скругленная прямоугольная выноска 17"/>
          <p:cNvSpPr/>
          <p:nvPr/>
        </p:nvSpPr>
        <p:spPr>
          <a:xfrm>
            <a:off x="6289158" y="743936"/>
            <a:ext cx="1515899" cy="319260"/>
          </a:xfrm>
          <a:prstGeom prst="wedgeRoundRectCallout">
            <a:avLst>
              <a:gd name="adj1" fmla="val -10210"/>
              <a:gd name="adj2" fmla="val 15108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+9,1 тыс.руб.</a:t>
            </a:r>
            <a:endParaRPr lang="ru-RU" sz="16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-297711" y="3890469"/>
            <a:ext cx="6744586" cy="475934"/>
          </a:xfrm>
        </p:spPr>
        <p:txBody>
          <a:bodyPr/>
          <a:lstStyle/>
          <a:p>
            <a:r>
              <a:rPr lang="ru-RU" sz="1600" b="1" dirty="0">
                <a:solidFill>
                  <a:srgbClr val="25656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Отношение средней заработной платы НПР (из всех источников) </a:t>
            </a:r>
            <a:r>
              <a:rPr lang="ru-RU" sz="1600" b="1" dirty="0" smtClean="0">
                <a:solidFill>
                  <a:srgbClr val="25656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600" b="1" dirty="0" smtClean="0">
                <a:solidFill>
                  <a:srgbClr val="25656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b="1" dirty="0" smtClean="0">
                <a:solidFill>
                  <a:srgbClr val="25656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 среднемесячному доходу от трудовой деятельности  региона (%)</a:t>
            </a:r>
            <a:endParaRPr lang="ru-RU" altLang="ru-RU" sz="1600" b="1" dirty="0" smtClean="0">
              <a:solidFill>
                <a:srgbClr val="256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2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703135"/>
              </p:ext>
            </p:extLst>
          </p:nvPr>
        </p:nvGraphicFramePr>
        <p:xfrm>
          <a:off x="22225" y="739412"/>
          <a:ext cx="9121775" cy="6118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28075" y="6492875"/>
            <a:ext cx="4381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B6245C-BC31-4187-A8B3-E04A602E094B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32895" name="Заголовок 1"/>
          <p:cNvSpPr>
            <a:spLocks noGrp="1"/>
          </p:cNvSpPr>
          <p:nvPr>
            <p:ph type="title"/>
          </p:nvPr>
        </p:nvSpPr>
        <p:spPr>
          <a:xfrm>
            <a:off x="8108950" y="561975"/>
            <a:ext cx="936625" cy="323850"/>
          </a:xfrm>
        </p:spPr>
        <p:txBody>
          <a:bodyPr/>
          <a:lstStyle/>
          <a:p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0" y="107063"/>
            <a:ext cx="5624623" cy="554183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Динамика средней заработной платы отдельных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 категорий работников (г. Москва) 2016-2019гг.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321348" y="-28168"/>
            <a:ext cx="1724227" cy="611247"/>
          </a:xfrm>
          <a:prstGeom prst="rect">
            <a:avLst/>
          </a:prstGeom>
        </p:spPr>
      </p:pic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7869919" y="1116158"/>
            <a:ext cx="117565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6666"/>
                </a:solidFill>
                <a:latin typeface="Book Antiqua" panose="02040602050305030304" pitchFamily="18" charset="0"/>
              </a:rPr>
              <a:t>тыс. </a:t>
            </a:r>
            <a:r>
              <a:rPr lang="ru-RU" altLang="ru-RU" sz="1400" b="1" dirty="0">
                <a:solidFill>
                  <a:srgbClr val="006666"/>
                </a:solidFill>
                <a:latin typeface="Book Antiqua" panose="02040602050305030304" pitchFamily="18" charset="0"/>
              </a:rPr>
              <a:t>руб</a:t>
            </a:r>
            <a:r>
              <a:rPr lang="ru-RU" altLang="ru-RU" sz="1400" b="1" dirty="0" smtClean="0">
                <a:solidFill>
                  <a:srgbClr val="006666"/>
                </a:solidFill>
                <a:latin typeface="Book Antiqua" panose="02040602050305030304" pitchFamily="18" charset="0"/>
              </a:rPr>
              <a:t>.</a:t>
            </a:r>
            <a:endParaRPr lang="ru-RU" altLang="ru-RU" sz="1400" b="1" dirty="0">
              <a:solidFill>
                <a:srgbClr val="006666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6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36402" y="114945"/>
            <a:ext cx="5632878" cy="57499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600" dirty="0">
                <a:solidFill>
                  <a:prstClr val="white"/>
                </a:solidFill>
                <a:latin typeface="Book Antiqua" panose="02040602050305030304" pitchFamily="18" charset="0"/>
              </a:rPr>
              <a:t>Механизмы повышения эффективности  финансовой  деятельности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685424" y="50932"/>
            <a:ext cx="1293170" cy="4584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95103" y="988206"/>
            <a:ext cx="358931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ru-RU" sz="1350" b="1" dirty="0">
                <a:solidFill>
                  <a:prstClr val="white"/>
                </a:solidFill>
                <a:latin typeface="Book Antiqua" panose="02040602050305030304" pitchFamily="18" charset="0"/>
              </a:rPr>
              <a:t>Механизмы повышения эффективности финансовой деятельности вуза</a:t>
            </a:r>
            <a:br>
              <a:rPr lang="ru-RU" sz="1350" b="1" dirty="0">
                <a:solidFill>
                  <a:prstClr val="white"/>
                </a:solidFill>
                <a:latin typeface="Book Antiqua" panose="02040602050305030304" pitchFamily="18" charset="0"/>
              </a:rPr>
            </a:br>
            <a:r>
              <a:rPr lang="ru-RU" sz="1350" b="1" dirty="0">
                <a:solidFill>
                  <a:prstClr val="white"/>
                </a:solidFill>
                <a:latin typeface="Book Antiqua" panose="02040602050305030304" pitchFamily="18" charset="0"/>
              </a:rPr>
              <a:t>**</a:t>
            </a:r>
          </a:p>
          <a:p>
            <a:pPr algn="just" defTabSz="342900">
              <a:defRPr/>
            </a:pPr>
            <a:r>
              <a:rPr lang="ru-RU" sz="1350" b="1" dirty="0">
                <a:solidFill>
                  <a:prstClr val="white"/>
                </a:solidFill>
                <a:latin typeface="Book Antiqua" panose="02040602050305030304" pitchFamily="18" charset="0"/>
              </a:rPr>
              <a:t>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971" y="5558948"/>
            <a:ext cx="88806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ru-RU" dirty="0">
                <a:latin typeface="Book Antiqua" panose="02040602050305030304" pitchFamily="18" charset="0"/>
              </a:rPr>
              <a:t>Соблюдение показателей соотношения преподаватель-студенты и численности</a:t>
            </a:r>
          </a:p>
          <a:p>
            <a:pPr algn="ctr" defTabSz="342900"/>
            <a:r>
              <a:rPr lang="ru-RU" dirty="0">
                <a:latin typeface="Book Antiqua" panose="02040602050305030304" pitchFamily="18" charset="0"/>
              </a:rPr>
              <a:t>неосновных работников - фундаментальная основа стабильности</a:t>
            </a:r>
          </a:p>
          <a:p>
            <a:pPr algn="ctr" defTabSz="342900"/>
            <a:r>
              <a:rPr lang="ru-RU" dirty="0">
                <a:latin typeface="Book Antiqua" panose="02040602050305030304" pitchFamily="18" charset="0"/>
              </a:rPr>
              <a:t>экономики вуза при исполнении нормативов в области повышения ЗП ППС</a:t>
            </a: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5376809" y="896208"/>
            <a:ext cx="3148965" cy="1285465"/>
          </a:xfrm>
        </p:spPr>
        <p:txBody>
          <a:bodyPr anchor="t">
            <a:normAutofit/>
          </a:bodyPr>
          <a:lstStyle/>
          <a:p>
            <a:pPr algn="ctr"/>
            <a:r>
              <a:rPr lang="ru-RU" sz="1800" b="1" u="sng" dirty="0">
                <a:solidFill>
                  <a:srgbClr val="24666A"/>
                </a:solidFill>
                <a:latin typeface="Book Antiqua" panose="02040602050305030304" pitchFamily="18" charset="0"/>
              </a:rPr>
              <a:t>Доля работников  АУП и ВП в общей численности работников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4294967295"/>
          </p:nvPr>
        </p:nvSpPr>
        <p:spPr>
          <a:xfrm>
            <a:off x="222069" y="870931"/>
            <a:ext cx="4236748" cy="49507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>
                <a:solidFill>
                  <a:srgbClr val="24666A"/>
                </a:solidFill>
                <a:latin typeface="Book Antiqua" panose="02040602050305030304" pitchFamily="18" charset="0"/>
              </a:rPr>
              <a:t>Соотношения численности студентов на одного ППС</a:t>
            </a:r>
            <a:endParaRPr lang="ru-RU" sz="1800" b="1" u="sng" dirty="0">
              <a:solidFill>
                <a:srgbClr val="24666A"/>
              </a:solidFill>
              <a:latin typeface="Book Antiqua" panose="02040602050305030304" pitchFamily="18" charset="0"/>
              <a:cs typeface="Adobe Devanagari" panose="02040503050201020203" pitchFamily="18" charset="0"/>
            </a:endParaRPr>
          </a:p>
        </p:txBody>
      </p:sp>
      <p:graphicFrame>
        <p:nvGraphicFramePr>
          <p:cNvPr id="18" name="Объект 1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91395230"/>
              </p:ext>
            </p:extLst>
          </p:nvPr>
        </p:nvGraphicFramePr>
        <p:xfrm>
          <a:off x="447371" y="2024407"/>
          <a:ext cx="4237705" cy="353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5323863" y="2119285"/>
            <a:ext cx="1431608" cy="9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не более 37%</a:t>
            </a:r>
          </a:p>
        </p:txBody>
      </p:sp>
      <p:sp>
        <p:nvSpPr>
          <p:cNvPr id="22" name="Заголовок 18"/>
          <p:cNvSpPr txBox="1">
            <a:spLocks/>
          </p:cNvSpPr>
          <p:nvPr/>
        </p:nvSpPr>
        <p:spPr>
          <a:xfrm>
            <a:off x="4685077" y="3512541"/>
            <a:ext cx="3148965" cy="50437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ru-RU" sz="1800" b="1" u="sng" dirty="0">
                <a:solidFill>
                  <a:srgbClr val="24666A"/>
                </a:solidFill>
                <a:latin typeface="Book Antiqua" panose="02040602050305030304" pitchFamily="18" charset="0"/>
              </a:rPr>
              <a:t>Фонд оплаты труда неосновного персонала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30824" y="4431578"/>
            <a:ext cx="1394950" cy="1012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не более 40%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439699" y="6502357"/>
            <a:ext cx="1543050" cy="273844"/>
          </a:xfrm>
        </p:spPr>
        <p:txBody>
          <a:bodyPr/>
          <a:lstStyle/>
          <a:p>
            <a:pPr defTabSz="342900"/>
            <a:fld id="{08D8E1EF-28A3-48B0-A2E7-28A1554736A7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71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3A1FA5-650B-49C9-AE0C-04312E2090FE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86643" y="41221"/>
            <a:ext cx="6165301" cy="629443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ПЛАН распределения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 стипендиального фонда на 2019 год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(г. Москва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 и филиалы)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95458" y="150753"/>
            <a:ext cx="1724227" cy="730990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266918"/>
              </p:ext>
            </p:extLst>
          </p:nvPr>
        </p:nvGraphicFramePr>
        <p:xfrm>
          <a:off x="1" y="881743"/>
          <a:ext cx="9103052" cy="5841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1683618" y="757750"/>
            <a:ext cx="2971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u="sng" dirty="0" smtClean="0">
                <a:solidFill>
                  <a:srgbClr val="24666A"/>
                </a:solidFill>
                <a:latin typeface="Book Antiqua" panose="02040602050305030304" pitchFamily="18" charset="0"/>
              </a:rPr>
              <a:t>Высшее образование</a:t>
            </a:r>
            <a:endParaRPr lang="ru-RU" altLang="ru-RU" sz="2000" b="1" u="sng" dirty="0">
              <a:solidFill>
                <a:srgbClr val="24666A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035803"/>
              </p:ext>
            </p:extLst>
          </p:nvPr>
        </p:nvGraphicFramePr>
        <p:xfrm>
          <a:off x="3566021" y="2281043"/>
          <a:ext cx="5783858" cy="4653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8642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3A1FA5-650B-49C9-AE0C-04312E2090FE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0" y="36312"/>
            <a:ext cx="6365802" cy="57906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defRPr/>
            </a:pPr>
            <a:r>
              <a:rPr lang="ru-RU" sz="1600" dirty="0">
                <a:solidFill>
                  <a:prstClr val="white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solidFill>
                  <a:prstClr val="white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ост государственной академической стипендии 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1600" dirty="0" smtClean="0">
                <a:solidFill>
                  <a:prstClr val="white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 2018/2019  учебном году</a:t>
            </a:r>
            <a:endParaRPr lang="ru-RU" sz="1600" dirty="0">
              <a:solidFill>
                <a:prstClr val="white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91151" y="-69370"/>
            <a:ext cx="1724227" cy="730990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991374"/>
              </p:ext>
            </p:extLst>
          </p:nvPr>
        </p:nvGraphicFramePr>
        <p:xfrm>
          <a:off x="206345" y="661621"/>
          <a:ext cx="5665586" cy="3116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967387"/>
              </p:ext>
            </p:extLst>
          </p:nvPr>
        </p:nvGraphicFramePr>
        <p:xfrm>
          <a:off x="3318625" y="3778081"/>
          <a:ext cx="5757411" cy="2943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Скругленная прямоугольная выноска 11"/>
          <p:cNvSpPr/>
          <p:nvPr/>
        </p:nvSpPr>
        <p:spPr>
          <a:xfrm>
            <a:off x="92147" y="4267201"/>
            <a:ext cx="3448495" cy="1261730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11 522 чел.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среднем каждый месяц получают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государственную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академическую  стипендию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т.ч. 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2 199 отличников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747657" y="907659"/>
            <a:ext cx="3267721" cy="570267"/>
          </a:xfrm>
          <a:prstGeom prst="wedgeRoundRectCallout">
            <a:avLst>
              <a:gd name="adj1" fmla="val -21782"/>
              <a:gd name="adj2" fmla="val 9085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роста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стипендии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12-15 %</a:t>
            </a:r>
          </a:p>
          <a:p>
            <a:pPr algn="ctr">
              <a:defRPr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8057571" y="3700690"/>
            <a:ext cx="117565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6666"/>
                </a:solidFill>
                <a:latin typeface="Book Antiqua" panose="02040602050305030304" pitchFamily="18" charset="0"/>
              </a:rPr>
              <a:t>руб.</a:t>
            </a:r>
            <a:endParaRPr lang="ru-RU" altLang="ru-RU" sz="1400" b="1" dirty="0">
              <a:solidFill>
                <a:srgbClr val="006666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3297360" y="3532042"/>
            <a:ext cx="54543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 dirty="0" smtClean="0">
                <a:solidFill>
                  <a:srgbClr val="24666A"/>
                </a:solidFill>
                <a:latin typeface="Book Antiqua" panose="02040602050305030304" pitchFamily="18" charset="0"/>
              </a:rPr>
              <a:t>Среднее профессиональное образование</a:t>
            </a:r>
            <a:endParaRPr lang="ru-RU" altLang="ru-RU" sz="1800" b="1" u="sng" dirty="0">
              <a:solidFill>
                <a:srgbClr val="24666A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006017" y="1994743"/>
            <a:ext cx="2828926" cy="546438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Отклонение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норматива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+14-20 %</a:t>
            </a:r>
          </a:p>
          <a:p>
            <a:pPr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7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36692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A1FA5-650B-49C9-AE0C-04312E2090F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70755" y="49226"/>
            <a:ext cx="4845052" cy="56290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Рост социальной поддержки детей-сирот Финуниверситета в 2018/2019 учебном году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95458" y="-135218"/>
            <a:ext cx="1724227" cy="730990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578235"/>
              </p:ext>
            </p:extLst>
          </p:nvPr>
        </p:nvGraphicFramePr>
        <p:xfrm>
          <a:off x="0" y="768045"/>
          <a:ext cx="9144000" cy="3617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7830122" y="833817"/>
            <a:ext cx="11756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(млн.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руб.)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55824" y="4302442"/>
            <a:ext cx="5584529" cy="2429611"/>
            <a:chOff x="647732" y="4623059"/>
            <a:chExt cx="5446950" cy="1792562"/>
          </a:xfrm>
        </p:grpSpPr>
        <p:sp>
          <p:nvSpPr>
            <p:cNvPr id="12" name="Прямоугольник 11"/>
            <p:cNvSpPr>
              <a:spLocks noChangeArrowheads="1"/>
            </p:cNvSpPr>
            <p:nvPr/>
          </p:nvSpPr>
          <p:spPr bwMode="auto">
            <a:xfrm>
              <a:off x="749765" y="4716919"/>
              <a:ext cx="2100943" cy="828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alt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Обеспечение </a:t>
              </a:r>
              <a:r>
                <a:rPr kumimoji="0" lang="ru-RU" alt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питанием в день, руб.</a:t>
              </a:r>
              <a:endPara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13" name="Прямоугольник 12"/>
            <p:cNvSpPr>
              <a:spLocks noChangeArrowheads="1"/>
            </p:cNvSpPr>
            <p:nvPr/>
          </p:nvSpPr>
          <p:spPr bwMode="auto">
            <a:xfrm>
              <a:off x="647732" y="5530021"/>
              <a:ext cx="2476346" cy="88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alt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Обеспечение одеждой, обувью,  и мягким инвентарем в </a:t>
              </a:r>
              <a:r>
                <a:rPr kumimoji="0" lang="ru-RU" alt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год, руб. </a:t>
              </a:r>
              <a:endPara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19" name="Прямоугольник 18"/>
            <p:cNvSpPr>
              <a:spLocks noChangeArrowheads="1"/>
            </p:cNvSpPr>
            <p:nvPr/>
          </p:nvSpPr>
          <p:spPr bwMode="auto">
            <a:xfrm>
              <a:off x="5014871" y="4839581"/>
              <a:ext cx="1036866" cy="272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altLang="ru-RU" sz="18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275</a:t>
              </a:r>
              <a:endParaRPr kumimoji="0" lang="ru-RU" alt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" name="Прямоугольник 19"/>
            <p:cNvSpPr>
              <a:spLocks noChangeArrowheads="1"/>
            </p:cNvSpPr>
            <p:nvPr/>
          </p:nvSpPr>
          <p:spPr bwMode="auto">
            <a:xfrm>
              <a:off x="5057816" y="5722337"/>
              <a:ext cx="1036866" cy="272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ru-RU" altLang="ru-RU" sz="1800" b="1" u="sng" dirty="0">
                  <a:solidFill>
                    <a:srgbClr val="006666"/>
                  </a:solidFill>
                  <a:latin typeface="Book Antiqua" panose="02040602050305030304" pitchFamily="18" charset="0"/>
                </a:rPr>
                <a:t>6</a:t>
              </a:r>
              <a:r>
                <a:rPr kumimoji="0" lang="ru-RU" altLang="ru-RU" sz="18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0 </a:t>
              </a:r>
              <a:r>
                <a:rPr kumimoji="0" lang="ru-RU" altLang="ru-RU" sz="18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000</a:t>
              </a:r>
              <a:endParaRPr kumimoji="0" lang="ru-RU" alt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5" name="Прямоугольник 24"/>
            <p:cNvSpPr>
              <a:spLocks noChangeArrowheads="1"/>
            </p:cNvSpPr>
            <p:nvPr/>
          </p:nvSpPr>
          <p:spPr bwMode="auto">
            <a:xfrm>
              <a:off x="3171487" y="5157481"/>
              <a:ext cx="1036866" cy="272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altLang="ru-RU" sz="18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200</a:t>
              </a:r>
              <a:endParaRPr kumimoji="0" lang="ru-RU" alt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6" name="Прямоугольник 25"/>
            <p:cNvSpPr>
              <a:spLocks noChangeArrowheads="1"/>
            </p:cNvSpPr>
            <p:nvPr/>
          </p:nvSpPr>
          <p:spPr bwMode="auto">
            <a:xfrm>
              <a:off x="3058346" y="6065248"/>
              <a:ext cx="1036866" cy="272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altLang="ru-RU" sz="18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34 300</a:t>
              </a:r>
              <a:endParaRPr kumimoji="0" lang="ru-RU" alt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7" name="Прямоугольник 26"/>
            <p:cNvSpPr>
              <a:spLocks noChangeArrowheads="1"/>
            </p:cNvSpPr>
            <p:nvPr/>
          </p:nvSpPr>
          <p:spPr bwMode="auto">
            <a:xfrm>
              <a:off x="4184648" y="4623059"/>
              <a:ext cx="1036866" cy="29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alt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+ </a:t>
              </a:r>
              <a:r>
                <a:rPr kumimoji="0" lang="ru-RU" alt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38</a:t>
              </a:r>
              <a:r>
                <a:rPr kumimoji="0" lang="ru-RU" alt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%</a:t>
              </a:r>
              <a:endPara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8" name="Прямоугольник 27"/>
            <p:cNvSpPr>
              <a:spLocks noChangeArrowheads="1"/>
            </p:cNvSpPr>
            <p:nvPr/>
          </p:nvSpPr>
          <p:spPr bwMode="auto">
            <a:xfrm>
              <a:off x="4138807" y="5617676"/>
              <a:ext cx="1050898" cy="272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alt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anose="02040602050305030304" pitchFamily="18" charset="0"/>
                  <a:ea typeface="+mn-ea"/>
                  <a:cs typeface="+mn-cs"/>
                </a:rPr>
                <a:t>+ 75%</a:t>
              </a:r>
              <a:endPara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Стрелка вправо 4"/>
          <p:cNvSpPr/>
          <p:nvPr/>
        </p:nvSpPr>
        <p:spPr>
          <a:xfrm rot="16200000">
            <a:off x="3945004" y="4729791"/>
            <a:ext cx="65758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6200000">
            <a:off x="3992066" y="6041289"/>
            <a:ext cx="65758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5663712" y="4780578"/>
            <a:ext cx="3342066" cy="1314958"/>
          </a:xfrm>
          <a:prstGeom prst="wedgeRoundRectCallout">
            <a:avLst>
              <a:gd name="adj1" fmla="val -20475"/>
              <a:gd name="adj2" fmla="val 7385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Удельные расходы на </a:t>
            </a:r>
            <a:endParaRPr lang="ru-RU" sz="1400" b="1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1 </a:t>
            </a:r>
            <a:r>
              <a:rPr lang="ru-RU" sz="1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обучающегося в год увеличились за период  </a:t>
            </a:r>
          </a:p>
          <a:p>
            <a:pPr lvl="0" algn="ctr">
              <a:defRPr/>
            </a:pPr>
            <a:r>
              <a:rPr lang="ru-RU" sz="1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2016-2019 гг.</a:t>
            </a:r>
          </a:p>
          <a:p>
            <a:pPr lvl="0" algn="ctr">
              <a:defRPr/>
            </a:pPr>
            <a:r>
              <a:rPr lang="ru-RU" sz="1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с 136,0 до 179,2 тыс. руб.</a:t>
            </a:r>
          </a:p>
          <a:p>
            <a:pPr algn="ctr">
              <a:defRPr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403648" y="1014171"/>
            <a:ext cx="0" cy="7560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6545" y="1376108"/>
            <a:ext cx="9000492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9989" y="51093"/>
            <a:ext cx="5384971" cy="563908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Обеспечение финансовой модели развития Финуниверситета до 2023г.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82810" y="125092"/>
            <a:ext cx="1724227" cy="611247"/>
          </a:xfrm>
          <a:prstGeom prst="rect">
            <a:avLst/>
          </a:prstGeom>
        </p:spPr>
      </p:pic>
      <p:pic>
        <p:nvPicPr>
          <p:cNvPr id="7" name="Рисунок 6" descr="C:\Users\RASHahovskij\Pictures\Фин модель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9895">
            <a:off x="4959962" y="3478553"/>
            <a:ext cx="3619381" cy="2730509"/>
          </a:xfrm>
          <a:prstGeom prst="rect">
            <a:avLst/>
          </a:prstGeom>
          <a:ln w="190500" cap="sq">
            <a:solidFill>
              <a:srgbClr val="25656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143508" y="1237507"/>
            <a:ext cx="90004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sz="1600" b="1" u="sng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Цель:</a:t>
            </a:r>
          </a:p>
          <a:p>
            <a:pPr marL="92075" lvl="0" indent="-92075" defTabSz="91440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прогнозирование </a:t>
            </a:r>
            <a:r>
              <a:rPr lang="ru-RU" sz="1600" dirty="0">
                <a:solidFill>
                  <a:prstClr val="black"/>
                </a:solidFill>
                <a:latin typeface="Book Antiqua" panose="02040602050305030304" pitchFamily="18" charset="0"/>
              </a:rPr>
              <a:t>доходов и </a:t>
            </a:r>
            <a: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расходов по </a:t>
            </a:r>
            <a:r>
              <a:rPr lang="ru-RU" sz="1600" dirty="0">
                <a:solidFill>
                  <a:prstClr val="black"/>
                </a:solidFill>
                <a:latin typeface="Book Antiqua" panose="02040602050305030304" pitchFamily="18" charset="0"/>
              </a:rPr>
              <a:t>видам деятельности и источникам финансирования </a:t>
            </a:r>
            <a: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92075" lvl="0" indent="-92075" defTabSz="9144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определение </a:t>
            </a:r>
            <a:r>
              <a:rPr lang="ru-RU" sz="1600" dirty="0">
                <a:solidFill>
                  <a:prstClr val="black"/>
                </a:solidFill>
                <a:latin typeface="Book Antiqua" panose="02040602050305030304" pitchFamily="18" charset="0"/>
              </a:rPr>
              <a:t>потребности в дополнительном </a:t>
            </a:r>
            <a: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финансировании</a:t>
            </a:r>
            <a:endParaRPr lang="ru-RU" sz="1600" u="sng" dirty="0" smtClean="0">
              <a:latin typeface="Book Antiqua" panose="02040602050305030304" pitchFamily="18" charset="0"/>
            </a:endParaRPr>
          </a:p>
          <a:p>
            <a:pPr lvl="0" defTabSz="914400"/>
            <a:r>
              <a:rPr lang="ru-RU" sz="1600" b="1" u="sng" dirty="0" smtClean="0">
                <a:latin typeface="Book Antiqua" panose="02040602050305030304" pitchFamily="18" charset="0"/>
              </a:rPr>
              <a:t>На </a:t>
            </a:r>
            <a:r>
              <a:rPr lang="ru-RU" sz="1600" b="1" u="sng" dirty="0">
                <a:latin typeface="Book Antiqua" panose="02040602050305030304" pitchFamily="18" charset="0"/>
              </a:rPr>
              <a:t>основании: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Book Antiqua" panose="02040602050305030304" pitchFamily="18" charset="0"/>
              </a:rPr>
              <a:t>плана финансово-хозяйственной деятельности Финуниверситета (факт 2017 и план 2018</a:t>
            </a:r>
            <a: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) </a:t>
            </a:r>
            <a:endParaRPr lang="ru-RU" sz="16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Book Antiqua" panose="02040602050305030304" pitchFamily="18" charset="0"/>
              </a:rPr>
              <a:t>стратегических ключевых показателей эффективности (КПЭ</a:t>
            </a:r>
            <a: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) </a:t>
            </a:r>
            <a:endParaRPr lang="ru-RU" sz="16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Book Antiqua" panose="02040602050305030304" pitchFamily="18" charset="0"/>
              </a:rPr>
              <a:t>уровня </a:t>
            </a:r>
            <a: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инфляции </a:t>
            </a:r>
            <a:endParaRPr lang="ru-RU" sz="16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Book Antiqua" panose="02040602050305030304" pitchFamily="18" charset="0"/>
              </a:rPr>
              <a:t>темпов прироста </a:t>
            </a:r>
          </a:p>
        </p:txBody>
      </p:sp>
      <p:pic>
        <p:nvPicPr>
          <p:cNvPr id="9" name="Рисунок 8" descr="Презентация финансовой модели.pdf - Adobe Acrobat Reader DC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29081" r="36258" b="7442"/>
          <a:stretch/>
        </p:blipFill>
        <p:spPr>
          <a:xfrm>
            <a:off x="782321" y="3615131"/>
            <a:ext cx="4290792" cy="3113210"/>
          </a:xfrm>
          <a:prstGeom prst="rect">
            <a:avLst/>
          </a:prstGeom>
          <a:ln w="88900" cap="sq" cmpd="thickThin">
            <a:solidFill>
              <a:srgbClr val="25656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08" y="790259"/>
            <a:ext cx="8371842" cy="664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000" b="1" dirty="0" smtClean="0">
                <a:solidFill>
                  <a:srgbClr val="24666A"/>
                </a:solidFill>
                <a:latin typeface="Book Antiqua" panose="02040602050305030304" pitchFamily="18" charset="0"/>
              </a:rPr>
              <a:t>ФОРМИРОВАНИЕ  ФИНАНСОВОЙ МОДЕЛИ ФИНУНИВЕРСИТЕТА </a:t>
            </a:r>
            <a:r>
              <a:rPr lang="ru-RU" sz="2000" b="1" dirty="0">
                <a:solidFill>
                  <a:srgbClr val="24666A"/>
                </a:solidFill>
                <a:latin typeface="Book Antiqua" panose="02040602050305030304" pitchFamily="18" charset="0"/>
              </a:rPr>
              <a:t>на 2019-2023 гг. </a:t>
            </a:r>
            <a:br>
              <a:rPr lang="ru-RU" sz="2000" b="1" dirty="0">
                <a:solidFill>
                  <a:srgbClr val="24666A"/>
                </a:solidFill>
                <a:latin typeface="Book Antiqua" panose="02040602050305030304" pitchFamily="18" charset="0"/>
              </a:rPr>
            </a:br>
            <a:endParaRPr lang="ru-RU" sz="2000" dirty="0">
              <a:solidFill>
                <a:srgbClr val="24666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86600" y="6432517"/>
            <a:ext cx="2057400" cy="365125"/>
          </a:xfrm>
        </p:spPr>
        <p:txBody>
          <a:bodyPr/>
          <a:lstStyle/>
          <a:p>
            <a:fld id="{08D8E1EF-28A3-48B0-A2E7-28A1554736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24938" y="150753"/>
            <a:ext cx="5248811" cy="611247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1600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финансово-хозяйственной деятельности Финансового </a:t>
            </a:r>
            <a:r>
              <a:rPr lang="ru-RU" sz="16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университета на </a:t>
            </a:r>
            <a:r>
              <a:rPr lang="ru-RU" sz="1600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2019 год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95458" y="-126518"/>
            <a:ext cx="1724227" cy="611247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32985" y="2907591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СПАСИБО ЗА ВНИМАНИЕ !</a:t>
            </a:r>
            <a:endParaRPr lang="ru-RU" sz="36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28871" y="6492875"/>
            <a:ext cx="2057400" cy="365125"/>
          </a:xfrm>
        </p:spPr>
        <p:txBody>
          <a:bodyPr/>
          <a:lstStyle/>
          <a:p>
            <a:fld id="{08D8E1EF-28A3-48B0-A2E7-28A1554736A7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8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28075" y="6492875"/>
            <a:ext cx="4381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B6245C-BC31-4187-A8B3-E04A602E094B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32895" name="Заголовок 1"/>
          <p:cNvSpPr>
            <a:spLocks noGrp="1"/>
          </p:cNvSpPr>
          <p:nvPr>
            <p:ph type="title"/>
          </p:nvPr>
        </p:nvSpPr>
        <p:spPr>
          <a:xfrm>
            <a:off x="8108950" y="561975"/>
            <a:ext cx="936625" cy="323850"/>
          </a:xfrm>
        </p:spPr>
        <p:txBody>
          <a:bodyPr/>
          <a:lstStyle/>
          <a:p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0" y="32931"/>
            <a:ext cx="6156960" cy="554183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ПЛАН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 доходов Финуниверситета (г. Москва и филиалы)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на 2019 год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321348" y="4398"/>
            <a:ext cx="1724227" cy="61124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202931"/>
              </p:ext>
            </p:extLst>
          </p:nvPr>
        </p:nvGraphicFramePr>
        <p:xfrm>
          <a:off x="71120" y="615647"/>
          <a:ext cx="8974455" cy="6236250"/>
        </p:xfrm>
        <a:graphic>
          <a:graphicData uri="http://schemas.openxmlformats.org/drawingml/2006/table">
            <a:tbl>
              <a:tblPr/>
              <a:tblGrid>
                <a:gridCol w="429256">
                  <a:extLst>
                    <a:ext uri="{9D8B030D-6E8A-4147-A177-3AD203B41FA5}">
                      <a16:colId xmlns:a16="http://schemas.microsoft.com/office/drawing/2014/main" val="865071703"/>
                    </a:ext>
                  </a:extLst>
                </a:gridCol>
                <a:gridCol w="4343011">
                  <a:extLst>
                    <a:ext uri="{9D8B030D-6E8A-4147-A177-3AD203B41FA5}">
                      <a16:colId xmlns:a16="http://schemas.microsoft.com/office/drawing/2014/main" val="46277101"/>
                    </a:ext>
                  </a:extLst>
                </a:gridCol>
                <a:gridCol w="1351574">
                  <a:extLst>
                    <a:ext uri="{9D8B030D-6E8A-4147-A177-3AD203B41FA5}">
                      <a16:colId xmlns:a16="http://schemas.microsoft.com/office/drawing/2014/main" val="2776160400"/>
                    </a:ext>
                  </a:extLst>
                </a:gridCol>
                <a:gridCol w="1336386">
                  <a:extLst>
                    <a:ext uri="{9D8B030D-6E8A-4147-A177-3AD203B41FA5}">
                      <a16:colId xmlns:a16="http://schemas.microsoft.com/office/drawing/2014/main" val="2488951256"/>
                    </a:ext>
                  </a:extLst>
                </a:gridCol>
                <a:gridCol w="1514228">
                  <a:extLst>
                    <a:ext uri="{9D8B030D-6E8A-4147-A177-3AD203B41FA5}">
                      <a16:colId xmlns:a16="http://schemas.microsoft.com/office/drawing/2014/main" val="2169531477"/>
                    </a:ext>
                  </a:extLst>
                </a:gridCol>
              </a:tblGrid>
              <a:tr h="19128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4" marR="5644" marT="56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4" marR="5644" marT="56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4" marR="5644" marT="56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4" marR="5644" marT="56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24666A"/>
                          </a:solidFill>
                          <a:effectLst/>
                          <a:latin typeface="Book Antiqua" panose="02040602050305030304" pitchFamily="18" charset="0"/>
                        </a:rPr>
                        <a:t>(млн. руб.)</a:t>
                      </a:r>
                    </a:p>
                  </a:txBody>
                  <a:tcPr marL="5644" marR="5644" marT="56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603678"/>
                  </a:ext>
                </a:extLst>
              </a:tr>
              <a:tr h="432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№ п/п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Источники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План 2018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г.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2019 г.  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Изменение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ook Antiqua" panose="02040602050305030304" pitchFamily="18" charset="0"/>
                        </a:rPr>
                        <a:t>в 2019 г.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620200"/>
                  </a:ext>
                </a:extLst>
              </a:tr>
              <a:tr h="440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Субсидия на финансовое обеспечение выполнения государственного задания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3 612,8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3 903,1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290,3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964765"/>
                  </a:ext>
                </a:extLst>
              </a:tr>
              <a:tr h="37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1.1.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-реализация образовательных программ основного общего образования (0702)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55,8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55,8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656549"/>
                  </a:ext>
                </a:extLst>
              </a:tr>
              <a:tr h="37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1.2.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- реализация образовательных программ среднего профессионального образования (0704)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392,7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400,3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7,6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228076"/>
                  </a:ext>
                </a:extLst>
              </a:tr>
              <a:tr h="37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1.3.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- реализация дополнительных профессиональных программ повышения квалификации (0705)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2,8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-2,8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405960"/>
                  </a:ext>
                </a:extLst>
              </a:tr>
              <a:tr h="37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1.4.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- реализация образовательных программам высшего образования (0706)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2 874,0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2 945,5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71,5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803287"/>
                  </a:ext>
                </a:extLst>
              </a:tr>
              <a:tr h="2444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1.5.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- проведение прикладных научных исследований (0708)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287,5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351,5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64,0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636435"/>
                  </a:ext>
                </a:extLst>
              </a:tr>
              <a:tr h="222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1.6.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- проведение фундаментальных исследований (0110)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150,0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150,0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671834"/>
                  </a:ext>
                </a:extLst>
              </a:tr>
              <a:tr h="2222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Субсидии на иные цели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783,0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1 029,2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246,2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196865"/>
                  </a:ext>
                </a:extLst>
              </a:tr>
              <a:tr h="222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2.1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- Субсидия на выплату стипендий обучающимся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382,3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400,1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17,8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870181"/>
                  </a:ext>
                </a:extLst>
              </a:tr>
              <a:tr h="222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2.2.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- Субсидия на проведение капитального ремонта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321,3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267,6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-53,7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206659"/>
                  </a:ext>
                </a:extLst>
              </a:tr>
              <a:tr h="222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2.3.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- Субсидия на приобретение основных средств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79,0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361,1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282,1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923298"/>
                  </a:ext>
                </a:extLst>
              </a:tr>
              <a:tr h="222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2.4.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- Субсидия на компенсацию проезда (Крайний Север)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0,4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0,4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315142"/>
                  </a:ext>
                </a:extLst>
              </a:tr>
              <a:tr h="376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Субсидии на осуществление капитальных вложений (ФАИП)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54,2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54,2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03266"/>
                  </a:ext>
                </a:extLst>
              </a:tr>
              <a:tr h="376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Средства от приносящей доход деятельности</a:t>
                      </a:r>
                      <a:b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</a:b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(с НДС)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3 630,9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4 073,2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442,3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987310"/>
                  </a:ext>
                </a:extLst>
              </a:tr>
              <a:tr h="222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4.1.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Образовательная деятельность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3 159,2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3 530,1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370,9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530435"/>
                  </a:ext>
                </a:extLst>
              </a:tr>
              <a:tr h="222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4.2.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Научная деятельность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181,4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259,7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78,3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83949"/>
                  </a:ext>
                </a:extLst>
              </a:tr>
              <a:tr h="222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4.3.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Прочие виды деятельности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249,9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238,3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-11,6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490499"/>
                  </a:ext>
                </a:extLst>
              </a:tr>
              <a:tr h="222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4.4.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Прочие поступления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40,4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45,1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4,7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070020"/>
                  </a:ext>
                </a:extLst>
              </a:tr>
              <a:tr h="2222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5.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ИТОГО: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8 026,7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9 059,7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1 033,0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807980"/>
                  </a:ext>
                </a:extLst>
              </a:tr>
              <a:tr h="222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СПРАВОЧНО: Публичные обязательства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62,4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63,1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0,7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330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58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9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</a:p>
        </p:txBody>
      </p:sp>
      <p:sp>
        <p:nvSpPr>
          <p:cNvPr id="3277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B6245C-BC31-4187-A8B3-E04A602E094B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0" y="55780"/>
            <a:ext cx="6593840" cy="54365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0" algn="l"/>
              </a:tabLst>
              <a:defRPr/>
            </a:pPr>
            <a:r>
              <a:rPr lang="ru-RU" sz="1600" noProof="0" dirty="0" smtClean="0">
                <a:solidFill>
                  <a:prstClr val="white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Динамика доходов Финуниверситета </a:t>
            </a:r>
            <a:r>
              <a:rPr lang="ru-RU" sz="1600" dirty="0" smtClean="0">
                <a:solidFill>
                  <a:prstClr val="white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(г. Москва </a:t>
            </a:r>
            <a:r>
              <a:rPr lang="ru-RU" sz="1600" dirty="0">
                <a:solidFill>
                  <a:prstClr val="white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 филиалы</a:t>
            </a:r>
            <a:r>
              <a:rPr lang="ru-RU" sz="1600" dirty="0" smtClean="0">
                <a:solidFill>
                  <a:prstClr val="white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tabLst>
                <a:tab pos="0" algn="l"/>
              </a:tabLst>
              <a:defRPr/>
            </a:pPr>
            <a:r>
              <a:rPr lang="ru-RU" sz="1600" dirty="0" smtClean="0">
                <a:solidFill>
                  <a:prstClr val="white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 2016-2019гг.</a:t>
            </a:r>
            <a:endParaRPr lang="ru-RU" sz="1600" dirty="0">
              <a:solidFill>
                <a:prstClr val="white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343770" y="13418"/>
            <a:ext cx="1724227" cy="611247"/>
          </a:xfrm>
          <a:prstGeom prst="rect">
            <a:avLst/>
          </a:prstGeom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81419"/>
              </p:ext>
            </p:extLst>
          </p:nvPr>
        </p:nvGraphicFramePr>
        <p:xfrm>
          <a:off x="1" y="885825"/>
          <a:ext cx="9144000" cy="398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79931" y="1709739"/>
            <a:ext cx="1150188" cy="276999"/>
          </a:xfrm>
          <a:prstGeom prst="rect">
            <a:avLst/>
          </a:prstGeom>
          <a:ln>
            <a:solidFill>
              <a:srgbClr val="0C98D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56569"/>
                </a:solidFill>
                <a:latin typeface="Times New Roman" pitchFamily="18" charset="0"/>
              </a:rPr>
              <a:t>Итого: </a:t>
            </a:r>
            <a:r>
              <a:rPr lang="ru-RU" sz="1200" b="1" dirty="0" smtClean="0">
                <a:solidFill>
                  <a:srgbClr val="256569"/>
                </a:solidFill>
                <a:latin typeface="Times New Roman" pitchFamily="18" charset="0"/>
              </a:rPr>
              <a:t>6 986,3</a:t>
            </a:r>
            <a:endParaRPr lang="ru-RU" sz="1200" b="1" dirty="0">
              <a:solidFill>
                <a:srgbClr val="256569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35025" y="937838"/>
            <a:ext cx="1150188" cy="276999"/>
          </a:xfrm>
          <a:prstGeom prst="rect">
            <a:avLst/>
          </a:prstGeom>
          <a:ln>
            <a:solidFill>
              <a:srgbClr val="0C98D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56569"/>
                </a:solidFill>
                <a:latin typeface="Times New Roman" pitchFamily="18" charset="0"/>
              </a:rPr>
              <a:t>Итого: </a:t>
            </a:r>
            <a:r>
              <a:rPr lang="ru-RU" sz="1200" b="1" dirty="0" smtClean="0">
                <a:solidFill>
                  <a:srgbClr val="256569"/>
                </a:solidFill>
                <a:latin typeface="Times New Roman" pitchFamily="18" charset="0"/>
              </a:rPr>
              <a:t>9 059,7</a:t>
            </a:r>
            <a:endParaRPr lang="ru-RU" sz="1200" b="1" dirty="0">
              <a:solidFill>
                <a:srgbClr val="25656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88347" y="1313896"/>
            <a:ext cx="1150188" cy="276999"/>
          </a:xfrm>
          <a:prstGeom prst="rect">
            <a:avLst/>
          </a:prstGeom>
          <a:ln>
            <a:solidFill>
              <a:srgbClr val="0C98D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56569"/>
                </a:solidFill>
                <a:latin typeface="Times New Roman" pitchFamily="18" charset="0"/>
              </a:rPr>
              <a:t>Итого: </a:t>
            </a:r>
            <a:r>
              <a:rPr lang="ru-RU" sz="1200" b="1" dirty="0" smtClean="0">
                <a:solidFill>
                  <a:srgbClr val="256569"/>
                </a:solidFill>
                <a:latin typeface="Times New Roman" pitchFamily="18" charset="0"/>
              </a:rPr>
              <a:t>8 026,7</a:t>
            </a:r>
            <a:endParaRPr lang="ru-RU" sz="1200" b="1" dirty="0">
              <a:solidFill>
                <a:srgbClr val="256569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6162" y="1485483"/>
            <a:ext cx="1150188" cy="276999"/>
          </a:xfrm>
          <a:prstGeom prst="rect">
            <a:avLst/>
          </a:prstGeom>
          <a:ln>
            <a:solidFill>
              <a:srgbClr val="0C98D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56569"/>
                </a:solidFill>
                <a:latin typeface="Times New Roman" pitchFamily="18" charset="0"/>
              </a:rPr>
              <a:t>Итого: </a:t>
            </a:r>
            <a:r>
              <a:rPr lang="ru-RU" sz="1200" b="1" dirty="0" smtClean="0">
                <a:solidFill>
                  <a:srgbClr val="256569"/>
                </a:solidFill>
                <a:latin typeface="Times New Roman" pitchFamily="18" charset="0"/>
              </a:rPr>
              <a:t>7 578,3</a:t>
            </a:r>
            <a:endParaRPr lang="ru-RU" sz="1200" b="1" dirty="0">
              <a:solidFill>
                <a:srgbClr val="256569"/>
              </a:solidFill>
              <a:latin typeface="Times New Roman" pitchFamily="18" charset="0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 bwMode="auto">
          <a:xfrm>
            <a:off x="661987" y="4967218"/>
            <a:ext cx="7848601" cy="89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rgbClr val="0066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Доля </a:t>
            </a:r>
            <a:r>
              <a:rPr lang="ru-RU" altLang="ru-RU" sz="1600" b="1" dirty="0" smtClean="0">
                <a:solidFill>
                  <a:srgbClr val="0066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средств </a:t>
            </a:r>
            <a:r>
              <a:rPr lang="ru-RU" altLang="ru-RU" sz="1600" b="1" dirty="0">
                <a:solidFill>
                  <a:srgbClr val="0066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от приносящей доход </a:t>
            </a:r>
            <a:r>
              <a:rPr lang="ru-RU" altLang="ru-RU" sz="1600" b="1" dirty="0" smtClean="0">
                <a:solidFill>
                  <a:srgbClr val="0066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altLang="ru-RU" sz="1600" b="1" dirty="0">
                <a:solidFill>
                  <a:srgbClr val="0066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 доходах по всем видам финансовой </a:t>
            </a:r>
            <a:r>
              <a:rPr lang="ru-RU" altLang="ru-RU" sz="1600" b="1" dirty="0" smtClean="0">
                <a:solidFill>
                  <a:srgbClr val="0066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деятельности (обеспечения) в соответствии с Программой развития Финуниверситета</a:t>
            </a:r>
            <a:endParaRPr lang="ru-RU" altLang="ru-RU" sz="1600" b="1" dirty="0">
              <a:solidFill>
                <a:srgbClr val="006666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568076"/>
              </p:ext>
            </p:extLst>
          </p:nvPr>
        </p:nvGraphicFramePr>
        <p:xfrm>
          <a:off x="108857" y="5807922"/>
          <a:ext cx="8959140" cy="913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426">
                  <a:extLst>
                    <a:ext uri="{9D8B030D-6E8A-4147-A177-3AD203B41FA5}">
                      <a16:colId xmlns:a16="http://schemas.microsoft.com/office/drawing/2014/main" val="3544369366"/>
                    </a:ext>
                  </a:extLst>
                </a:gridCol>
                <a:gridCol w="2252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2144">
                  <a:extLst>
                    <a:ext uri="{9D8B030D-6E8A-4147-A177-3AD203B41FA5}">
                      <a16:colId xmlns:a16="http://schemas.microsoft.com/office/drawing/2014/main" val="3588667827"/>
                    </a:ext>
                  </a:extLst>
                </a:gridCol>
              </a:tblGrid>
              <a:tr h="414084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6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6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47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54,1%</a:t>
                      </a:r>
                    </a:p>
                  </a:txBody>
                  <a:tcPr marL="68581" marR="68581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54,3%</a:t>
                      </a:r>
                    </a:p>
                  </a:txBody>
                  <a:tcPr marL="68581" marR="68581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54,6%</a:t>
                      </a:r>
                    </a:p>
                  </a:txBody>
                  <a:tcPr marL="68581" marR="68581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54,8%</a:t>
                      </a:r>
                    </a:p>
                  </a:txBody>
                  <a:tcPr marL="68581" marR="68581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Прямоугольник 11"/>
          <p:cNvSpPr>
            <a:spLocks noChangeArrowheads="1"/>
          </p:cNvSpPr>
          <p:nvPr/>
        </p:nvSpPr>
        <p:spPr bwMode="auto">
          <a:xfrm>
            <a:off x="5594350" y="566875"/>
            <a:ext cx="172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6666"/>
                </a:solidFill>
                <a:latin typeface="Book Antiqua" panose="02040602050305030304" pitchFamily="18" charset="0"/>
              </a:rPr>
              <a:t>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27896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 bwMode="auto">
          <a:xfrm>
            <a:off x="1766692" y="2181225"/>
            <a:ext cx="0" cy="7921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Прямоугольник 2"/>
          <p:cNvSpPr>
            <a:spLocks noChangeArrowheads="1"/>
          </p:cNvSpPr>
          <p:nvPr/>
        </p:nvSpPr>
        <p:spPr bwMode="auto">
          <a:xfrm>
            <a:off x="201451" y="3905625"/>
            <a:ext cx="991169" cy="369332"/>
          </a:xfrm>
          <a:prstGeom prst="rect">
            <a:avLst/>
          </a:prstGeom>
          <a:ln>
            <a:solidFill>
              <a:srgbClr val="0C98D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rgbClr val="1C664C"/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  <a:endParaRPr lang="ru-RU" altLang="ru-RU" b="1" dirty="0">
              <a:solidFill>
                <a:srgbClr val="1C66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"/>
          <p:cNvSpPr>
            <a:spLocks noChangeArrowheads="1"/>
          </p:cNvSpPr>
          <p:nvPr/>
        </p:nvSpPr>
        <p:spPr bwMode="auto">
          <a:xfrm>
            <a:off x="7821129" y="3916791"/>
            <a:ext cx="1206228" cy="369332"/>
          </a:xfrm>
          <a:prstGeom prst="rect">
            <a:avLst/>
          </a:prstGeom>
          <a:ln>
            <a:solidFill>
              <a:srgbClr val="0C98D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rgbClr val="1C664C"/>
                </a:solidFill>
                <a:latin typeface="Times New Roman" pitchFamily="18" charset="0"/>
                <a:cs typeface="Times New Roman" pitchFamily="18" charset="0"/>
              </a:rPr>
              <a:t>Филиалы</a:t>
            </a:r>
            <a:endParaRPr lang="ru-RU" altLang="ru-RU" b="1" dirty="0">
              <a:solidFill>
                <a:srgbClr val="1C66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558516"/>
              </p:ext>
            </p:extLst>
          </p:nvPr>
        </p:nvGraphicFramePr>
        <p:xfrm>
          <a:off x="75381" y="918319"/>
          <a:ext cx="8997499" cy="2897774"/>
        </p:xfrm>
        <a:graphic>
          <a:graphicData uri="http://schemas.openxmlformats.org/drawingml/2006/table">
            <a:tbl>
              <a:tblPr/>
              <a:tblGrid>
                <a:gridCol w="4064638">
                  <a:extLst>
                    <a:ext uri="{9D8B030D-6E8A-4147-A177-3AD203B41FA5}">
                      <a16:colId xmlns:a16="http://schemas.microsoft.com/office/drawing/2014/main" val="1761932532"/>
                    </a:ext>
                  </a:extLst>
                </a:gridCol>
                <a:gridCol w="1412240">
                  <a:extLst>
                    <a:ext uri="{9D8B030D-6E8A-4147-A177-3AD203B41FA5}">
                      <a16:colId xmlns:a16="http://schemas.microsoft.com/office/drawing/2014/main" val="476958154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4194712878"/>
                    </a:ext>
                  </a:extLst>
                </a:gridCol>
                <a:gridCol w="1925501">
                  <a:extLst>
                    <a:ext uri="{9D8B030D-6E8A-4147-A177-3AD203B41FA5}">
                      <a16:colId xmlns:a16="http://schemas.microsoft.com/office/drawing/2014/main" val="2287339600"/>
                    </a:ext>
                  </a:extLst>
                </a:gridCol>
              </a:tblGrid>
              <a:tr h="468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Источники</a:t>
                      </a:r>
                    </a:p>
                  </a:txBody>
                  <a:tcPr marL="6349" marR="6349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Москва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49" marR="6349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Филиалы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49" marR="6349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Финуниверситет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49" marR="6349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240544"/>
                  </a:ext>
                </a:extLst>
              </a:tr>
              <a:tr h="6729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Субсидия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на финансовое обеспечение выполнения государственного задания</a:t>
                      </a:r>
                    </a:p>
                  </a:txBody>
                  <a:tcPr marL="6349" marR="6349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3 320,8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49" marR="6349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582,3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49" marR="6349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3 903,1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49" marR="6349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630095"/>
                  </a:ext>
                </a:extLst>
              </a:tr>
              <a:tr h="378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Субсидии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на иные цели</a:t>
                      </a:r>
                    </a:p>
                  </a:txBody>
                  <a:tcPr marL="6349" marR="6349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878,6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49" marR="6349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150,6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49" marR="6349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1 029,2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49" marR="6349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0508686"/>
                  </a:ext>
                </a:extLst>
              </a:tr>
              <a:tr h="576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Субсидии на осуществление капитальных вложений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(ФАИП)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49" marR="6349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49" marR="6349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49" marR="6349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49" marR="6349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989498"/>
                  </a:ext>
                </a:extLst>
              </a:tr>
              <a:tr h="474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Средства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от приносящей доход деятельности</a:t>
                      </a:r>
                    </a:p>
                  </a:txBody>
                  <a:tcPr marL="6349" marR="6349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3 177,9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49" marR="6349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895,3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49" marR="6349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4 073,2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49" marR="6349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610605"/>
                  </a:ext>
                </a:extLst>
              </a:tr>
              <a:tr h="327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ИТОГО: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49" marR="6349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7 418,3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49" marR="6349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1 641,4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49" marR="6349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9 059,7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49" marR="6349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634096"/>
                  </a:ext>
                </a:extLst>
              </a:tr>
            </a:tbl>
          </a:graphicData>
        </a:graphic>
      </p:graphicFrame>
      <p:sp>
        <p:nvSpPr>
          <p:cNvPr id="38953" name="Прямоугольник 1"/>
          <p:cNvSpPr>
            <a:spLocks noChangeArrowheads="1"/>
          </p:cNvSpPr>
          <p:nvPr/>
        </p:nvSpPr>
        <p:spPr bwMode="auto">
          <a:xfrm>
            <a:off x="8242300" y="730250"/>
            <a:ext cx="8604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(млн. руб.)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80643" y="81044"/>
            <a:ext cx="5151757" cy="554183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ru-RU" sz="1600" dirty="0" smtClean="0">
                <a:solidFill>
                  <a:prstClr val="white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ПЛАН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 доходов по источникам финансирования 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 на  2019 год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303130" y="-7684"/>
            <a:ext cx="1724227" cy="611247"/>
          </a:xfrm>
          <a:prstGeom prst="rect">
            <a:avLst/>
          </a:prstGeom>
        </p:spPr>
      </p:pic>
      <p:sp>
        <p:nvSpPr>
          <p:cNvPr id="19" name="Прямоугольник 11"/>
          <p:cNvSpPr>
            <a:spLocks noChangeArrowheads="1"/>
          </p:cNvSpPr>
          <p:nvPr/>
        </p:nvSpPr>
        <p:spPr bwMode="auto">
          <a:xfrm>
            <a:off x="7740650" y="603563"/>
            <a:ext cx="13620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6666"/>
                </a:solidFill>
                <a:latin typeface="Book Antiqua" panose="02040602050305030304" pitchFamily="18" charset="0"/>
              </a:rPr>
              <a:t>(млн. руб.)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924400"/>
              </p:ext>
            </p:extLst>
          </p:nvPr>
        </p:nvGraphicFramePr>
        <p:xfrm>
          <a:off x="0" y="3789256"/>
          <a:ext cx="5932713" cy="3068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837535"/>
              </p:ext>
            </p:extLst>
          </p:nvPr>
        </p:nvGraphicFramePr>
        <p:xfrm>
          <a:off x="4702629" y="3728722"/>
          <a:ext cx="4441372" cy="3129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6227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181969"/>
              </p:ext>
            </p:extLst>
          </p:nvPr>
        </p:nvGraphicFramePr>
        <p:xfrm>
          <a:off x="91439" y="769679"/>
          <a:ext cx="9008111" cy="352408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50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212">
                  <a:extLst>
                    <a:ext uri="{9D8B030D-6E8A-4147-A177-3AD203B41FA5}">
                      <a16:colId xmlns:a16="http://schemas.microsoft.com/office/drawing/2014/main" val="2162888064"/>
                    </a:ext>
                  </a:extLst>
                </a:gridCol>
                <a:gridCol w="1130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846">
                  <a:extLst>
                    <a:ext uri="{9D8B030D-6E8A-4147-A177-3AD203B41FA5}">
                      <a16:colId xmlns:a16="http://schemas.microsoft.com/office/drawing/2014/main" val="515189591"/>
                    </a:ext>
                  </a:extLst>
                </a:gridCol>
                <a:gridCol w="722991">
                  <a:extLst>
                    <a:ext uri="{9D8B030D-6E8A-4147-A177-3AD203B41FA5}">
                      <a16:colId xmlns:a16="http://schemas.microsoft.com/office/drawing/2014/main" val="302618620"/>
                    </a:ext>
                  </a:extLst>
                </a:gridCol>
                <a:gridCol w="576611">
                  <a:extLst>
                    <a:ext uri="{9D8B030D-6E8A-4147-A177-3AD203B41FA5}">
                      <a16:colId xmlns:a16="http://schemas.microsoft.com/office/drawing/2014/main" val="3949466375"/>
                    </a:ext>
                  </a:extLst>
                </a:gridCol>
              </a:tblGrid>
              <a:tr h="7661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Виды деятельности / поступлений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План 2018 , млн.руб.</a:t>
                      </a: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Структура, %</a:t>
                      </a: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План 2019, млн.руб.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Структура, %</a:t>
                      </a: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Стратегии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 развития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 smtClean="0"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 Образовательная деятельность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2 431,9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80,1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2 725,3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85,8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5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 Основные профессиональные образовательные программы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2 041,3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72,5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2 315,6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72,9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2 525,8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99187"/>
                  </a:ext>
                </a:extLst>
              </a:tr>
              <a:tr h="5145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 Дополнительные образовательные  программы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390,6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13,9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409,7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400,8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240837"/>
                  </a:ext>
                </a:extLst>
              </a:tr>
              <a:tr h="5145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 smtClean="0"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 Научно-исследовательская деятельность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163,5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236,8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236,8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 Прочие виды деятельности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172,0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172,4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 Прочие поступления</a:t>
                      </a: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49,6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43,4</a:t>
                      </a: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87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2 817,0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3 177,9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101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851650" y="62372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3C7F2D-4F4F-4E71-BAF9-2AFB015E95A4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 dirty="0" smtClean="0">
              <a:solidFill>
                <a:srgbClr val="898989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91440" y="48151"/>
            <a:ext cx="6167120" cy="54755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tabLst>
                <a:tab pos="0" algn="l"/>
              </a:tabLst>
              <a:defRPr/>
            </a:pPr>
            <a:r>
              <a:rPr lang="ru-RU" sz="1600" dirty="0" smtClean="0">
                <a:solidFill>
                  <a:prstClr val="white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ПЛАН  поступления средств </a:t>
            </a:r>
            <a:r>
              <a:rPr lang="ru-RU" sz="1600" dirty="0">
                <a:solidFill>
                  <a:prstClr val="white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от приносящей доход </a:t>
            </a:r>
            <a:r>
              <a:rPr lang="ru-RU" sz="1600" dirty="0" smtClean="0">
                <a:solidFill>
                  <a:prstClr val="white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деятельности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(г. Москва) на 2019 г.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74993" y="-15541"/>
            <a:ext cx="1724227" cy="611247"/>
          </a:xfrm>
          <a:prstGeom prst="rect">
            <a:avLst/>
          </a:prstGeom>
        </p:spPr>
      </p:pic>
      <p:sp>
        <p:nvSpPr>
          <p:cNvPr id="13" name="Freeform 121"/>
          <p:cNvSpPr>
            <a:spLocks/>
          </p:cNvSpPr>
          <p:nvPr/>
        </p:nvSpPr>
        <p:spPr bwMode="auto">
          <a:xfrm>
            <a:off x="8689613" y="2551243"/>
            <a:ext cx="236766" cy="290243"/>
          </a:xfrm>
          <a:custGeom>
            <a:avLst/>
            <a:gdLst/>
            <a:ahLst/>
            <a:cxnLst>
              <a:cxn ang="0">
                <a:pos x="0" y="374"/>
              </a:cxn>
              <a:cxn ang="0">
                <a:pos x="88" y="320"/>
              </a:cxn>
              <a:cxn ang="0">
                <a:pos x="122" y="340"/>
              </a:cxn>
              <a:cxn ang="0">
                <a:pos x="184" y="452"/>
              </a:cxn>
              <a:cxn ang="0">
                <a:pos x="278" y="316"/>
              </a:cxn>
              <a:cxn ang="0">
                <a:pos x="434" y="148"/>
              </a:cxn>
              <a:cxn ang="0">
                <a:pos x="534" y="60"/>
              </a:cxn>
              <a:cxn ang="0">
                <a:pos x="632" y="0"/>
              </a:cxn>
              <a:cxn ang="0">
                <a:pos x="648" y="26"/>
              </a:cxn>
              <a:cxn ang="0">
                <a:pos x="566" y="98"/>
              </a:cxn>
              <a:cxn ang="0">
                <a:pos x="448" y="230"/>
              </a:cxn>
              <a:cxn ang="0">
                <a:pos x="346" y="360"/>
              </a:cxn>
              <a:cxn ang="0">
                <a:pos x="234" y="554"/>
              </a:cxn>
              <a:cxn ang="0">
                <a:pos x="144" y="618"/>
              </a:cxn>
              <a:cxn ang="0">
                <a:pos x="82" y="466"/>
              </a:cxn>
              <a:cxn ang="0">
                <a:pos x="42" y="404"/>
              </a:cxn>
              <a:cxn ang="0">
                <a:pos x="0" y="374"/>
              </a:cxn>
            </a:cxnLst>
            <a:rect l="0" t="0" r="r" b="b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rgbClr val="00B05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" name="Freeform 121"/>
          <p:cNvSpPr>
            <a:spLocks/>
          </p:cNvSpPr>
          <p:nvPr/>
        </p:nvSpPr>
        <p:spPr bwMode="auto">
          <a:xfrm>
            <a:off x="8656320" y="3072507"/>
            <a:ext cx="236766" cy="333448"/>
          </a:xfrm>
          <a:custGeom>
            <a:avLst/>
            <a:gdLst/>
            <a:ahLst/>
            <a:cxnLst>
              <a:cxn ang="0">
                <a:pos x="0" y="374"/>
              </a:cxn>
              <a:cxn ang="0">
                <a:pos x="88" y="320"/>
              </a:cxn>
              <a:cxn ang="0">
                <a:pos x="122" y="340"/>
              </a:cxn>
              <a:cxn ang="0">
                <a:pos x="184" y="452"/>
              </a:cxn>
              <a:cxn ang="0">
                <a:pos x="278" y="316"/>
              </a:cxn>
              <a:cxn ang="0">
                <a:pos x="434" y="148"/>
              </a:cxn>
              <a:cxn ang="0">
                <a:pos x="534" y="60"/>
              </a:cxn>
              <a:cxn ang="0">
                <a:pos x="632" y="0"/>
              </a:cxn>
              <a:cxn ang="0">
                <a:pos x="648" y="26"/>
              </a:cxn>
              <a:cxn ang="0">
                <a:pos x="566" y="98"/>
              </a:cxn>
              <a:cxn ang="0">
                <a:pos x="448" y="230"/>
              </a:cxn>
              <a:cxn ang="0">
                <a:pos x="346" y="360"/>
              </a:cxn>
              <a:cxn ang="0">
                <a:pos x="234" y="554"/>
              </a:cxn>
              <a:cxn ang="0">
                <a:pos x="144" y="618"/>
              </a:cxn>
              <a:cxn ang="0">
                <a:pos x="82" y="466"/>
              </a:cxn>
              <a:cxn ang="0">
                <a:pos x="42" y="404"/>
              </a:cxn>
              <a:cxn ang="0">
                <a:pos x="0" y="374"/>
              </a:cxn>
            </a:cxnLst>
            <a:rect l="0" t="0" r="r" b="b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rgbClr val="00B05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" name="Freeform 124"/>
          <p:cNvSpPr>
            <a:spLocks/>
          </p:cNvSpPr>
          <p:nvPr/>
        </p:nvSpPr>
        <p:spPr bwMode="auto">
          <a:xfrm>
            <a:off x="8656320" y="2045567"/>
            <a:ext cx="195943" cy="235161"/>
          </a:xfrm>
          <a:custGeom>
            <a:avLst/>
            <a:gdLst/>
            <a:ahLst/>
            <a:cxnLst>
              <a:cxn ang="0">
                <a:pos x="51" y="74"/>
              </a:cxn>
              <a:cxn ang="0">
                <a:pos x="75" y="37"/>
              </a:cxn>
              <a:cxn ang="0">
                <a:pos x="111" y="0"/>
              </a:cxn>
              <a:cxn ang="0">
                <a:pos x="113" y="33"/>
              </a:cxn>
              <a:cxn ang="0">
                <a:pos x="127" y="66"/>
              </a:cxn>
              <a:cxn ang="0">
                <a:pos x="159" y="126"/>
              </a:cxn>
              <a:cxn ang="0">
                <a:pos x="185" y="97"/>
              </a:cxn>
              <a:cxn ang="0">
                <a:pos x="212" y="67"/>
              </a:cxn>
              <a:cxn ang="0">
                <a:pos x="250" y="40"/>
              </a:cxn>
              <a:cxn ang="0">
                <a:pos x="281" y="37"/>
              </a:cxn>
              <a:cxn ang="0">
                <a:pos x="311" y="56"/>
              </a:cxn>
              <a:cxn ang="0">
                <a:pos x="325" y="94"/>
              </a:cxn>
              <a:cxn ang="0">
                <a:pos x="305" y="99"/>
              </a:cxn>
              <a:cxn ang="0">
                <a:pos x="288" y="104"/>
              </a:cxn>
              <a:cxn ang="0">
                <a:pos x="212" y="185"/>
              </a:cxn>
              <a:cxn ang="0">
                <a:pos x="257" y="224"/>
              </a:cxn>
              <a:cxn ang="0">
                <a:pos x="296" y="245"/>
              </a:cxn>
              <a:cxn ang="0">
                <a:pos x="336" y="250"/>
              </a:cxn>
              <a:cxn ang="0">
                <a:pos x="325" y="275"/>
              </a:cxn>
              <a:cxn ang="0">
                <a:pos x="296" y="310"/>
              </a:cxn>
              <a:cxn ang="0">
                <a:pos x="267" y="319"/>
              </a:cxn>
              <a:cxn ang="0">
                <a:pos x="224" y="297"/>
              </a:cxn>
              <a:cxn ang="0">
                <a:pos x="167" y="247"/>
              </a:cxn>
              <a:cxn ang="0">
                <a:pos x="135" y="293"/>
              </a:cxn>
              <a:cxn ang="0">
                <a:pos x="101" y="330"/>
              </a:cxn>
              <a:cxn ang="0">
                <a:pos x="74" y="340"/>
              </a:cxn>
              <a:cxn ang="0">
                <a:pos x="33" y="318"/>
              </a:cxn>
              <a:cxn ang="0">
                <a:pos x="0" y="274"/>
              </a:cxn>
              <a:cxn ang="0">
                <a:pos x="35" y="270"/>
              </a:cxn>
              <a:cxn ang="0">
                <a:pos x="67" y="247"/>
              </a:cxn>
              <a:cxn ang="0">
                <a:pos x="112" y="188"/>
              </a:cxn>
              <a:cxn ang="0">
                <a:pos x="69" y="127"/>
              </a:cxn>
              <a:cxn ang="0">
                <a:pos x="57" y="99"/>
              </a:cxn>
              <a:cxn ang="0">
                <a:pos x="51" y="74"/>
              </a:cxn>
            </a:cxnLst>
            <a:rect l="0" t="0" r="r" b="b"/>
            <a:pathLst>
              <a:path w="336" h="340">
                <a:moveTo>
                  <a:pt x="51" y="74"/>
                </a:moveTo>
                <a:lnTo>
                  <a:pt x="75" y="37"/>
                </a:lnTo>
                <a:lnTo>
                  <a:pt x="111" y="0"/>
                </a:lnTo>
                <a:lnTo>
                  <a:pt x="113" y="33"/>
                </a:lnTo>
                <a:lnTo>
                  <a:pt x="127" y="66"/>
                </a:lnTo>
                <a:lnTo>
                  <a:pt x="159" y="126"/>
                </a:lnTo>
                <a:lnTo>
                  <a:pt x="185" y="97"/>
                </a:lnTo>
                <a:lnTo>
                  <a:pt x="212" y="67"/>
                </a:lnTo>
                <a:lnTo>
                  <a:pt x="250" y="40"/>
                </a:lnTo>
                <a:lnTo>
                  <a:pt x="281" y="37"/>
                </a:lnTo>
                <a:lnTo>
                  <a:pt x="311" y="56"/>
                </a:lnTo>
                <a:lnTo>
                  <a:pt x="325" y="94"/>
                </a:lnTo>
                <a:lnTo>
                  <a:pt x="305" y="99"/>
                </a:lnTo>
                <a:lnTo>
                  <a:pt x="288" y="104"/>
                </a:lnTo>
                <a:lnTo>
                  <a:pt x="212" y="185"/>
                </a:lnTo>
                <a:lnTo>
                  <a:pt x="257" y="224"/>
                </a:lnTo>
                <a:lnTo>
                  <a:pt x="296" y="245"/>
                </a:lnTo>
                <a:lnTo>
                  <a:pt x="336" y="250"/>
                </a:lnTo>
                <a:lnTo>
                  <a:pt x="325" y="275"/>
                </a:lnTo>
                <a:lnTo>
                  <a:pt x="296" y="310"/>
                </a:lnTo>
                <a:lnTo>
                  <a:pt x="267" y="319"/>
                </a:lnTo>
                <a:lnTo>
                  <a:pt x="224" y="297"/>
                </a:lnTo>
                <a:lnTo>
                  <a:pt x="167" y="247"/>
                </a:lnTo>
                <a:lnTo>
                  <a:pt x="135" y="293"/>
                </a:lnTo>
                <a:lnTo>
                  <a:pt x="101" y="330"/>
                </a:lnTo>
                <a:lnTo>
                  <a:pt x="74" y="340"/>
                </a:lnTo>
                <a:lnTo>
                  <a:pt x="33" y="318"/>
                </a:lnTo>
                <a:lnTo>
                  <a:pt x="0" y="274"/>
                </a:lnTo>
                <a:lnTo>
                  <a:pt x="35" y="270"/>
                </a:lnTo>
                <a:lnTo>
                  <a:pt x="67" y="247"/>
                </a:lnTo>
                <a:lnTo>
                  <a:pt x="112" y="188"/>
                </a:lnTo>
                <a:lnTo>
                  <a:pt x="69" y="127"/>
                </a:lnTo>
                <a:lnTo>
                  <a:pt x="57" y="99"/>
                </a:lnTo>
                <a:lnTo>
                  <a:pt x="51" y="74"/>
                </a:lnTo>
                <a:close/>
              </a:path>
            </a:pathLst>
          </a:custGeom>
          <a:solidFill>
            <a:srgbClr val="C000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749249"/>
              </p:ext>
            </p:extLst>
          </p:nvPr>
        </p:nvGraphicFramePr>
        <p:xfrm>
          <a:off x="0" y="4463798"/>
          <a:ext cx="9194799" cy="2394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88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28075" y="6492875"/>
            <a:ext cx="4381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B6245C-BC31-4187-A8B3-E04A602E094B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32895" name="Заголовок 1"/>
          <p:cNvSpPr>
            <a:spLocks noGrp="1"/>
          </p:cNvSpPr>
          <p:nvPr>
            <p:ph type="title"/>
          </p:nvPr>
        </p:nvSpPr>
        <p:spPr>
          <a:xfrm>
            <a:off x="8108950" y="561975"/>
            <a:ext cx="936625" cy="323850"/>
          </a:xfrm>
        </p:spPr>
        <p:txBody>
          <a:bodyPr/>
          <a:lstStyle/>
          <a:p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27938" y="120091"/>
            <a:ext cx="5107587" cy="554183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ПЛАН на 2019 г. и динамика доходов по основным видам деятельности (г. Москва)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82810" y="125092"/>
            <a:ext cx="1724227" cy="61124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331973"/>
              </p:ext>
            </p:extLst>
          </p:nvPr>
        </p:nvGraphicFramePr>
        <p:xfrm>
          <a:off x="27938" y="1166392"/>
          <a:ext cx="9017637" cy="5714099"/>
        </p:xfrm>
        <a:graphic>
          <a:graphicData uri="http://schemas.openxmlformats.org/drawingml/2006/table">
            <a:tbl>
              <a:tblPr/>
              <a:tblGrid>
                <a:gridCol w="438104">
                  <a:extLst>
                    <a:ext uri="{9D8B030D-6E8A-4147-A177-3AD203B41FA5}">
                      <a16:colId xmlns:a16="http://schemas.microsoft.com/office/drawing/2014/main" val="1069614585"/>
                    </a:ext>
                  </a:extLst>
                </a:gridCol>
                <a:gridCol w="4552680">
                  <a:extLst>
                    <a:ext uri="{9D8B030D-6E8A-4147-A177-3AD203B41FA5}">
                      <a16:colId xmlns:a16="http://schemas.microsoft.com/office/drawing/2014/main" val="2171699894"/>
                    </a:ext>
                  </a:extLst>
                </a:gridCol>
                <a:gridCol w="944470">
                  <a:extLst>
                    <a:ext uri="{9D8B030D-6E8A-4147-A177-3AD203B41FA5}">
                      <a16:colId xmlns:a16="http://schemas.microsoft.com/office/drawing/2014/main" val="3907169763"/>
                    </a:ext>
                  </a:extLst>
                </a:gridCol>
                <a:gridCol w="984237">
                  <a:extLst>
                    <a:ext uri="{9D8B030D-6E8A-4147-A177-3AD203B41FA5}">
                      <a16:colId xmlns:a16="http://schemas.microsoft.com/office/drawing/2014/main" val="4145799507"/>
                    </a:ext>
                  </a:extLst>
                </a:gridCol>
                <a:gridCol w="1063771">
                  <a:extLst>
                    <a:ext uri="{9D8B030D-6E8A-4147-A177-3AD203B41FA5}">
                      <a16:colId xmlns:a16="http://schemas.microsoft.com/office/drawing/2014/main" val="2559560100"/>
                    </a:ext>
                  </a:extLst>
                </a:gridCol>
                <a:gridCol w="1034375">
                  <a:extLst>
                    <a:ext uri="{9D8B030D-6E8A-4147-A177-3AD203B41FA5}">
                      <a16:colId xmlns:a16="http://schemas.microsoft.com/office/drawing/2014/main" val="3447595721"/>
                    </a:ext>
                  </a:extLst>
                </a:gridCol>
              </a:tblGrid>
              <a:tr h="486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№ п/п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Наименование источника финансирования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2016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2017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2018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2019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125662"/>
                  </a:ext>
                </a:extLst>
              </a:tr>
              <a:tr h="458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Субсидии  на финансовое обеспечение государственного задания, 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1 867,7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2 450,0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2 957,4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3 073,6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564866"/>
                  </a:ext>
                </a:extLst>
              </a:tr>
              <a:tr h="7245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1.1.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Субсидия на финансовое обеспечение выполнения государственного задания по программам общего образования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55,8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55,8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395055"/>
                  </a:ext>
                </a:extLst>
              </a:tr>
              <a:tr h="6828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1.2.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Субсидия на финансовое обеспечение выполнения государственного задания по программам среднего профессионального образования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1 653,0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2 231,6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77,7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75,5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3020224"/>
                  </a:ext>
                </a:extLst>
              </a:tr>
              <a:tr h="7596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1.3.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Субсидия на финансовое обеспечение выполнения государственного задания по программам высшего образования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2 587,0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2 688,0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186658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1.4.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Субсидии на стипендиальное обеспечение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214,7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218,4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236,9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254,3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599233"/>
                  </a:ext>
                </a:extLst>
              </a:tr>
              <a:tr h="458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Средства от приносящей доход деятельности, 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2 114,1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2 255,2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2 431,9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2 725,3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053342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2.1.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Среднее профессиональное образование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33,7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40,5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48,4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68,6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800600"/>
                  </a:ext>
                </a:extLst>
              </a:tr>
              <a:tr h="3447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2.2.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Высшее образование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1 720,8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1 854,8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1 992,9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2 247,0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335542"/>
                  </a:ext>
                </a:extLst>
              </a:tr>
              <a:tr h="2986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2.3.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Дополнительное образование (с НДС)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359,6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359,9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390,6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409,7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008012"/>
                  </a:ext>
                </a:extLst>
              </a:tr>
              <a:tr h="28186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ИТОГО: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3 981,8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4 705,2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5 389,3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5 798,9</a:t>
                      </a:r>
                    </a:p>
                  </a:txBody>
                  <a:tcPr marL="8070" marR="8070" marT="8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922949"/>
                  </a:ext>
                </a:extLst>
              </a:tr>
              <a:tr h="24753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Доля в общих доходах, %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76%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81%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84%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78%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70118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635760" y="805384"/>
            <a:ext cx="5365114" cy="298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1. Образовательная деятельность</a:t>
            </a:r>
            <a:endParaRPr lang="ru-RU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7416800" y="795456"/>
            <a:ext cx="172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6666"/>
                </a:solidFill>
                <a:latin typeface="Book Antiqua" panose="02040602050305030304" pitchFamily="18" charset="0"/>
              </a:rPr>
              <a:t>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25666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28075" y="6492875"/>
            <a:ext cx="4381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B6245C-BC31-4187-A8B3-E04A602E094B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32895" name="Заголовок 1"/>
          <p:cNvSpPr>
            <a:spLocks noGrp="1"/>
          </p:cNvSpPr>
          <p:nvPr>
            <p:ph type="title"/>
          </p:nvPr>
        </p:nvSpPr>
        <p:spPr>
          <a:xfrm>
            <a:off x="8108950" y="561975"/>
            <a:ext cx="936625" cy="323850"/>
          </a:xfrm>
        </p:spPr>
        <p:txBody>
          <a:bodyPr/>
          <a:lstStyle/>
          <a:p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1" y="38039"/>
            <a:ext cx="4497616" cy="554183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ПЛАН на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 2019 г. и д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инамика доходов по основным видам деятельности (г. Москва)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82810" y="125092"/>
            <a:ext cx="1724227" cy="611247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498692"/>
              </p:ext>
            </p:extLst>
          </p:nvPr>
        </p:nvGraphicFramePr>
        <p:xfrm>
          <a:off x="91440" y="1154569"/>
          <a:ext cx="8954135" cy="5622150"/>
        </p:xfrm>
        <a:graphic>
          <a:graphicData uri="http://schemas.openxmlformats.org/drawingml/2006/table">
            <a:tbl>
              <a:tblPr/>
              <a:tblGrid>
                <a:gridCol w="424005">
                  <a:extLst>
                    <a:ext uri="{9D8B030D-6E8A-4147-A177-3AD203B41FA5}">
                      <a16:colId xmlns:a16="http://schemas.microsoft.com/office/drawing/2014/main" val="2279294487"/>
                    </a:ext>
                  </a:extLst>
                </a:gridCol>
                <a:gridCol w="4121942">
                  <a:extLst>
                    <a:ext uri="{9D8B030D-6E8A-4147-A177-3AD203B41FA5}">
                      <a16:colId xmlns:a16="http://schemas.microsoft.com/office/drawing/2014/main" val="4020007144"/>
                    </a:ext>
                  </a:extLst>
                </a:gridCol>
                <a:gridCol w="1117007">
                  <a:extLst>
                    <a:ext uri="{9D8B030D-6E8A-4147-A177-3AD203B41FA5}">
                      <a16:colId xmlns:a16="http://schemas.microsoft.com/office/drawing/2014/main" val="680272472"/>
                    </a:ext>
                  </a:extLst>
                </a:gridCol>
                <a:gridCol w="1097060">
                  <a:extLst>
                    <a:ext uri="{9D8B030D-6E8A-4147-A177-3AD203B41FA5}">
                      <a16:colId xmlns:a16="http://schemas.microsoft.com/office/drawing/2014/main" val="576335137"/>
                    </a:ext>
                  </a:extLst>
                </a:gridCol>
                <a:gridCol w="1097060">
                  <a:extLst>
                    <a:ext uri="{9D8B030D-6E8A-4147-A177-3AD203B41FA5}">
                      <a16:colId xmlns:a16="http://schemas.microsoft.com/office/drawing/2014/main" val="3662373262"/>
                    </a:ext>
                  </a:extLst>
                </a:gridCol>
                <a:gridCol w="1097061">
                  <a:extLst>
                    <a:ext uri="{9D8B030D-6E8A-4147-A177-3AD203B41FA5}">
                      <a16:colId xmlns:a16="http://schemas.microsoft.com/office/drawing/2014/main" val="2180291072"/>
                    </a:ext>
                  </a:extLst>
                </a:gridCol>
              </a:tblGrid>
              <a:tr h="630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№ п/п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Наименование источника финансирования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2016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2017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2018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2019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6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887249"/>
                  </a:ext>
                </a:extLst>
              </a:tr>
              <a:tr h="6907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Субсидии  на финансовое обеспечение государственного задания, всего: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174,1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183,7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287,5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501,5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01271"/>
                  </a:ext>
                </a:extLst>
              </a:tr>
              <a:tr h="940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1.1.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Субсидия на проведение прикладных научных исследований в области образования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174,1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183,7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287,5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351,5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635452"/>
                  </a:ext>
                </a:extLst>
              </a:tr>
              <a:tr h="940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1.2.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Субсидия на проведение фундаментальных научных исследований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150,0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50137"/>
                  </a:ext>
                </a:extLst>
              </a:tr>
              <a:tr h="664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Средства от приносящей доход деятельности, всего: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93,5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118,8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163,5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236,8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697644"/>
                  </a:ext>
                </a:extLst>
              </a:tr>
              <a:tr h="940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2.1.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Научно-исследовательские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работы, услуги научного и научно-методического характера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93,5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118,8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163,5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236,8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226866"/>
                  </a:ext>
                </a:extLst>
              </a:tr>
              <a:tr h="49284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ИТОГО: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267,6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302,5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451,0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738,3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282485"/>
                  </a:ext>
                </a:extLst>
              </a:tr>
              <a:tr h="3211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Доля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в общих доходах, %</a:t>
                      </a:r>
                    </a:p>
                  </a:txBody>
                  <a:tcPr marL="7783" marR="7783" marT="77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5%</a:t>
                      </a:r>
                    </a:p>
                  </a:txBody>
                  <a:tcPr marL="7783" marR="7783" marT="77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5%</a:t>
                      </a:r>
                    </a:p>
                  </a:txBody>
                  <a:tcPr marL="7783" marR="7783" marT="77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7%</a:t>
                      </a:r>
                    </a:p>
                  </a:txBody>
                  <a:tcPr marL="7783" marR="7783" marT="77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10%</a:t>
                      </a:r>
                    </a:p>
                  </a:txBody>
                  <a:tcPr marL="7783" marR="7783" marT="77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91724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37920" y="642291"/>
            <a:ext cx="5982330" cy="487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2. Научно-исследовательская деятельность</a:t>
            </a:r>
            <a:endParaRPr lang="ru-RU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7538720" y="885824"/>
            <a:ext cx="172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6666"/>
                </a:solidFill>
                <a:latin typeface="Book Antiqua" panose="02040602050305030304" pitchFamily="18" charset="0"/>
              </a:rPr>
              <a:t>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186070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599578"/>
              </p:ext>
            </p:extLst>
          </p:nvPr>
        </p:nvGraphicFramePr>
        <p:xfrm>
          <a:off x="38100" y="750361"/>
          <a:ext cx="9043988" cy="6117796"/>
        </p:xfrm>
        <a:graphic>
          <a:graphicData uri="http://schemas.openxmlformats.org/drawingml/2006/table">
            <a:tbl>
              <a:tblPr/>
              <a:tblGrid>
                <a:gridCol w="5367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8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6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 Наименование подразделений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365" marR="7365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План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 2018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365" marR="7365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План 2019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365" marR="7365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Отклонение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365" marR="7365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7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Международная школа бизнеса (Институт)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(с учетом поступлений кафедры «Технологии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XBRL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»)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365" marR="7365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Book Antiqua" panose="02040602050305030304" pitchFamily="18" charset="0"/>
                        </a:rPr>
                        <a:t>-16,6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7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Институт повышения квалификации и профессиональной переподготовки работников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365" marR="7365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0,3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Высшая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школа финансовых технологий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365" marR="7365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15,0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15,0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0,0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Высшая школа государственного управления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365" marR="7365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153,6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153,8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0,2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7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Научно-образовательный центр развития профессиональных компетенций и квалификаций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365" marR="7365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1,2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Институт повышения квалификации специалистов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365" marR="7365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0,3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Отдел подготовительного обучения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365" marR="7365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0,4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Лондонский образовательный проект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365" marR="7365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0,5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Центр инновационных языковых стратегий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365" marR="7365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0,6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57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Базовая кафедра "Ипотечное жилищное кредитование и страхование"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365" marR="7365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0,1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Базовая кафедра «Государственно-частное партнерство»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365" marR="7365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0,2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47621"/>
                  </a:ext>
                </a:extLst>
              </a:tr>
              <a:tr h="228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Агентство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проектного управления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365" marR="7365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23,2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Международная бизнес-школа туризма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365" marR="7365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8,0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444350"/>
                  </a:ext>
                </a:extLst>
              </a:tr>
              <a:tr h="4457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Научно-образовательный центр непрерывного образования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и финансового консалтинга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365" marR="7365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0,2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Подготовительный факультет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365" marR="7365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0,6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457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Научно-образовательный и консалтинговый центр "Логистика и управление цепями поставок"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365" marR="7365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0,9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0,9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0,0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457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Научно-образовательный центр налоговой политики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и налогового администрирования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365" marR="7365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2,5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0,5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37171"/>
                  </a:ext>
                </a:extLst>
              </a:tr>
              <a:tr h="2336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Лицей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365" marR="7365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-0,6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554112"/>
                  </a:ext>
                </a:extLst>
              </a:tr>
              <a:tr h="228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ИТОГО: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365" marR="7365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390,6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409,7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19,1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517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948488" y="63087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934A31-2854-4F04-9046-36CDDE351797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8100" y="3326"/>
            <a:ext cx="6014720" cy="55272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ПЛАН поступлений от оказания дополнительных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Times New Roman" panose="02020603050405020304" pitchFamily="18" charset="0"/>
              </a:rPr>
              <a:t> образовательных услуг (г. Москва) на 2019 год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53056" y="-121730"/>
            <a:ext cx="1724227" cy="677781"/>
          </a:xfrm>
          <a:prstGeom prst="rect">
            <a:avLst/>
          </a:prstGeom>
        </p:spPr>
      </p:pic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7702502" y="439071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6666"/>
                </a:solidFill>
                <a:latin typeface="Book Antiqua" panose="02040602050305030304" pitchFamily="18" charset="0"/>
              </a:rPr>
              <a:t>(</a:t>
            </a:r>
            <a:r>
              <a:rPr lang="ru-RU" altLang="ru-RU" sz="1200" b="1" dirty="0">
                <a:solidFill>
                  <a:srgbClr val="006666"/>
                </a:solidFill>
                <a:latin typeface="Book Antiqua" panose="02040602050305030304" pitchFamily="18" charset="0"/>
              </a:rPr>
              <a:t>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15958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152A4D475B3F94B9A44EC35E28A4960" ma:contentTypeVersion="1" ma:contentTypeDescription="Создание документа." ma:contentTypeScope="" ma:versionID="46f56e486521e51090bd96ea8df119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14FB3A-98B0-4541-A9B6-6A9A9A4E97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F78A8B-7EE1-459B-81DE-8E382C3F86C9}">
  <ds:schemaRefs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01F834A-76E6-4828-A761-3403309F8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4700</TotalTime>
  <Words>2211</Words>
  <Application>Microsoft Office PowerPoint</Application>
  <PresentationFormat>Экран (4:3)</PresentationFormat>
  <Paragraphs>944</Paragraphs>
  <Slides>20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Adobe Devanagari</vt:lpstr>
      <vt:lpstr>Arial</vt:lpstr>
      <vt:lpstr>Book Antiqua</vt:lpstr>
      <vt:lpstr>Calibri</vt:lpstr>
      <vt:lpstr>Calibri Light</vt:lpstr>
      <vt:lpstr>Times New Roman</vt:lpstr>
      <vt:lpstr>Office Theme</vt:lpstr>
      <vt:lpstr>2_Тема Office</vt:lpstr>
      <vt:lpstr>Презентация PowerPoint</vt:lpstr>
      <vt:lpstr> ФОРМИРОВАНИЕ  ФИНАНСОВОЙ МОДЕЛИ ФИНУНИВЕРСИТЕТА на 2019-2023 гг.  </vt:lpstr>
      <vt:lpstr>(млн. руб.)</vt:lpstr>
      <vt:lpstr>(млн. руб.)</vt:lpstr>
      <vt:lpstr>Презентация PowerPoint</vt:lpstr>
      <vt:lpstr>Презентация PowerPoint</vt:lpstr>
      <vt:lpstr>(млн. руб.)</vt:lpstr>
      <vt:lpstr>(млн. руб.)</vt:lpstr>
      <vt:lpstr>Презентация PowerPoint</vt:lpstr>
      <vt:lpstr>(млн. руб.)</vt:lpstr>
      <vt:lpstr>Презентация PowerPoint</vt:lpstr>
      <vt:lpstr>(млн. руб.)</vt:lpstr>
      <vt:lpstr>(млн. руб.)</vt:lpstr>
      <vt:lpstr>Отношение средней заработной платы НПР (из всех источников)  к среднемесячному доходу от трудовой деятельности  региона (%)</vt:lpstr>
      <vt:lpstr>(млн. руб.)</vt:lpstr>
      <vt:lpstr>Доля работников  АУП и ВП в общей численности работников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Панкратова Татьяна Александровна</cp:lastModifiedBy>
  <cp:revision>1003</cp:revision>
  <cp:lastPrinted>2018-12-14T12:02:31Z</cp:lastPrinted>
  <dcterms:created xsi:type="dcterms:W3CDTF">2016-09-22T16:49:19Z</dcterms:created>
  <dcterms:modified xsi:type="dcterms:W3CDTF">2018-12-14T13:04:35Z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0x010100D152A4D475B3F94B9A44EC35E28A4960</vt:lpwstr>
  </property>
</Properties>
</file>