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9" r:id="rId7"/>
    <p:sldId id="276" r:id="rId8"/>
    <p:sldId id="277" r:id="rId9"/>
    <p:sldId id="268" r:id="rId10"/>
    <p:sldId id="27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9999"/>
    <a:srgbClr val="0C6260"/>
    <a:srgbClr val="0E7472"/>
    <a:srgbClr val="F9F9F9"/>
    <a:srgbClr val="F7F7F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1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7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6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9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9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2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8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5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5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B822-A316-4843-9656-4D3433BF810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1827-7EB4-4D88-852D-67CEB884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51" y="-1278"/>
            <a:ext cx="7475485" cy="6885384"/>
          </a:xfrm>
          <a:prstGeom prst="rect">
            <a:avLst/>
          </a:prstGeom>
          <a:solidFill>
            <a:srgbClr val="0E7472"/>
          </a:solidFill>
          <a:ln>
            <a:noFill/>
          </a:ln>
        </p:spPr>
        <p:style>
          <a:lnRef idx="1">
            <a:schemeClr val="accent2"/>
          </a:lnRef>
          <a:fillRef idx="1003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1" b="24444"/>
          <a:stretch/>
        </p:blipFill>
        <p:spPr>
          <a:xfrm>
            <a:off x="371502" y="-99392"/>
            <a:ext cx="6709811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731" y="3565785"/>
            <a:ext cx="72713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800" spc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</a:t>
            </a:r>
          </a:p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800" spc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7528" y="6125288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5"/>
          <a:stretch/>
        </p:blipFill>
        <p:spPr>
          <a:xfrm>
            <a:off x="7479014" y="-10908"/>
            <a:ext cx="4712986" cy="687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3131590"/>
            <a:ext cx="6817023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77132"/>
            <a:ext cx="7056270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8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НАГРАДНАЯ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0494" y="3961131"/>
            <a:ext cx="6677738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9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7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70494" y="2099103"/>
            <a:ext cx="6817174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</a:t>
            </a: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0494" y="6018945"/>
            <a:ext cx="6728196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1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5462" y="4992485"/>
            <a:ext cx="2297347" cy="7222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3046229"/>
            <a:ext cx="2297347" cy="722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5" y="4992486"/>
            <a:ext cx="2297347" cy="7222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022702"/>
            <a:ext cx="2297347" cy="7222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2150335"/>
            <a:ext cx="2297347" cy="722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1150941"/>
            <a:ext cx="2297347" cy="72221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4034421"/>
            <a:ext cx="2297347" cy="7222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17839" y="3008025"/>
            <a:ext cx="2297347" cy="722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75462" y="1186217"/>
            <a:ext cx="2297347" cy="722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6018945"/>
            <a:ext cx="2297347" cy="7222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9" y="4035683"/>
            <a:ext cx="2297347" cy="7222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5643" y="2136154"/>
            <a:ext cx="2297347" cy="722219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18073" y="586532"/>
            <a:ext cx="752673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solidFill>
                  <a:srgbClr val="0E7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кадровой политики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rgbClr val="0E747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101" y="55999"/>
            <a:ext cx="244899" cy="943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3174" t="4643"/>
          <a:stretch/>
        </p:blipFill>
        <p:spPr>
          <a:xfrm>
            <a:off x="112119" y="86715"/>
            <a:ext cx="3098800" cy="9809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5643" y="1145361"/>
            <a:ext cx="11605290" cy="542477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300" dirty="0">
                <a:solidFill>
                  <a:srgbClr val="0C6260"/>
                </a:solidFill>
              </a:rPr>
              <a:t>Обеспечение </a:t>
            </a:r>
            <a:r>
              <a:rPr lang="ru-RU" sz="2300" dirty="0" err="1">
                <a:solidFill>
                  <a:srgbClr val="0C6260"/>
                </a:solidFill>
              </a:rPr>
              <a:t>Финуниверситета</a:t>
            </a:r>
            <a:r>
              <a:rPr lang="ru-RU" sz="2300" dirty="0">
                <a:solidFill>
                  <a:srgbClr val="0C6260"/>
                </a:solidFill>
              </a:rPr>
              <a:t> персоналом необходимой численности из российских и зарубежных специалистов, отвечающих заданным квалификационным требованиям.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0C6260"/>
                </a:solidFill>
              </a:rPr>
              <a:t>Сохранение</a:t>
            </a:r>
            <a:r>
              <a:rPr lang="ru-RU" sz="2300" dirty="0">
                <a:solidFill>
                  <a:srgbClr val="0C6260"/>
                </a:solidFill>
              </a:rPr>
              <a:t>, укрепление и рациональное использование кадрового потенциала </a:t>
            </a:r>
            <a:r>
              <a:rPr lang="ru-RU" sz="2300" dirty="0" err="1">
                <a:solidFill>
                  <a:srgbClr val="0C6260"/>
                </a:solidFill>
              </a:rPr>
              <a:t>Финуниверситета</a:t>
            </a:r>
            <a:r>
              <a:rPr lang="ru-RU" sz="2300" dirty="0">
                <a:solidFill>
                  <a:srgbClr val="0C626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0C6260"/>
                </a:solidFill>
              </a:rPr>
              <a:t>Обеспечение </a:t>
            </a:r>
            <a:r>
              <a:rPr lang="ru-RU" sz="2300" dirty="0">
                <a:solidFill>
                  <a:srgbClr val="0C6260"/>
                </a:solidFill>
              </a:rPr>
              <a:t>условий реализации прав и обязанностей работников, предусмотренных трудовым законодательством.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0C6260"/>
                </a:solidFill>
              </a:rPr>
              <a:t>Формирование </a:t>
            </a:r>
            <a:r>
              <a:rPr lang="ru-RU" sz="2300" dirty="0">
                <a:solidFill>
                  <a:srgbClr val="0C6260"/>
                </a:solidFill>
              </a:rPr>
              <a:t>высококвалифицированного, ответственного и сплоченного коллектива, разделяющего ценности и традиции вуза и обеспечивающего их преемственность.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0C6260"/>
                </a:solidFill>
              </a:rPr>
              <a:t>Повышение </a:t>
            </a:r>
            <a:r>
              <a:rPr lang="ru-RU" sz="2300" dirty="0">
                <a:solidFill>
                  <a:srgbClr val="0C6260"/>
                </a:solidFill>
              </a:rPr>
              <a:t>профессионального мастерства работников и своевременное реагирование на меняющуюся внешнюю среду.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0C6260"/>
                </a:solidFill>
              </a:rPr>
              <a:t>Формирование </a:t>
            </a:r>
            <a:r>
              <a:rPr lang="ru-RU" sz="2300" dirty="0">
                <a:solidFill>
                  <a:srgbClr val="0C6260"/>
                </a:solidFill>
              </a:rPr>
              <a:t>у работников чувства личной ответственности за развитие </a:t>
            </a:r>
            <a:r>
              <a:rPr lang="ru-RU" sz="2300" dirty="0" err="1">
                <a:solidFill>
                  <a:srgbClr val="0C6260"/>
                </a:solidFill>
              </a:rPr>
              <a:t>Финуниверситета</a:t>
            </a:r>
            <a:r>
              <a:rPr lang="ru-RU" sz="2300" dirty="0">
                <a:solidFill>
                  <a:srgbClr val="0C6260"/>
                </a:solidFill>
              </a:rPr>
              <a:t>, лидерских качеств и навыков эффективной командной </a:t>
            </a:r>
            <a:r>
              <a:rPr lang="ru-RU" sz="2300" dirty="0" smtClean="0">
                <a:solidFill>
                  <a:srgbClr val="0C6260"/>
                </a:solidFill>
              </a:rPr>
              <a:t>работы.</a:t>
            </a:r>
            <a:endParaRPr lang="ru-RU" sz="2300" dirty="0">
              <a:solidFill>
                <a:srgbClr val="0C62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0C6260"/>
                </a:solidFill>
              </a:rPr>
              <a:t>Повышение </a:t>
            </a:r>
            <a:r>
              <a:rPr lang="ru-RU" sz="2300" dirty="0">
                <a:solidFill>
                  <a:srgbClr val="0C6260"/>
                </a:solidFill>
              </a:rPr>
              <a:t>во внешней среде степени привлекательности </a:t>
            </a:r>
            <a:r>
              <a:rPr lang="ru-RU" sz="2300" dirty="0" err="1">
                <a:solidFill>
                  <a:srgbClr val="0C6260"/>
                </a:solidFill>
              </a:rPr>
              <a:t>Финуниверситета</a:t>
            </a:r>
            <a:r>
              <a:rPr lang="ru-RU" sz="2300" dirty="0">
                <a:solidFill>
                  <a:srgbClr val="0C6260"/>
                </a:solidFill>
              </a:rPr>
              <a:t> как одного из лучших и наиболее престижных вузов-работодателей России.</a:t>
            </a:r>
          </a:p>
        </p:txBody>
      </p:sp>
      <p:pic>
        <p:nvPicPr>
          <p:cNvPr id="1026" name="Picture 2" descr="http://pngimg.com/uploads/target/target_PNG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186" y="4270585"/>
            <a:ext cx="1613571" cy="11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3131590"/>
            <a:ext cx="6817023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77132"/>
            <a:ext cx="7056270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8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НАГРАДНАЯ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0494" y="3961131"/>
            <a:ext cx="6677738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9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7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70494" y="2099103"/>
            <a:ext cx="6817174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</a:t>
            </a: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0494" y="6018945"/>
            <a:ext cx="6728196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1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5462" y="4992485"/>
            <a:ext cx="2297347" cy="7222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3046229"/>
            <a:ext cx="2297347" cy="722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5" y="4992486"/>
            <a:ext cx="2297347" cy="7222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022702"/>
            <a:ext cx="2297347" cy="7222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2150335"/>
            <a:ext cx="2297347" cy="722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1150941"/>
            <a:ext cx="2297347" cy="72221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4034421"/>
            <a:ext cx="2297347" cy="7222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17839" y="3008025"/>
            <a:ext cx="2297347" cy="722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75462" y="1186217"/>
            <a:ext cx="2297347" cy="722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6018945"/>
            <a:ext cx="2297347" cy="7222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9" y="4035683"/>
            <a:ext cx="2297347" cy="7222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5643" y="2136154"/>
            <a:ext cx="2297347" cy="722219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20636" y="562338"/>
            <a:ext cx="752673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solidFill>
                  <a:srgbClr val="0E7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rgbClr val="0E747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101" y="55999"/>
            <a:ext cx="244899" cy="943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3174" t="4643"/>
          <a:stretch/>
        </p:blipFill>
        <p:spPr>
          <a:xfrm>
            <a:off x="112119" y="86715"/>
            <a:ext cx="3098800" cy="9809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387" y="4823781"/>
            <a:ext cx="3810224" cy="167635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C6260"/>
                </a:solidFill>
              </a:rPr>
              <a:t>СВОЕВРЕМЕННОГО ИНФОРМИРОВАНИЯ ПЕРСОНАЛА</a:t>
            </a:r>
            <a:endParaRPr lang="ru-RU" sz="2400" dirty="0">
              <a:solidFill>
                <a:srgbClr val="0C62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2387" y="3015792"/>
            <a:ext cx="3810224" cy="166450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C6260"/>
                </a:solidFill>
              </a:rPr>
              <a:t>ПОВЫШЕНИЕ ЭФФЕКТИВНОСТИ ТРУДА РАБОТНИКОВ</a:t>
            </a:r>
            <a:endParaRPr lang="ru-RU" sz="2400" dirty="0">
              <a:solidFill>
                <a:srgbClr val="0C62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87830" y="4829016"/>
            <a:ext cx="3803530" cy="1642699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C6260"/>
                </a:solidFill>
              </a:rPr>
              <a:t>ИЗМЕНЕНИЕ КОРПОРАТИВНОЙ КУЛЬТУРЫ УНИВЕРСИТЕТА И РАЗВИТИЕ ВНУТРЕННИХ КОММУНИКАЦИЙ</a:t>
            </a:r>
            <a:endParaRPr lang="ru-RU" sz="2200" dirty="0">
              <a:solidFill>
                <a:srgbClr val="0C62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4517" y="1207841"/>
            <a:ext cx="3805174" cy="1682215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C6260"/>
                </a:solidFill>
              </a:rPr>
              <a:t>СОЗДАНИЕ ПРИВЛЕКАТЕЛЬНЫХ УСЛОВИЙ ТРУДА ДЛЯ РАБОТНИКОВ ФИНУНИВЕРСИТЕТА</a:t>
            </a:r>
            <a:endParaRPr lang="ru-RU" sz="2200" dirty="0">
              <a:solidFill>
                <a:srgbClr val="0C62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33347" y="4816177"/>
            <a:ext cx="3789948" cy="165553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C6260"/>
                </a:solidFill>
              </a:rPr>
              <a:t>РЕАЛИЗАЦИЯ КОРПОРАТИВНЫХ ИНТЕРЕСОВ ФИНУНИВЕРСИТЕТА ВО ВНЕШНЕЙ СРЕДЕ</a:t>
            </a:r>
            <a:endParaRPr lang="ru-RU" sz="2200" dirty="0">
              <a:solidFill>
                <a:srgbClr val="0C62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92460" y="3002205"/>
            <a:ext cx="3798900" cy="166450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C6260"/>
                </a:solidFill>
              </a:rPr>
              <a:t>РАЗВИТИЕ УПРАВЛЕНЧЕСКИХ КОМПЕТЕНЦИЙ У НАИБОЛЕЕ ЯРКИХ И ОДАРЕННЫХ РАБОТНИКОВ</a:t>
            </a:r>
            <a:endParaRPr lang="ru-RU" sz="2200" dirty="0">
              <a:solidFill>
                <a:srgbClr val="0C62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37899" y="3002205"/>
            <a:ext cx="3785396" cy="166450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C6260"/>
                </a:solidFill>
              </a:rPr>
              <a:t>СОВЕРШЕНСТВОВАНИЕ СИСТЕМ СТИМУЛИРОВАНИЯ ПЕРСОНАЛА И КВАЛИФИКАЦИОННЫХ ТРЕБОВАНИЙ </a:t>
            </a:r>
          </a:p>
          <a:p>
            <a:pPr algn="ctr"/>
            <a:r>
              <a:rPr lang="ru-RU" sz="2000" dirty="0" smtClean="0">
                <a:solidFill>
                  <a:srgbClr val="0C6260"/>
                </a:solidFill>
              </a:rPr>
              <a:t>К ППС, НПР, АУП, И ДР.</a:t>
            </a:r>
            <a:endParaRPr lang="ru-RU" sz="2000" dirty="0">
              <a:solidFill>
                <a:srgbClr val="0C62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87830" y="1188694"/>
            <a:ext cx="3805174" cy="1682215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rgbClr val="0C6260"/>
                </a:solidFill>
              </a:rPr>
              <a:t>РЕКРУТИНГ, ПРИВЛЕЧЕНИЕ И УДЕРЖАНИЕ НАИБОЛЕЕ ТАЛАНТЛИВЫХ ПРЕПОДАВАТЕЛЕЙ, ИССЛЕДОВАТЕЛЕЙ И ИНЫХ СПЕЦИАЛИСТОВ</a:t>
            </a:r>
            <a:endParaRPr lang="ru-RU" sz="1900" dirty="0">
              <a:solidFill>
                <a:srgbClr val="0C62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24887" y="1191126"/>
            <a:ext cx="3798408" cy="167978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C6260"/>
                </a:solidFill>
              </a:rPr>
              <a:t>РЕГУЛЯРНОЕ СОВЕРШЕНСТВОВАНИЕ СИСТЕМЫ КАДРОВОГО ОБЕСПЕЧЕНИЯ</a:t>
            </a:r>
            <a:endParaRPr lang="ru-RU" sz="2400" dirty="0">
              <a:solidFill>
                <a:srgbClr val="0C62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3131590"/>
            <a:ext cx="6817023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77132"/>
            <a:ext cx="7056270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8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НАГРАДНАЯ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0494" y="3961131"/>
            <a:ext cx="6677738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9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7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70494" y="2099103"/>
            <a:ext cx="6817174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</a:t>
            </a: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0494" y="6018945"/>
            <a:ext cx="6728196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1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5462" y="4992485"/>
            <a:ext cx="2297347" cy="7222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3046229"/>
            <a:ext cx="2297347" cy="722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5" y="4992486"/>
            <a:ext cx="2297347" cy="7222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022702"/>
            <a:ext cx="2297347" cy="7222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2150335"/>
            <a:ext cx="2297347" cy="722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1150941"/>
            <a:ext cx="2297347" cy="72221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4034421"/>
            <a:ext cx="2297347" cy="7222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17839" y="3008025"/>
            <a:ext cx="2297347" cy="722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75462" y="1186217"/>
            <a:ext cx="2297347" cy="722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6018945"/>
            <a:ext cx="2297347" cy="7222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9" y="4035683"/>
            <a:ext cx="2297347" cy="7222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5643" y="2136154"/>
            <a:ext cx="2297347" cy="722219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08603" y="255844"/>
            <a:ext cx="7526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solidFill>
                  <a:srgbClr val="0E7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rgbClr val="0E747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101" y="55999"/>
            <a:ext cx="244899" cy="943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3174" t="4643"/>
          <a:stretch/>
        </p:blipFill>
        <p:spPr>
          <a:xfrm>
            <a:off x="39927" y="50619"/>
            <a:ext cx="3098800" cy="980938"/>
          </a:xfrm>
          <a:prstGeom prst="rect">
            <a:avLst/>
          </a:prstGeom>
        </p:spPr>
      </p:pic>
      <p:pic>
        <p:nvPicPr>
          <p:cNvPr id="1046" name="Picture 22" descr="http://www.asscompact.de/sites/asscompact.de/files/artikel/1_Bauste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61" y="1088931"/>
            <a:ext cx="2392743" cy="138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hungry-brain.com.ua/wp-content/uploads/2017/11/finishli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92" y="5253796"/>
            <a:ext cx="2907005" cy="16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1017325" y="1037937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C6260"/>
                </a:solidFill>
              </a:rPr>
              <a:t>Сотрудничество </a:t>
            </a:r>
            <a:r>
              <a:rPr lang="ru-RU" sz="2400" dirty="0" err="1">
                <a:solidFill>
                  <a:srgbClr val="0C6260"/>
                </a:solidFill>
              </a:rPr>
              <a:t>Финуниверситета</a:t>
            </a:r>
            <a:r>
              <a:rPr lang="ru-RU" sz="2400" dirty="0">
                <a:solidFill>
                  <a:srgbClr val="0C6260"/>
                </a:solidFill>
              </a:rPr>
              <a:t>, общественных и профессиональных организаций и объединений</a:t>
            </a:r>
            <a:endParaRPr lang="ru-RU" sz="2400" dirty="0"/>
          </a:p>
        </p:txBody>
      </p:sp>
      <p:sp>
        <p:nvSpPr>
          <p:cNvPr id="30" name="Шестиугольник 29"/>
          <p:cNvSpPr/>
          <p:nvPr/>
        </p:nvSpPr>
        <p:spPr>
          <a:xfrm>
            <a:off x="1038019" y="3945414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C6260"/>
                </a:solidFill>
              </a:rPr>
              <a:t>Взаимосвязь личной эффективности, результативности деятельности работника и уровня его доходов</a:t>
            </a:r>
            <a:endParaRPr lang="ru-RU" sz="2400" dirty="0"/>
          </a:p>
        </p:txBody>
      </p:sp>
      <p:sp>
        <p:nvSpPr>
          <p:cNvPr id="31" name="Шестиугольник 30"/>
          <p:cNvSpPr/>
          <p:nvPr/>
        </p:nvSpPr>
        <p:spPr>
          <a:xfrm>
            <a:off x="4299026" y="2481464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C6260"/>
                </a:solidFill>
              </a:rPr>
              <a:t>Состязательная среда, оценка результатов и достижений – развитие профессионализма, роста эффективности труда</a:t>
            </a:r>
            <a:endParaRPr lang="ru-RU" sz="2200" dirty="0"/>
          </a:p>
        </p:txBody>
      </p:sp>
      <p:sp>
        <p:nvSpPr>
          <p:cNvPr id="32" name="Шестиугольник 31"/>
          <p:cNvSpPr/>
          <p:nvPr/>
        </p:nvSpPr>
        <p:spPr>
          <a:xfrm>
            <a:off x="7567330" y="1034397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C6260"/>
                </a:solidFill>
              </a:rPr>
              <a:t>Учет интересов всех категорий работников и социальных групп коллектива</a:t>
            </a:r>
            <a:endParaRPr lang="ru-RU" sz="2400" dirty="0"/>
          </a:p>
        </p:txBody>
      </p:sp>
      <p:sp>
        <p:nvSpPr>
          <p:cNvPr id="33" name="Шестиугольник 32"/>
          <p:cNvSpPr/>
          <p:nvPr/>
        </p:nvSpPr>
        <p:spPr>
          <a:xfrm>
            <a:off x="7565454" y="3945609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C6260"/>
                </a:solidFill>
              </a:rPr>
              <a:t>Сохранение, приумножение ценного опыта, традиций и преемственности </a:t>
            </a:r>
            <a:r>
              <a:rPr lang="ru-RU" sz="2400" dirty="0" smtClean="0">
                <a:solidFill>
                  <a:srgbClr val="0C6260"/>
                </a:solidFill>
              </a:rPr>
              <a:t>в балансе с инновациями </a:t>
            </a:r>
            <a:r>
              <a:rPr lang="ru-RU" sz="2400" dirty="0">
                <a:solidFill>
                  <a:srgbClr val="0C6260"/>
                </a:solidFill>
              </a:rPr>
              <a:t>и </a:t>
            </a:r>
            <a:r>
              <a:rPr lang="ru-RU" sz="2400" dirty="0" smtClean="0">
                <a:solidFill>
                  <a:srgbClr val="0C6260"/>
                </a:solidFill>
              </a:rPr>
              <a:t>адаптивностью</a:t>
            </a:r>
            <a:endParaRPr lang="ru-RU" sz="2400" dirty="0"/>
          </a:p>
        </p:txBody>
      </p:sp>
      <p:pic>
        <p:nvPicPr>
          <p:cNvPr id="1028" name="Picture 4" descr="http://profmetall50.ru/upload/medialibrary/f62/f62d72fd850cf7b658c6bc88e06ab57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9" y="2908204"/>
            <a:ext cx="1508351" cy="2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practicedynamics.net/blog/wp-content/uploads/balance_balls_800_clr_54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882" y="2622337"/>
            <a:ext cx="1915664" cy="25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4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3131590"/>
            <a:ext cx="6817023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77132"/>
            <a:ext cx="7056270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8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НАГРАДНАЯ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0494" y="3961131"/>
            <a:ext cx="6677738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9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7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70494" y="2099103"/>
            <a:ext cx="6817174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</a:t>
            </a: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0494" y="6018945"/>
            <a:ext cx="6728196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1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5462" y="4992485"/>
            <a:ext cx="2297347" cy="7222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3046229"/>
            <a:ext cx="2297347" cy="722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5" y="4992486"/>
            <a:ext cx="2297347" cy="7222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022702"/>
            <a:ext cx="2297347" cy="7222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2150335"/>
            <a:ext cx="2297347" cy="722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1150941"/>
            <a:ext cx="2297347" cy="72221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4034421"/>
            <a:ext cx="2297347" cy="7222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17839" y="3008025"/>
            <a:ext cx="2297347" cy="722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75462" y="1186217"/>
            <a:ext cx="2297347" cy="722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6018945"/>
            <a:ext cx="2297347" cy="7222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9" y="4035683"/>
            <a:ext cx="2297347" cy="7222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5643" y="2136154"/>
            <a:ext cx="2297347" cy="722219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08603" y="255844"/>
            <a:ext cx="7526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solidFill>
                  <a:srgbClr val="0E7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rgbClr val="0E747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101" y="55999"/>
            <a:ext cx="244899" cy="943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3174" t="4643"/>
          <a:stretch/>
        </p:blipFill>
        <p:spPr>
          <a:xfrm>
            <a:off x="39927" y="50619"/>
            <a:ext cx="3098800" cy="980938"/>
          </a:xfrm>
          <a:prstGeom prst="rect">
            <a:avLst/>
          </a:prstGeom>
        </p:spPr>
      </p:pic>
      <p:sp>
        <p:nvSpPr>
          <p:cNvPr id="31" name="Шестиугольник 30"/>
          <p:cNvSpPr/>
          <p:nvPr/>
        </p:nvSpPr>
        <p:spPr>
          <a:xfrm>
            <a:off x="4299026" y="2481464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C6260"/>
                </a:solidFill>
              </a:rPr>
              <a:t>Соответствие подготовки работников современным стандартам</a:t>
            </a:r>
            <a:endParaRPr lang="ru-RU" sz="2200" dirty="0"/>
          </a:p>
        </p:txBody>
      </p:sp>
      <p:sp>
        <p:nvSpPr>
          <p:cNvPr id="32" name="Шестиугольник 31"/>
          <p:cNvSpPr/>
          <p:nvPr/>
        </p:nvSpPr>
        <p:spPr>
          <a:xfrm>
            <a:off x="7567330" y="1034397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C6260"/>
                </a:solidFill>
              </a:rPr>
              <a:t>Достойный уровень оплаты труда работников </a:t>
            </a:r>
            <a:r>
              <a:rPr lang="ru-RU" sz="2400" dirty="0" smtClean="0">
                <a:solidFill>
                  <a:srgbClr val="0C6260"/>
                </a:solidFill>
              </a:rPr>
              <a:t>университета</a:t>
            </a:r>
            <a:endParaRPr lang="ru-RU" sz="2400" dirty="0"/>
          </a:p>
        </p:txBody>
      </p:sp>
      <p:sp>
        <p:nvSpPr>
          <p:cNvPr id="33" name="Шестиугольник 32"/>
          <p:cNvSpPr/>
          <p:nvPr/>
        </p:nvSpPr>
        <p:spPr>
          <a:xfrm>
            <a:off x="7565454" y="3945609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C6260"/>
                </a:solidFill>
              </a:rPr>
              <a:t>Использование обратной связи от </a:t>
            </a:r>
            <a:r>
              <a:rPr lang="ru-RU" sz="2400" dirty="0" smtClean="0">
                <a:solidFill>
                  <a:srgbClr val="0C6260"/>
                </a:solidFill>
              </a:rPr>
              <a:t>персонала</a:t>
            </a:r>
            <a:endParaRPr lang="en-US" sz="2400" dirty="0" smtClean="0">
              <a:solidFill>
                <a:srgbClr val="0C6260"/>
              </a:solidFill>
            </a:endParaRPr>
          </a:p>
          <a:p>
            <a:pPr algn="ctr"/>
            <a:endParaRPr lang="en-US" sz="2400" dirty="0">
              <a:solidFill>
                <a:srgbClr val="0C6260"/>
              </a:solidFill>
            </a:endParaRPr>
          </a:p>
          <a:p>
            <a:pPr algn="ctr"/>
            <a:endParaRPr lang="en-US" sz="2400" dirty="0" smtClean="0">
              <a:solidFill>
                <a:srgbClr val="0C6260"/>
              </a:solidFill>
            </a:endParaRPr>
          </a:p>
          <a:p>
            <a:pPr algn="ctr"/>
            <a:endParaRPr lang="ru-RU" sz="2400" dirty="0"/>
          </a:p>
        </p:txBody>
      </p:sp>
      <p:pic>
        <p:nvPicPr>
          <p:cNvPr id="35" name="Picture 2" descr="https://calidadengestiondeproyectos.files.wordpress.com/2015/09/q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04" y="628929"/>
            <a:ext cx="1778192" cy="18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3.bp.blogspot.com/-fydL3fSrTpc/Vuajf01LwYI/AAAAAAAAA3E/kN61f3ZrS4gl3lE_xeeNkN-GdzLvLvgfQ/s1600/screen-shot-2011-10-26-at-8.30.22-am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/>
          <a:stretch/>
        </p:blipFill>
        <p:spPr bwMode="auto">
          <a:xfrm>
            <a:off x="40942" y="4273268"/>
            <a:ext cx="1415184" cy="176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Шестиугольник 29"/>
          <p:cNvSpPr/>
          <p:nvPr/>
        </p:nvSpPr>
        <p:spPr>
          <a:xfrm>
            <a:off x="1038019" y="3945414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C6260"/>
                </a:solidFill>
              </a:rPr>
              <a:t>Опора на идеи профессионализма и социального служения</a:t>
            </a:r>
            <a:endParaRPr lang="ru-RU" sz="2400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1017325" y="1037937"/>
            <a:ext cx="3942814" cy="286858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C6260"/>
                </a:solidFill>
              </a:rPr>
              <a:t>Подготовка кадров со студенческой скамьи, использование КР и потенциала научных школ, привлечение молодых специалистов в ряды преподавателей, НР и АУП </a:t>
            </a:r>
            <a:r>
              <a:rPr lang="ru-RU" dirty="0">
                <a:solidFill>
                  <a:srgbClr val="0C6260"/>
                </a:solidFill>
                <a:sym typeface="Symbol" panose="05050102010706020507" pitchFamily="18" charset="2"/>
              </a:rPr>
              <a:t></a:t>
            </a:r>
            <a:r>
              <a:rPr lang="ru-RU" dirty="0">
                <a:solidFill>
                  <a:srgbClr val="0C6260"/>
                </a:solidFill>
              </a:rPr>
              <a:t> обновления штата работников университета</a:t>
            </a:r>
            <a:endParaRPr lang="ru-RU" dirty="0"/>
          </a:p>
        </p:txBody>
      </p:sp>
      <p:pic>
        <p:nvPicPr>
          <p:cNvPr id="1026" name="Picture 2" descr="http://suryakanthi.com/img/feedba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21" y="5350050"/>
            <a:ext cx="2922379" cy="152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ohelponline.ru/wp-content/uploads/2016/10/b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09" y="3285662"/>
            <a:ext cx="2405251" cy="12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xcellentprivate.files.wordpress.com/2012/05/investorroundtable-header.png?w=298&amp;h=13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4"/>
          <a:stretch/>
        </p:blipFill>
        <p:spPr bwMode="auto">
          <a:xfrm>
            <a:off x="4306779" y="5217953"/>
            <a:ext cx="4129969" cy="1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3131590"/>
            <a:ext cx="6817023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77132"/>
            <a:ext cx="7056270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8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НАГРАДНАЯ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0494" y="3961131"/>
            <a:ext cx="6677738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9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7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70494" y="2099103"/>
            <a:ext cx="6817174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</a:t>
            </a: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0494" y="6018945"/>
            <a:ext cx="6728196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1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5462" y="4992485"/>
            <a:ext cx="2297347" cy="7222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3046229"/>
            <a:ext cx="2297347" cy="722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298421" y="11597987"/>
            <a:ext cx="1322043" cy="4156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022702"/>
            <a:ext cx="2297347" cy="7222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2150335"/>
            <a:ext cx="2297347" cy="722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1150941"/>
            <a:ext cx="2297347" cy="72221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4034421"/>
            <a:ext cx="2297347" cy="7222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75462" y="3045384"/>
            <a:ext cx="2297347" cy="722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75462" y="1186217"/>
            <a:ext cx="2297347" cy="722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6018945"/>
            <a:ext cx="2297347" cy="7222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9" y="4035683"/>
            <a:ext cx="2297347" cy="7222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5643" y="2136154"/>
            <a:ext cx="2297347" cy="7222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/>
          <a:srcRect l="3174" t="4643"/>
          <a:stretch/>
        </p:blipFill>
        <p:spPr>
          <a:xfrm>
            <a:off x="82550" y="15685"/>
            <a:ext cx="3098800" cy="980938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987351" y="569007"/>
            <a:ext cx="796487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solidFill>
                  <a:srgbClr val="0E7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rgbClr val="0E747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6331" y="15685"/>
            <a:ext cx="225669" cy="951194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2940852" y="1380813"/>
            <a:ext cx="9034884" cy="739499"/>
          </a:xfrm>
          <a:prstGeom prst="homePlate">
            <a:avLst/>
          </a:prstGeom>
          <a:blipFill dpi="0" rotWithShape="1">
            <a:blip r:embed="rId6">
              <a:alphaModFix amt="5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C6260"/>
                </a:solidFill>
              </a:rPr>
              <a:t>1. Привлечение </a:t>
            </a:r>
            <a:r>
              <a:rPr lang="ru-RU" sz="2400" dirty="0">
                <a:solidFill>
                  <a:srgbClr val="0C6260"/>
                </a:solidFill>
              </a:rPr>
              <a:t>в </a:t>
            </a:r>
            <a:r>
              <a:rPr lang="ru-RU" sz="2400" dirty="0" err="1">
                <a:solidFill>
                  <a:srgbClr val="0C6260"/>
                </a:solidFill>
              </a:rPr>
              <a:t>Финуниверситет</a:t>
            </a:r>
            <a:r>
              <a:rPr lang="ru-RU" sz="2400" dirty="0">
                <a:solidFill>
                  <a:srgbClr val="0C6260"/>
                </a:solidFill>
              </a:rPr>
              <a:t> профессионалов в ключевых и перспективных направлениях деятельности </a:t>
            </a:r>
            <a:r>
              <a:rPr lang="ru-RU" sz="2400" dirty="0" err="1" smtClean="0">
                <a:solidFill>
                  <a:srgbClr val="0C6260"/>
                </a:solidFill>
              </a:rPr>
              <a:t>университа</a:t>
            </a:r>
            <a:endParaRPr lang="ru-RU" sz="2400" dirty="0"/>
          </a:p>
        </p:txBody>
      </p:sp>
      <p:sp>
        <p:nvSpPr>
          <p:cNvPr id="33" name="Пятиугольник 32"/>
          <p:cNvSpPr/>
          <p:nvPr/>
        </p:nvSpPr>
        <p:spPr>
          <a:xfrm>
            <a:off x="2935176" y="4027030"/>
            <a:ext cx="9034884" cy="739499"/>
          </a:xfrm>
          <a:prstGeom prst="homePlate">
            <a:avLst/>
          </a:prstGeom>
          <a:blipFill dpi="0" rotWithShape="1">
            <a:blip r:embed="rId6">
              <a:alphaModFix amt="5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C6260"/>
                </a:solidFill>
              </a:rPr>
              <a:t>4. Совершенствование комплексной системы мотивации на достижение стратегических целей – от показателей эффективности до наград и признания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2935862" y="4904755"/>
            <a:ext cx="9034884" cy="739499"/>
          </a:xfrm>
          <a:prstGeom prst="homePlate">
            <a:avLst/>
          </a:prstGeom>
          <a:blipFill dpi="0" rotWithShape="1">
            <a:blip r:embed="rId6">
              <a:alphaModFix amt="5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C6260"/>
                </a:solidFill>
              </a:rPr>
              <a:t>5. Молодёжная политика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2940850" y="5782516"/>
            <a:ext cx="9034884" cy="739499"/>
          </a:xfrm>
          <a:prstGeom prst="homePlate">
            <a:avLst/>
          </a:prstGeom>
          <a:blipFill dpi="0" rotWithShape="1">
            <a:blip r:embed="rId6">
              <a:alphaModFix amt="5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C6260"/>
                </a:solidFill>
              </a:rPr>
              <a:t>6. Эволюция корпоративной культуры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2935176" y="2270326"/>
            <a:ext cx="9034884" cy="739499"/>
          </a:xfrm>
          <a:prstGeom prst="homePlate">
            <a:avLst/>
          </a:prstGeom>
          <a:blipFill dpi="0" rotWithShape="1">
            <a:blip r:embed="rId6">
              <a:alphaModFix amt="5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C6260"/>
                </a:solidFill>
              </a:rPr>
              <a:t>2. Управление талантами – ключевой источник конкурентного преимущества </a:t>
            </a:r>
            <a:r>
              <a:rPr lang="ru-RU" sz="2400" dirty="0" err="1">
                <a:solidFill>
                  <a:srgbClr val="0C6260"/>
                </a:solidFill>
              </a:rPr>
              <a:t>Финуниверситета</a:t>
            </a:r>
            <a:endParaRPr lang="ru-RU" sz="2400" dirty="0">
              <a:solidFill>
                <a:srgbClr val="0C6260"/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2940851" y="3145387"/>
            <a:ext cx="9034884" cy="739499"/>
          </a:xfrm>
          <a:prstGeom prst="homePlate">
            <a:avLst/>
          </a:prstGeom>
          <a:blipFill dpi="0" rotWithShape="1">
            <a:blip r:embed="rId6">
              <a:alphaModFix amt="5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C6260"/>
                </a:solidFill>
              </a:rPr>
              <a:t>3. Непрерывное развитие персонала, с учётом ориентации на инновации в образовании и науке</a:t>
            </a:r>
          </a:p>
        </p:txBody>
      </p:sp>
      <p:pic>
        <p:nvPicPr>
          <p:cNvPr id="47" name="Picture 6" descr="Картинки по запросу профессионал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"/>
          <a:stretch/>
        </p:blipFill>
        <p:spPr bwMode="auto">
          <a:xfrm>
            <a:off x="497775" y="1026700"/>
            <a:ext cx="1961553" cy="172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lipart-library.com/img/11352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3" y="5030957"/>
            <a:ext cx="2102229" cy="16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/>
          <a:stretch/>
        </p:blipFill>
        <p:spPr bwMode="auto">
          <a:xfrm>
            <a:off x="187113" y="2939396"/>
            <a:ext cx="2564209" cy="18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rummondbridge.com/wp-content/uploads/sites/17/2014/08/hiring-supply-chain-talen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5" y="949626"/>
            <a:ext cx="2684627" cy="18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ifeguide.com.ua/wp-content/uploads/2014/06/spiral-stairs-2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5" y="4908744"/>
            <a:ext cx="2675758" cy="17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2"/>
          <a:stretch/>
        </p:blipFill>
        <p:spPr bwMode="auto">
          <a:xfrm>
            <a:off x="151816" y="2904547"/>
            <a:ext cx="2659716" cy="18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5" grpId="0" animBg="1"/>
      <p:bldP spid="36" grpId="0" animBg="1"/>
      <p:bldP spid="31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3131590"/>
            <a:ext cx="6817023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77132"/>
            <a:ext cx="7056270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8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НАГРАДНАЯ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0494" y="3961131"/>
            <a:ext cx="6677738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9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7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92002" y="1922783"/>
            <a:ext cx="6817174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</a:t>
            </a: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0494" y="6018945"/>
            <a:ext cx="6728196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1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5462" y="4992485"/>
            <a:ext cx="2297347" cy="7222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3046229"/>
            <a:ext cx="2297347" cy="722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5" y="4992486"/>
            <a:ext cx="2297347" cy="7222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022702"/>
            <a:ext cx="2297347" cy="7222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2150335"/>
            <a:ext cx="2297347" cy="722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1150941"/>
            <a:ext cx="2297347" cy="72221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4034421"/>
            <a:ext cx="2297347" cy="7222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17839" y="3008025"/>
            <a:ext cx="2297347" cy="722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75462" y="1186217"/>
            <a:ext cx="2297347" cy="722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6018945"/>
            <a:ext cx="2297347" cy="7222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9" y="4035683"/>
            <a:ext cx="2297347" cy="7222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5643" y="2136154"/>
            <a:ext cx="2297347" cy="722219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14912" y="581427"/>
            <a:ext cx="752673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solidFill>
                  <a:srgbClr val="0E7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ГАРАНТИИ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rgbClr val="0E747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101" y="55999"/>
            <a:ext cx="244899" cy="943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3174" t="4643"/>
          <a:stretch/>
        </p:blipFill>
        <p:spPr>
          <a:xfrm>
            <a:off x="112119" y="86715"/>
            <a:ext cx="3098800" cy="980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7111" y="5872427"/>
            <a:ext cx="9646309" cy="804569"/>
          </a:xfrm>
          <a:prstGeom prst="rect">
            <a:avLst/>
          </a:prstGeom>
          <a:pattFill prst="dotDmnd">
            <a:fgClr>
              <a:srgbClr val="0E7472"/>
            </a:fgClr>
            <a:bgClr>
              <a:schemeClr val="bg1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0C6260"/>
                </a:solidFill>
              </a:rPr>
              <a:t>СОЦИАЛЬНЫЕ ГАРАНТИИ – ОСНОВА УСПЕШНОГО И СТАБИЛЬНОГО ФУНКЦИОНИРОВАНИЯ ФИНУНИВЕРСИТЕТА</a:t>
            </a:r>
            <a:endParaRPr lang="ru-RU" b="1" dirty="0">
              <a:solidFill>
                <a:srgbClr val="0C62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7111" y="2898324"/>
            <a:ext cx="2198066" cy="1136097"/>
          </a:xfrm>
          <a:prstGeom prst="rect">
            <a:avLst/>
          </a:prstGeom>
          <a:pattFill prst="dotDmnd">
            <a:fgClr>
              <a:srgbClr val="0E7472"/>
            </a:fgClr>
            <a:bgClr>
              <a:schemeClr val="bg1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C6260"/>
                </a:solidFill>
              </a:rPr>
              <a:t>ОБЯЗАТЕЛЬНЫЕ </a:t>
            </a:r>
            <a:r>
              <a:rPr lang="ru-RU" b="1" dirty="0" smtClean="0">
                <a:solidFill>
                  <a:srgbClr val="0C6260"/>
                </a:solidFill>
              </a:rPr>
              <a:t>СОЦ. </a:t>
            </a:r>
            <a:r>
              <a:rPr lang="ru-RU" b="1" dirty="0">
                <a:solidFill>
                  <a:srgbClr val="0C6260"/>
                </a:solidFill>
              </a:rPr>
              <a:t>ГАРАНТИИ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54907" y="2890970"/>
            <a:ext cx="7268513" cy="2823734"/>
          </a:xfrm>
          <a:prstGeom prst="rect">
            <a:avLst/>
          </a:prstGeom>
          <a:pattFill prst="dotDmnd">
            <a:fgClr>
              <a:srgbClr val="009999"/>
            </a:fgClr>
            <a:bgClr>
              <a:schemeClr val="bg1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ru-RU" b="1" dirty="0" smtClean="0">
                <a:solidFill>
                  <a:srgbClr val="0C6260"/>
                </a:solidFill>
              </a:rPr>
              <a:t>- ОКАЗАНИЕ МАТЕРИАЛЬНОЙ ПОМОЩИ,</a:t>
            </a:r>
          </a:p>
          <a:p>
            <a:pPr lvl="1"/>
            <a:r>
              <a:rPr lang="ru-RU" b="1" dirty="0" smtClean="0">
                <a:solidFill>
                  <a:srgbClr val="0C6260"/>
                </a:solidFill>
              </a:rPr>
              <a:t>- ПРЕДОСТАВЛЕНИЕ ЛЬГОТ НА ОБУЧЕНИЕ ДЕТЕЙ В ФИНУНИВЕРСИТЕТЕ, </a:t>
            </a:r>
          </a:p>
          <a:p>
            <a:pPr lvl="1"/>
            <a:r>
              <a:rPr lang="ru-RU" b="1" dirty="0" smtClean="0">
                <a:solidFill>
                  <a:srgbClr val="0C6260"/>
                </a:solidFill>
              </a:rPr>
              <a:t>- ПРЕДОСТАВЛЕНИЕ ДОПОЛНИТЕЛЬНЫХ ОТПУСКОВ, </a:t>
            </a:r>
          </a:p>
          <a:p>
            <a:pPr lvl="1"/>
            <a:r>
              <a:rPr lang="ru-RU" b="1" dirty="0" smtClean="0">
                <a:solidFill>
                  <a:srgbClr val="0C6260"/>
                </a:solidFill>
              </a:rPr>
              <a:t>- ВЫПЛАТЫ РАБОТАЮЩИМ ВЕТЕРАНАМ ВЕЛИКОЙ ОТЕЧЕСТВЕННОЙ ВОЙНЫ,</a:t>
            </a:r>
          </a:p>
          <a:p>
            <a:pPr lvl="1"/>
            <a:r>
              <a:rPr lang="ru-RU" b="1" dirty="0" smtClean="0">
                <a:solidFill>
                  <a:srgbClr val="0C6260"/>
                </a:solidFill>
              </a:rPr>
              <a:t>- МЕДИЦИНСКОЕ ОБСЛУЖИВАНИЕ, </a:t>
            </a:r>
          </a:p>
          <a:p>
            <a:pPr lvl="1"/>
            <a:r>
              <a:rPr lang="ru-RU" b="1" dirty="0" smtClean="0">
                <a:solidFill>
                  <a:srgbClr val="0C6260"/>
                </a:solidFill>
              </a:rPr>
              <a:t>- СПОРТИВНОЕ РАЗВИТИЕ, </a:t>
            </a:r>
          </a:p>
          <a:p>
            <a:pPr lvl="1"/>
            <a:r>
              <a:rPr lang="ru-RU" b="1" dirty="0" smtClean="0">
                <a:solidFill>
                  <a:srgbClr val="0C6260"/>
                </a:solidFill>
              </a:rPr>
              <a:t>- САНАТОРНО-КУРОРТНОЕ ЛЕЧЕНИЕ</a:t>
            </a:r>
          </a:p>
          <a:p>
            <a:pPr lvl="1"/>
            <a:r>
              <a:rPr lang="ru-RU" b="1" dirty="0" smtClean="0">
                <a:solidFill>
                  <a:srgbClr val="0C6260"/>
                </a:solidFill>
              </a:rPr>
              <a:t>- УЧЕБНО-ОЗДОРОВИТЕЛЬНОМ КОМПЛЕКСЕ «ЛЕСНОЕ ОЗЕРО»</a:t>
            </a:r>
            <a:endParaRPr lang="ru-RU" b="1" dirty="0">
              <a:solidFill>
                <a:srgbClr val="0C62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7112" y="4159696"/>
            <a:ext cx="2198066" cy="1554476"/>
          </a:xfrm>
          <a:prstGeom prst="rect">
            <a:avLst/>
          </a:prstGeom>
          <a:pattFill prst="dotDmnd">
            <a:fgClr>
              <a:srgbClr val="0E7472"/>
            </a:fgClr>
            <a:bgClr>
              <a:schemeClr val="bg1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C6260"/>
                </a:solidFill>
              </a:rPr>
              <a:t>ПЕРВИЧНАЯ ПРОФСОЮЗНАЯ ОРГАНИЗАЦИЯ РАБОТНИКОВ И ОБУЧАЮЩИХСЯ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33410" y="1086575"/>
            <a:ext cx="10698125" cy="1654042"/>
          </a:xfrm>
          <a:prstGeom prst="triangle">
            <a:avLst>
              <a:gd name="adj" fmla="val 49778"/>
            </a:avLst>
          </a:prstGeom>
          <a:pattFill prst="dotDmnd">
            <a:fgClr>
              <a:srgbClr val="0E7472"/>
            </a:fgClr>
            <a:bgClr>
              <a:schemeClr val="bg1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C6260"/>
                </a:solidFill>
              </a:rPr>
              <a:t>ИТОГ: ФОРМИРОВАНИЕ БЛАГОПРИЯТНОГО СОЦИАЛЬНО-ПСИХОЛОГИЧЕСКОГО КЛИМАТА, УДОВЛЕТВОРЕНИЕ ПОТРЕБНОСТЕЙ РАБОТНИКОВ</a:t>
            </a:r>
            <a:r>
              <a:rPr lang="ru-RU" dirty="0" smtClean="0"/>
              <a:t>, их </a:t>
            </a:r>
            <a:r>
              <a:rPr lang="ru-RU" dirty="0"/>
              <a:t>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13395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3131590"/>
            <a:ext cx="6817023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77132"/>
            <a:ext cx="7056270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8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НАГРАДНАЯ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0494" y="3961131"/>
            <a:ext cx="6677738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9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7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70494" y="2099103"/>
            <a:ext cx="6817174" cy="1010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0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</a:t>
            </a: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0494" y="6018945"/>
            <a:ext cx="6728196" cy="8361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21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sz="4000" spc="36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4000" spc="3500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5462" y="4992485"/>
            <a:ext cx="2297347" cy="7222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3046229"/>
            <a:ext cx="2297347" cy="722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5" y="4992486"/>
            <a:ext cx="2297347" cy="7222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022702"/>
            <a:ext cx="2297347" cy="7222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2150335"/>
            <a:ext cx="2297347" cy="722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90956" y="1150941"/>
            <a:ext cx="2297347" cy="72221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4034421"/>
            <a:ext cx="2297347" cy="7222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17839" y="3008025"/>
            <a:ext cx="2297347" cy="722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75462" y="1186217"/>
            <a:ext cx="2297347" cy="722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8" y="6018945"/>
            <a:ext cx="2297347" cy="7222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1169" y="4035683"/>
            <a:ext cx="2297347" cy="7222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5643" y="2136154"/>
            <a:ext cx="2297347" cy="722219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38023" y="-2082"/>
            <a:ext cx="83090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0E7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3200" dirty="0" smtClean="0">
                <a:solidFill>
                  <a:srgbClr val="0E7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ВЛАСТИ И ОРГАНИЗАЦИЯМИ</a:t>
            </a:r>
            <a:endParaRPr lang="ru-RU" altLang="ru-RU" sz="3200" dirty="0">
              <a:solidFill>
                <a:srgbClr val="0E74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101" y="55999"/>
            <a:ext cx="244899" cy="943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3174" t="4643"/>
          <a:stretch/>
        </p:blipFill>
        <p:spPr>
          <a:xfrm>
            <a:off x="112119" y="86715"/>
            <a:ext cx="3098800" cy="9809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57000" y="2037805"/>
            <a:ext cx="8758186" cy="473975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C6260"/>
                </a:solidFill>
              </a:rPr>
              <a:t>Решение задач: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rgbClr val="0C6260"/>
                </a:solidFill>
              </a:rPr>
              <a:t>обеспечение освоения студентами профессиональных </a:t>
            </a:r>
            <a:r>
              <a:rPr lang="ru-RU" sz="2300" dirty="0" smtClean="0">
                <a:solidFill>
                  <a:srgbClr val="0C6260"/>
                </a:solidFill>
              </a:rPr>
              <a:t>компетенций;</a:t>
            </a:r>
            <a:endParaRPr lang="ru-RU" sz="2300" dirty="0">
              <a:solidFill>
                <a:srgbClr val="0C62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rgbClr val="0C6260"/>
                </a:solidFill>
              </a:rPr>
              <a:t>реализация совместных проектов с органами бизнеса и власти, имеющих высокую значимость для страны и широкий общественный резонанс;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rgbClr val="0C6260"/>
                </a:solidFill>
              </a:rPr>
              <a:t>деловое сотрудничество</a:t>
            </a:r>
            <a:r>
              <a:rPr lang="ru-RU" sz="2300" dirty="0">
                <a:solidFill>
                  <a:srgbClr val="0C6260"/>
                </a:solidFill>
              </a:rPr>
              <a:t> и эффективная</a:t>
            </a:r>
            <a:r>
              <a:rPr lang="ru-RU" sz="2300" dirty="0" smtClean="0">
                <a:solidFill>
                  <a:srgbClr val="0C6260"/>
                </a:solidFill>
              </a:rPr>
              <a:t> </a:t>
            </a:r>
            <a:r>
              <a:rPr lang="ru-RU" sz="2300" dirty="0">
                <a:solidFill>
                  <a:srgbClr val="0C6260"/>
                </a:solidFill>
              </a:rPr>
              <a:t>медиа-коммуникация с органами бизнеса и власти;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rgbClr val="0C6260"/>
                </a:solidFill>
              </a:rPr>
              <a:t>повышение </a:t>
            </a:r>
            <a:r>
              <a:rPr lang="ru-RU" sz="2300" dirty="0">
                <a:solidFill>
                  <a:srgbClr val="0C6260"/>
                </a:solidFill>
              </a:rPr>
              <a:t>качества образовательных программ и их релевантности запросам рынка труда за счет формирования системы постоянной обратной связи от бизнеса и органов власти;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rgbClr val="0C6260"/>
                </a:solidFill>
              </a:rPr>
              <a:t>создание механизмов трудоустройства лучших </a:t>
            </a:r>
            <a:r>
              <a:rPr lang="ru-RU" sz="2300" dirty="0" smtClean="0">
                <a:solidFill>
                  <a:srgbClr val="0C6260"/>
                </a:solidFill>
              </a:rPr>
              <a:t>выпускников;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rgbClr val="0C6260"/>
                </a:solidFill>
              </a:rPr>
              <a:t>привлечение </a:t>
            </a:r>
            <a:r>
              <a:rPr lang="ru-RU" sz="2300" dirty="0">
                <a:solidFill>
                  <a:srgbClr val="0C6260"/>
                </a:solidFill>
              </a:rPr>
              <a:t>финансовых ресурсов в </a:t>
            </a:r>
            <a:r>
              <a:rPr lang="ru-RU" sz="2300" dirty="0" err="1" smtClean="0">
                <a:solidFill>
                  <a:srgbClr val="0C6260"/>
                </a:solidFill>
              </a:rPr>
              <a:t>эндаумент</a:t>
            </a:r>
            <a:r>
              <a:rPr lang="ru-RU" sz="2300" dirty="0" smtClean="0">
                <a:solidFill>
                  <a:srgbClr val="0C6260"/>
                </a:solidFill>
              </a:rPr>
              <a:t>-фонд.</a:t>
            </a:r>
            <a:endParaRPr lang="ru-RU" sz="2300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34215" y="2082633"/>
            <a:ext cx="3563720" cy="43396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C6260"/>
                </a:solidFill>
              </a:rPr>
              <a:t>Взаимодействие </a:t>
            </a:r>
            <a:r>
              <a:rPr lang="ru-RU" sz="2300" dirty="0">
                <a:solidFill>
                  <a:srgbClr val="0C6260"/>
                </a:solidFill>
              </a:rPr>
              <a:t>и </a:t>
            </a:r>
            <a:endParaRPr lang="ru-RU" sz="2300" dirty="0" smtClean="0">
              <a:solidFill>
                <a:srgbClr val="0C6260"/>
              </a:solidFill>
            </a:endParaRPr>
          </a:p>
          <a:p>
            <a:r>
              <a:rPr lang="ru-RU" sz="2300" dirty="0" smtClean="0">
                <a:solidFill>
                  <a:srgbClr val="0C6260"/>
                </a:solidFill>
              </a:rPr>
              <a:t>ресурсы </a:t>
            </a:r>
            <a:r>
              <a:rPr lang="ru-RU" sz="2300" dirty="0">
                <a:solidFill>
                  <a:srgbClr val="0C6260"/>
                </a:solidFill>
              </a:rPr>
              <a:t>организаций: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C6260"/>
                </a:solidFill>
              </a:rPr>
              <a:t>практики,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C6260"/>
                </a:solidFill>
              </a:rPr>
              <a:t>организации, имеющие в вузе базовые кафедры,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C6260"/>
                </a:solidFill>
              </a:rPr>
              <a:t>Совет </a:t>
            </a:r>
            <a:r>
              <a:rPr lang="ru-RU" sz="2300" dirty="0">
                <a:solidFill>
                  <a:srgbClr val="0C6260"/>
                </a:solidFill>
              </a:rPr>
              <a:t>ректоров вузов М. и М.О.,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C6260"/>
                </a:solidFill>
              </a:rPr>
              <a:t>МАОФЭО,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C6260"/>
                </a:solidFill>
              </a:rPr>
              <a:t>АВВЭМ,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C6260"/>
                </a:solidFill>
              </a:rPr>
              <a:t>Лига выпускников,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dirty="0" err="1" smtClean="0">
                <a:solidFill>
                  <a:srgbClr val="0C6260"/>
                </a:solidFill>
              </a:rPr>
              <a:t>др</a:t>
            </a:r>
            <a:r>
              <a:rPr lang="ru-RU" sz="2300" dirty="0" smtClean="0">
                <a:solidFill>
                  <a:srgbClr val="0C6260"/>
                </a:solidFill>
              </a:rPr>
              <a:t> </a:t>
            </a:r>
            <a:r>
              <a:rPr lang="ru-RU" sz="2300" dirty="0">
                <a:solidFill>
                  <a:srgbClr val="0C6260"/>
                </a:solidFill>
              </a:rPr>
              <a:t>.организации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2384" y="1300761"/>
            <a:ext cx="11977166" cy="5447645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C6260"/>
                </a:solidFill>
              </a:rPr>
              <a:t>Реализация кадровой политики во внешнем контуре осуществляется посредством взаимодействия с общественными </a:t>
            </a:r>
            <a:r>
              <a:rPr lang="ru-RU" sz="2400" b="1" dirty="0" smtClean="0">
                <a:solidFill>
                  <a:srgbClr val="0C6260"/>
                </a:solidFill>
              </a:rPr>
              <a:t>организациями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0564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A4B7E612DF3443BB29E053C6E0EA7A" ma:contentTypeVersion="0" ma:contentTypeDescription="Создание документа." ma:contentTypeScope="" ma:versionID="85685f0673ebcd489445c550cfad17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FD8FC7-BC6E-4047-A723-E44AD0267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92ABC1-8C85-4D9C-AD23-5905570C05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EF61A7-D160-469F-B94C-17E2FE72549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639</Words>
  <Application>Microsoft Office PowerPoint</Application>
  <PresentationFormat>Широкоэкранный</PresentationFormat>
  <Paragraphs>140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 Эдуард Владиславович</dc:creator>
  <cp:lastModifiedBy>Звягинцева Вита Владимировна</cp:lastModifiedBy>
  <cp:revision>169</cp:revision>
  <dcterms:created xsi:type="dcterms:W3CDTF">2017-04-04T05:33:05Z</dcterms:created>
  <dcterms:modified xsi:type="dcterms:W3CDTF">2018-01-18T07:42:03Z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0x0101001DA4B7E612DF3443BB29E053C6E0EA7A</vt:lpwstr>
  </property>
</Properties>
</file>