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2"/>
  </p:notesMasterIdLst>
  <p:handoutMasterIdLst>
    <p:handoutMasterId r:id="rId23"/>
  </p:handoutMasterIdLst>
  <p:sldIdLst>
    <p:sldId id="437" r:id="rId2"/>
    <p:sldId id="749" r:id="rId3"/>
    <p:sldId id="805" r:id="rId4"/>
    <p:sldId id="807" r:id="rId5"/>
    <p:sldId id="806" r:id="rId6"/>
    <p:sldId id="751" r:id="rId7"/>
    <p:sldId id="808" r:id="rId8"/>
    <p:sldId id="803" r:id="rId9"/>
    <p:sldId id="776" r:id="rId10"/>
    <p:sldId id="809" r:id="rId11"/>
    <p:sldId id="814" r:id="rId12"/>
    <p:sldId id="810" r:id="rId13"/>
    <p:sldId id="815" r:id="rId14"/>
    <p:sldId id="811" r:id="rId15"/>
    <p:sldId id="816" r:id="rId16"/>
    <p:sldId id="812" r:id="rId17"/>
    <p:sldId id="817" r:id="rId18"/>
    <p:sldId id="813" r:id="rId19"/>
    <p:sldId id="818" r:id="rId20"/>
    <p:sldId id="780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00E603-FCA5-4BFA-9F3E-C7D27B40DFEA}">
          <p14:sldIdLst>
            <p14:sldId id="437"/>
            <p14:sldId id="749"/>
            <p14:sldId id="805"/>
            <p14:sldId id="807"/>
            <p14:sldId id="806"/>
            <p14:sldId id="751"/>
            <p14:sldId id="808"/>
            <p14:sldId id="803"/>
            <p14:sldId id="776"/>
            <p14:sldId id="809"/>
            <p14:sldId id="814"/>
            <p14:sldId id="810"/>
            <p14:sldId id="815"/>
            <p14:sldId id="811"/>
            <p14:sldId id="816"/>
            <p14:sldId id="812"/>
            <p14:sldId id="817"/>
            <p14:sldId id="813"/>
            <p14:sldId id="818"/>
            <p14:sldId id="7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городцев Виктор Петрович" initials="БВП" lastIdx="2" clrIdx="0">
    <p:extLst>
      <p:ext uri="{19B8F6BF-5375-455C-9EA6-DF929625EA0E}">
        <p15:presenceInfo xmlns:p15="http://schemas.microsoft.com/office/powerpoint/2012/main" userId="S-1-5-21-253769567-97405767-927750060-564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6569"/>
    <a:srgbClr val="8BBBB3"/>
    <a:srgbClr val="CC3300"/>
    <a:srgbClr val="CC0000"/>
    <a:srgbClr val="BBD7D2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4" autoAdjust="0"/>
    <p:restoredTop sz="87750" autoAdjust="0"/>
  </p:normalViewPr>
  <p:slideViewPr>
    <p:cSldViewPr snapToGrid="0">
      <p:cViewPr varScale="1">
        <p:scale>
          <a:sx n="97" d="100"/>
          <a:sy n="97" d="100"/>
        </p:scale>
        <p:origin x="1434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D2A29-CDB7-407C-8E1B-B0B152E37FF1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DD4B-6816-4D7E-A4C4-4636638123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95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631C-E7BB-44A8-B3CA-C0535C952705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391E-4B1D-45AE-9697-097D5D2B76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7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71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2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4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2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56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99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7391E-4B1D-45AE-9697-097D5D2B76D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9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89DC-773C-4905-BC18-EFEE5563A93F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8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6A9F-AC65-4701-B649-DA07A08A7391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2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61DB-7B9C-46B3-9F70-6CB99E0BE43F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53B4-7079-409A-95A4-E6123FD377A6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9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54C6-3348-42B3-9DB7-AD89BDA86C7E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017A-27AF-425E-B60E-2C322AE0FE77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C653-E670-4BD0-8F70-5830BF024C5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08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31AF-A5ED-4098-90DB-F184C0A1636C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0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42B5-2263-4308-A135-56DA226AE3FA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5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23BA-E444-4104-A339-655A8AD81888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92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8339-39F6-4934-B14F-18C244030701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6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053B0-C810-409F-9274-89E07F445254}" type="datetime1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8D240-6ADF-4AD4-89B9-0F6330B63D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1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168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31856" y="0"/>
            <a:ext cx="3131127" cy="1088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116" y="2027495"/>
            <a:ext cx="106711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Программа развития </a:t>
            </a:r>
          </a:p>
          <a:p>
            <a:pPr algn="ctr"/>
            <a:r>
              <a:rPr lang="ru-R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Факультета Логистики Финансового университета </a:t>
            </a:r>
          </a:p>
          <a:p>
            <a:pPr algn="ctr"/>
            <a:r>
              <a:rPr lang="ru-R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2019-2023 </a:t>
            </a:r>
            <a:r>
              <a:rPr lang="ru-RU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pPr algn="ctr"/>
            <a:endParaRPr lang="ru-RU" sz="6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565563" y="4929665"/>
            <a:ext cx="8300642" cy="14266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092" y="69168"/>
            <a:ext cx="2725148" cy="13534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2516" y="5225199"/>
            <a:ext cx="1609484" cy="16872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6536" y="5950179"/>
            <a:ext cx="841599" cy="841599"/>
          </a:xfrm>
          <a:prstGeom prst="rect">
            <a:avLst/>
          </a:prstGeom>
          <a:solidFill>
            <a:srgbClr val="BBD7D2"/>
          </a:solidFill>
          <a:ln>
            <a:solidFill>
              <a:srgbClr val="BBD7D2"/>
            </a:solidFill>
          </a:ln>
        </p:spPr>
      </p:pic>
    </p:spTree>
    <p:extLst>
      <p:ext uri="{BB962C8B-B14F-4D97-AF65-F5344CB8AC3E}">
        <p14:creationId xmlns:p14="http://schemas.microsoft.com/office/powerpoint/2010/main" val="156624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 студентов</a:t>
            </a:r>
          </a:p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Научно-исследовательские и научно- практические компетенции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6800" y="876300"/>
            <a:ext cx="31623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Научные исследования совместно с кафедрой «Логистика и маркетинг»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43300" y="4490663"/>
            <a:ext cx="33020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Научные студенческие конкурсы, научные публикации (РИНЦ, </a:t>
            </a:r>
            <a:r>
              <a:rPr lang="en-US" sz="1600" b="1" dirty="0" smtClean="0"/>
              <a:t>SCOPUS</a:t>
            </a:r>
            <a:r>
              <a:rPr lang="ru-RU" sz="1600" b="1" dirty="0" smtClean="0"/>
              <a:t>, </a:t>
            </a:r>
            <a:r>
              <a:rPr lang="en-US" sz="1600" b="1" dirty="0" err="1" smtClean="0"/>
              <a:t>WoS</a:t>
            </a:r>
            <a:r>
              <a:rPr lang="ru-RU" sz="1600" b="1" dirty="0" smtClean="0"/>
              <a:t>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500" y="2552700"/>
            <a:ext cx="2533650" cy="1206500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НИР: бюджетные, хоздоговорные, фундаментальные,  прикладные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46974" y="2545556"/>
            <a:ext cx="2816225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Научное студенческое общество </a:t>
            </a: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775200" y="40513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768600" y="2768600"/>
            <a:ext cx="5080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27813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рамках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научно-исследовательской работы студентов</a:t>
            </a:r>
          </a:p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506" y="1364139"/>
            <a:ext cx="103220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Поддержка Научного студенческого общества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Конференции к Международному Дню Логиста (апрель) и другие конференции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Ежегодный конкурс студенческих научных работ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Научные публикации РИНЦ/SCOPUS/</a:t>
            </a:r>
            <a:r>
              <a:rPr lang="ru-RU" sz="20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WoS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Секция «Логистика» в научных студенческих мероприятиях </a:t>
            </a:r>
            <a:r>
              <a:rPr lang="ru-RU" sz="20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Финуниверситета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Участие НИР: бюджетных, хоздоговорных, фундаментальных, прикладных.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Развитие новых форм проведения НИР в </a:t>
            </a:r>
            <a:r>
              <a:rPr lang="ru-RU" sz="20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бакалавриате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и магистратуре, направленных на создание и продвижение результатов исследований студентов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Повышение практической направленности НИРС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Сборник публикаций на основе лучших выпускных работ 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Кейс-клуб факультета, участие студентов в общероссийских и международных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кейс-чемпионатах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ru-RU" sz="20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и кадры  </a:t>
            </a:r>
          </a:p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и кадровый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потенциал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400" y="876300"/>
            <a:ext cx="30607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квалификации: ИКТ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87700" y="4465263"/>
            <a:ext cx="40259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Профессиональные организации и сообщества: Клуб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Логистов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Клуб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Маркетологов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Совет профессионалов по цепям поставок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6969" y="2547053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Студенческий совет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78315" y="1805783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НОЦ: </a:t>
            </a:r>
          </a:p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«Маркетинг»</a:t>
            </a: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813300" y="40005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790619" y="2825948"/>
            <a:ext cx="5080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061200" y="2311400"/>
            <a:ext cx="4953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32639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556500" y="3146028"/>
            <a:ext cx="2616199" cy="1229327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Межфакультетское,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м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еждепартаментское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межкафедральное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сотрудничество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организационной структуры и кадров  </a:t>
            </a:r>
          </a:p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13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93" y="1152321"/>
            <a:ext cx="103329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Доформирование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руководства факультета и кафедры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повышения квалификации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АУП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УВП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Координация работы со студенческим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советом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Создание и активизация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НОЦ «Логистика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 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Маркетинг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Участие в профессиональных организациях и сообществах: Клуб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Логистов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Клуб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Маркетологов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Совет профессионалов по цепям поставок.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Межфакультетское, 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междепартаментское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межкафедральное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сотрудничество в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части формирования РУП 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УМО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представителями работодателей сфере логистики 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маркетинга: совместная работа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 учебных (научных) лабораториях,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стажировки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мастер-классы,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HR-мероприятия и </a:t>
            </a: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проч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Воспитательная работа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1656556"/>
            <a:ext cx="3771900" cy="2382044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личности студента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8775" y="31678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Позиция «Приоритетность мероприятий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06800" y="4350963"/>
            <a:ext cx="31496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Конкурсы для получения именных стипендий и грантов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500" y="16692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 и здоровый образ жизни,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соцсети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72375" y="16565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гражданской позиции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46975" y="3180556"/>
            <a:ext cx="2533650" cy="1086644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Социальные проекты,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волонтерство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775200" y="4038600"/>
            <a:ext cx="952500" cy="3556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819400" y="2286000"/>
            <a:ext cx="5080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2870200" y="3327400"/>
            <a:ext cx="4064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061200" y="2311400"/>
            <a:ext cx="4953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32639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воспитательной работы</a:t>
            </a:r>
          </a:p>
          <a:p>
            <a:pPr fontAlgn="base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93" y="889000"/>
            <a:ext cx="103329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Совершенствованию деятельности Студенческого совета факультета, </a:t>
            </a:r>
            <a:r>
              <a:rPr lang="ru-RU" sz="24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старостата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вновь создаваемых общественных объединений студентов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Активизация участия студентов в общественно-полезных работах Финансового университета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Участие в фестивалях, концертах, выставках художественных произведений обучающихся и других мероприятиях творческого характера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Проведение спортивных соревнований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мероприятия («</a:t>
            </a:r>
            <a:r>
              <a:rPr lang="ru-RU" sz="2400" dirty="0" err="1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FinRise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», фестиваль «финансовой грамотности», конгресс волонтеров финансового просвещения и пр.)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ru-RU" sz="24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Сотрудничество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работодателями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/>
              <a:t>Востребованность выпускников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89300" y="876300"/>
            <a:ext cx="37719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Учебная и производственная (в т.ч. преддипломная) практики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89300" y="4490663"/>
            <a:ext cx="37719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Системная работа с работодателями и их союзами (ТПП, РСПП, СПЦП, Клуб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Логистов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Клуб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Маркетологов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1125" y="2552700"/>
            <a:ext cx="2740025" cy="1206500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Контракты о стратегическом партнерстве с работодателями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46974" y="2545556"/>
            <a:ext cx="3111194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Единая база данных выпускников факультета</a:t>
            </a: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775200" y="40513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803526" y="2768600"/>
            <a:ext cx="473074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27813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сотрудничества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работодателями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17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93" y="889000"/>
            <a:ext cx="103329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Взаимодействие с российскими и международными компаниями и профессиональными </a:t>
            </a:r>
            <a:r>
              <a:rPr lang="ru-RU" sz="24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сообществами (практики, стажировки, НИР) 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Вовлечение 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ведущих специалистов-практиков в учебный </a:t>
            </a:r>
            <a:r>
              <a:rPr lang="ru-RU" sz="24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процесс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4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силение 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практико-ориентированной составляющей учебного процесса</a:t>
            </a:r>
          </a:p>
          <a:p>
            <a:pPr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Проведение постоянного мониторинга содержания образовательных программ факультета с участием представителей компаний-работодателей </a:t>
            </a:r>
            <a:endParaRPr lang="ru-RU" sz="2400" dirty="0" smtClean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системы постоянного мониторинга трудоустройства и развития карьеры выпускников факультета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endParaRPr lang="ru-RU" sz="20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Международная мобильность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18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Международные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деловые связи и обмен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зарубежными вузами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06800" y="876300"/>
            <a:ext cx="31623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«приглашенные профессора»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92500" y="4490663"/>
            <a:ext cx="33909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Международное сотрудничество с мировыми учебными и научными центрами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500" y="2552700"/>
            <a:ext cx="2533650" cy="1206500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Программы двойного диплома, стажировки и участие в международных конкурсах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46974" y="2545556"/>
            <a:ext cx="2816225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Долгосрочные партнерские </a:t>
            </a:r>
          </a:p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отношения</a:t>
            </a: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775200" y="40513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768600" y="2768600"/>
            <a:ext cx="5080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27813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рамках международной мобильности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19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93" y="889000"/>
            <a:ext cx="103329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</a:t>
            </a:r>
          </a:p>
          <a:p>
            <a:pPr lvl="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Увеличение количества дисциплин, реализуемых на иностранных языках и числа студентов, их изучающих; расширение преподавательского состава, готового реализовывать данные дисциплины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Разработка и внедрение в образовательный процесс программ двойного диплома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Участие студентов в международных конференциях и стажировках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Разработка и внедрение в образовательный процесс программ включенного обучения</a:t>
            </a:r>
          </a:p>
          <a:p>
            <a:pPr lvl="0" indent="-342900">
              <a:buFont typeface="Wingdings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Постоянный мониторинг зарубежных вузов с целью организации сотрудничества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1" indent="-342900"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115378"/>
            <a:ext cx="6857153" cy="43560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790" y="133126"/>
            <a:ext cx="6444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Логистики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524" y="822108"/>
            <a:ext cx="11876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0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7" y="6492875"/>
            <a:ext cx="2743200" cy="365125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-12635"/>
            <a:ext cx="1696018" cy="892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3" y="5689401"/>
            <a:ext cx="2307273" cy="1129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6" y="5689402"/>
            <a:ext cx="2387558" cy="1129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689402"/>
            <a:ext cx="2113735" cy="112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5689401"/>
            <a:ext cx="1826167" cy="11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5689401"/>
            <a:ext cx="1940813" cy="112921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349074" y="783408"/>
            <a:ext cx="4680453" cy="776053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ООП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38.03.02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«Менеджмент»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10438" y="1964243"/>
            <a:ext cx="1819267" cy="922393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«Логистика»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«Маркетинг»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45946" y="1964244"/>
            <a:ext cx="2644946" cy="922392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магистратура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«Финансовый маркетинг»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«Операционный менеджмент и логистика»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72405" y="1997387"/>
            <a:ext cx="3038631" cy="889249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Разработка учебных  планов и характеристик ООП, согласование  УП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90892" y="2234277"/>
            <a:ext cx="781513" cy="455229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175283" y="1559460"/>
            <a:ext cx="383458" cy="416701"/>
          </a:xfrm>
          <a:prstGeom prst="down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441004" y="1566644"/>
            <a:ext cx="383458" cy="416701"/>
          </a:xfrm>
          <a:prstGeom prst="down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09616" y="3205854"/>
            <a:ext cx="7177561" cy="889249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РОБОТИЗАЦИЯ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90999" y="2193494"/>
            <a:ext cx="270387" cy="455229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16573" y="4491595"/>
            <a:ext cx="7177561" cy="889249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Инновационные программы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магистратуры 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321972" y="1171977"/>
            <a:ext cx="1017431" cy="2665927"/>
          </a:xfrm>
          <a:prstGeom prst="curved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5662350" y="4088757"/>
            <a:ext cx="383458" cy="416701"/>
          </a:xfrm>
          <a:prstGeom prst="down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0" y="0"/>
            <a:ext cx="3131127" cy="1046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76714"/>
            <a:ext cx="1135380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Научить: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Управлять материальными, информационными и финансовыми потоками от поставщика, у производителя (продуктов и услуг) до потребителя в эпохе </a:t>
            </a:r>
            <a:r>
              <a:rPr lang="ru-RU" sz="32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роботизации</a:t>
            </a:r>
          </a:p>
          <a:p>
            <a:pPr algn="ctr"/>
            <a:endParaRPr lang="ru-RU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Воспитать:</a:t>
            </a:r>
          </a:p>
          <a:p>
            <a:pPr algn="ctr"/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Заинтересованными     Инициативными   </a:t>
            </a:r>
            <a:r>
              <a:rPr lang="ru-RU" sz="5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82" y="1722291"/>
            <a:ext cx="7592580" cy="528319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852" y="0"/>
            <a:ext cx="2725148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115378"/>
            <a:ext cx="6857153" cy="43560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790" y="133126"/>
            <a:ext cx="709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Студенты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524" y="822108"/>
            <a:ext cx="1187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44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7" y="6492875"/>
            <a:ext cx="2743200" cy="365125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-12635"/>
            <a:ext cx="1696018" cy="892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3" y="5689401"/>
            <a:ext cx="2307273" cy="1129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6" y="5689402"/>
            <a:ext cx="2387558" cy="1129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689402"/>
            <a:ext cx="2113735" cy="112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5689401"/>
            <a:ext cx="1826167" cy="11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5689401"/>
            <a:ext cx="1940813" cy="112921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66514"/>
              </p:ext>
            </p:extLst>
          </p:nvPr>
        </p:nvGraphicFramePr>
        <p:xfrm>
          <a:off x="187568" y="2496629"/>
          <a:ext cx="10351710" cy="2763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503">
                  <a:extLst>
                    <a:ext uri="{9D8B030D-6E8A-4147-A177-3AD203B41FA5}">
                      <a16:colId xmlns:a16="http://schemas.microsoft.com/office/drawing/2014/main" val="2041008910"/>
                    </a:ext>
                  </a:extLst>
                </a:gridCol>
                <a:gridCol w="2222090">
                  <a:extLst>
                    <a:ext uri="{9D8B030D-6E8A-4147-A177-3AD203B41FA5}">
                      <a16:colId xmlns:a16="http://schemas.microsoft.com/office/drawing/2014/main" val="3540672139"/>
                    </a:ext>
                  </a:extLst>
                </a:gridCol>
                <a:gridCol w="2271252">
                  <a:extLst>
                    <a:ext uri="{9D8B030D-6E8A-4147-A177-3AD203B41FA5}">
                      <a16:colId xmlns:a16="http://schemas.microsoft.com/office/drawing/2014/main" val="759910197"/>
                    </a:ext>
                  </a:extLst>
                </a:gridCol>
                <a:gridCol w="2122865">
                  <a:extLst>
                    <a:ext uri="{9D8B030D-6E8A-4147-A177-3AD203B41FA5}">
                      <a16:colId xmlns:a16="http://schemas.microsoft.com/office/drawing/2014/main" val="3835761715"/>
                    </a:ext>
                  </a:extLst>
                </a:gridCol>
              </a:tblGrid>
              <a:tr h="85065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программы</a:t>
                      </a:r>
                      <a:endParaRPr lang="ru-RU" sz="2000" dirty="0"/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курс</a:t>
                      </a: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курс </a:t>
                      </a: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курс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020185"/>
                  </a:ext>
                </a:extLst>
              </a:tr>
              <a:tr h="79621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Менеджмент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бакалавриат</a:t>
                      </a: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81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59     </a:t>
                      </a: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39</a:t>
                      </a:r>
                      <a:endParaRPr lang="ru-RU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 51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13791"/>
                  </a:ext>
                </a:extLst>
              </a:tr>
              <a:tr h="111647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Менеджмент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(магистратура)</a:t>
                      </a: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ФМ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ОПМиЛ</a:t>
                      </a:r>
                      <a:r>
                        <a:rPr lang="ru-RU" sz="20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ФМ 22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98271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917291" y="916669"/>
            <a:ext cx="8219768" cy="10732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256569"/>
                </a:solidFill>
              </a:rPr>
              <a:t>2019            280 </a:t>
            </a:r>
            <a:r>
              <a:rPr lang="ru-RU" sz="4800" b="1" dirty="0" smtClean="0">
                <a:solidFill>
                  <a:srgbClr val="256569"/>
                </a:solidFill>
              </a:rPr>
              <a:t>студентов</a:t>
            </a:r>
          </a:p>
          <a:p>
            <a:pPr algn="ctr"/>
            <a:r>
              <a:rPr lang="ru-RU" sz="4800" b="1" dirty="0" smtClean="0">
                <a:solidFill>
                  <a:srgbClr val="256569"/>
                </a:solidFill>
              </a:rPr>
              <a:t>2023 </a:t>
            </a:r>
            <a:r>
              <a:rPr lang="ru-RU" sz="4800" b="1" dirty="0">
                <a:solidFill>
                  <a:srgbClr val="256569"/>
                </a:solidFill>
              </a:rPr>
              <a:t> </a:t>
            </a:r>
            <a:r>
              <a:rPr lang="ru-RU" sz="4800" b="1" dirty="0" smtClean="0">
                <a:solidFill>
                  <a:srgbClr val="256569"/>
                </a:solidFill>
              </a:rPr>
              <a:t>         </a:t>
            </a:r>
            <a:r>
              <a:rPr lang="ru-RU" sz="4800" b="1" dirty="0" smtClean="0">
                <a:solidFill>
                  <a:srgbClr val="256569"/>
                </a:solidFill>
              </a:rPr>
              <a:t> </a:t>
            </a:r>
            <a:r>
              <a:rPr lang="ru-RU" sz="4800" b="1" dirty="0" smtClean="0">
                <a:solidFill>
                  <a:srgbClr val="256569"/>
                </a:solidFill>
              </a:rPr>
              <a:t>500 студентов</a:t>
            </a:r>
            <a:endParaRPr lang="ru-RU" sz="4800" b="1" dirty="0">
              <a:solidFill>
                <a:srgbClr val="256569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247536" y="974689"/>
            <a:ext cx="1248697" cy="393290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47536" y="1582799"/>
            <a:ext cx="1248697" cy="393290"/>
          </a:xfrm>
          <a:prstGeom prst="right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115378"/>
            <a:ext cx="7022881" cy="43560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789" y="133126"/>
            <a:ext cx="718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акультета Логистики с 01.12.18 (10.01.2019)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524" y="822108"/>
            <a:ext cx="11876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0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7" y="6492875"/>
            <a:ext cx="2743200" cy="365125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-12635"/>
            <a:ext cx="1696018" cy="892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3" y="5689401"/>
            <a:ext cx="2307273" cy="1129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6" y="5689402"/>
            <a:ext cx="2387558" cy="1129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689402"/>
            <a:ext cx="2113735" cy="112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5689401"/>
            <a:ext cx="1826167" cy="11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5689401"/>
            <a:ext cx="1940813" cy="112921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-203578" y="839857"/>
            <a:ext cx="101833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Декан, замдекана, специалист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ДОД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Выступление декана перед студентами 1 курса «Менеджмент»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учебных планов по логистике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создании кафедры «Логистика и маркетинг»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дисциплин 110 (12)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 ППС (17)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нагрузки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НИР</a:t>
            </a: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ГЗ-40 «Отходы</a:t>
            </a: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«Каспий</a:t>
            </a: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«Арктика</a:t>
            </a: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 smtClean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Межфакультетское взаимодействие</a:t>
            </a:r>
            <a:endParaRPr lang="ru-RU" sz="24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Межвузовское взаимодействие </a:t>
            </a: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МАДИ)</a:t>
            </a:r>
            <a:endParaRPr lang="ru-RU" sz="2400" dirty="0" smtClean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115378"/>
            <a:ext cx="6857153" cy="435607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11790" y="133126"/>
            <a:ext cx="709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текущие задачи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524" y="822108"/>
            <a:ext cx="118763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2400" dirty="0">
              <a:latin typeface="Book Antiqua" panose="02040602050305030304" pitchFamily="18" charset="0"/>
            </a:endParaRPr>
          </a:p>
          <a:p>
            <a:pPr algn="ctr"/>
            <a:endParaRPr lang="ru-RU" sz="4400" dirty="0">
              <a:ln w="0"/>
              <a:solidFill>
                <a:srgbClr val="25656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7" y="6492875"/>
            <a:ext cx="2743200" cy="365125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5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344" y="-12635"/>
            <a:ext cx="1696018" cy="8923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83" y="5689401"/>
            <a:ext cx="2307273" cy="11292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56" y="5689402"/>
            <a:ext cx="2387558" cy="11292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543" y="5689402"/>
            <a:ext cx="2113735" cy="1129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8" y="5689401"/>
            <a:ext cx="1826167" cy="1129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5689401"/>
            <a:ext cx="1940813" cy="1129216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70465"/>
              </p:ext>
            </p:extLst>
          </p:nvPr>
        </p:nvGraphicFramePr>
        <p:xfrm>
          <a:off x="1835079" y="3315808"/>
          <a:ext cx="7004121" cy="179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4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7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182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ЛОГИСТИКА</a:t>
                      </a:r>
                      <a:endParaRPr lang="ru-RU" sz="2400" dirty="0"/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МАРКЕТИНГ</a:t>
                      </a:r>
                      <a:endParaRPr lang="ru-RU" sz="2400" dirty="0"/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НАГРУЗКА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1.100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11.700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9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СТАВКИ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309792" y="811869"/>
            <a:ext cx="7563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 (Руководство + УВП)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обеспечение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НОЦ «Логистика» и «Маркетинг»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Учебный план (1-4 семестр)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256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предметы</a:t>
            </a:r>
          </a:p>
        </p:txBody>
      </p:sp>
    </p:spTree>
    <p:extLst>
      <p:ext uri="{BB962C8B-B14F-4D97-AF65-F5344CB8AC3E}">
        <p14:creationId xmlns:p14="http://schemas.microsoft.com/office/powerpoint/2010/main" val="35383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68924" y="103159"/>
            <a:ext cx="8825310" cy="69712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0722" y="268594"/>
            <a:ext cx="7300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Факультета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Логистики</a:t>
            </a:r>
          </a:p>
          <a:p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92" y="5664250"/>
            <a:ext cx="1635675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5608444" y="1415603"/>
            <a:ext cx="1617855" cy="914400"/>
          </a:xfrm>
          <a:prstGeom prst="rightArrow">
            <a:avLst/>
          </a:prstGeom>
          <a:solidFill>
            <a:srgbClr val="2565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625726" y="2746374"/>
            <a:ext cx="815974" cy="923926"/>
          </a:xfrm>
          <a:prstGeom prst="downArrow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-1980000">
            <a:off x="5363830" y="2503633"/>
            <a:ext cx="975928" cy="1564532"/>
          </a:xfrm>
          <a:prstGeom prst="downArrow">
            <a:avLst/>
          </a:prstGeom>
          <a:solidFill>
            <a:srgbClr val="25656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8186" y="888642"/>
            <a:ext cx="5009882" cy="1880316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Факультет - Национальный центр по подготовке 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высоко-квалифицированных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специалистов логистов и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маркетологов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13063" y="976647"/>
            <a:ext cx="3531137" cy="1880316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требовательность при отборе абитуриентов</a:t>
            </a: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06513" y="3666707"/>
            <a:ext cx="3454400" cy="1880316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компетенций логистов и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маркетологов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60817" y="3535709"/>
            <a:ext cx="3581400" cy="1880316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работодателями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3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7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Приоритетные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400" y="876300"/>
            <a:ext cx="30607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Модернизация образовательного процесса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4524" y="1689605"/>
            <a:ext cx="2564876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работа студентов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06800" y="4350963"/>
            <a:ext cx="31496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Воспитательная работа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50" y="3200910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Организационная структура и кадры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43800" y="3220165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международной мобильности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56500" y="1754263"/>
            <a:ext cx="2533650" cy="124358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работодателями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775200" y="4038600"/>
            <a:ext cx="952500" cy="3556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811463" y="2373617"/>
            <a:ext cx="4699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2811463" y="3327400"/>
            <a:ext cx="485606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061200" y="2311400"/>
            <a:ext cx="4953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32639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11125" y="75756"/>
            <a:ext cx="9434740" cy="752763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4194" y="154426"/>
            <a:ext cx="9297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Модернизация образовательного процесса</a:t>
            </a:r>
          </a:p>
          <a:p>
            <a:pPr lvl="0"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8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sp>
        <p:nvSpPr>
          <p:cNvPr id="7" name="AutoShape 2" descr="C:\Users\SAOvchinnikova\Desktop\%D0%9D%D0%90 %D0%A1%D0%90%D0%99%D0%A2!!\%D1%84%D0%BE%D1%82%D0%BE!!\%D0%BC%D0%B0%D1%80%D0%BA%D0%B5%D1%82%D0%B8%D0%BD%D0%B3\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3" y="5645911"/>
            <a:ext cx="1580977" cy="11857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4085" y="5664250"/>
            <a:ext cx="1822862" cy="11673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7537" y="5645911"/>
            <a:ext cx="1944793" cy="11888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467" y="5645911"/>
            <a:ext cx="1843581" cy="118573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947" y="5645911"/>
            <a:ext cx="2293367" cy="118573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89300" y="2324100"/>
            <a:ext cx="3771900" cy="1714500"/>
          </a:xfrm>
          <a:prstGeom prst="roundRect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роботизация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08400" y="876300"/>
            <a:ext cx="3060700" cy="116205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Актуализация существующих образовательных программ и разработка новых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2100" y="3167856"/>
            <a:ext cx="2600325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программ конкурирующих вузов</a:t>
            </a: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626100" y="4477963"/>
            <a:ext cx="3149600" cy="1097338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Учебно-методическое обеспечение, цифровые технологии образования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7500" y="16692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Лучшие практики зарубежных вузов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72375" y="16565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Непрерывный образовательный процесс от бакалавра до докторанта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46975" y="3180556"/>
            <a:ext cx="2533650" cy="1243589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Практико-ориентированное обучение, сотрудничество с работодателями</a:t>
            </a:r>
          </a:p>
        </p:txBody>
      </p:sp>
      <p:sp>
        <p:nvSpPr>
          <p:cNvPr id="35" name="Стрелка вверх 34"/>
          <p:cNvSpPr/>
          <p:nvPr/>
        </p:nvSpPr>
        <p:spPr>
          <a:xfrm>
            <a:off x="4838700" y="2032000"/>
            <a:ext cx="850900" cy="279400"/>
          </a:xfrm>
          <a:prstGeom prst="up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880100" y="40386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лево 36"/>
          <p:cNvSpPr/>
          <p:nvPr/>
        </p:nvSpPr>
        <p:spPr>
          <a:xfrm>
            <a:off x="2819400" y="2286000"/>
            <a:ext cx="5080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>
            <a:off x="2870200" y="3327400"/>
            <a:ext cx="406400" cy="685800"/>
          </a:xfrm>
          <a:prstGeom prst="lef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061200" y="2311400"/>
            <a:ext cx="4953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7073900" y="3263900"/>
            <a:ext cx="469900" cy="762000"/>
          </a:xfrm>
          <a:prstGeom prst="right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219200" y="4470400"/>
            <a:ext cx="3682999" cy="1066801"/>
          </a:xfrm>
          <a:prstGeom prst="round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Маркетинг абитуриентов и их родителей – школы, колледжи, проект «Юный Логист» и «Юный </a:t>
            </a:r>
            <a:r>
              <a:rPr lang="ru-RU" b="1" dirty="0" err="1" smtClean="0"/>
              <a:t>Маркетолог</a:t>
            </a:r>
            <a:r>
              <a:rPr lang="ru-RU" b="1" dirty="0" smtClean="0"/>
              <a:t>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3568700" y="4013200"/>
            <a:ext cx="952500" cy="457200"/>
          </a:xfrm>
          <a:prstGeom prst="downArrow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ятиугольник 11"/>
          <p:cNvSpPr/>
          <p:nvPr/>
        </p:nvSpPr>
        <p:spPr>
          <a:xfrm>
            <a:off x="105506" y="87295"/>
            <a:ext cx="10539805" cy="764532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4269" y="254000"/>
            <a:ext cx="10341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Мероприятия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рамках модернизации образовательного процесса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6" y="5144432"/>
            <a:ext cx="1609484" cy="168721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54206" y="6492875"/>
            <a:ext cx="2746353" cy="338771"/>
          </a:xfrm>
        </p:spPr>
        <p:txBody>
          <a:bodyPr/>
          <a:lstStyle/>
          <a:p>
            <a:fld id="{D2C8D240-6ADF-4AD4-89B9-0F6330B63D46}" type="slidenum"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9</a:t>
            </a:fld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658" y="-9427"/>
            <a:ext cx="1696018" cy="8923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570" y="5941638"/>
            <a:ext cx="1255284" cy="8630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716" y="5944820"/>
            <a:ext cx="1398980" cy="8521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5389" y="5943874"/>
            <a:ext cx="1557408" cy="854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3448" y="5944480"/>
            <a:ext cx="1563939" cy="8601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3458" y="5955680"/>
            <a:ext cx="1483787" cy="86016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0333" y="5955680"/>
            <a:ext cx="1481067" cy="8585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488" y="5969721"/>
            <a:ext cx="1483096" cy="84449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05506" y="923317"/>
            <a:ext cx="496270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>
              <a:solidFill>
                <a:srgbClr val="25656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593" y="889000"/>
            <a:ext cx="10478163" cy="4708981"/>
          </a:xfrm>
          <a:prstGeom prst="rect">
            <a:avLst/>
          </a:prstGeom>
          <a:solidFill>
            <a:schemeClr val="bg1"/>
          </a:solidFill>
          <a:ln>
            <a:solidFill>
              <a:srgbClr val="256569"/>
            </a:solidFill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Совершенствование существующих и разработка новых ООП (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аборатории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«Логистика» и «Маркетинг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en-US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TMS,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ИТС</a:t>
            </a:r>
            <a:r>
              <a:rPr lang="en-US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WMS, BIG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Роботы и пр.)</a:t>
            </a:r>
            <a:endParaRPr lang="ru-RU" sz="2000" dirty="0" smtClean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Методическое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обеспечение и инновационные технические средства обучения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бучающие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технологии и формы контроля знаний студентов с использованием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цифровых технологий</a:t>
            </a:r>
            <a:endParaRPr lang="ru-RU" sz="2000" dirty="0" smtClean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частие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студентов в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ФИЭБ и олимпиадах</a:t>
            </a:r>
            <a:endParaRPr lang="ru-RU" sz="2000" dirty="0" smtClean="0">
              <a:solidFill>
                <a:srgbClr val="256569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тажировки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т.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зарубежные, программы двойного диплома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ривлечение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 образовательный процесс ведущих руководителей в сфере логистики и маркетинга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рохождение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практики в организациях работодателей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недрение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смешенного обучения с использованием онлайн-курсов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«Инкубатор молодых логистов»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Участие в разработке 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профстандарта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 по логистике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рганизация 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посещения выставок, в том числе «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ТрансРоссия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 и «</a:t>
            </a:r>
            <a:r>
              <a:rPr lang="ru-RU" sz="2000" dirty="0" err="1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СеМАГ</a:t>
            </a:r>
            <a:r>
              <a:rPr lang="ru-RU" sz="2000" dirty="0" smtClean="0">
                <a:solidFill>
                  <a:srgbClr val="256569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ru-RU" sz="2000" dirty="0">
              <a:solidFill>
                <a:srgbClr val="2565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13454</TotalTime>
  <Words>958</Words>
  <Application>Microsoft Office PowerPoint</Application>
  <PresentationFormat>Широкоэкранный</PresentationFormat>
  <Paragraphs>237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 Antiqua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Шаховский Роман Анатольевич</dc:creator>
  <cp:lastModifiedBy>Меркулина Ирина Анатольевна</cp:lastModifiedBy>
  <cp:revision>1048</cp:revision>
  <cp:lastPrinted>2019-06-14T08:26:53Z</cp:lastPrinted>
  <dcterms:created xsi:type="dcterms:W3CDTF">2017-07-18T12:37:54Z</dcterms:created>
  <dcterms:modified xsi:type="dcterms:W3CDTF">2019-06-14T08:30:06Z</dcterms:modified>
</cp:coreProperties>
</file>