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7"/>
  </p:notesMasterIdLst>
  <p:sldIdLst>
    <p:sldId id="307" r:id="rId2"/>
    <p:sldId id="345" r:id="rId3"/>
    <p:sldId id="317" r:id="rId4"/>
    <p:sldId id="318" r:id="rId5"/>
    <p:sldId id="321" r:id="rId6"/>
    <p:sldId id="406" r:id="rId7"/>
    <p:sldId id="407" r:id="rId8"/>
    <p:sldId id="409" r:id="rId9"/>
    <p:sldId id="410" r:id="rId10"/>
    <p:sldId id="438" r:id="rId11"/>
    <p:sldId id="439" r:id="rId12"/>
    <p:sldId id="440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312" r:id="rId21"/>
    <p:sldId id="456" r:id="rId22"/>
    <p:sldId id="481" r:id="rId23"/>
    <p:sldId id="476" r:id="rId24"/>
    <p:sldId id="477" r:id="rId25"/>
    <p:sldId id="478" r:id="rId26"/>
    <p:sldId id="479" r:id="rId27"/>
    <p:sldId id="480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2" r:id="rId43"/>
    <p:sldId id="473" r:id="rId44"/>
    <p:sldId id="474" r:id="rId45"/>
    <p:sldId id="47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67326" autoAdjust="0"/>
  </p:normalViewPr>
  <p:slideViewPr>
    <p:cSldViewPr>
      <p:cViewPr>
        <p:scale>
          <a:sx n="50" d="100"/>
          <a:sy n="50" d="100"/>
        </p:scale>
        <p:origin x="-172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7FA1-3FC7-469C-AC4E-AEA1DCB2B30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3B1A-853C-4CB2-BACB-16BCD4DF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9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Например, ученый </a:t>
            </a:r>
            <a:r>
              <a:rPr lang="ru-RU" dirty="0" err="1" smtClean="0"/>
              <a:t>Джонас</a:t>
            </a:r>
            <a:r>
              <a:rPr lang="ru-RU" dirty="0" smtClean="0"/>
              <a:t> </a:t>
            </a:r>
            <a:r>
              <a:rPr lang="ru-RU" dirty="0" err="1" smtClean="0"/>
              <a:t>Салк</a:t>
            </a:r>
            <a:r>
              <a:rPr lang="ru-RU" dirty="0" smtClean="0"/>
              <a:t> (</a:t>
            </a:r>
            <a:r>
              <a:rPr lang="en-US" dirty="0" smtClean="0"/>
              <a:t>Dr. Jonas Salk, M.D.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dirty="0" smtClean="0"/>
              <a:t>28 октября </a:t>
            </a:r>
            <a:r>
              <a:rPr lang="en-US" dirty="0" smtClean="0"/>
              <a:t> 28, 1914 – </a:t>
            </a:r>
            <a:r>
              <a:rPr lang="ru-RU" dirty="0" smtClean="0"/>
              <a:t>23 июня</a:t>
            </a:r>
            <a:r>
              <a:rPr lang="en-US" dirty="0" smtClean="0"/>
              <a:t>, 1995)</a:t>
            </a:r>
            <a:r>
              <a:rPr lang="ru-RU" dirty="0" smtClean="0"/>
              <a:t>, человек практичный, говорил: «Интуиция может быть улучшена разумом, но разум без интуиции может вывести нас на ложный путь. Нам нужно и то, и другое. </a:t>
            </a:r>
          </a:p>
          <a:p>
            <a:r>
              <a:rPr lang="ru-RU" dirty="0" smtClean="0"/>
              <a:t>Образно говоря, когда у меня появляется интуиция по поводу чего-то, я отправляю ее в отдел логики. </a:t>
            </a:r>
          </a:p>
          <a:p>
            <a:r>
              <a:rPr lang="ru-RU" dirty="0" smtClean="0"/>
              <a:t>После того, как я там все проверил, я снова возвращаю ее на свое рабочее место, чтобы снова увериться, что все так и есть. </a:t>
            </a:r>
          </a:p>
          <a:p>
            <a:r>
              <a:rPr lang="ru-RU" dirty="0" smtClean="0"/>
              <a:t>Разум в одиночку не может </a:t>
            </a:r>
            <a:r>
              <a:rPr lang="en-US" dirty="0" smtClean="0"/>
              <a:t> </a:t>
            </a:r>
            <a:r>
              <a:rPr lang="ru-RU" dirty="0" smtClean="0"/>
              <a:t>служить нам. </a:t>
            </a:r>
          </a:p>
          <a:p>
            <a:r>
              <a:rPr lang="ru-RU" dirty="0" smtClean="0"/>
              <a:t>Интуиция может быть улучшена разумом, но разум без интуиции может вывести нас на ложный путь. Нам нужно и то, и другое. </a:t>
            </a:r>
          </a:p>
          <a:p>
            <a:r>
              <a:rPr lang="ru-RU" dirty="0" smtClean="0"/>
              <a:t>Образно говоря, когда у меня появляется интуиция по поводу чего-то, я отправляю ее в отдел логики. После того, как я там все проверил, я снова возвращаю ее на свое рабочее место, чтобы снова увериться, что все так и есть. </a:t>
            </a:r>
          </a:p>
          <a:p>
            <a:r>
              <a:rPr lang="ru-RU" b="1" dirty="0" smtClean="0"/>
              <a:t>«Во всем, что мы делаем присутствует искусство и наука»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Джонас</a:t>
            </a:r>
            <a:r>
              <a:rPr lang="ru-RU" dirty="0" smtClean="0"/>
              <a:t> </a:t>
            </a:r>
            <a:r>
              <a:rPr lang="ru-RU" dirty="0" err="1" smtClean="0"/>
              <a:t>Салк</a:t>
            </a:r>
            <a:r>
              <a:rPr lang="ru-RU" dirty="0" smtClean="0"/>
              <a:t> (американский исследователь и вирусолог, известный как разработчик первой вакцины против полиомиелита), работая </a:t>
            </a:r>
            <a:r>
              <a:rPr lang="ru-RU" dirty="0"/>
              <a:t>над </a:t>
            </a:r>
            <a:r>
              <a:rPr lang="ru-RU" dirty="0" smtClean="0"/>
              <a:t>вакциной, </a:t>
            </a:r>
            <a:r>
              <a:rPr lang="ru-RU" dirty="0"/>
              <a:t>представлял </a:t>
            </a:r>
            <a:r>
              <a:rPr lang="ru-RU" dirty="0" smtClean="0"/>
              <a:t>себя вирусом полиомиелита, чтобы почувствовать, как на вирус можно воздействовать.</a:t>
            </a:r>
          </a:p>
          <a:p>
            <a:endParaRPr lang="ru-RU" dirty="0" smtClean="0"/>
          </a:p>
        </p:txBody>
      </p:sp>
      <p:sp>
        <p:nvSpPr>
          <p:cNvPr id="7" name="Образ слайда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9427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Многие из вас управляют автомобилем. Вам никогда не приходило в голову, что основные узлы управления можно сгруппировать в 10 категорий, которые при езде нуждаются в контроле.</a:t>
            </a:r>
          </a:p>
          <a:p>
            <a:pPr eaLnBrk="1" hangingPunct="1"/>
            <a:r>
              <a:rPr lang="ru-RU" smtClean="0"/>
              <a:t>На самом деле это не догадка. Специалисты, занимающиеся эргономикой авто, стараются также придерживаться этого правила.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Вы бы сразу сориентировались бы в такой ситуации? Ответ очевиден. А ведь ваш автомобиль мог бы быть и таким!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Многие могут сказать, что автомобиль - простое средство. Другое дело самолет. Однако в гражданской авиации, пилотов двое, а органы управления также разбиты на 10 блоков. </a:t>
            </a:r>
          </a:p>
          <a:p>
            <a:pPr eaLnBrk="1" hangingPunct="1"/>
            <a:r>
              <a:rPr lang="ru-RU" smtClean="0"/>
              <a:t>В военной авиации это невозможно. Там используется техника переключения внимания. Именно этим многие специалисты объясняют огромную моральную и физическую перегрузку летчиков, которые, как известно, очень рано уходят на пенсию.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Вам знакома эта картина?  А ведь для нас именно рабочий стол является аналогом кабины летчиков.</a:t>
            </a:r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i="1" smtClean="0"/>
              <a:t>Известен случай, когда ноутбук был списан за 6 месяцев до того, как его откопали из-под завалов бумаг. Анекдотический, но реальный случай. Я долго думал: « А почему именно полгода-то?» И нашел объяснение. Как часто разбирается рабочий стол? 2 раза: перед отпуском и перед новым годом.</a:t>
            </a:r>
            <a:r>
              <a:rPr lang="ru-RU" smtClean="0"/>
              <a:t> </a:t>
            </a:r>
            <a:r>
              <a:rPr lang="ru-RU" b="1" smtClean="0"/>
              <a:t>Исследование показало, что на поиск бумаг руководители порой тратят около 6 недель чистого времени в год!!!</a:t>
            </a:r>
          </a:p>
          <a:p>
            <a:pPr eaLnBrk="1" hangingPunct="1"/>
            <a:endParaRPr lang="ru-RU" b="1" i="1" smtClean="0"/>
          </a:p>
          <a:p>
            <a:pPr eaLnBrk="1" hangingPunct="1"/>
            <a:r>
              <a:rPr lang="ru-RU" i="1" smtClean="0"/>
              <a:t>Упражнение: напишите 3 причины завалов на столе. Поменяйтесь листами и напишите к чему это может привести.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01600" indent="-101600" eaLnBrk="1" hangingPunct="1"/>
            <a:r>
              <a:rPr lang="ru-RU" smtClean="0"/>
              <a:t>Те люди, которые забывают о степени загрузки сознания и предсознания, </a:t>
            </a:r>
            <a:r>
              <a:rPr lang="ru-RU" b="1" smtClean="0"/>
              <a:t>испытывают постоянное перенапряжение</a:t>
            </a:r>
            <a:r>
              <a:rPr lang="ru-RU" smtClean="0"/>
              <a:t>, п</a:t>
            </a:r>
            <a:r>
              <a:rPr lang="ru-RU" smtClean="0">
                <a:solidFill>
                  <a:srgbClr val="000000"/>
                </a:solidFill>
              </a:rPr>
              <a:t>оследствия которого могут оказаться очень плачевными. </a:t>
            </a:r>
          </a:p>
          <a:p>
            <a:pPr marL="101600" indent="-101600" eaLnBrk="1" hangingPunct="1"/>
            <a:endParaRPr lang="ru-RU" smtClean="0">
              <a:solidFill>
                <a:srgbClr val="000000"/>
              </a:solidFill>
            </a:endParaRPr>
          </a:p>
          <a:p>
            <a:pPr marL="101600" indent="-101600" eaLnBrk="1" hangingPunct="1"/>
            <a:r>
              <a:rPr lang="ru-RU" smtClean="0">
                <a:solidFill>
                  <a:srgbClr val="000000"/>
                </a:solidFill>
              </a:rPr>
              <a:t>В </a:t>
            </a:r>
            <a:r>
              <a:rPr lang="ru-RU" b="1" smtClean="0">
                <a:solidFill>
                  <a:srgbClr val="000000"/>
                </a:solidFill>
              </a:rPr>
              <a:t>лучшем случае вам будет трудно "включить" свой мозг </a:t>
            </a:r>
            <a:r>
              <a:rPr lang="ru-RU" smtClean="0">
                <a:solidFill>
                  <a:srgbClr val="000000"/>
                </a:solidFill>
              </a:rPr>
              <a:t> и творчески подойти к решению той или иной проблемы.</a:t>
            </a:r>
          </a:p>
          <a:p>
            <a:pPr marL="101600" indent="-101600" eaLnBrk="1" hangingPunct="1"/>
            <a:r>
              <a:rPr lang="ru-RU" smtClean="0">
                <a:solidFill>
                  <a:srgbClr val="000000"/>
                </a:solidFill>
              </a:rPr>
              <a:t>В </a:t>
            </a:r>
            <a:r>
              <a:rPr lang="ru-RU" b="1" smtClean="0">
                <a:solidFill>
                  <a:srgbClr val="000000"/>
                </a:solidFill>
              </a:rPr>
              <a:t>худшем случае страдает здоровье</a:t>
            </a:r>
            <a:r>
              <a:rPr lang="ru-RU" smtClean="0">
                <a:solidFill>
                  <a:srgbClr val="000000"/>
                </a:solidFill>
              </a:rPr>
              <a:t> и ощущение благополучия.</a:t>
            </a:r>
            <a:endParaRPr lang="ru-RU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Принципы работы сознания и предсознания можно применить и в организации рабочего места.</a:t>
            </a:r>
          </a:p>
          <a:p>
            <a:pPr eaLnBrk="1" hangingPunct="1"/>
            <a:r>
              <a:rPr lang="ru-RU" smtClean="0"/>
              <a:t>Мы видим, что человек работает с одним документом. Остальные бумаги не разбросаны на столе, а размещены в виде архивов, каждый из которых состоит максимум из 10 разделов.</a:t>
            </a:r>
          </a:p>
          <a:p>
            <a:pPr eaLnBrk="1" hangingPunct="1"/>
            <a:r>
              <a:rPr lang="ru-RU" smtClean="0"/>
              <a:t>Мы видим </a:t>
            </a:r>
            <a:r>
              <a:rPr lang="ru-RU" b="1" smtClean="0"/>
              <a:t>рабочий архив - архив в рабочем столе</a:t>
            </a:r>
            <a:r>
              <a:rPr lang="ru-RU" smtClean="0"/>
              <a:t>. Там лежат бумаги, над которыми вы сейчас работаете.</a:t>
            </a:r>
          </a:p>
          <a:p>
            <a:pPr eaLnBrk="1" hangingPunct="1"/>
            <a:r>
              <a:rPr lang="ru-RU" b="1" smtClean="0"/>
              <a:t>Ближний архив, находящийся на расстоянии вытянутой руки</a:t>
            </a:r>
            <a:r>
              <a:rPr lang="ru-RU" smtClean="0"/>
              <a:t>, для дел, к которым вы постоянно обращаетесь.</a:t>
            </a:r>
          </a:p>
          <a:p>
            <a:pPr eaLnBrk="1" hangingPunct="1"/>
            <a:r>
              <a:rPr lang="ru-RU" b="1" smtClean="0"/>
              <a:t>Дальний архив, находящийся в некотором отдалении</a:t>
            </a:r>
            <a:r>
              <a:rPr lang="ru-RU" smtClean="0"/>
              <a:t> для завершенных дел, к которым вы редко обращаетесь. Для того, чтобы не засорять его разместите его в некотором отдалении от стола. То есть вы должны будете пройти пару шагов для работы с ним. К тому же вам не будут мешать коллеги, которые, возможно, также будут работать с ним.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Для простоты визуального восприятия</a:t>
            </a:r>
            <a:r>
              <a:rPr lang="ru-RU" smtClean="0"/>
              <a:t>, обозначьте каждую категорию архивов </a:t>
            </a:r>
            <a:r>
              <a:rPr lang="ru-RU" b="1" smtClean="0"/>
              <a:t>отдельным цветом</a:t>
            </a:r>
            <a:r>
              <a:rPr lang="ru-RU" smtClean="0"/>
              <a:t>, а сами архивы организуйте </a:t>
            </a:r>
            <a:r>
              <a:rPr lang="ru-RU" b="1" smtClean="0"/>
              <a:t>в соответствии с вашими ключевыми областями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400" smtClean="0"/>
              <a:t>Прежде чем говорить о концепции личной эффективности, необходимо определить, а что же такое «эффективность».</a:t>
            </a:r>
          </a:p>
          <a:p>
            <a:pPr eaLnBrk="1" hangingPunct="1"/>
            <a:r>
              <a:rPr lang="ru-RU" sz="1400" smtClean="0"/>
              <a:t>Мы по сто раз на дню слышим этот термин, употребляем его сами. Давайте попробуем сформулировать это определение </a:t>
            </a:r>
            <a:r>
              <a:rPr lang="ru-RU" sz="1400" i="1" smtClean="0"/>
              <a:t>(опрос).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200" smtClean="0"/>
              <a:t>Основной треугольник менеджмента (Британской академии наук, как его еще называют) выглядит так:</a:t>
            </a:r>
          </a:p>
          <a:p>
            <a:pPr eaLnBrk="1" hangingPunct="1">
              <a:buFontTx/>
              <a:buChar char="•"/>
            </a:pPr>
            <a:r>
              <a:rPr lang="ru-RU" sz="1200" smtClean="0"/>
              <a:t> организацию можно представить в виде треугольника, который во главе имеет </a:t>
            </a:r>
            <a:r>
              <a:rPr lang="ru-RU" sz="1200" b="1" smtClean="0"/>
              <a:t>цели </a:t>
            </a:r>
            <a:endParaRPr lang="ru-RU" sz="1200" smtClean="0"/>
          </a:p>
          <a:p>
            <a:pPr eaLnBrk="1" hangingPunct="1">
              <a:buFontTx/>
              <a:buChar char="•"/>
            </a:pPr>
            <a:r>
              <a:rPr lang="ru-RU" sz="1200" smtClean="0"/>
              <a:t> на входе мы имеем </a:t>
            </a:r>
            <a:r>
              <a:rPr lang="ru-RU" sz="1200" b="1" smtClean="0"/>
              <a:t>ресурсы</a:t>
            </a:r>
          </a:p>
          <a:p>
            <a:pPr eaLnBrk="1" hangingPunct="1">
              <a:buFontTx/>
              <a:buChar char="•"/>
            </a:pPr>
            <a:r>
              <a:rPr lang="ru-RU" sz="1200" smtClean="0"/>
              <a:t> в результате деятельности мы имеем </a:t>
            </a:r>
            <a:r>
              <a:rPr lang="ru-RU" sz="1200" b="1" smtClean="0"/>
              <a:t>продукт</a:t>
            </a:r>
            <a:r>
              <a:rPr lang="ru-RU" sz="1200" smtClean="0"/>
              <a:t> (выход)</a:t>
            </a:r>
          </a:p>
          <a:p>
            <a:pPr eaLnBrk="1" hangingPunct="1">
              <a:buFontTx/>
              <a:buChar char="•"/>
            </a:pPr>
            <a:endParaRPr lang="ru-RU" sz="1200" smtClean="0"/>
          </a:p>
          <a:p>
            <a:pPr eaLnBrk="1" hangingPunct="1"/>
            <a:r>
              <a:rPr lang="ru-RU" sz="1200" smtClean="0"/>
              <a:t>Рассматривая различные комбинации, можно сказать, что:</a:t>
            </a:r>
          </a:p>
          <a:p>
            <a:pPr eaLnBrk="1" hangingPunct="1">
              <a:buFontTx/>
              <a:buChar char="•"/>
            </a:pPr>
            <a:r>
              <a:rPr lang="ru-RU" sz="1200" smtClean="0"/>
              <a:t> Отношение полученного результата к поставленной цели - </a:t>
            </a:r>
            <a:r>
              <a:rPr lang="ru-RU" sz="1200" b="1" smtClean="0"/>
              <a:t>результативность</a:t>
            </a:r>
            <a:endParaRPr lang="ru-RU" sz="1200" smtClean="0"/>
          </a:p>
          <a:p>
            <a:pPr eaLnBrk="1" hangingPunct="1">
              <a:buFontTx/>
              <a:buChar char="•"/>
            </a:pPr>
            <a:r>
              <a:rPr lang="ru-RU" sz="1200" smtClean="0"/>
              <a:t> Отношение входящих ресурсов к поставленной цели - </a:t>
            </a:r>
            <a:r>
              <a:rPr lang="ru-RU" sz="1200" b="1" smtClean="0"/>
              <a:t>экономичность</a:t>
            </a:r>
            <a:endParaRPr lang="ru-RU" sz="1200" smtClean="0"/>
          </a:p>
          <a:p>
            <a:pPr eaLnBrk="1" hangingPunct="1">
              <a:buFontTx/>
              <a:buChar char="•"/>
            </a:pPr>
            <a:r>
              <a:rPr lang="ru-RU" sz="1200" smtClean="0"/>
              <a:t> </a:t>
            </a:r>
            <a:r>
              <a:rPr lang="ru-RU" sz="1400" b="1" smtClean="0"/>
              <a:t>ЭФФЕКТИВНОСТЬ- соотношение полученного результата к затраченным ресурсам.</a:t>
            </a:r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r>
              <a:rPr lang="ru-RU" sz="1200" smtClean="0"/>
              <a:t>Стоит заметить, что без поставленных целей все эти понятия не имеют смысла!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400" smtClean="0"/>
              <a:t>Бывает так, что человек, имея четко поставленные цели </a:t>
            </a:r>
            <a:r>
              <a:rPr lang="ru-RU" sz="1400" i="1" smtClean="0"/>
              <a:t>(установить цели на фланелевой доске),</a:t>
            </a:r>
            <a:r>
              <a:rPr lang="ru-RU" sz="1400" smtClean="0"/>
              <a:t>  приходит на работу и на него сваливается привычное громадье дел </a:t>
            </a:r>
            <a:r>
              <a:rPr lang="ru-RU" sz="1400" i="1" smtClean="0"/>
              <a:t>(хаотично расположить на доске задачи и мероприятия)</a:t>
            </a:r>
            <a:r>
              <a:rPr lang="ru-RU" sz="1400" smtClean="0"/>
              <a:t>. И не всегда понятно, что ведет к достижению цели, а что уводит прочь.</a:t>
            </a:r>
          </a:p>
          <a:p>
            <a:pPr eaLnBrk="1" hangingPunct="1"/>
            <a:r>
              <a:rPr lang="ru-RU" sz="1400" smtClean="0"/>
              <a:t>Отсутствие структуры в делах никогда не позволит вам достигнуть поставленных целей, а лишь позволит выполнить мероприятия. </a:t>
            </a:r>
          </a:p>
          <a:p>
            <a:pPr eaLnBrk="1" hangingPunct="1"/>
            <a:r>
              <a:rPr lang="ru-RU" sz="1400" smtClean="0"/>
              <a:t>Каковы же предпосылки для достижения результатов?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400" smtClean="0"/>
              <a:t>Для достижения результатов необходимо не просто делать лучше и быстрее: </a:t>
            </a:r>
            <a:r>
              <a:rPr lang="ru-RU" sz="1400" b="1" smtClean="0"/>
              <a:t>необходимо делать то, что нужно</a:t>
            </a:r>
            <a:r>
              <a:rPr lang="ru-RU" sz="1400" smtClean="0"/>
              <a:t>. </a:t>
            </a:r>
            <a:r>
              <a:rPr lang="ru-RU" b="1" i="1" smtClean="0"/>
              <a:t>«Мудр тот, кто делает не много, а нужное» Эсхилл.  </a:t>
            </a:r>
            <a:r>
              <a:rPr lang="ru-RU" sz="1400" smtClean="0"/>
              <a:t>Нелепо делать быстро и хорошо бесполезные вещи. </a:t>
            </a:r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1400" smtClean="0"/>
              <a:t>Для начала надо осознать А ЧТО ЖЕ ИМЕННО НАДО ДЕЛАТЬ. Часто бывает, что </a:t>
            </a:r>
            <a:r>
              <a:rPr lang="ru-RU" sz="1400" b="1" smtClean="0"/>
              <a:t>мы «за деревьями не видим леса»</a:t>
            </a:r>
            <a:r>
              <a:rPr lang="ru-RU" sz="1400" smtClean="0"/>
              <a:t>, то есть за рядом мероприятий </a:t>
            </a:r>
            <a:r>
              <a:rPr lang="ru-RU" sz="1400" b="1" smtClean="0"/>
              <a:t>забываем про цели</a:t>
            </a:r>
            <a:r>
              <a:rPr lang="ru-RU" sz="1400" smtClean="0"/>
              <a:t>. Это происходит при отсутствии системности задач и мероприятий </a:t>
            </a:r>
            <a:r>
              <a:rPr lang="ru-RU" sz="1400" i="1" smtClean="0"/>
              <a:t>(аппеляция на доску).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Еще один эксперт в области интуиции и логики - доктор Марша Эмери, которая посвятила свою жизнь изучению вопросов интуиции.</a:t>
            </a:r>
            <a:r>
              <a:rPr lang="ru-RU" baseline="0" dirty="0" smtClean="0"/>
              <a:t> Она </a:t>
            </a:r>
            <a:r>
              <a:rPr lang="ru-RU" dirty="0" smtClean="0"/>
              <a:t>утверждает, что у нас нет опыта слушать и слышать наш интуитивный мозг: «Ясно, что решение проблем и принятие решений – это интеграция, союз вашей интуиции с логикой». </a:t>
            </a:r>
          </a:p>
          <a:p>
            <a:r>
              <a:rPr lang="ru-RU" dirty="0" smtClean="0"/>
              <a:t>Творческих людей как раз и интересует умение опираться и</a:t>
            </a:r>
            <a:r>
              <a:rPr lang="ru-RU" baseline="0" dirty="0" smtClean="0"/>
              <a:t> интегрировать интуицию и логику.</a:t>
            </a:r>
          </a:p>
          <a:p>
            <a:pPr defTabSz="457109"/>
            <a:r>
              <a:rPr lang="ru-RU" dirty="0" smtClean="0"/>
              <a:t>Интуиция подскажет «думающему мозгу», на что еще надо посмотреть.</a:t>
            </a:r>
            <a:r>
              <a:rPr lang="en-US" dirty="0" smtClean="0"/>
              <a:t> </a:t>
            </a:r>
            <a:r>
              <a:rPr lang="ru-RU" b="1" dirty="0" smtClean="0"/>
              <a:t>Важно, чтобы интуиция и логика работали вместе. Такой союз помогает мыслить системно!</a:t>
            </a:r>
          </a:p>
          <a:p>
            <a:r>
              <a:rPr lang="ru-RU" baseline="0" dirty="0" smtClean="0"/>
              <a:t>Подчеркните, что на нашем курсе мы отводим особое внимание </a:t>
            </a:r>
            <a:r>
              <a:rPr lang="ru-RU" b="1" baseline="0" dirty="0" smtClean="0"/>
              <a:t>практическим аспектам анализа логики и системности</a:t>
            </a:r>
            <a:r>
              <a:rPr lang="ru-RU" baseline="0" dirty="0" smtClean="0"/>
              <a:t>. Это главная тема нашей программы.  Мы только напоминаем, что на практике неплохо уметь инкорпорировать интуицию в логические умозаключения. </a:t>
            </a:r>
            <a:r>
              <a:rPr lang="ru-RU" u="sng" baseline="0" dirty="0" smtClean="0"/>
              <a:t>Но это не вопрос сегодняшней программы</a:t>
            </a:r>
            <a:r>
              <a:rPr lang="ru-RU" baseline="0" dirty="0" smtClean="0"/>
              <a:t>. Это призыв к постоянному совершенствованию, постоянному развитию.</a:t>
            </a:r>
          </a:p>
          <a:p>
            <a:r>
              <a:rPr lang="ru-RU" dirty="0" smtClean="0"/>
              <a:t>Сложность изучения данной темы состоит в том, что и интуитивный и логический мозг имеют очень много граней.</a:t>
            </a:r>
          </a:p>
          <a:p>
            <a:r>
              <a:rPr lang="ru-RU" b="1" dirty="0" smtClean="0"/>
              <a:t>Логический мозг </a:t>
            </a:r>
            <a:r>
              <a:rPr lang="ru-RU" dirty="0" smtClean="0"/>
              <a:t>Марша характеризует, как «Скажи мне», а </a:t>
            </a:r>
            <a:r>
              <a:rPr lang="ru-RU" b="1" dirty="0" smtClean="0"/>
              <a:t>интуитивный</a:t>
            </a:r>
            <a:r>
              <a:rPr lang="ru-RU" dirty="0" smtClean="0"/>
              <a:t> – «Покажи мне». Это графика. Это мозг, который визуализирует и проецирует идею в будущее. </a:t>
            </a:r>
          </a:p>
          <a:p>
            <a:r>
              <a:rPr lang="ru-RU" dirty="0" smtClean="0"/>
              <a:t>«Таким образом, - говорит она, у нас есть логический мозг, который все просчитывает, осуществляет повседневную работу, чтобы мы держались правильного направления и интуитивный мозг, который показывает нам картину того, что должно произойти».</a:t>
            </a:r>
          </a:p>
          <a:p>
            <a:pPr defTabSz="457109"/>
            <a:r>
              <a:rPr lang="ru-RU" dirty="0" smtClean="0"/>
              <a:t>Повторите,</a:t>
            </a:r>
            <a:r>
              <a:rPr lang="ru-RU" baseline="0" dirty="0" smtClean="0"/>
              <a:t> что с</a:t>
            </a:r>
            <a:r>
              <a:rPr lang="ru-RU" dirty="0" smtClean="0"/>
              <a:t>егодня и завтра мы уделим много внимания </a:t>
            </a:r>
            <a:r>
              <a:rPr lang="ru-RU" b="1" dirty="0" smtClean="0"/>
              <a:t>практическим аспектам </a:t>
            </a:r>
            <a:r>
              <a:rPr lang="ru-RU" dirty="0" smtClean="0"/>
              <a:t>проведения анализа вообще и </a:t>
            </a:r>
            <a:r>
              <a:rPr lang="en-US" dirty="0" smtClean="0"/>
              <a:t>SWOT-</a:t>
            </a:r>
            <a:r>
              <a:rPr lang="ru-RU" dirty="0" smtClean="0"/>
              <a:t>анализа,</a:t>
            </a:r>
            <a:r>
              <a:rPr lang="ru-RU" baseline="0" dirty="0" smtClean="0"/>
              <a:t> в частности</a:t>
            </a:r>
            <a:r>
              <a:rPr lang="ru-RU" dirty="0" smtClean="0"/>
              <a:t>. При этом нам хотелось бы, чтобы участники не забывали и о роли интуиции</a:t>
            </a:r>
            <a:r>
              <a:rPr lang="ru-RU" baseline="0" dirty="0" smtClean="0"/>
              <a:t> при проведении аналитической работы. </a:t>
            </a:r>
            <a:endParaRPr lang="ru-RU" dirty="0" smtClean="0"/>
          </a:p>
          <a:p>
            <a:pPr defTabSz="457109"/>
            <a:endParaRPr lang="ru-RU" b="1" baseline="0" dirty="0" smtClean="0"/>
          </a:p>
          <a:p>
            <a:pPr defTabSz="457109"/>
            <a:r>
              <a:rPr lang="ru-RU" b="1" baseline="0" dirty="0" smtClean="0"/>
              <a:t>Переход к следующему слайду:</a:t>
            </a:r>
            <a:r>
              <a:rPr lang="ru-RU" baseline="0" dirty="0" smtClean="0"/>
              <a:t> </a:t>
            </a:r>
          </a:p>
          <a:p>
            <a:pPr defTabSz="457109"/>
            <a:r>
              <a:rPr lang="ru-RU" baseline="0" dirty="0" smtClean="0"/>
              <a:t>Именно поэтому все программы, которые создавались специально для развития персонала Конгломерата и ФК Уралсиб имели своей целью дать широкий набор знаний и навыков как в области эффективности, так  и для развития творческих, интуитивных способностей, чтобы способствовать развитию людей, осознанно относящихся к бизнесу и жизни в целом, так как </a:t>
            </a:r>
            <a:r>
              <a:rPr lang="ru-RU" u="sng" baseline="0" dirty="0" smtClean="0"/>
              <a:t>(Прочитайте следующий слайд)</a:t>
            </a:r>
          </a:p>
          <a:p>
            <a:endParaRPr lang="ru-RU" dirty="0" smtClean="0"/>
          </a:p>
        </p:txBody>
      </p:sp>
      <p:sp>
        <p:nvSpPr>
          <p:cNvPr id="5" name="Образ слайда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63729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400" smtClean="0"/>
              <a:t>Вопрос: как Менделеев открыл свою таблицу? Да, он открыл ее во сне, но это было не случайностью. Это результат работы подсознания. Главная его заслуга: он структурировал элементы и </a:t>
            </a:r>
            <a:r>
              <a:rPr lang="ru-RU" sz="1400" b="1" smtClean="0"/>
              <a:t>объяснил</a:t>
            </a:r>
            <a:r>
              <a:rPr lang="ru-RU" sz="1400" smtClean="0"/>
              <a:t> взаимосвязи между ними. Он ничего не поменял в природе, он только </a:t>
            </a:r>
            <a:r>
              <a:rPr lang="ru-RU" sz="1400" b="1" smtClean="0"/>
              <a:t>системно показал</a:t>
            </a:r>
            <a:r>
              <a:rPr lang="ru-RU" sz="1400" smtClean="0"/>
              <a:t> существующие закономерности. </a:t>
            </a:r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1400" smtClean="0"/>
              <a:t>Системность подхода заключается в объединении задач и мероприятий на </a:t>
            </a:r>
            <a:r>
              <a:rPr lang="ru-RU" sz="1400" b="1" smtClean="0"/>
              <a:t>логические группы</a:t>
            </a:r>
            <a:r>
              <a:rPr lang="ru-RU" sz="1400" smtClean="0"/>
              <a:t> </a:t>
            </a:r>
            <a:r>
              <a:rPr lang="ru-RU" sz="1400" i="1" smtClean="0"/>
              <a:t>(упорядочить на доске)</a:t>
            </a:r>
            <a:r>
              <a:rPr lang="ru-RU" sz="1400" smtClean="0"/>
              <a:t>. Надо дать </a:t>
            </a:r>
            <a:r>
              <a:rPr lang="ru-RU" sz="1400" b="1" smtClean="0"/>
              <a:t>названия</a:t>
            </a:r>
            <a:r>
              <a:rPr lang="ru-RU" sz="1400" smtClean="0"/>
              <a:t> этим группам - ключевым областям. КО - главные области деятельности, в которых необходимо достичь результатов </a:t>
            </a:r>
            <a:r>
              <a:rPr lang="ru-RU" sz="1400" i="1" smtClean="0"/>
              <a:t>(добавить КО)</a:t>
            </a:r>
            <a:r>
              <a:rPr lang="ru-RU" sz="1400" smtClean="0"/>
              <a:t>. Все вместе это называется </a:t>
            </a:r>
            <a:r>
              <a:rPr lang="ru-RU" sz="1400" b="1" smtClean="0"/>
              <a:t>«базой для принятия решений»</a:t>
            </a:r>
            <a:r>
              <a:rPr lang="ru-RU" sz="1400" smtClean="0"/>
              <a:t>.</a:t>
            </a:r>
            <a:r>
              <a:rPr lang="ru-RU" smtClean="0"/>
              <a:t> </a:t>
            </a:r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1400" smtClean="0"/>
              <a:t>«Фантомные элементы» таблицы часто встречаются и в организации. Проблема или направление есть, а ими никто не занимается.</a:t>
            </a: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6925"/>
            <a:ext cx="4275138" cy="3205163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Обычно органайзеры используют для случайных записей безо всякой системности. Вот </a:t>
            </a:r>
            <a:r>
              <a:rPr lang="ru-RU" b="1" smtClean="0"/>
              <a:t>скан с реального органайзера</a:t>
            </a:r>
            <a:r>
              <a:rPr lang="ru-RU" smtClean="0"/>
              <a:t> одного нашего клиента – довольно солидного бизнесмена.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Думаю, что такой органайзер </a:t>
            </a:r>
            <a:r>
              <a:rPr lang="ru-RU" b="1" smtClean="0"/>
              <a:t>не поможет в достижении результатов и реализации целей</a:t>
            </a:r>
            <a:r>
              <a:rPr lang="ru-RU" smtClean="0"/>
              <a:t>, а уведет владельца в другую сторону.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6725" cy="32067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А бывает, что сюда же и крупные задачи записываем.</a:t>
            </a:r>
          </a:p>
          <a:p>
            <a:pPr eaLnBrk="1" hangingPunct="1"/>
            <a:r>
              <a:rPr lang="ru-RU" smtClean="0"/>
              <a:t>И это становится базой для принятия решений человека. Вот так она выглядит.</a:t>
            </a:r>
          </a:p>
          <a:p>
            <a:pPr eaLnBrk="1" hangingPunct="1"/>
            <a:r>
              <a:rPr lang="ru-RU" smtClean="0"/>
              <a:t>Чем больше бумажек, тем больше ФХ, тем больше вероятность запутаться в мелочах и упустить главное - оказаться в плену текучки.</a:t>
            </a:r>
          </a:p>
          <a:p>
            <a:pPr eaLnBrk="1" hangingPunct="1"/>
            <a:r>
              <a:rPr lang="ru-RU" smtClean="0"/>
              <a:t>Вывод: мелочи должны быть отделены от сложных задач.</a:t>
            </a:r>
          </a:p>
          <a:p>
            <a:pPr eaLnBrk="1" hangingPunct="1"/>
            <a:r>
              <a:rPr lang="ru-RU" smtClean="0"/>
              <a:t>Как все это можно оформить, чтобы избежать подобной картины.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Словом, таким людям их дела и обязанности представляются </a:t>
            </a:r>
            <a:r>
              <a:rPr lang="ru-RU" b="1" smtClean="0">
                <a:solidFill>
                  <a:srgbClr val="000000"/>
                </a:solidFill>
              </a:rPr>
              <a:t>кучей еловых иголок</a:t>
            </a:r>
            <a:r>
              <a:rPr lang="ru-RU" smtClean="0">
                <a:solidFill>
                  <a:srgbClr val="000000"/>
                </a:solidFill>
              </a:rPr>
              <a:t>. </a:t>
            </a:r>
          </a:p>
          <a:p>
            <a:pPr eaLnBrk="1" hangingPunct="1"/>
            <a:endParaRPr lang="ru-RU" smtClean="0">
              <a:solidFill>
                <a:srgbClr val="000000"/>
              </a:solidFill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Для того, чтобы каждая иголка была на своем месте, </a:t>
            </a:r>
            <a:r>
              <a:rPr lang="ru-RU" b="1" smtClean="0">
                <a:solidFill>
                  <a:srgbClr val="000000"/>
                </a:solidFill>
              </a:rPr>
              <a:t>необходимо иметь каркас</a:t>
            </a:r>
            <a:r>
              <a:rPr lang="ru-RU" smtClean="0">
                <a:solidFill>
                  <a:srgbClr val="000000"/>
                </a:solidFill>
              </a:rPr>
              <a:t>. Просто </a:t>
            </a:r>
            <a:r>
              <a:rPr lang="ru-RU" b="1" smtClean="0">
                <a:solidFill>
                  <a:srgbClr val="000000"/>
                </a:solidFill>
              </a:rPr>
              <a:t>присмотритесь к деревьям и тому, из чего они состоят</a:t>
            </a:r>
            <a:r>
              <a:rPr lang="ru-RU" smtClean="0">
                <a:solidFill>
                  <a:srgbClr val="000000"/>
                </a:solidFill>
              </a:rPr>
              <a:t>: когда Вы любуетесь красивым деревом, Вы восхищаетесь и его общим видом, и отдельными ветками. Как здорово все придумано в природе!</a:t>
            </a:r>
            <a:endParaRPr lang="ru-RU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ru-RU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Распределите свои "иголки-мероприятия"</a:t>
            </a:r>
            <a:r>
              <a:rPr lang="ru-RU" smtClean="0">
                <a:solidFill>
                  <a:srgbClr val="000000"/>
                </a:solidFill>
              </a:rPr>
              <a:t> на дереве так, чтобы иметь представление о делах в целом и в частности.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Ствол - это главные цели</a:t>
            </a:r>
            <a:r>
              <a:rPr lang="ru-RU" smtClean="0">
                <a:solidFill>
                  <a:srgbClr val="000000"/>
                </a:solidFill>
              </a:rPr>
              <a:t> в вашей личной жизни и на работе - ваши жизненные цели.</a:t>
            </a:r>
          </a:p>
          <a:p>
            <a:pPr eaLnBrk="1" hangingPunct="1"/>
            <a:endParaRPr lang="ru-RU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b="1" smtClean="0">
                <a:solidFill>
                  <a:srgbClr val="000000"/>
                </a:solidFill>
                <a:latin typeface="Courier New" pitchFamily="49" charset="0"/>
              </a:rPr>
              <a:t>Ветви - ключевые области. </a:t>
            </a:r>
            <a:r>
              <a:rPr lang="ru-RU" smtClean="0">
                <a:solidFill>
                  <a:srgbClr val="000000"/>
                </a:solidFill>
                <a:latin typeface="Courier New" pitchFamily="49" charset="0"/>
              </a:rPr>
              <a:t>То есть те важнейшие области, на которых Вам нужно сосредоточить усилия, чтобы достичь своих целей.</a:t>
            </a:r>
          </a:p>
          <a:p>
            <a:pPr eaLnBrk="1" hangingPunct="1"/>
            <a:endParaRPr lang="ru-RU" b="1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ru-RU" b="1" smtClean="0">
                <a:solidFill>
                  <a:srgbClr val="000000"/>
                </a:solidFill>
                <a:latin typeface="Courier New" pitchFamily="49" charset="0"/>
              </a:rPr>
              <a:t>Веточки - основные задачи</a:t>
            </a:r>
            <a:r>
              <a:rPr lang="ru-RU" smtClean="0">
                <a:solidFill>
                  <a:srgbClr val="000000"/>
                </a:solidFill>
                <a:latin typeface="Courier New" pitchFamily="49" charset="0"/>
              </a:rPr>
              <a:t>, которые необходимо решать в каждой из ключевых областей.</a:t>
            </a:r>
          </a:p>
          <a:p>
            <a:pPr eaLnBrk="1" hangingPunct="1"/>
            <a:endParaRPr lang="ru-RU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b="1" smtClean="0">
                <a:solidFill>
                  <a:srgbClr val="000000"/>
                </a:solidFill>
                <a:latin typeface="Courier New" pitchFamily="49" charset="0"/>
              </a:rPr>
              <a:t>Иголки - все практические мероприятия</a:t>
            </a:r>
            <a:r>
              <a:rPr lang="ru-RU" smtClean="0">
                <a:solidFill>
                  <a:srgbClr val="000000"/>
                </a:solidFill>
                <a:latin typeface="Courier New" pitchFamily="49" charset="0"/>
              </a:rPr>
              <a:t>, мелкие дела, различные сведения и подробности, из которых складывается решение основных задач.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Экспресс-опрос: ЧТО ТАКОЕ ЦЕЛЬ?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Часто происходит подмена понятий: люди </a:t>
            </a:r>
            <a:r>
              <a:rPr lang="ru-RU" b="1" smtClean="0"/>
              <a:t>путают цель с мечтой. </a:t>
            </a:r>
            <a:r>
              <a:rPr lang="ru-RU" smtClean="0"/>
              <a:t>Цель характеризует то, что она достигается посредством </a:t>
            </a:r>
            <a:r>
              <a:rPr lang="ru-RU" b="1" smtClean="0"/>
              <a:t>череды действий.</a:t>
            </a:r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smtClean="0"/>
              <a:t>Экспресс-опрос: НУЖНО ЛИ СТАВИТЬ ЦЕЛИ? ЕСЛИ «ДА», ТО ПОЧЕМУ?</a:t>
            </a:r>
          </a:p>
          <a:p>
            <a:pPr eaLnBrk="1" hangingPunct="1"/>
            <a:r>
              <a:rPr lang="ru-RU" i="1" smtClean="0"/>
              <a:t>Корабль не имеющий определенного пути никогда не будет иметь попутного ветра! (Сенека?)</a:t>
            </a:r>
            <a:endParaRPr lang="ru-RU" b="1" smtClean="0"/>
          </a:p>
          <a:p>
            <a:pPr eaLnBrk="1" hangingPunct="1"/>
            <a:r>
              <a:rPr lang="ru-RU" i="1" smtClean="0"/>
              <a:t>Если Вы плывете по течению, не воротите нос от того, что плывет рядом с Вами.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Цель можно считать </a:t>
            </a:r>
            <a:r>
              <a:rPr lang="ru-RU" b="1" smtClean="0"/>
              <a:t>критерием успеха</a:t>
            </a:r>
            <a:r>
              <a:rPr lang="ru-RU" smtClean="0"/>
              <a:t>. Если такого критерия нет, то </a:t>
            </a:r>
            <a:r>
              <a:rPr lang="ru-RU" b="1" smtClean="0"/>
              <a:t>невозможно определить есть успех или его нет</a:t>
            </a:r>
            <a:r>
              <a:rPr lang="ru-RU" smtClean="0"/>
              <a:t>. Нельзя улучшить то, что не измеримо. К тому же она дает понять </a:t>
            </a:r>
            <a:r>
              <a:rPr lang="ru-RU" b="1" smtClean="0"/>
              <a:t>важно ли то, что я сейчас делаю</a:t>
            </a:r>
            <a:r>
              <a:rPr lang="ru-RU" smtClean="0"/>
              <a:t>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Цель позволяет более осмысленно </a:t>
            </a:r>
            <a:r>
              <a:rPr lang="ru-RU" b="1" smtClean="0"/>
              <a:t>подбирать и расходовать ресурсы</a:t>
            </a:r>
            <a:r>
              <a:rPr lang="ru-RU" smtClean="0"/>
              <a:t>. </a:t>
            </a:r>
            <a:r>
              <a:rPr lang="ru-RU" i="1" smtClean="0"/>
              <a:t>Люди остались под завалом снега: «Когда мы потеряли ориентир, мы утроили усилия» О. Генри</a:t>
            </a:r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90500" indent="-190500" eaLnBrk="1" hangingPunct="1"/>
            <a:r>
              <a:rPr lang="ru-RU" smtClean="0"/>
              <a:t>Существует похожий метод, который носит название метода SMART. В частности, его часто используют для постановки целей в Проджект Менеджменте.</a:t>
            </a:r>
          </a:p>
          <a:p>
            <a:pPr marL="190500" indent="-190500" eaLnBrk="1" hangingPunct="1"/>
            <a:endParaRPr lang="ru-RU" smtClean="0"/>
          </a:p>
          <a:p>
            <a:pPr marL="190500" indent="-190500" eaLnBrk="1" hangingPunct="1"/>
            <a:r>
              <a:rPr lang="ru-RU" smtClean="0"/>
              <a:t>Он предполагает постоянную проверку целей и планируемых результатов по пяти параметрам:</a:t>
            </a:r>
          </a:p>
          <a:p>
            <a:pPr marL="190500" indent="-190500" eaLnBrk="1" hangingPunct="1">
              <a:buFontTx/>
              <a:buChar char="•"/>
            </a:pPr>
            <a:r>
              <a:rPr lang="ru-RU" smtClean="0"/>
              <a:t>четко ли определены действия? </a:t>
            </a:r>
            <a:r>
              <a:rPr lang="ru-RU" b="1" smtClean="0"/>
              <a:t>(Конкретность) </a:t>
            </a:r>
            <a:r>
              <a:rPr lang="ru-RU" i="1" smtClean="0"/>
              <a:t>Как мы будем ее достигать</a:t>
            </a:r>
          </a:p>
          <a:p>
            <a:pPr marL="190500" indent="-190500" eaLnBrk="1" hangingPunct="1">
              <a:buFontTx/>
              <a:buChar char="•"/>
            </a:pPr>
            <a:r>
              <a:rPr lang="ru-RU" smtClean="0"/>
              <a:t>видны ли будут искомые результаты? </a:t>
            </a:r>
            <a:r>
              <a:rPr lang="ru-RU" b="1" smtClean="0"/>
              <a:t>(Измеримость) </a:t>
            </a:r>
            <a:r>
              <a:rPr lang="ru-RU" i="1" smtClean="0"/>
              <a:t>Улучшить отношения в коллективе.</a:t>
            </a:r>
          </a:p>
          <a:p>
            <a:pPr marL="190500" indent="-190500" eaLnBrk="1" hangingPunct="1">
              <a:buFontTx/>
              <a:buChar char="•"/>
            </a:pPr>
            <a:r>
              <a:rPr lang="ru-RU" smtClean="0"/>
              <a:t>это хорошо, что цель бросает вызов, но реальна ли она? </a:t>
            </a:r>
            <a:r>
              <a:rPr lang="ru-RU" b="1" smtClean="0"/>
              <a:t>(Достижимость)</a:t>
            </a:r>
            <a:r>
              <a:rPr lang="ru-RU" smtClean="0"/>
              <a:t> </a:t>
            </a:r>
          </a:p>
          <a:p>
            <a:pPr marL="190500" indent="-190500" eaLnBrk="1" hangingPunct="1">
              <a:buFontTx/>
              <a:buChar char="•"/>
            </a:pPr>
            <a:r>
              <a:rPr lang="ru-RU" smtClean="0"/>
              <a:t>какую пользу принесет намеченный результат организации, команде или человеку? </a:t>
            </a:r>
            <a:r>
              <a:rPr lang="ru-RU" b="1" smtClean="0"/>
              <a:t>(Полезность)</a:t>
            </a:r>
            <a:endParaRPr lang="ru-RU" smtClean="0"/>
          </a:p>
          <a:p>
            <a:pPr marL="190500" indent="-190500" eaLnBrk="1" hangingPunct="1">
              <a:buFontTx/>
              <a:buChar char="•"/>
            </a:pPr>
            <a:r>
              <a:rPr lang="ru-RU" smtClean="0"/>
              <a:t>каковы крайние сроки реализации намерений? </a:t>
            </a:r>
            <a:r>
              <a:rPr lang="ru-RU" b="1" smtClean="0"/>
              <a:t>(Ограниченность по времени)</a:t>
            </a:r>
          </a:p>
          <a:p>
            <a:pPr marL="190500" indent="-190500" eaLnBrk="1" hangingPunct="1">
              <a:buFontTx/>
              <a:buChar char="•"/>
            </a:pPr>
            <a:endParaRPr lang="ru-RU" b="1" smtClean="0"/>
          </a:p>
          <a:p>
            <a:pPr marL="190500" indent="-190500" eaLnBrk="1" hangingPunct="1"/>
            <a:r>
              <a:rPr lang="ru-RU" i="1" smtClean="0"/>
              <a:t>Упражнение: по 10-балльной шкале оцените цель, поставленную партнером. Оценить по всем 5 критериям.</a:t>
            </a:r>
          </a:p>
          <a:p>
            <a:pPr marL="190500" indent="-190500" eaLnBrk="1" hangingPunct="1"/>
            <a:r>
              <a:rPr lang="ru-RU" i="1" smtClean="0"/>
              <a:t>Упражнение: в группах. Поставьте максимально размытые цели для другой группы (по 3 цели), а затем, обменявшись, необходимо переформулировать цель или ввести критерии достижения. Короткая презентация результатов.</a:t>
            </a: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6725" cy="320675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1. Ветки елки</a:t>
            </a:r>
          </a:p>
          <a:p>
            <a:pPr eaLnBrk="1" hangingPunct="1"/>
            <a:r>
              <a:rPr lang="ru-RU" smtClean="0"/>
              <a:t>2. Главы книги о Вашей жизни</a:t>
            </a:r>
          </a:p>
          <a:p>
            <a:pPr eaLnBrk="1" hangingPunct="1"/>
            <a:r>
              <a:rPr lang="ru-RU" smtClean="0"/>
              <a:t>3. Главные направления, куда Вы должны направлять время, ресурсы, усилия для того, чтобы достичь своих целей</a:t>
            </a:r>
          </a:p>
          <a:p>
            <a:pPr eaLnBrk="1" hangingPunct="1"/>
            <a:r>
              <a:rPr lang="ru-RU" smtClean="0"/>
              <a:t>4. Главные приоритеты, на которых Вы должны концентрироваться и фокусировать внимание</a:t>
            </a:r>
          </a:p>
          <a:p>
            <a:pPr eaLnBrk="1" hangingPunct="1"/>
            <a:r>
              <a:rPr lang="ru-RU" smtClean="0"/>
              <a:t>5. Очень практичный способ организации работы для того, чтобы избежать Флапси-Хапси</a:t>
            </a:r>
          </a:p>
          <a:p>
            <a:pPr eaLnBrk="1" hangingPunct="1"/>
            <a:r>
              <a:rPr lang="ru-RU" smtClean="0"/>
              <a:t>6. Важнейшие сферы нашей деятельности и жизни, внутри которых необходимо добиться успеха.</a:t>
            </a:r>
          </a:p>
          <a:p>
            <a:pPr eaLnBrk="1" hangingPunct="1"/>
            <a:r>
              <a:rPr lang="ru-RU" smtClean="0"/>
              <a:t>7. Это объединение задач, мероприятий в логические группы, направляемые на достижение общих целей</a:t>
            </a:r>
          </a:p>
          <a:p>
            <a:pPr eaLnBrk="1" hangingPunct="1"/>
            <a:r>
              <a:rPr lang="ru-RU" smtClean="0"/>
              <a:t>8. КО – это области Вашей персональной ответственности.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6725" cy="32067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Дополнения: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КО не должны пересекаться (необходимо объединять смежные  категории (семья и друзья)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КО должны описывать вашу персональную ответственность (их нельзя никому поручить: можно делегировать часть задач + они должны быть именно в вашей компетенции) </a:t>
            </a:r>
          </a:p>
          <a:p>
            <a:pPr eaLnBrk="1" hangingPunct="1"/>
            <a:r>
              <a:rPr lang="ru-RU" i="1" smtClean="0"/>
              <a:t>Нельзя простому работнику, хоть он и заботится о благе фирмы, создавать КО «Обеспечение». Вероятно, это КО руководителя департамента администрирования, а его КО «Перевозки».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Часто на рабочем месте </a:t>
            </a:r>
            <a:r>
              <a:rPr lang="ru-RU" b="1" smtClean="0"/>
              <a:t>возникает необходимость срочно записать</a:t>
            </a:r>
            <a:r>
              <a:rPr lang="ru-RU" smtClean="0"/>
              <a:t> </a:t>
            </a:r>
            <a:r>
              <a:rPr lang="ru-RU" b="1" smtClean="0"/>
              <a:t>возникшее поручение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Обычно мы записываем их на клочках бумаги или на всем известных желтых стикерах. Регулярно приходится встречать </a:t>
            </a:r>
            <a:r>
              <a:rPr lang="ru-RU" b="1" smtClean="0"/>
              <a:t>рабочие места, которые буквально залеплены стикерами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ru-RU" sz="700" dirty="0" smtClean="0"/>
              <a:t>С утра мы начали говорить о системном мышлении.  Тренер может задать аудитории вопрос:</a:t>
            </a:r>
            <a:r>
              <a:rPr lang="ru-RU" sz="700" baseline="0" dirty="0" smtClean="0"/>
              <a:t> «Что означает понятие система</a:t>
            </a:r>
            <a:r>
              <a:rPr lang="ru-RU" sz="700" dirty="0" smtClean="0"/>
              <a:t>?» Проведите очень короткую дискуссию.</a:t>
            </a:r>
          </a:p>
          <a:p>
            <a:pPr>
              <a:spcBef>
                <a:spcPts val="700"/>
              </a:spcBef>
            </a:pPr>
            <a:r>
              <a:rPr lang="ru-RU" sz="700" dirty="0" smtClean="0"/>
              <a:t>Зачитайте определение: «Система – нечто такое, что в результате взаимодействия своих частей поддерживает свое существование и функционирует как единое целое». </a:t>
            </a:r>
          </a:p>
          <a:p>
            <a:pPr>
              <a:spcBef>
                <a:spcPts val="700"/>
              </a:spcBef>
            </a:pPr>
            <a:r>
              <a:rPr lang="ru-RU" sz="700" dirty="0" smtClean="0"/>
              <a:t>Объясните, почему это так важно для</a:t>
            </a:r>
            <a:r>
              <a:rPr lang="ru-RU" sz="700" baseline="0" dirty="0" smtClean="0"/>
              <a:t> нашего понимания. </a:t>
            </a:r>
            <a:r>
              <a:rPr lang="ru-RU" sz="700" dirty="0" smtClean="0"/>
              <a:t>Потому что:</a:t>
            </a:r>
          </a:p>
          <a:p>
            <a:pPr>
              <a:spcBef>
                <a:spcPts val="700"/>
              </a:spcBef>
            </a:pPr>
            <a:r>
              <a:rPr lang="ru-RU" sz="700" dirty="0" smtClean="0"/>
              <a:t>1. Системы функционируют как целое, а это значит, что они</a:t>
            </a:r>
            <a:r>
              <a:rPr lang="ru-RU" sz="700" baseline="0" dirty="0" smtClean="0"/>
              <a:t> обладают свойствами</a:t>
            </a:r>
            <a:r>
              <a:rPr lang="ru-RU" sz="700" dirty="0" smtClean="0"/>
              <a:t>, отличающимися от свойств составляющих их частей. Такие свойства называют эмерджентными или возникающими/всплывающими</a:t>
            </a:r>
            <a:r>
              <a:rPr lang="ru-RU" sz="700" baseline="0" dirty="0" smtClean="0"/>
              <a:t> свойствами</a:t>
            </a:r>
            <a:r>
              <a:rPr lang="ru-RU" sz="700" dirty="0" smtClean="0"/>
              <a:t>. Они появляются только когда система работает. Системы обладают эмерджентными, или возникающими, свойствами, которых нет ни у одной из их частей. </a:t>
            </a:r>
          </a:p>
          <a:p>
            <a:pPr>
              <a:spcBef>
                <a:spcPts val="700"/>
              </a:spcBef>
            </a:pPr>
            <a:r>
              <a:rPr lang="ru-RU" sz="700" baseline="0" dirty="0" smtClean="0"/>
              <a:t>2. Р</a:t>
            </a:r>
            <a:r>
              <a:rPr lang="ru-RU" sz="700" dirty="0" smtClean="0"/>
              <a:t>азобрав систему на части и проанализировав каждую из них, вы не сможете понять, что из себя представляет система в целом. </a:t>
            </a:r>
          </a:p>
          <a:p>
            <a:pPr>
              <a:spcBef>
                <a:spcPts val="700"/>
              </a:spcBef>
            </a:pPr>
            <a:r>
              <a:rPr lang="ru-RU" sz="700" dirty="0" smtClean="0"/>
              <a:t>3.</a:t>
            </a:r>
            <a:r>
              <a:rPr lang="ru-RU" sz="700" baseline="0" dirty="0" smtClean="0"/>
              <a:t> К</a:t>
            </a:r>
            <a:r>
              <a:rPr lang="ru-RU" sz="700" dirty="0" smtClean="0"/>
              <a:t>огда мы что-то разбираем на части, чтобы узнать, как эта часть работает, мы проводим анализ. Он может быть очень полезен при решении проблем определенного</a:t>
            </a:r>
            <a:r>
              <a:rPr lang="ru-RU" sz="700" baseline="0" dirty="0" smtClean="0"/>
              <a:t> характера</a:t>
            </a:r>
            <a:r>
              <a:rPr lang="ru-RU" sz="700" dirty="0" smtClean="0"/>
              <a:t>.</a:t>
            </a:r>
          </a:p>
          <a:p>
            <a:pPr>
              <a:spcBef>
                <a:spcPts val="700"/>
              </a:spcBef>
            </a:pPr>
            <a:r>
              <a:rPr lang="ru-RU" sz="700" dirty="0" smtClean="0"/>
              <a:t>С помощью анализа частей мы получаем очень нужные знания, но</a:t>
            </a:r>
            <a:r>
              <a:rPr lang="ru-RU" sz="700" baseline="0" dirty="0" smtClean="0"/>
              <a:t> понять как работает каждая часть системы можно только тогда, когда работает вся система. </a:t>
            </a:r>
            <a:r>
              <a:rPr lang="ru-RU" sz="700" dirty="0" smtClean="0"/>
              <a:t>Единственная возможность узнать, что собой представляют части системы, состоит в том, чтобы заставить всю систему работать.  Пример: Полностью понять работу сердца, рассматривая его как самостоятельную подсистему нельзя. Это возможно</a:t>
            </a:r>
            <a:r>
              <a:rPr lang="ru-RU" sz="700" baseline="0" dirty="0" smtClean="0"/>
              <a:t> тогда. Когда мы смотрим на работу организма человека в целом, учитывая все взаимодействия разных органов. </a:t>
            </a:r>
          </a:p>
          <a:p>
            <a:pPr>
              <a:spcBef>
                <a:spcPts val="700"/>
              </a:spcBef>
            </a:pPr>
            <a:r>
              <a:rPr lang="ru-RU" sz="700" baseline="0" dirty="0" smtClean="0"/>
              <a:t>Также и в организации. Оценить работу офиса продаж можно только увидев как работают и взаимодействуют все подразделения организации. Только так можно правильно найти и оценить точку, которая является слабым звеном системы и мешает работе офиса продаж. Другими словами, с</a:t>
            </a:r>
            <a:r>
              <a:rPr lang="ru-RU" sz="700" dirty="0" smtClean="0"/>
              <a:t>корость (эффективность) работы системы определяется самым медленным звеном. Медленное звено</a:t>
            </a:r>
            <a:r>
              <a:rPr lang="ru-RU" sz="700" baseline="0" dirty="0" smtClean="0"/>
              <a:t> в организации определяет эффективность всей организации и найти это медленное, «больное» звено является приоритетной задачей менеджеров, а для этого требуется системный взгляд на организацию. </a:t>
            </a:r>
            <a:r>
              <a:rPr lang="ru-RU" sz="700" dirty="0" smtClean="0"/>
              <a:t>В бизнесе этот момент иногда недооценивают.</a:t>
            </a:r>
          </a:p>
          <a:p>
            <a:pPr>
              <a:spcBef>
                <a:spcPts val="700"/>
              </a:spcBef>
            </a:pPr>
            <a:endParaRPr lang="ru-RU" sz="100" dirty="0" smtClean="0"/>
          </a:p>
          <a:p>
            <a:pPr>
              <a:spcBef>
                <a:spcPts val="700"/>
              </a:spcBef>
            </a:pPr>
            <a:r>
              <a:rPr lang="ru-RU" sz="700" b="1" dirty="0" smtClean="0"/>
              <a:t>Переход к следующему слайду:</a:t>
            </a:r>
          </a:p>
          <a:p>
            <a:pPr marL="0" marR="0" indent="0" algn="l" defTabSz="457200" rtl="0" eaLnBrk="1" fontAlgn="auto" latinLnBrk="0" hangingPunct="1"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/>
              <a:t>Учитывать</a:t>
            </a:r>
            <a:r>
              <a:rPr lang="ru-RU" sz="700" baseline="0" dirty="0" smtClean="0"/>
              <a:t> все эти факторы нам помогает системное мышление.</a:t>
            </a:r>
            <a:endParaRPr lang="ru-RU" sz="700" b="1" dirty="0" smtClean="0"/>
          </a:p>
        </p:txBody>
      </p:sp>
      <p:sp>
        <p:nvSpPr>
          <p:cNvPr id="5" name="Образ слайда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38893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Раздел «Не забудь» </a:t>
            </a:r>
            <a:r>
              <a:rPr lang="ru-RU" b="1" smtClean="0">
                <a:solidFill>
                  <a:srgbClr val="000000"/>
                </a:solidFill>
              </a:rPr>
              <a:t>можно сравнить с Листом ожидания в аэропорте</a:t>
            </a:r>
            <a:r>
              <a:rPr lang="ru-RU" smtClean="0">
                <a:solidFill>
                  <a:srgbClr val="000000"/>
                </a:solidFill>
              </a:rPr>
              <a:t>. Как только появляется свободное место, из этого списка </a:t>
            </a:r>
            <a:r>
              <a:rPr lang="ru-RU" b="1" smtClean="0">
                <a:solidFill>
                  <a:srgbClr val="000000"/>
                </a:solidFill>
              </a:rPr>
              <a:t>вызывается пассажир</a:t>
            </a:r>
            <a:r>
              <a:rPr lang="ru-RU" smtClean="0">
                <a:solidFill>
                  <a:srgbClr val="000000"/>
                </a:solidFill>
              </a:rPr>
              <a:t>. Но для этого </a:t>
            </a:r>
            <a:r>
              <a:rPr lang="ru-RU" b="1" smtClean="0">
                <a:solidFill>
                  <a:srgbClr val="000000"/>
                </a:solidFill>
              </a:rPr>
              <a:t>должен быть готов список</a:t>
            </a:r>
            <a:r>
              <a:rPr lang="ru-RU" smtClean="0">
                <a:solidFill>
                  <a:srgbClr val="000000"/>
                </a:solidFill>
              </a:rPr>
              <a:t>!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Это позволяет авиакомпаниям </a:t>
            </a:r>
            <a:r>
              <a:rPr lang="ru-RU" b="1" smtClean="0">
                <a:solidFill>
                  <a:srgbClr val="000000"/>
                </a:solidFill>
              </a:rPr>
              <a:t>использовать самолеты на полную мощность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Говоря о необходимости иметь полный список мелочей, можно провести параллель с загрузкой вещей в багажник автомобиля перед вояжем.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Начинайте день с крупных задач, а  промежутки заполняйте мелкими! </a:t>
            </a:r>
            <a:r>
              <a:rPr lang="ru-RU" smtClean="0">
                <a:solidFill>
                  <a:srgbClr val="000000"/>
                </a:solidFill>
              </a:rPr>
              <a:t>Если мы неправильно будем помещать вещи, начав в мелочей, то потом мы не сможем разместить большие вещи...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Эти дела нужно выполнять тогда, когда вы </a:t>
            </a:r>
            <a:r>
              <a:rPr lang="ru-RU" b="1" smtClean="0"/>
              <a:t>не можете взяться за что-то  более сложное и большое</a:t>
            </a:r>
            <a:r>
              <a:rPr lang="ru-RU" smtClean="0"/>
              <a:t> и трудно сосредоточиться из-за </a:t>
            </a:r>
            <a:r>
              <a:rPr lang="ru-RU" b="1" smtClean="0"/>
              <a:t>множества помех</a:t>
            </a: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То же можно сказать и о задачах в течение рабочего дня.</a:t>
            </a:r>
          </a:p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Последовательность</a:t>
            </a:r>
            <a:r>
              <a:rPr lang="ru-RU" smtClean="0">
                <a:solidFill>
                  <a:srgbClr val="000000"/>
                </a:solidFill>
              </a:rPr>
              <a:t>, с которой люди выполняют всевозможные задачи, </a:t>
            </a:r>
            <a:r>
              <a:rPr lang="ru-RU" b="1" smtClean="0">
                <a:solidFill>
                  <a:srgbClr val="000000"/>
                </a:solidFill>
              </a:rPr>
              <a:t>существенно влияет на количество и качество достигаемых результатов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ru-RU" smtClean="0">
              <a:solidFill>
                <a:srgbClr val="000000"/>
              </a:solidFill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Имеет смысл в начале рабочего дня любыми средствами </a:t>
            </a:r>
            <a:r>
              <a:rPr lang="ru-RU" b="1" smtClean="0">
                <a:solidFill>
                  <a:srgbClr val="000000"/>
                </a:solidFill>
              </a:rPr>
              <a:t>в первую очередь взяться за главные безотлагательные дела</a:t>
            </a:r>
            <a:r>
              <a:rPr lang="ru-RU" smtClean="0">
                <a:solidFill>
                  <a:srgbClr val="000000"/>
                </a:solidFill>
              </a:rPr>
              <a:t>, а когда в течение рабочего дня появятся </a:t>
            </a:r>
            <a:r>
              <a:rPr lang="ru-RU" b="1" smtClean="0">
                <a:solidFill>
                  <a:srgbClr val="000000"/>
                </a:solidFill>
              </a:rPr>
              <a:t>"окна", заполнить их мелочами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ru-RU" i="1" smtClean="0">
              <a:solidFill>
                <a:srgbClr val="000000"/>
              </a:solidFill>
            </a:endParaRPr>
          </a:p>
          <a:p>
            <a:pPr eaLnBrk="1" hangingPunct="1"/>
            <a:r>
              <a:rPr lang="ru-RU" i="1" smtClean="0">
                <a:solidFill>
                  <a:srgbClr val="000000"/>
                </a:solidFill>
              </a:rPr>
              <a:t>Пример с выкройкой скатерти и салфеток.</a:t>
            </a:r>
          </a:p>
          <a:p>
            <a:pPr eaLnBrk="1" hangingPunct="1"/>
            <a:r>
              <a:rPr lang="ru-RU" i="1" smtClean="0">
                <a:solidFill>
                  <a:srgbClr val="000000"/>
                </a:solidFill>
              </a:rPr>
              <a:t>Пример с 2-х часовыми биоритмами - мелкие дела стоит выполнять в периоды спадов.</a:t>
            </a: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Зачитайте слайд. </a:t>
            </a:r>
          </a:p>
          <a:p>
            <a:r>
              <a:rPr lang="ru-RU" b="0" dirty="0" smtClean="0"/>
              <a:t>Поясните, что</a:t>
            </a:r>
            <a:r>
              <a:rPr lang="ru-RU" b="1" dirty="0" smtClean="0"/>
              <a:t> системное мышление</a:t>
            </a:r>
            <a:r>
              <a:rPr lang="ru-RU" dirty="0" smtClean="0"/>
              <a:t> помогает человеку видеть не только происходящие конкретные события, а увидеть систему с широкой перспективы, которая включает рассмотрение системы в целом, паттернов и циклов, происходящих в системе.</a:t>
            </a:r>
          </a:p>
          <a:p>
            <a:r>
              <a:rPr lang="ru-RU" b="1" dirty="0" smtClean="0"/>
              <a:t>Такой взгляд помогает идентифицировать подлинные причины происходящего и знать, в какой точке надо работать.</a:t>
            </a:r>
          </a:p>
          <a:p>
            <a:endParaRPr lang="ru-RU" b="1" dirty="0" smtClean="0"/>
          </a:p>
          <a:p>
            <a:r>
              <a:rPr lang="ru-RU" b="1" dirty="0" smtClean="0"/>
              <a:t>Информация для тренера:</a:t>
            </a:r>
          </a:p>
          <a:p>
            <a:r>
              <a:rPr lang="ru-RU" dirty="0" smtClean="0"/>
              <a:t>Главным</a:t>
            </a:r>
            <a:r>
              <a:rPr lang="ru-RU" baseline="0" dirty="0" smtClean="0"/>
              <a:t> прорывом в понимании комплексного мира организации явилось создание теории систем.</a:t>
            </a:r>
          </a:p>
          <a:p>
            <a:r>
              <a:rPr lang="ru-RU" baseline="0" dirty="0" smtClean="0"/>
              <a:t>Данная область изучает целостные системы, их различные подсистемы и повторяющиеся паттерны во взаимоотношениях между подсистемами. Теория систем оказала большое внимание на понимание перемен, происходящих в организациях.</a:t>
            </a:r>
          </a:p>
          <a:p>
            <a:r>
              <a:rPr lang="ru-RU" baseline="0" dirty="0" smtClean="0"/>
              <a:t>Применение теории </a:t>
            </a:r>
            <a:r>
              <a:rPr lang="ru-RU" baseline="0" dirty="0" smtClean="0">
                <a:solidFill>
                  <a:srgbClr val="FF0000"/>
                </a:solidFill>
              </a:rPr>
              <a:t>на </a:t>
            </a:r>
            <a:r>
              <a:rPr lang="ru-RU" b="1" baseline="0" dirty="0" smtClean="0">
                <a:solidFill>
                  <a:srgbClr val="FF0000"/>
                </a:solidFill>
              </a:rPr>
              <a:t>практике</a:t>
            </a:r>
            <a:r>
              <a:rPr lang="ru-RU" b="1" baseline="0" dirty="0" smtClean="0"/>
              <a:t> </a:t>
            </a:r>
            <a:r>
              <a:rPr lang="ru-RU" baseline="0" dirty="0" smtClean="0"/>
              <a:t>называется </a:t>
            </a:r>
            <a:r>
              <a:rPr lang="ru-RU" baseline="0" dirty="0" smtClean="0">
                <a:solidFill>
                  <a:srgbClr val="FF0000"/>
                </a:solidFill>
              </a:rPr>
              <a:t>системным анализом</a:t>
            </a:r>
            <a:r>
              <a:rPr lang="ru-RU" baseline="0" dirty="0" smtClean="0"/>
              <a:t>, одним из инструментов которого и является системное мышление.</a:t>
            </a:r>
          </a:p>
          <a:p>
            <a:r>
              <a:rPr lang="ru-RU" baseline="0" dirty="0" smtClean="0"/>
              <a:t>Рекомендация: Для углубления знаний на эту тему советуем прочитать книгу, указанную на этом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7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400" smtClean="0"/>
              <a:t>Ежедневно на каждого из нас обрушивается поток информации. Одна электронная почта чего стоит!</a:t>
            </a:r>
          </a:p>
          <a:p>
            <a:pPr eaLnBrk="1" hangingPunct="1"/>
            <a:r>
              <a:rPr lang="ru-RU" sz="1400" smtClean="0"/>
              <a:t>При этом, его регулярное увеличение носит просто лавинообразный характер.</a:t>
            </a:r>
          </a:p>
          <a:p>
            <a:pPr eaLnBrk="1" hangingPunct="1"/>
            <a:r>
              <a:rPr lang="ru-RU" sz="1400" smtClean="0"/>
              <a:t>Для иллюстрации приведу некоторые примеры:</a:t>
            </a:r>
            <a:endParaRPr lang="ru-RU" smtClean="0"/>
          </a:p>
          <a:p>
            <a:pPr eaLnBrk="1" hangingPunct="1"/>
            <a:endParaRPr lang="ru-RU" sz="1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400" smtClean="0"/>
              <a:t>Я тоже был удивлен когда узнал эти факты. Я понимал, что поток информации велик, но никак не мог предположить, что настолько.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Эта картина не так безобидна. Беспорядок на столе является отображает беспорядок в голове.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smtClean="0"/>
              <a:t>Первый уровень - сознание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Он отвечает за регулярную концентрацию человека и нацелен на </a:t>
            </a:r>
            <a:r>
              <a:rPr lang="ru-RU" b="1" smtClean="0"/>
              <a:t>решение новых задач</a:t>
            </a:r>
            <a:r>
              <a:rPr lang="ru-RU" smtClean="0"/>
              <a:t>. Проявляется в бодрствующем состоянии.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Ограниченная мощность - способность  </a:t>
            </a:r>
            <a:r>
              <a:rPr lang="ru-RU" b="1" smtClean="0"/>
              <a:t>концентрации на одной задаче </a:t>
            </a:r>
            <a:r>
              <a:rPr lang="ru-RU" smtClean="0"/>
              <a:t>(перегрузка при концентрации на 2-х или  более делах).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Отвлечение при обдумывании проблемы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Разговор на иностранном языке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Нам приходится постоянно решать новые задачи, и для того, чтобы из головы не «валил пар» не стоит забывать о том, что сознание эффективно может работать только с 1 задачей.</a:t>
            </a:r>
            <a:endParaRPr lang="en-US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Говорят, что Юлий Цезарь мог одновременно делать много дел. На самом деле, речь шла на невоспитанности, на чем в первоисточнике и делался акцент. Заседал в сенате и одновременно слушал, писал и т.д.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Второй уровень - предсознание.</a:t>
            </a:r>
          </a:p>
          <a:p>
            <a:pPr eaLnBrk="1" hangingPunct="1"/>
            <a:r>
              <a:rPr lang="ru-RU" smtClean="0"/>
              <a:t>Оно способно работать со </a:t>
            </a:r>
            <a:r>
              <a:rPr lang="ru-RU" b="1" smtClean="0"/>
              <a:t>знакомыми рутинными делами</a:t>
            </a:r>
            <a:r>
              <a:rPr lang="ru-RU" smtClean="0"/>
              <a:t>, которые уже не раз были сделаны. </a:t>
            </a:r>
          </a:p>
          <a:p>
            <a:pPr eaLnBrk="1" hangingPunct="1"/>
            <a:r>
              <a:rPr lang="ru-RU" i="1" smtClean="0"/>
              <a:t>Например, когда мы автоматически открываем дверь квартиры, привычным движением руки включаем в темной комнате свет, работает предсознание.</a:t>
            </a:r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smtClean="0"/>
              <a:t>Было доказано, что предсознание может без перегрузки работать одновременно </a:t>
            </a:r>
            <a:r>
              <a:rPr lang="ru-RU" b="1" smtClean="0"/>
              <a:t>не более чем с 10 элементами</a:t>
            </a:r>
            <a:r>
              <a:rPr lang="ru-RU" smtClean="0"/>
              <a:t>. Именно поэтому в Тайм Менеджере </a:t>
            </a:r>
            <a:r>
              <a:rPr lang="ru-RU" b="1" smtClean="0"/>
              <a:t>не более 10 КО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7784" y="1052736"/>
            <a:ext cx="5400600" cy="4896544"/>
          </a:xfrm>
          <a:prstGeom prst="rect">
            <a:avLst/>
          </a:prstGeom>
        </p:spPr>
        <p:txBody>
          <a:bodyPr lIns="0" tIns="0" bIns="532800" anchor="ctr">
            <a:normAutofit/>
          </a:bodyPr>
          <a:lstStyle>
            <a:lvl1pPr marL="0" indent="0">
              <a:spcBef>
                <a:spcPts val="900"/>
              </a:spcBef>
              <a:buNone/>
              <a:defRPr sz="16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536575" indent="-268288">
              <a:spcBef>
                <a:spcPts val="900"/>
              </a:spcBef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0" indent="0">
              <a:spcBef>
                <a:spcPts val="900"/>
              </a:spcBef>
              <a:buNone/>
              <a:defRPr lang="ru-RU" sz="16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27584" y="177272"/>
            <a:ext cx="7488832" cy="434396"/>
          </a:xfrm>
          <a:prstGeom prst="rect">
            <a:avLst/>
          </a:prstGeom>
        </p:spPr>
        <p:txBody>
          <a:bodyPr lIns="0" rIns="0"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None/>
              <a:defRPr lang="ru-RU" sz="2000" b="1" cap="none" spc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-1375" y="290442"/>
            <a:ext cx="684000" cy="19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ru-RU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72400" y="6376243"/>
            <a:ext cx="837456" cy="365125"/>
          </a:xfrm>
          <a:prstGeom prst="rect">
            <a:avLst/>
          </a:prstGeom>
        </p:spPr>
        <p:txBody>
          <a:bodyPr/>
          <a:lstStyle/>
          <a:p>
            <a:fld id="{8A70B780-15E0-024A-9440-130CAFF8B9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519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7784" y="1052736"/>
            <a:ext cx="5400600" cy="4896544"/>
          </a:xfrm>
          <a:prstGeom prst="rect">
            <a:avLst/>
          </a:prstGeom>
        </p:spPr>
        <p:txBody>
          <a:bodyPr lIns="0" tIns="0" bIns="532800" anchor="ctr">
            <a:normAutofit/>
          </a:bodyPr>
          <a:lstStyle>
            <a:lvl1pPr marL="0" indent="0">
              <a:spcBef>
                <a:spcPts val="900"/>
              </a:spcBef>
              <a:buNone/>
              <a:defRPr sz="16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536575" indent="-268288">
              <a:spcBef>
                <a:spcPts val="900"/>
              </a:spcBef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2pPr>
            <a:lvl3pPr marL="0" indent="0">
              <a:spcBef>
                <a:spcPts val="900"/>
              </a:spcBef>
              <a:buNone/>
              <a:defRPr lang="ru-RU" sz="16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27584" y="177272"/>
            <a:ext cx="7488832" cy="434396"/>
          </a:xfrm>
          <a:prstGeom prst="rect">
            <a:avLst/>
          </a:prstGeom>
        </p:spPr>
        <p:txBody>
          <a:bodyPr lIns="0" rIns="0"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None/>
              <a:defRPr lang="ru-RU" sz="2000" b="1" cap="none" spc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-1375" y="290442"/>
            <a:ext cx="684000" cy="19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ru-RU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72400" y="6376243"/>
            <a:ext cx="837456" cy="365125"/>
          </a:xfrm>
          <a:prstGeom prst="rect">
            <a:avLst/>
          </a:prstGeom>
        </p:spPr>
        <p:txBody>
          <a:bodyPr/>
          <a:lstStyle/>
          <a:p>
            <a:fld id="{8A70B780-15E0-024A-9440-130CAFF8B9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924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71550" y="274638"/>
            <a:ext cx="7272338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MS.02.01.02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98C3-DCF7-4A70-82AB-77E3C2162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4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723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55917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25" y="1600200"/>
            <a:ext cx="356076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MS.02.01.02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75D7-9F9B-4731-A8CE-0E95E706E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5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38" y="533400"/>
            <a:ext cx="71755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9888" y="1371600"/>
            <a:ext cx="3494087" cy="3852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16375" y="1371600"/>
            <a:ext cx="3495675" cy="3852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8CE4-E914-414D-B9DB-E8EEDAF41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38388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866456" cy="4495800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400"/>
            </a:lvl1pPr>
            <a:lvl2pPr>
              <a:buClr>
                <a:schemeClr val="accent2"/>
              </a:buClr>
              <a:buFont typeface="Courier New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512" y="14174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08059" y="1700808"/>
            <a:ext cx="5388112" cy="3186122"/>
          </a:xfrm>
          <a:prstGeom prst="rect">
            <a:avLst/>
          </a:prstGeom>
          <a:noFill/>
          <a:ln w="38100"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1" y="1280160"/>
            <a:ext cx="770467" cy="1326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80160"/>
            <a:ext cx="8244408" cy="132616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5086665"/>
              </p:ext>
            </p:extLst>
          </p:nvPr>
        </p:nvGraphicFramePr>
        <p:xfrm>
          <a:off x="31552" y="6035358"/>
          <a:ext cx="814426" cy="79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Image" r:id="rId19" imgW="4380840" imgH="4253760" progId="Photoshop.Image.12">
                  <p:embed/>
                </p:oleObj>
              </mc:Choice>
              <mc:Fallback>
                <p:oleObj name="Image" r:id="rId19" imgW="4380840" imgH="4253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552" y="6035358"/>
                        <a:ext cx="814426" cy="790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 userDrawn="1"/>
        </p:nvSpPr>
        <p:spPr>
          <a:xfrm>
            <a:off x="908059" y="6348897"/>
            <a:ext cx="8244408" cy="163739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5" r:id="rId14"/>
    <p:sldLayoutId id="2147483856" r:id="rId15"/>
    <p:sldLayoutId id="2147483857" r:id="rId16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hkolniki.at.ua/_pu/7/48925.jpg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uperpechat.ru/userfiles/image/pechati_statya/novaya_pechat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orld.menu.ru/img/0001077/0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509120"/>
            <a:ext cx="6477000" cy="936104"/>
          </a:xfrm>
        </p:spPr>
        <p:txBody>
          <a:bodyPr/>
          <a:lstStyle/>
          <a:p>
            <a:pPr algn="ctr"/>
            <a:r>
              <a:rPr lang="ru-RU" dirty="0" smtClean="0"/>
              <a:t>Системное мышление</a:t>
            </a:r>
            <a:endParaRPr lang="ru-RU" dirty="0"/>
          </a:p>
        </p:txBody>
      </p:sp>
      <p:pic>
        <p:nvPicPr>
          <p:cNvPr id="4" name="Picture 2" descr="Lecture Room Images, Stock Photos &amp; Illustrations Big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" y="980728"/>
            <a:ext cx="55423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9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3" y="0"/>
            <a:ext cx="5786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94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571611"/>
            <a:ext cx="7272338" cy="4554551"/>
          </a:xfrm>
        </p:spPr>
        <p:txBody>
          <a:bodyPr>
            <a:normAutofit/>
          </a:bodyPr>
          <a:lstStyle/>
          <a:p>
            <a:pPr lvl="1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Обычный деловой журнал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содержит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больше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информации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чем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обычный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человек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получал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всю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свою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жизнь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в 18-м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веке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последние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лет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появилось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больше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информации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чем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предыдущие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5000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лет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Каждые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сутки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сети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создается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000 000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документов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9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33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022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868363"/>
            <a:ext cx="3048000" cy="4802187"/>
            <a:chOff x="0" y="547"/>
            <a:chExt cx="1920" cy="3025"/>
          </a:xfrm>
        </p:grpSpPr>
        <p:sp>
          <p:nvSpPr>
            <p:cNvPr id="26628" name="Text Box 3"/>
            <p:cNvSpPr txBox="1">
              <a:spLocks noChangeArrowheads="1"/>
            </p:cNvSpPr>
            <p:nvPr/>
          </p:nvSpPr>
          <p:spPr bwMode="auto">
            <a:xfrm>
              <a:off x="348" y="547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800" i="0" u="none">
                <a:latin typeface="Tahoma" pitchFamily="34" charset="0"/>
              </a:endParaRPr>
            </a:p>
          </p:txBody>
        </p:sp>
        <p:sp>
          <p:nvSpPr>
            <p:cNvPr id="26629" name="Text Box 4"/>
            <p:cNvSpPr txBox="1">
              <a:spLocks noChangeArrowheads="1"/>
            </p:cNvSpPr>
            <p:nvPr/>
          </p:nvSpPr>
          <p:spPr bwMode="auto">
            <a:xfrm>
              <a:off x="348" y="3130"/>
              <a:ext cx="1249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2000" i="0" u="none">
                  <a:latin typeface="Helvetica" pitchFamily="34" charset="0"/>
                </a:rPr>
                <a:t>Концентрация</a:t>
              </a:r>
              <a:br>
                <a:rPr lang="da-DK" sz="2000" i="0" u="none">
                  <a:latin typeface="Helvetica" pitchFamily="34" charset="0"/>
                </a:rPr>
              </a:br>
              <a:r>
                <a:rPr lang="da-DK" sz="2000" i="0" u="none">
                  <a:latin typeface="Helvetica" pitchFamily="34" charset="0"/>
                </a:rPr>
                <a:t>Новые задачи</a:t>
              </a:r>
              <a:endParaRPr lang="da-DK" sz="2400" i="0" u="none">
                <a:latin typeface="Helvetica" pitchFamily="34" charset="0"/>
              </a:endParaRPr>
            </a:p>
          </p:txBody>
        </p:sp>
        <p:pic>
          <p:nvPicPr>
            <p:cNvPr id="26630" name="Picture 5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36"/>
              <a:ext cx="1920" cy="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7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25" y="0"/>
            <a:ext cx="560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27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08100" y="868363"/>
            <a:ext cx="3048000" cy="4802187"/>
            <a:chOff x="0" y="547"/>
            <a:chExt cx="1920" cy="3025"/>
          </a:xfrm>
        </p:grpSpPr>
        <p:sp>
          <p:nvSpPr>
            <p:cNvPr id="27655" name="Text Box 3"/>
            <p:cNvSpPr txBox="1">
              <a:spLocks noChangeArrowheads="1"/>
            </p:cNvSpPr>
            <p:nvPr/>
          </p:nvSpPr>
          <p:spPr bwMode="auto">
            <a:xfrm>
              <a:off x="348" y="547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800" i="0" u="none">
                <a:latin typeface="Tahoma" pitchFamily="34" charset="0"/>
              </a:endParaRPr>
            </a:p>
          </p:txBody>
        </p:sp>
        <p:sp>
          <p:nvSpPr>
            <p:cNvPr id="27656" name="Text Box 4"/>
            <p:cNvSpPr txBox="1">
              <a:spLocks noChangeArrowheads="1"/>
            </p:cNvSpPr>
            <p:nvPr/>
          </p:nvSpPr>
          <p:spPr bwMode="auto">
            <a:xfrm>
              <a:off x="348" y="3130"/>
              <a:ext cx="1249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2000" i="0" u="none">
                  <a:latin typeface="Helvetica" pitchFamily="34" charset="0"/>
                </a:rPr>
                <a:t>Концентрация</a:t>
              </a:r>
              <a:br>
                <a:rPr lang="da-DK" sz="2000" i="0" u="none">
                  <a:latin typeface="Helvetica" pitchFamily="34" charset="0"/>
                </a:rPr>
              </a:br>
              <a:r>
                <a:rPr lang="da-DK" sz="2000" i="0" u="none">
                  <a:latin typeface="Helvetica" pitchFamily="34" charset="0"/>
                </a:rPr>
                <a:t>Новые задачи</a:t>
              </a:r>
              <a:endParaRPr lang="da-DK" sz="2400" i="0" u="none">
                <a:latin typeface="Helvetica" pitchFamily="34" charset="0"/>
              </a:endParaRPr>
            </a:p>
          </p:txBody>
        </p:sp>
        <p:pic>
          <p:nvPicPr>
            <p:cNvPr id="27657" name="Picture 5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36"/>
              <a:ext cx="1920" cy="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05325" y="868363"/>
            <a:ext cx="3084513" cy="4795837"/>
            <a:chOff x="2014" y="547"/>
            <a:chExt cx="1943" cy="3021"/>
          </a:xfrm>
        </p:grpSpPr>
        <p:sp>
          <p:nvSpPr>
            <p:cNvPr id="27652" name="Text Box 7"/>
            <p:cNvSpPr txBox="1">
              <a:spLocks noChangeArrowheads="1"/>
            </p:cNvSpPr>
            <p:nvPr/>
          </p:nvSpPr>
          <p:spPr bwMode="auto">
            <a:xfrm>
              <a:off x="2094" y="3126"/>
              <a:ext cx="1616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2000" i="0" u="none">
                  <a:latin typeface="Helvetica" pitchFamily="34" charset="0"/>
                </a:rPr>
                <a:t>Рутина</a:t>
              </a:r>
              <a:br>
                <a:rPr lang="da-DK" sz="2000" i="0" u="none">
                  <a:latin typeface="Helvetica" pitchFamily="34" charset="0"/>
                </a:rPr>
              </a:br>
              <a:r>
                <a:rPr lang="da-DK" sz="2000" i="0" u="none">
                  <a:latin typeface="Helvetica" pitchFamily="34" charset="0"/>
                </a:rPr>
                <a:t>Знакомые задания</a:t>
              </a:r>
            </a:p>
          </p:txBody>
        </p:sp>
        <p:sp>
          <p:nvSpPr>
            <p:cNvPr id="27653" name="Text Box 8"/>
            <p:cNvSpPr txBox="1">
              <a:spLocks noChangeArrowheads="1"/>
            </p:cNvSpPr>
            <p:nvPr/>
          </p:nvSpPr>
          <p:spPr bwMode="auto">
            <a:xfrm>
              <a:off x="2094" y="547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800" i="0" u="none">
                <a:latin typeface="Tahoma" pitchFamily="34" charset="0"/>
              </a:endParaRPr>
            </a:p>
          </p:txBody>
        </p:sp>
        <p:pic>
          <p:nvPicPr>
            <p:cNvPr id="27654" name="Picture 9" descr="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4" y="936"/>
              <a:ext cx="1943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1606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54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19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-26988"/>
            <a:ext cx="91519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27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95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9175" y="1889125"/>
            <a:ext cx="3040063" cy="2116138"/>
            <a:chOff x="3842" y="1190"/>
            <a:chExt cx="1915" cy="1333"/>
          </a:xfrm>
        </p:grpSpPr>
        <p:sp>
          <p:nvSpPr>
            <p:cNvPr id="32778" name="Text Box 3"/>
            <p:cNvSpPr txBox="1">
              <a:spLocks noChangeArrowheads="1"/>
            </p:cNvSpPr>
            <p:nvPr/>
          </p:nvSpPr>
          <p:spPr bwMode="auto">
            <a:xfrm>
              <a:off x="3842" y="1190"/>
              <a:ext cx="100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3200" i="0" u="none">
                  <a:latin typeface="Tahoma" pitchFamily="34" charset="0"/>
                </a:rPr>
                <a:t>Стресс</a:t>
              </a:r>
            </a:p>
          </p:txBody>
        </p:sp>
        <p:sp>
          <p:nvSpPr>
            <p:cNvPr id="32779" name="Text Box 4"/>
            <p:cNvSpPr txBox="1">
              <a:spLocks noChangeArrowheads="1"/>
            </p:cNvSpPr>
            <p:nvPr/>
          </p:nvSpPr>
          <p:spPr bwMode="auto">
            <a:xfrm>
              <a:off x="3842" y="1674"/>
              <a:ext cx="144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3200" i="0" u="none">
                  <a:latin typeface="Tahoma" pitchFamily="34" charset="0"/>
                </a:rPr>
                <a:t>Усталость</a:t>
              </a:r>
            </a:p>
          </p:txBody>
        </p:sp>
        <p:sp>
          <p:nvSpPr>
            <p:cNvPr id="32780" name="Text Box 5"/>
            <p:cNvSpPr txBox="1">
              <a:spLocks noChangeArrowheads="1"/>
            </p:cNvSpPr>
            <p:nvPr/>
          </p:nvSpPr>
          <p:spPr bwMode="auto">
            <a:xfrm>
              <a:off x="3842" y="2158"/>
              <a:ext cx="1915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3200" i="0" u="none">
                  <a:latin typeface="Tahoma" pitchFamily="34" charset="0"/>
                </a:rPr>
                <a:t>Раздражение</a:t>
              </a:r>
            </a:p>
          </p:txBody>
        </p:sp>
      </p:grpSp>
      <p:pic>
        <p:nvPicPr>
          <p:cNvPr id="3563526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173538"/>
            <a:ext cx="29448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50" y="533400"/>
            <a:ext cx="6065838" cy="5426075"/>
            <a:chOff x="12" y="336"/>
            <a:chExt cx="3821" cy="3418"/>
          </a:xfrm>
        </p:grpSpPr>
        <p:pic>
          <p:nvPicPr>
            <p:cNvPr id="32776" name="Picture 8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" y="336"/>
              <a:ext cx="3821" cy="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219" y="1555"/>
              <a:ext cx="2420" cy="40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3600" i="0" u="none" dirty="0">
                  <a:solidFill>
                    <a:srgbClr val="FF0000"/>
                  </a:solidFill>
                  <a:latin typeface="Tahoma" pitchFamily="34" charset="0"/>
                </a:rPr>
                <a:t>Перенапряжение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46775" y="190500"/>
            <a:ext cx="3175000" cy="1743075"/>
            <a:chOff x="3746" y="120"/>
            <a:chExt cx="2000" cy="1098"/>
          </a:xfrm>
        </p:grpSpPr>
        <p:graphicFrame>
          <p:nvGraphicFramePr>
            <p:cNvPr id="32774" name="Object 11"/>
            <p:cNvGraphicFramePr>
              <a:graphicFrameLocks noChangeAspect="1"/>
            </p:cNvGraphicFramePr>
            <p:nvPr/>
          </p:nvGraphicFramePr>
          <p:xfrm>
            <a:off x="4821" y="120"/>
            <a:ext cx="925" cy="1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Bitmap Image" r:id="rId6" imgW="1095528" imgH="1200318" progId="PBrush">
                    <p:embed/>
                  </p:oleObj>
                </mc:Choice>
                <mc:Fallback>
                  <p:oleObj name="Bitmap Image" r:id="rId6" imgW="1095528" imgH="120031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1" y="120"/>
                          <a:ext cx="925" cy="10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5" name="Text Box 12"/>
            <p:cNvSpPr txBox="1">
              <a:spLocks noChangeArrowheads="1"/>
            </p:cNvSpPr>
            <p:nvPr/>
          </p:nvSpPr>
          <p:spPr bwMode="auto">
            <a:xfrm>
              <a:off x="3746" y="429"/>
              <a:ext cx="111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i="0" u="none">
                  <a:latin typeface="Tahoma" pitchFamily="34" charset="0"/>
                </a:rPr>
                <a:t>«Спит»</a:t>
              </a:r>
              <a:endParaRPr lang="da-DK" sz="3200" i="0" u="none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53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Вам это может дать?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Какие преимущества </a:t>
            </a:r>
            <a:r>
              <a:rPr lang="ru-RU" b="1" dirty="0"/>
              <a:t>дает системное </a:t>
            </a:r>
            <a:r>
              <a:rPr lang="ru-RU" b="1" dirty="0" smtClean="0"/>
              <a:t>мышление:</a:t>
            </a:r>
            <a:endParaRPr lang="ru-RU" dirty="0"/>
          </a:p>
          <a:p>
            <a:r>
              <a:rPr lang="ru-RU" dirty="0" smtClean="0"/>
              <a:t>Возможность </a:t>
            </a:r>
            <a:r>
              <a:rPr lang="ru-RU" dirty="0"/>
              <a:t>активно влиять на свою жизнь, научившись выявлять в ней </a:t>
            </a:r>
            <a:r>
              <a:rPr lang="ru-RU" dirty="0" smtClean="0"/>
              <a:t>закономерности</a:t>
            </a:r>
            <a:r>
              <a:rPr lang="ru-RU" dirty="0"/>
              <a:t>, </a:t>
            </a:r>
            <a:r>
              <a:rPr lang="ru-RU" dirty="0" smtClean="0"/>
              <a:t>управляющие ходом событий</a:t>
            </a:r>
            <a:endParaRPr lang="ru-RU" dirty="0"/>
          </a:p>
          <a:p>
            <a:r>
              <a:rPr lang="ru-RU" dirty="0" smtClean="0"/>
              <a:t>Эффективные </a:t>
            </a:r>
            <a:r>
              <a:rPr lang="ru-RU" dirty="0"/>
              <a:t>инструменты для решения различных </a:t>
            </a:r>
            <a:r>
              <a:rPr lang="ru-RU" dirty="0" smtClean="0"/>
              <a:t>рабочих проблем</a:t>
            </a:r>
            <a:endParaRPr lang="ru-RU" dirty="0"/>
          </a:p>
          <a:p>
            <a:r>
              <a:rPr lang="ru-RU" dirty="0" smtClean="0"/>
              <a:t>Системный </a:t>
            </a:r>
            <a:r>
              <a:rPr lang="ru-RU" dirty="0"/>
              <a:t>подход позволит вам не зацикливаться на поисках «виноватого</a:t>
            </a:r>
            <a:r>
              <a:rPr lang="ru-RU" dirty="0" smtClean="0"/>
              <a:t>»</a:t>
            </a:r>
          </a:p>
          <a:p>
            <a:r>
              <a:rPr lang="ru-RU" dirty="0"/>
              <a:t>Системный подход - основа ясного мышления и здоровых взаимоотношений, он позволяет понять больше и видеть дальше.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11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00325" y="2400300"/>
            <a:ext cx="5117211" cy="30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Используйте правило ТРЕХ ЗОН:</a:t>
            </a:r>
          </a:p>
          <a:p>
            <a:pPr marL="200025" indent="-200025"/>
            <a:r>
              <a:rPr lang="ru-RU" dirty="0" smtClean="0"/>
              <a:t>Первая </a:t>
            </a:r>
            <a:r>
              <a:rPr lang="ru-RU" dirty="0"/>
              <a:t>зона — </a:t>
            </a:r>
            <a:r>
              <a:rPr lang="ru-RU" dirty="0" smtClean="0"/>
              <a:t>данные с которыми работаете ежедневно.</a:t>
            </a:r>
            <a:endParaRPr lang="ru-RU" dirty="0"/>
          </a:p>
          <a:p>
            <a:pPr marL="200025" indent="-200025"/>
            <a:r>
              <a:rPr lang="ru-RU" dirty="0" smtClean="0"/>
              <a:t>Вторая </a:t>
            </a:r>
            <a:r>
              <a:rPr lang="ru-RU" dirty="0"/>
              <a:t>зона — </a:t>
            </a:r>
            <a:r>
              <a:rPr lang="ru-RU" dirty="0" smtClean="0"/>
              <a:t>данными пользуетесь </a:t>
            </a:r>
            <a:r>
              <a:rPr lang="ru-RU" dirty="0"/>
              <a:t>периодически, но не ежедневно. </a:t>
            </a:r>
            <a:endParaRPr lang="ru-RU" dirty="0" smtClean="0"/>
          </a:p>
          <a:p>
            <a:pPr marL="200025" indent="-200025"/>
            <a:r>
              <a:rPr lang="ru-RU" dirty="0" smtClean="0"/>
              <a:t>Третья </a:t>
            </a:r>
            <a:r>
              <a:rPr lang="ru-RU" dirty="0"/>
              <a:t>зона — архив.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35" y="2298148"/>
            <a:ext cx="1634060" cy="28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Архи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0"/>
            <a:ext cx="793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63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509120"/>
            <a:ext cx="6477000" cy="936104"/>
          </a:xfrm>
        </p:spPr>
        <p:txBody>
          <a:bodyPr/>
          <a:lstStyle/>
          <a:p>
            <a:pPr algn="ctr"/>
            <a:r>
              <a:rPr lang="ru-RU" dirty="0" smtClean="0"/>
              <a:t>Тайм-менеджмент</a:t>
            </a:r>
            <a:endParaRPr lang="ru-RU" dirty="0"/>
          </a:p>
        </p:txBody>
      </p:sp>
      <p:pic>
        <p:nvPicPr>
          <p:cNvPr id="4" name="Picture 2" descr="Lecture Room Images, Stock Photos &amp; Illustrations Big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" y="980728"/>
            <a:ext cx="55423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8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272338" cy="4144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i="0" dirty="0" smtClean="0"/>
              <a:t>Когда Бог создал время,</a:t>
            </a:r>
            <a:br>
              <a:rPr lang="ru-RU" sz="4000" i="0" dirty="0" smtClean="0"/>
            </a:br>
            <a:r>
              <a:rPr lang="ru-RU" sz="4000" i="0" dirty="0" smtClean="0"/>
              <a:t>он создал его достаточно!</a:t>
            </a:r>
          </a:p>
          <a:p>
            <a:pPr marL="0" indent="0" algn="r" eaLnBrk="1" hangingPunct="1">
              <a:buNone/>
            </a:pPr>
            <a:r>
              <a:rPr lang="ru-RU" dirty="0" smtClean="0"/>
              <a:t>Ирландская пословица</a:t>
            </a:r>
          </a:p>
        </p:txBody>
      </p:sp>
      <p:pic>
        <p:nvPicPr>
          <p:cNvPr id="7171" name="Picture 3" descr="XP-c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643446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6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причины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9888" y="1504950"/>
            <a:ext cx="4035425" cy="4673600"/>
          </a:xfrm>
        </p:spPr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smtClean="0"/>
              <a:t>Привычка быть «белкой в колесе»</a:t>
            </a:r>
          </a:p>
        </p:txBody>
      </p:sp>
      <p:pic>
        <p:nvPicPr>
          <p:cNvPr id="8196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98950" y="1809750"/>
            <a:ext cx="3756025" cy="3392488"/>
          </a:xfrm>
          <a:noFill/>
        </p:spPr>
      </p:pic>
    </p:spTree>
    <p:extLst>
      <p:ext uri="{BB962C8B-B14F-4D97-AF65-F5344CB8AC3E}">
        <p14:creationId xmlns:p14="http://schemas.microsoft.com/office/powerpoint/2010/main" val="32157480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причины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9888" y="1504950"/>
            <a:ext cx="4035425" cy="4673600"/>
          </a:xfrm>
        </p:spPr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smtClean="0">
                <a:solidFill>
                  <a:schemeClr val="bg2"/>
                </a:solidFill>
              </a:rPr>
              <a:t>Привычка быть «белкой в колесе»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smtClean="0"/>
              <a:t>Внутренняя пассивность и настрой на реагирование </a:t>
            </a:r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19613" y="1809750"/>
            <a:ext cx="3535362" cy="3392488"/>
          </a:xfrm>
          <a:noFill/>
        </p:spPr>
      </p:pic>
    </p:spTree>
    <p:extLst>
      <p:ext uri="{BB962C8B-B14F-4D97-AF65-F5344CB8AC3E}">
        <p14:creationId xmlns:p14="http://schemas.microsoft.com/office/powerpoint/2010/main" val="31178543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причины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9888" y="1504950"/>
            <a:ext cx="4035425" cy="4673600"/>
          </a:xfrm>
        </p:spPr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smtClean="0">
                <a:solidFill>
                  <a:schemeClr val="bg2"/>
                </a:solidFill>
              </a:rPr>
              <a:t>Привычка быть «белкой в колесе»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smtClean="0">
                <a:solidFill>
                  <a:schemeClr val="bg2"/>
                </a:solidFill>
              </a:rPr>
              <a:t>Внутренняя пассивность и настрой на реагирование</a:t>
            </a:r>
            <a:r>
              <a:rPr lang="ru-RU" sz="2100" smtClean="0"/>
              <a:t> 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smtClean="0"/>
              <a:t>Отсутствие навыков самоорганизации</a:t>
            </a:r>
          </a:p>
        </p:txBody>
      </p:sp>
      <p:pic>
        <p:nvPicPr>
          <p:cNvPr id="11268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4025" y="1809750"/>
            <a:ext cx="3790950" cy="3392488"/>
          </a:xfrm>
          <a:noFill/>
        </p:spPr>
      </p:pic>
    </p:spTree>
    <p:extLst>
      <p:ext uri="{BB962C8B-B14F-4D97-AF65-F5344CB8AC3E}">
        <p14:creationId xmlns:p14="http://schemas.microsoft.com/office/powerpoint/2010/main" val="24918372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причины</a:t>
            </a:r>
          </a:p>
        </p:txBody>
      </p:sp>
      <p:sp>
        <p:nvSpPr>
          <p:cNvPr id="4249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9888" y="1504950"/>
            <a:ext cx="4035425" cy="4673600"/>
          </a:xfrm>
        </p:spPr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Привычка быть «белкой в колесе»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Внутренняя пассивность и настрой на реагирование 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Отсутствие навыков самоорганизации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dirty="0" smtClean="0"/>
              <a:t>Недостаток управленческих навыков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ru-RU" sz="2100" dirty="0" smtClean="0"/>
              <a:t>Неумение работать с информацией</a:t>
            </a:r>
          </a:p>
        </p:txBody>
      </p:sp>
      <p:pic>
        <p:nvPicPr>
          <p:cNvPr id="12292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06888" y="1809750"/>
            <a:ext cx="3748087" cy="3392488"/>
          </a:xfrm>
          <a:noFill/>
        </p:spPr>
      </p:pic>
    </p:spTree>
    <p:extLst>
      <p:ext uri="{BB962C8B-B14F-4D97-AF65-F5344CB8AC3E}">
        <p14:creationId xmlns:p14="http://schemas.microsoft.com/office/powerpoint/2010/main" val="11777723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85786" y="2571744"/>
            <a:ext cx="7802562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33400" indent="-533400" algn="ctr" eaLnBrk="1" hangingPunct="1">
              <a:spcBef>
                <a:spcPct val="100000"/>
              </a:spcBef>
            </a:pPr>
            <a:r>
              <a:rPr lang="ru-RU" sz="4800" u="none" dirty="0">
                <a:latin typeface="Tahoma" pitchFamily="34" charset="0"/>
              </a:rPr>
              <a:t>Что такое </a:t>
            </a:r>
            <a:r>
              <a:rPr lang="ru-RU" sz="4800" u="none" dirty="0">
                <a:solidFill>
                  <a:srgbClr val="FF0000"/>
                </a:solidFill>
                <a:latin typeface="Tahoma" pitchFamily="34" charset="0"/>
              </a:rPr>
              <a:t>эффективность</a:t>
            </a:r>
            <a:r>
              <a:rPr lang="ru-RU" sz="4800" u="none" dirty="0">
                <a:latin typeface="Tahoma" pitchFamily="34" charset="0"/>
              </a:rPr>
              <a:t>?</a:t>
            </a:r>
            <a:r>
              <a:rPr lang="ru-RU" sz="3600" b="0" u="none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89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Основной треугольник менеджмента</a:t>
            </a:r>
          </a:p>
        </p:txBody>
      </p:sp>
      <p:sp>
        <p:nvSpPr>
          <p:cNvPr id="3477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1088" y="5407025"/>
            <a:ext cx="1857375" cy="5905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Вход</a:t>
            </a:r>
          </a:p>
        </p:txBody>
      </p:sp>
      <p:sp>
        <p:nvSpPr>
          <p:cNvPr id="3477508" name="Rectangle 4"/>
          <p:cNvSpPr>
            <a:spLocks noChangeArrowheads="1"/>
          </p:cNvSpPr>
          <p:nvPr/>
        </p:nvSpPr>
        <p:spPr bwMode="auto">
          <a:xfrm>
            <a:off x="6015038" y="5407025"/>
            <a:ext cx="18573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33400" indent="-5334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0" u="none">
                <a:solidFill>
                  <a:schemeClr val="tx1"/>
                </a:solidFill>
                <a:latin typeface="Tahoma" pitchFamily="34" charset="0"/>
              </a:rPr>
              <a:t> Выход</a:t>
            </a:r>
          </a:p>
        </p:txBody>
      </p:sp>
      <p:sp>
        <p:nvSpPr>
          <p:cNvPr id="3477509" name="Rectangle 5"/>
          <p:cNvSpPr>
            <a:spLocks noChangeArrowheads="1"/>
          </p:cNvSpPr>
          <p:nvPr/>
        </p:nvSpPr>
        <p:spPr bwMode="auto">
          <a:xfrm>
            <a:off x="3721100" y="1692275"/>
            <a:ext cx="1855788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33400" indent="-5334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0" u="none">
                <a:solidFill>
                  <a:schemeClr val="tx1"/>
                </a:solidFill>
                <a:latin typeface="Tahoma" pitchFamily="34" charset="0"/>
              </a:rPr>
              <a:t> Цели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936875" y="2263775"/>
            <a:ext cx="3446463" cy="31623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77511" name="Line 7"/>
          <p:cNvSpPr>
            <a:spLocks noChangeShapeType="1"/>
          </p:cNvSpPr>
          <p:nvPr/>
        </p:nvSpPr>
        <p:spPr bwMode="auto">
          <a:xfrm>
            <a:off x="1724025" y="5407025"/>
            <a:ext cx="12303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77512" name="Line 8"/>
          <p:cNvSpPr>
            <a:spLocks noChangeShapeType="1"/>
          </p:cNvSpPr>
          <p:nvPr/>
        </p:nvSpPr>
        <p:spPr bwMode="auto">
          <a:xfrm>
            <a:off x="6365875" y="5407025"/>
            <a:ext cx="12303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77513" name="Rectangle 9"/>
          <p:cNvSpPr>
            <a:spLocks noChangeArrowheads="1"/>
          </p:cNvSpPr>
          <p:nvPr/>
        </p:nvSpPr>
        <p:spPr bwMode="auto">
          <a:xfrm>
            <a:off x="1460500" y="3425825"/>
            <a:ext cx="2665413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33400" indent="-5334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0" u="none">
                <a:solidFill>
                  <a:schemeClr val="tx1"/>
                </a:solidFill>
                <a:latin typeface="Tahoma" pitchFamily="34" charset="0"/>
              </a:rPr>
              <a:t>Экономичность</a:t>
            </a:r>
          </a:p>
        </p:txBody>
      </p:sp>
      <p:sp>
        <p:nvSpPr>
          <p:cNvPr id="3477514" name="Rectangle 10"/>
          <p:cNvSpPr>
            <a:spLocks noChangeArrowheads="1"/>
          </p:cNvSpPr>
          <p:nvPr/>
        </p:nvSpPr>
        <p:spPr bwMode="auto">
          <a:xfrm>
            <a:off x="5364163" y="3425825"/>
            <a:ext cx="2665412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33400" indent="-5334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0" u="none">
                <a:solidFill>
                  <a:schemeClr val="tx1"/>
                </a:solidFill>
                <a:latin typeface="Tahoma" pitchFamily="34" charset="0"/>
              </a:rPr>
              <a:t>Результативность</a:t>
            </a:r>
          </a:p>
        </p:txBody>
      </p:sp>
      <p:sp>
        <p:nvSpPr>
          <p:cNvPr id="3477515" name="Rectangle 11"/>
          <p:cNvSpPr>
            <a:spLocks noChangeArrowheads="1"/>
          </p:cNvSpPr>
          <p:nvPr/>
        </p:nvSpPr>
        <p:spPr bwMode="auto">
          <a:xfrm>
            <a:off x="3395663" y="5540375"/>
            <a:ext cx="2665412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33400" indent="-5334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0" u="none">
                <a:solidFill>
                  <a:schemeClr val="tx1"/>
                </a:solidFill>
                <a:latin typeface="Tahoma" pitchFamily="34" charset="0"/>
              </a:rPr>
              <a:t>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65546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7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7507" grpId="0" build="p"/>
      <p:bldP spid="3477508" grpId="0"/>
      <p:bldP spid="3477509" grpId="0"/>
      <p:bldP spid="3477511" grpId="0" animBg="1"/>
      <p:bldP spid="3477512" grpId="0" animBg="1"/>
      <p:bldP spid="3477513" grpId="0"/>
      <p:bldP spid="3477514" grpId="0"/>
      <p:bldP spid="34775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4869160"/>
            <a:ext cx="6477000" cy="998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743" dirty="0"/>
              <a:t>СИСТЕМА</a:t>
            </a:r>
            <a:br>
              <a:rPr lang="ru-RU" sz="3743" dirty="0"/>
            </a:br>
            <a:r>
              <a:rPr lang="ru-RU" sz="2278" dirty="0"/>
              <a:t>Общие понятия</a:t>
            </a:r>
            <a:endParaRPr lang="en-US" sz="2278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835" y="3167029"/>
            <a:ext cx="4104456" cy="792088"/>
          </a:xfrm>
        </p:spPr>
        <p:txBody>
          <a:bodyPr>
            <a:noAutofit/>
          </a:bodyPr>
          <a:lstStyle/>
          <a:p>
            <a:pPr marL="604802" indent="-604802" algn="r">
              <a:lnSpc>
                <a:spcPct val="90000"/>
              </a:lnSpc>
              <a:buNone/>
            </a:pPr>
            <a:r>
              <a:rPr lang="ru-RU" sz="2000" i="1" dirty="0">
                <a:solidFill>
                  <a:srgbClr val="FF0000"/>
                </a:solidFill>
              </a:rPr>
              <a:t>Целое – больше суммы его частей</a:t>
            </a:r>
          </a:p>
          <a:p>
            <a:pPr marL="604802" indent="-604802" algn="r">
              <a:lnSpc>
                <a:spcPct val="90000"/>
              </a:lnSpc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Аристотель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shkolniki.at.ua/_pu/7/4892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0"/>
            <a:ext cx="2069024" cy="309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5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6015" name="Group 63"/>
          <p:cNvGraphicFramePr>
            <a:graphicFrameLocks noGrp="1"/>
          </p:cNvGraphicFramePr>
          <p:nvPr>
            <p:ph sz="half" idx="4294967295"/>
          </p:nvPr>
        </p:nvGraphicFramePr>
        <p:xfrm>
          <a:off x="152400" y="1447800"/>
          <a:ext cx="8915400" cy="4291013"/>
        </p:xfrm>
        <a:graphic>
          <a:graphicData uri="http://schemas.openxmlformats.org/drawingml/2006/table">
            <a:tbl>
              <a:tblPr/>
              <a:tblGrid>
                <a:gridCol w="4460875"/>
                <a:gridCol w="4454525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Эффективность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Личная эффективность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F4F7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Достижение целей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Я знаю свои цели!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Получение желаемого результата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Я знаю задачи, которые необходимо решить!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Оптимальное использование ресурсов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Я ценю главный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ресурс – время!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5" name="Rectangle 5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200" smtClean="0"/>
              <a:t>Личная эффективность</a:t>
            </a:r>
          </a:p>
        </p:txBody>
      </p:sp>
      <p:sp>
        <p:nvSpPr>
          <p:cNvPr id="19476" name="AutoShape 56"/>
          <p:cNvSpPr>
            <a:spLocks noChangeArrowheads="1"/>
          </p:cNvSpPr>
          <p:nvPr/>
        </p:nvSpPr>
        <p:spPr bwMode="auto">
          <a:xfrm>
            <a:off x="4467225" y="2674938"/>
            <a:ext cx="441325" cy="628650"/>
          </a:xfrm>
          <a:prstGeom prst="rightArrow">
            <a:avLst>
              <a:gd name="adj1" fmla="val 50000"/>
              <a:gd name="adj2" fmla="val 75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7" name="AutoShape 57"/>
          <p:cNvSpPr>
            <a:spLocks noChangeArrowheads="1"/>
          </p:cNvSpPr>
          <p:nvPr/>
        </p:nvSpPr>
        <p:spPr bwMode="auto">
          <a:xfrm>
            <a:off x="4467225" y="3767138"/>
            <a:ext cx="441325" cy="628650"/>
          </a:xfrm>
          <a:prstGeom prst="rightArrow">
            <a:avLst>
              <a:gd name="adj1" fmla="val 50000"/>
              <a:gd name="adj2" fmla="val 75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8" name="AutoShape 58"/>
          <p:cNvSpPr>
            <a:spLocks noChangeArrowheads="1"/>
          </p:cNvSpPr>
          <p:nvPr/>
        </p:nvSpPr>
        <p:spPr bwMode="auto">
          <a:xfrm>
            <a:off x="4467225" y="4878388"/>
            <a:ext cx="441325" cy="628650"/>
          </a:xfrm>
          <a:prstGeom prst="rightArrow">
            <a:avLst>
              <a:gd name="adj1" fmla="val 50000"/>
              <a:gd name="adj2" fmla="val 75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Text Box 64"/>
          <p:cNvSpPr txBox="1">
            <a:spLocks noChangeArrowheads="1"/>
          </p:cNvSpPr>
          <p:nvPr/>
        </p:nvSpPr>
        <p:spPr bwMode="auto">
          <a:xfrm>
            <a:off x="971550" y="5767407"/>
            <a:ext cx="7277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0" u="none" dirty="0">
                <a:solidFill>
                  <a:schemeClr val="tx1"/>
                </a:solidFill>
                <a:latin typeface="Tahoma" pitchFamily="34" charset="0"/>
              </a:rPr>
              <a:t>Я знаю </a:t>
            </a:r>
            <a:r>
              <a:rPr lang="ru-RU" sz="2800" i="0" u="none" dirty="0">
                <a:solidFill>
                  <a:srgbClr val="FF0000"/>
                </a:solidFill>
                <a:latin typeface="Tahoma" pitchFamily="34" charset="0"/>
              </a:rPr>
              <a:t>ЧТО</a:t>
            </a:r>
            <a:r>
              <a:rPr lang="ru-RU" sz="2800" i="0" u="none" dirty="0">
                <a:solidFill>
                  <a:schemeClr val="tx1"/>
                </a:solidFill>
                <a:latin typeface="Tahoma" pitchFamily="34" charset="0"/>
              </a:rPr>
              <a:t> и </a:t>
            </a:r>
            <a:r>
              <a:rPr lang="ru-RU" sz="2800" i="0" u="none" dirty="0">
                <a:solidFill>
                  <a:srgbClr val="FF0000"/>
                </a:solidFill>
                <a:latin typeface="Tahoma" pitchFamily="34" charset="0"/>
              </a:rPr>
              <a:t>КОГДА</a:t>
            </a:r>
            <a:r>
              <a:rPr lang="ru-RU" sz="2800" i="0" u="none" dirty="0">
                <a:solidFill>
                  <a:schemeClr val="tx1"/>
                </a:solidFill>
                <a:latin typeface="Tahoma" pitchFamily="34" charset="0"/>
              </a:rPr>
              <a:t> делать!</a:t>
            </a:r>
          </a:p>
        </p:txBody>
      </p:sp>
    </p:spTree>
    <p:extLst>
      <p:ext uri="{BB962C8B-B14F-4D97-AF65-F5344CB8AC3E}">
        <p14:creationId xmlns:p14="http://schemas.microsoft.com/office/powerpoint/2010/main" val="231940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b="1" i="0" dirty="0" smtClean="0"/>
              <a:t>Делать лучше</a:t>
            </a:r>
          </a:p>
          <a:p>
            <a:pPr eaLnBrk="1" hangingPunct="1"/>
            <a:r>
              <a:rPr lang="ru-RU" sz="3600" b="1" i="0" dirty="0" smtClean="0"/>
              <a:t>Делать быстрее</a:t>
            </a:r>
          </a:p>
          <a:p>
            <a:pPr eaLnBrk="1" hangingPunct="1"/>
            <a:r>
              <a:rPr lang="ru-RU" sz="4000" b="1" i="0" dirty="0" smtClean="0">
                <a:solidFill>
                  <a:srgbClr val="FF0000"/>
                </a:solidFill>
              </a:rPr>
              <a:t>Делать то, что нужно</a:t>
            </a:r>
          </a:p>
        </p:txBody>
      </p:sp>
    </p:spTree>
    <p:extLst>
      <p:ext uri="{BB962C8B-B14F-4D97-AF65-F5344CB8AC3E}">
        <p14:creationId xmlns:p14="http://schemas.microsoft.com/office/powerpoint/2010/main" val="96584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9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42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53100" y="2570163"/>
            <a:ext cx="1698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 u="none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38588" y="3967163"/>
            <a:ext cx="1698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400" u="non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4348" y="1643050"/>
            <a:ext cx="7932737" cy="499268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i="0" dirty="0" smtClean="0"/>
              <a:t>Чтобы делать «правильные» вещи и правильно расставлять приоритеты, необходимо иметь хорошую</a:t>
            </a:r>
            <a:r>
              <a:rPr lang="en-US" i="0" dirty="0" smtClean="0"/>
              <a:t> </a:t>
            </a:r>
            <a:r>
              <a:rPr lang="ru-RU" i="0" dirty="0" smtClean="0"/>
              <a:t>информационную</a:t>
            </a:r>
          </a:p>
          <a:p>
            <a:pPr marL="0" indent="0" algn="ctr" eaLnBrk="1" hangingPunct="1">
              <a:buNone/>
            </a:pPr>
            <a:r>
              <a:rPr lang="ru-RU" i="0" dirty="0" smtClean="0"/>
              <a:t/>
            </a:r>
            <a:br>
              <a:rPr lang="ru-RU" i="0" dirty="0" smtClean="0"/>
            </a:br>
            <a:r>
              <a:rPr lang="ru-RU" i="0" dirty="0" smtClean="0">
                <a:solidFill>
                  <a:srgbClr val="FF0000"/>
                </a:solidFill>
              </a:rPr>
              <a:t/>
            </a:r>
            <a:br>
              <a:rPr lang="ru-RU" i="0" dirty="0" smtClean="0">
                <a:solidFill>
                  <a:srgbClr val="FF0000"/>
                </a:solidFill>
              </a:rPr>
            </a:br>
            <a:r>
              <a:rPr lang="ru-RU" sz="4000" b="1" i="0" dirty="0" smtClean="0">
                <a:solidFill>
                  <a:srgbClr val="FF0000"/>
                </a:solidFill>
              </a:rPr>
              <a:t>Базу для принятия решений</a:t>
            </a:r>
            <a:r>
              <a:rPr lang="ru-RU" sz="4000" i="0" dirty="0" smtClean="0">
                <a:solidFill>
                  <a:schemeClr val="hlink"/>
                </a:solidFill>
              </a:rPr>
              <a:t/>
            </a:r>
            <a:br>
              <a:rPr lang="ru-RU" sz="4000" i="0" dirty="0" smtClean="0">
                <a:solidFill>
                  <a:schemeClr val="hlink"/>
                </a:solidFill>
              </a:rPr>
            </a:br>
            <a:r>
              <a:rPr lang="ru-RU" i="0" dirty="0" smtClean="0"/>
              <a:t> </a:t>
            </a:r>
            <a:br>
              <a:rPr lang="ru-RU" i="0" dirty="0" smtClean="0"/>
            </a:br>
            <a:endParaRPr lang="ru-RU" i="0" dirty="0" smtClean="0"/>
          </a:p>
          <a:p>
            <a:pPr marL="0" indent="0" algn="ctr" eaLnBrk="1" hangingPunct="1">
              <a:buNone/>
            </a:pPr>
            <a:r>
              <a:rPr lang="ru-RU" i="0" dirty="0" smtClean="0"/>
              <a:t>о том, как лучше использовать свое время</a:t>
            </a:r>
          </a:p>
        </p:txBody>
      </p:sp>
    </p:spTree>
    <p:extLst>
      <p:ext uri="{BB962C8B-B14F-4D97-AF65-F5344CB8AC3E}">
        <p14:creationId xmlns:p14="http://schemas.microsoft.com/office/powerpoint/2010/main" val="187929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314325"/>
            <a:ext cx="3883025" cy="61722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22531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315913"/>
            <a:ext cx="3883025" cy="617061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27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4-103-7"/>
          <p:cNvPicPr>
            <a:picLocks noChangeAspect="1" noChangeArrowheads="1"/>
          </p:cNvPicPr>
          <p:nvPr/>
        </p:nvPicPr>
        <p:blipFill>
          <a:blip r:embed="rId4">
            <a:lum bright="8000"/>
          </a:blip>
          <a:srcRect l="6129" t="8430" r="6129" b="140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28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лапси-хапси на рабочем ст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16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85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9666" name="Picture 2" descr="Елка 1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4459288" y="274638"/>
            <a:ext cx="296862" cy="5851525"/>
          </a:xfrm>
          <a:noFill/>
        </p:spPr>
      </p:pic>
      <p:pic>
        <p:nvPicPr>
          <p:cNvPr id="3569667" name="Picture 3" descr="Елка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962150" y="312738"/>
            <a:ext cx="5137150" cy="5819775"/>
          </a:xfrm>
          <a:noFill/>
        </p:spPr>
      </p:pic>
      <p:pic>
        <p:nvPicPr>
          <p:cNvPr id="3569668" name="Picture 4" descr="Елка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978025" y="303213"/>
            <a:ext cx="5137150" cy="5819775"/>
          </a:xfrm>
          <a:noFill/>
        </p:spPr>
      </p:pic>
      <p:pic>
        <p:nvPicPr>
          <p:cNvPr id="3569669" name="Picture 5" descr="Елка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1755775" y="146050"/>
            <a:ext cx="5524500" cy="60706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851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106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Aft>
                <a:spcPts val="2825"/>
              </a:spcAft>
              <a:defRPr/>
            </a:pPr>
            <a:r>
              <a:rPr lang="da-DK" sz="6000" i="0" u="none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    </a:t>
            </a:r>
            <a:endParaRPr lang="da-DK" i="0" u="none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цель?</a:t>
            </a:r>
          </a:p>
        </p:txBody>
      </p:sp>
      <p:graphicFrame>
        <p:nvGraphicFramePr>
          <p:cNvPr id="3584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742950" y="2247900"/>
          <a:ext cx="3559175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4" imgW="3776804" imgH="3468986" progId="">
                  <p:embed/>
                </p:oleObj>
              </mc:Choice>
              <mc:Fallback>
                <p:oleObj name="Clip" r:id="rId4" imgW="3776804" imgH="34689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247900"/>
                        <a:ext cx="3559175" cy="326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3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6425" y="2038350"/>
            <a:ext cx="4460875" cy="3973513"/>
          </a:xfrm>
        </p:spPr>
        <p:txBody>
          <a:bodyPr/>
          <a:lstStyle/>
          <a:p>
            <a:pPr lvl="1" eaLnBrk="1" hangingPunct="1"/>
            <a:r>
              <a:rPr lang="ru-RU" sz="2800" smtClean="0"/>
              <a:t>Желаемый конечный результат</a:t>
            </a:r>
          </a:p>
          <a:p>
            <a:pPr lvl="1" eaLnBrk="1" hangingPunct="1"/>
            <a:r>
              <a:rPr lang="ru-RU" sz="2800" smtClean="0"/>
              <a:t>Ряд задач, которые необходимо решить</a:t>
            </a:r>
          </a:p>
        </p:txBody>
      </p:sp>
    </p:spTree>
    <p:extLst>
      <p:ext uri="{BB962C8B-B14F-4D97-AF65-F5344CB8AC3E}">
        <p14:creationId xmlns:p14="http://schemas.microsoft.com/office/powerpoint/2010/main" val="402600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0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310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1890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Aft>
                <a:spcPts val="2825"/>
              </a:spcAft>
              <a:defRPr/>
            </a:pPr>
            <a:r>
              <a:rPr lang="da-DK" sz="6000" i="0" u="none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    </a:t>
            </a:r>
            <a:endParaRPr lang="da-DK" i="0" u="none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SMART-метод</a:t>
            </a:r>
            <a:br>
              <a:rPr lang="ru-RU" smtClean="0"/>
            </a:br>
            <a:r>
              <a:rPr lang="ru-RU" smtClean="0"/>
              <a:t>определения целей</a:t>
            </a:r>
          </a:p>
        </p:txBody>
      </p:sp>
      <p:sp>
        <p:nvSpPr>
          <p:cNvPr id="4261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1962150"/>
            <a:ext cx="7272338" cy="416401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/>
              <a:t>Specific - </a:t>
            </a:r>
            <a:r>
              <a:rPr lang="ru-RU" sz="3200" dirty="0" smtClean="0"/>
              <a:t>конкретные</a:t>
            </a:r>
          </a:p>
          <a:p>
            <a:pPr lvl="1" eaLnBrk="1" hangingPunct="1"/>
            <a:r>
              <a:rPr lang="en-US" sz="3200" dirty="0" smtClean="0"/>
              <a:t>Measurable - </a:t>
            </a:r>
            <a:r>
              <a:rPr lang="ru-RU" sz="3200" dirty="0" smtClean="0"/>
              <a:t>измеримые</a:t>
            </a:r>
          </a:p>
          <a:p>
            <a:pPr lvl="1" eaLnBrk="1" hangingPunct="1"/>
            <a:r>
              <a:rPr lang="ru-RU" sz="3200" dirty="0" err="1" smtClean="0"/>
              <a:t>Achievable</a:t>
            </a:r>
            <a:r>
              <a:rPr lang="ru-RU" sz="3200" dirty="0" smtClean="0"/>
              <a:t> - достижимые</a:t>
            </a:r>
          </a:p>
          <a:p>
            <a:pPr lvl="1" eaLnBrk="1" hangingPunct="1"/>
            <a:r>
              <a:rPr lang="ru-RU" sz="3200" dirty="0" err="1" smtClean="0"/>
              <a:t>Rewarding</a:t>
            </a:r>
            <a:r>
              <a:rPr lang="ru-RU" sz="3200" dirty="0" smtClean="0"/>
              <a:t> - приносящие пользу</a:t>
            </a:r>
          </a:p>
          <a:p>
            <a:pPr lvl="1" eaLnBrk="1" hangingPunct="1"/>
            <a:r>
              <a:rPr lang="ru-RU" sz="3200" dirty="0" err="1" smtClean="0"/>
              <a:t>Time-bound</a:t>
            </a:r>
            <a:r>
              <a:rPr lang="ru-RU" sz="3200" dirty="0" smtClean="0"/>
              <a:t> - ограниченные по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134722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6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6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6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6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6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189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66024" indent="0">
              <a:spcBef>
                <a:spcPct val="40000"/>
              </a:spcBef>
              <a:buNone/>
            </a:pPr>
            <a:r>
              <a:rPr lang="ru-RU" sz="1871" i="1" dirty="0"/>
              <a:t>Система</a:t>
            </a:r>
            <a:r>
              <a:rPr lang="ru-RU" sz="1871" dirty="0"/>
              <a:t> – это совокупность технических средств, людей и бизнес-процессов, совместное использование которых способствует достижению определенных целей</a:t>
            </a:r>
          </a:p>
          <a:p>
            <a:pPr marL="166024" indent="0">
              <a:spcBef>
                <a:spcPct val="40000"/>
              </a:spcBef>
              <a:buNone/>
            </a:pPr>
            <a:endParaRPr lang="ru-RU" sz="1871" dirty="0"/>
          </a:p>
          <a:p>
            <a:pPr marL="166024" indent="0" algn="r">
              <a:spcBef>
                <a:spcPct val="40000"/>
              </a:spcBef>
              <a:buNone/>
            </a:pPr>
            <a:r>
              <a:rPr lang="ru-RU" sz="1871" i="1" dirty="0"/>
              <a:t>ГОСТ 34</a:t>
            </a:r>
          </a:p>
        </p:txBody>
      </p:sp>
      <p:pic>
        <p:nvPicPr>
          <p:cNvPr id="33794" name="Picture 2" descr="http://www.superpechat.ru/userfiles/image/pechati_statya/novaya_pecha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3341" y="3348880"/>
            <a:ext cx="2374536" cy="2722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8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346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Aft>
                <a:spcPts val="2825"/>
              </a:spcAft>
              <a:defRPr/>
            </a:pPr>
            <a:r>
              <a:rPr lang="da-DK" sz="6000" i="0" u="none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    </a:t>
            </a:r>
            <a:endParaRPr lang="da-DK" i="0" u="none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Ключевые области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2000240"/>
            <a:ext cx="7272338" cy="2811473"/>
          </a:xfrm>
        </p:spPr>
        <p:txBody>
          <a:bodyPr/>
          <a:lstStyle/>
          <a:p>
            <a:pPr lvl="1" eaLnBrk="1" hangingPunct="1"/>
            <a:r>
              <a:rPr lang="ru-RU" dirty="0" smtClean="0"/>
              <a:t>Главные направления затрат ваших времени, ресурсов и усилий</a:t>
            </a:r>
          </a:p>
          <a:p>
            <a:pPr lvl="1" eaLnBrk="1" hangingPunct="1"/>
            <a:r>
              <a:rPr lang="ru-RU" dirty="0" smtClean="0"/>
              <a:t>Главные приоритеты, на которых фокусируется внимание</a:t>
            </a:r>
          </a:p>
          <a:p>
            <a:pPr lvl="1" eaLnBrk="1" hangingPunct="1"/>
            <a:r>
              <a:rPr lang="ru-RU" dirty="0" smtClean="0"/>
              <a:t>Группа задач или проектов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605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400" smtClean="0"/>
              <a:t>Правила определения</a:t>
            </a:r>
            <a:r>
              <a:rPr lang="en-US" sz="3400" smtClean="0"/>
              <a:t> </a:t>
            </a:r>
            <a:r>
              <a:rPr lang="ru-RU" sz="3400" smtClean="0"/>
              <a:t>ключевых областей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49400"/>
            <a:ext cx="7272338" cy="5308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sz="2700" dirty="0" smtClean="0"/>
              <a:t>Будьте краткими, используйте максимум 3-4 слова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700" dirty="0" smtClean="0"/>
              <a:t>Используйте заглавия, описывайте области, а не действия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700" dirty="0" smtClean="0"/>
              <a:t>Охватывайте все аспекты вашей жизни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700" dirty="0" smtClean="0"/>
              <a:t>Избегайте двусмысленности и пересечений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700" dirty="0" smtClean="0"/>
              <a:t>Концентрируйте внимание на тех областях, за которые лично Вы несете ответственность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700" dirty="0" smtClean="0"/>
              <a:t>Не более 9 - 10</a:t>
            </a:r>
          </a:p>
        </p:txBody>
      </p:sp>
    </p:spTree>
    <p:extLst>
      <p:ext uri="{BB962C8B-B14F-4D97-AF65-F5344CB8AC3E}">
        <p14:creationId xmlns:p14="http://schemas.microsoft.com/office/powerpoint/2010/main" val="323989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71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Б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838"/>
            <a:ext cx="91440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46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Маш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113" y="0"/>
            <a:ext cx="329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18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488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29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dirty="0"/>
              <a:t>Системное мышление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11960" y="1600200"/>
            <a:ext cx="4554088" cy="4495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953" b="1" dirty="0"/>
              <a:t>Системное мышление =</a:t>
            </a:r>
            <a:br>
              <a:rPr lang="ru-RU" sz="1953" b="1" dirty="0"/>
            </a:br>
            <a:r>
              <a:rPr lang="ru-RU" sz="1953" b="1" dirty="0"/>
              <a:t>Логика + Творчество.</a:t>
            </a:r>
            <a:r>
              <a:rPr lang="ru-RU" sz="1953" dirty="0"/>
              <a:t> </a:t>
            </a:r>
          </a:p>
          <a:p>
            <a:pPr eaLnBrk="1" hangingPunct="1"/>
            <a:endParaRPr lang="ru-RU" sz="1953" dirty="0"/>
          </a:p>
          <a:p>
            <a:pPr algn="ctr" eaLnBrk="1" hangingPunct="1">
              <a:buNone/>
            </a:pPr>
            <a:r>
              <a:rPr lang="ru-RU" sz="1953" dirty="0"/>
              <a:t>Левое полушарие усиливает правое, правое усиливает левое. </a:t>
            </a:r>
            <a:endParaRPr lang="en-US" sz="1871" dirty="0"/>
          </a:p>
        </p:txBody>
      </p:sp>
      <p:pic>
        <p:nvPicPr>
          <p:cNvPr id="90114" name="Picture 2" descr="http://world.menu.ru/img/0001077/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6968"/>
            <a:ext cx="4130298" cy="2774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3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627784" y="1196752"/>
            <a:ext cx="5400600" cy="48965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1800" b="1" dirty="0" smtClean="0"/>
              <a:t>Интуиция может быть улучшена разумом, но разум без интуиции может вывести нас на ложный путь</a:t>
            </a:r>
            <a:r>
              <a:rPr lang="ru-RU" sz="1800" dirty="0" smtClean="0"/>
              <a:t>. Нам нужно и то, и другое. </a:t>
            </a:r>
          </a:p>
          <a:p>
            <a:pPr>
              <a:spcBef>
                <a:spcPts val="1800"/>
              </a:spcBef>
            </a:pPr>
            <a:r>
              <a:rPr lang="ru-RU" sz="1800" dirty="0" smtClean="0"/>
              <a:t>Образно говоря, когда у меня появляется интуиция по поводу чего-то, я отправляю ее в отдел логики. После того, как я там все проверил, я снова возвращаю ее на свое рабочее место, чтобы снова увериться, что все так и есть. </a:t>
            </a:r>
          </a:p>
          <a:p>
            <a:pPr>
              <a:spcBef>
                <a:spcPts val="1800"/>
              </a:spcBef>
            </a:pPr>
            <a:r>
              <a:rPr lang="ru-RU" sz="1800" b="1" dirty="0" smtClean="0"/>
              <a:t>Во всем, что мы делаем присутствует искусство и наука.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Интуиция и логика</a:t>
            </a:r>
            <a:endParaRPr lang="en-US" dirty="0"/>
          </a:p>
        </p:txBody>
      </p:sp>
      <p:pic>
        <p:nvPicPr>
          <p:cNvPr id="13" name="Содержимое 5" descr="Снимок экрана 2013-03-17 в 21.17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16269" r="5783" b="18481"/>
          <a:stretch/>
        </p:blipFill>
        <p:spPr>
          <a:xfrm>
            <a:off x="0" y="3061862"/>
            <a:ext cx="2160000" cy="19623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9512" y="516822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Verdana"/>
                <a:cs typeface="Verdana"/>
              </a:rPr>
              <a:t>Jonas Salk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480"/>
            <a:ext cx="2160000" cy="16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8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27784" y="1052736"/>
            <a:ext cx="4464496" cy="4896544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Ясно, что решение проблем и принятие решений – это интеграция, </a:t>
            </a:r>
            <a:r>
              <a:rPr lang="ru-RU" sz="2400" b="1" dirty="0" smtClean="0"/>
              <a:t>союз вашей интуиции с логикой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Интуитивный и логический мозг</a:t>
            </a:r>
            <a:endParaRPr lang="ru-RU" dirty="0"/>
          </a:p>
        </p:txBody>
      </p:sp>
      <p:pic>
        <p:nvPicPr>
          <p:cNvPr id="9" name="Содержимое 5" descr="marciaem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" b="2481"/>
          <a:stretch>
            <a:fillRect/>
          </a:stretch>
        </p:blipFill>
        <p:spPr>
          <a:xfrm>
            <a:off x="0" y="3065810"/>
            <a:ext cx="2159999" cy="19583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516822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Verdana"/>
                <a:cs typeface="Verdana"/>
              </a:rPr>
              <a:t>Dr. Marcia Emery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480"/>
            <a:ext cx="2160000" cy="16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76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и системное мышление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627784" y="1052736"/>
            <a:ext cx="5400600" cy="5112568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endParaRPr lang="ru-RU" dirty="0"/>
          </a:p>
          <a:p>
            <a:pPr>
              <a:spcBef>
                <a:spcPts val="1800"/>
              </a:spcBef>
            </a:pPr>
            <a:r>
              <a:rPr lang="ru-RU" dirty="0"/>
              <a:t>Система – нечто такое, что в результате взаимодействия своих частей поддерживает свое существование и </a:t>
            </a:r>
            <a:r>
              <a:rPr lang="ru-RU" b="1" dirty="0"/>
              <a:t>функционирует как единое целое</a:t>
            </a:r>
            <a:r>
              <a:rPr lang="ru-RU" dirty="0"/>
              <a:t>. </a:t>
            </a:r>
          </a:p>
          <a:p>
            <a:pPr>
              <a:spcBef>
                <a:spcPts val="1800"/>
              </a:spcBef>
            </a:pPr>
            <a:r>
              <a:rPr lang="ru-RU" dirty="0"/>
              <a:t>Системное мышление позволяет проникнуть за пределы того, что представляется изолированными и независимыми событиями, и увидеть лежащие в их основе структуры. </a:t>
            </a:r>
          </a:p>
          <a:p>
            <a:pPr>
              <a:spcBef>
                <a:spcPts val="1800"/>
              </a:spcBef>
            </a:pPr>
            <a:r>
              <a:rPr lang="ru-RU" dirty="0"/>
              <a:t>Благодаря этому мы распознаем </a:t>
            </a:r>
            <a:r>
              <a:rPr lang="ru-RU" b="1" dirty="0"/>
              <a:t>связь между событиями</a:t>
            </a:r>
            <a:r>
              <a:rPr lang="ru-RU" dirty="0"/>
              <a:t> и, таким образом, совершенствуем свою способность понимать и влиять на них. </a:t>
            </a:r>
            <a:endParaRPr lang="ru-RU" dirty="0" smtClean="0"/>
          </a:p>
          <a:p>
            <a:pPr>
              <a:spcBef>
                <a:spcPts val="1800"/>
              </a:spcBef>
            </a:pPr>
            <a:r>
              <a:rPr lang="ru-RU" dirty="0" smtClean="0"/>
              <a:t>Мы </a:t>
            </a:r>
            <a:r>
              <a:rPr lang="ru-RU" dirty="0"/>
              <a:t>живем как системы в мире систем. </a:t>
            </a:r>
            <a:endParaRPr lang="ru-RU" dirty="0" smtClean="0"/>
          </a:p>
          <a:p>
            <a:pPr>
              <a:spcBef>
                <a:spcPts val="1800"/>
              </a:spcBef>
            </a:pPr>
            <a:r>
              <a:rPr lang="ru-RU" dirty="0" smtClean="0"/>
              <a:t>Чтобы </a:t>
            </a:r>
            <a:r>
              <a:rPr lang="ru-RU" dirty="0"/>
              <a:t>разобраться в этом, нужны </a:t>
            </a:r>
            <a:r>
              <a:rPr lang="ru-RU" b="1" dirty="0"/>
              <a:t>навыки системного мышления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Rectangle 12"/>
          <p:cNvSpPr/>
          <p:nvPr/>
        </p:nvSpPr>
        <p:spPr>
          <a:xfrm>
            <a:off x="179512" y="4891807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Verdana"/>
                <a:cs typeface="Verdana"/>
              </a:rPr>
              <a:t>Джозеф О’Коннор, Иан Макдермотт Искусство системного мышления</a:t>
            </a:r>
          </a:p>
        </p:txBody>
      </p:sp>
      <p:pic>
        <p:nvPicPr>
          <p:cNvPr id="11" name="Содержимое 5" descr="004334-AP222.jpg"/>
          <p:cNvPicPr>
            <a:picLocks/>
          </p:cNvPicPr>
          <p:nvPr/>
        </p:nvPicPr>
        <p:blipFill rotWithShape="1">
          <a:blip r:embed="rId3"/>
          <a:srcRect t="28622" b="22648"/>
          <a:stretch/>
        </p:blipFill>
        <p:spPr>
          <a:xfrm>
            <a:off x="-1694" y="3028239"/>
            <a:ext cx="2160000" cy="1727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5801" b="6537"/>
          <a:stretch/>
        </p:blipFill>
        <p:spPr>
          <a:xfrm>
            <a:off x="0" y="1228299"/>
            <a:ext cx="2160000" cy="17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9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ru-RU" b="1" dirty="0" smtClean="0"/>
              <a:t>Системное мышление </a:t>
            </a:r>
            <a:r>
              <a:rPr lang="ru-RU" dirty="0" smtClean="0"/>
              <a:t>– подход, позволяющий нам увидеть и понять смысл и закономерность в наблюдаемых последовательностях – паттернах событий, так что мы можем подготовиться к будущему и в определенной степени повлиять на него.</a:t>
            </a:r>
            <a:endParaRPr lang="en-US" dirty="0" smtClean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Системное мышление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B780-15E0-024A-9440-130CAFF8B91C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 rotWithShape="1">
          <a:blip r:embed="rId3"/>
          <a:srcRect t="5801" b="6537"/>
          <a:stretch/>
        </p:blipFill>
        <p:spPr>
          <a:xfrm>
            <a:off x="0" y="1228299"/>
            <a:ext cx="2160000" cy="1712933"/>
          </a:xfrm>
          <a:prstGeom prst="rect">
            <a:avLst/>
          </a:prstGeom>
        </p:spPr>
      </p:pic>
      <p:sp>
        <p:nvSpPr>
          <p:cNvPr id="11" name="Rectangle 12"/>
          <p:cNvSpPr/>
          <p:nvPr/>
        </p:nvSpPr>
        <p:spPr>
          <a:xfrm>
            <a:off x="179512" y="4891807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Verdana"/>
                <a:cs typeface="Verdana"/>
              </a:rPr>
              <a:t>Джозеф О’Коннор, Иан Макдермотт Искусство системного мышления</a:t>
            </a:r>
          </a:p>
        </p:txBody>
      </p:sp>
      <p:pic>
        <p:nvPicPr>
          <p:cNvPr id="12" name="Содержимое 5" descr="004334-AP222.jpg"/>
          <p:cNvPicPr>
            <a:picLocks/>
          </p:cNvPicPr>
          <p:nvPr/>
        </p:nvPicPr>
        <p:blipFill rotWithShape="1">
          <a:blip r:embed="rId4"/>
          <a:srcRect t="28622" b="22648"/>
          <a:stretch/>
        </p:blipFill>
        <p:spPr>
          <a:xfrm>
            <a:off x="-1694" y="3028239"/>
            <a:ext cx="2160000" cy="1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7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1163BA4B296AE497C3256CB8003452F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F6BAE343A59D5499C3256C930033BB1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3435</TotalTime>
  <Words>3890</Words>
  <Application>Microsoft Office PowerPoint</Application>
  <PresentationFormat>Экран (4:3)</PresentationFormat>
  <Paragraphs>296</Paragraphs>
  <Slides>45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Обычная</vt:lpstr>
      <vt:lpstr>Image</vt:lpstr>
      <vt:lpstr>Bitmap Image</vt:lpstr>
      <vt:lpstr>Clip</vt:lpstr>
      <vt:lpstr>Системное мышление</vt:lpstr>
      <vt:lpstr>Что Вам это может дать?</vt:lpstr>
      <vt:lpstr>СИСТЕМА Общие понятия</vt:lpstr>
      <vt:lpstr>Определение</vt:lpstr>
      <vt:lpstr>Системное мышление</vt:lpstr>
      <vt:lpstr>Интуиция и логика</vt:lpstr>
      <vt:lpstr>Интуитивный и логический мозг</vt:lpstr>
      <vt:lpstr>Система и системное мышление</vt:lpstr>
      <vt:lpstr>Системное мышление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Презентация PowerPoint</vt:lpstr>
      <vt:lpstr>Тайм-менеджмент</vt:lpstr>
      <vt:lpstr>Презентация PowerPoint</vt:lpstr>
      <vt:lpstr>Некоторые причины</vt:lpstr>
      <vt:lpstr>Некоторые причины</vt:lpstr>
      <vt:lpstr>Некоторые причины</vt:lpstr>
      <vt:lpstr>Некоторые причины</vt:lpstr>
      <vt:lpstr> </vt:lpstr>
      <vt:lpstr>Основной треугольник менеджмента</vt:lpstr>
      <vt:lpstr>Личная эффективность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цель?</vt:lpstr>
      <vt:lpstr>SMART-метод определения целей</vt:lpstr>
      <vt:lpstr>  Ключевые области</vt:lpstr>
      <vt:lpstr>Правила определения ключевых областей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и мотивация  ИТ-персонала</dc:title>
  <dc:creator>Sobolev1812</dc:creator>
  <cp:lastModifiedBy>Сергей</cp:lastModifiedBy>
  <cp:revision>70</cp:revision>
  <dcterms:created xsi:type="dcterms:W3CDTF">2015-01-16T14:28:12Z</dcterms:created>
  <dcterms:modified xsi:type="dcterms:W3CDTF">2017-09-29T10:45:03Z</dcterms:modified>
</cp:coreProperties>
</file>