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0" r:id="rId20"/>
    <p:sldId id="29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01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3C0B-6618-47A3-B07F-2A3BDA1277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A4D-65AB-404A-A44C-9C3EC1B30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FDA4D-65AB-404A-A44C-9C3EC1B306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FDA4D-65AB-404A-A44C-9C3EC1B306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FDA4D-65AB-404A-A44C-9C3EC1B306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rinetraffic.com/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iroda.inc.ru/tv/nebo_online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pterra.com/product-data-management-software" TargetMode="External"/><Relationship Id="rId3" Type="http://schemas.openxmlformats.org/officeDocument/2006/relationships/hyperlink" Target="http://base.garant.ru/185891/" TargetMode="External"/><Relationship Id="rId7" Type="http://schemas.openxmlformats.org/officeDocument/2006/relationships/hyperlink" Target="http://www.sap.com/" TargetMode="External"/><Relationship Id="rId2" Type="http://schemas.openxmlformats.org/officeDocument/2006/relationships/hyperlink" Target="http://www.consultant.ru/document/cons_doc_LAW_163800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se.consultant.ru/cons/cgi/online.cgi?req=doc;base=LAW;n=89117" TargetMode="External"/><Relationship Id="rId5" Type="http://schemas.openxmlformats.org/officeDocument/2006/relationships/hyperlink" Target="http://base.consultant.ru/cons/cgi/online.cgi?req=doc;base=LAW;n=86523" TargetMode="External"/><Relationship Id="rId10" Type="http://schemas.openxmlformats.org/officeDocument/2006/relationships/hyperlink" Target="http://base.consultant.ru/cons/cgi/online.cgi?req=doc;base=LAW;n=177953" TargetMode="External"/><Relationship Id="rId4" Type="http://schemas.openxmlformats.org/officeDocument/2006/relationships/hyperlink" Target="http://www.consultant.ru/document/cons_doc_LAW_23913/" TargetMode="External"/><Relationship Id="rId9" Type="http://schemas.openxmlformats.org/officeDocument/2006/relationships/hyperlink" Target="http://geo-design.ru/docs/SNiP_31-04-200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W9sW_fJqOo" TargetMode="External"/><Relationship Id="rId3" Type="http://schemas.openxmlformats.org/officeDocument/2006/relationships/hyperlink" Target="https://www.youtube.com/watch?v=8LqrjlqKhoQ" TargetMode="External"/><Relationship Id="rId7" Type="http://schemas.openxmlformats.org/officeDocument/2006/relationships/hyperlink" Target="http://www.liveleak.com/view?i=8d0_145488175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pukeQKHwUU" TargetMode="External"/><Relationship Id="rId5" Type="http://schemas.openxmlformats.org/officeDocument/2006/relationships/hyperlink" Target="https://www.youtube.com/watch?v=raSJaiGjEIs" TargetMode="External"/><Relationship Id="rId4" Type="http://schemas.openxmlformats.org/officeDocument/2006/relationships/hyperlink" Target="https://www.youtube.com/watch?v=6HFp7ai0OBY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48" y="2350621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Финансовый университет при Правительстве Российской Федерации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Университетские субботы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933056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доехать, как добраться?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Спикер – Арский Александр Александрович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fuars@list.ru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андр\Desktop\Логистика Финуниверситет ИДО\1189ceb09eabd08edd1b7a115cbaf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9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Правило логистики – «Правило «7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3579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«Поставка нужного товара в необходимом количестве и должном качестве в установленное время в необходимое место конкретному потребителю с минимальными затратами»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8478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нужная продукция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20486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 в должном качестве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92494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quantity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 нужном количестве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4502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 установленное время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36510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 необходимое место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08518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конкретному потребителю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805264"/>
            <a:ext cx="525658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с минимальными затратами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4128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Номенклатура товаров по потребительскому спросу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66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Сохранение потребительских свойств товара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3059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Физическое наличие товара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36467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Соблюдение сроков поставки товара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44998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Адресная доставка товара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52199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Адресная доставка товара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экономической эффективности логистического процесса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504" y="90872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Тара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пластиковая, металлическая, деревянная, стеклянная, тканевая, бумажная емкость для упаковки товарно-материальных ценностей в целях сохранения потребительских свойств товарно-материальных ценностей в течении всего их жизненного цикла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52"/>
          <p:cNvGrpSpPr/>
          <p:nvPr/>
        </p:nvGrpSpPr>
        <p:grpSpPr>
          <a:xfrm>
            <a:off x="323528" y="1916832"/>
            <a:ext cx="8568952" cy="1881500"/>
            <a:chOff x="323528" y="1916832"/>
            <a:chExt cx="8568952" cy="1881500"/>
          </a:xfrm>
        </p:grpSpPr>
        <p:pic>
          <p:nvPicPr>
            <p:cNvPr id="60" name="Picture 2" descr="http://snabros.ru/d/384482/d/yaschik-plastikovyy-dlya-ovoschey--zelen.jpg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t="23622" b="23622"/>
            <a:stretch>
              <a:fillRect/>
            </a:stretch>
          </p:blipFill>
          <p:spPr bwMode="auto">
            <a:xfrm>
              <a:off x="3226891" y="2780928"/>
              <a:ext cx="1273101" cy="671637"/>
            </a:xfrm>
            <a:prstGeom prst="rect">
              <a:avLst/>
            </a:prstGeom>
            <a:noFill/>
          </p:spPr>
        </p:pic>
        <p:pic>
          <p:nvPicPr>
            <p:cNvPr id="61" name="Picture 3" descr="C:\Users\Александр\Desktop\Лекции ФУ\Диаграммы рисунки\мешок ткань.jpg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11339" r="11339"/>
            <a:stretch>
              <a:fillRect/>
            </a:stretch>
          </p:blipFill>
          <p:spPr bwMode="auto">
            <a:xfrm>
              <a:off x="323528" y="2286473"/>
              <a:ext cx="883430" cy="1142527"/>
            </a:xfrm>
            <a:prstGeom prst="rect">
              <a:avLst/>
            </a:prstGeom>
            <a:noFill/>
          </p:spPr>
        </p:pic>
        <p:pic>
          <p:nvPicPr>
            <p:cNvPr id="62" name="Picture 4" descr="C:\Users\Александр\Desktop\Лекции ФУ\Диаграммы рисунки\мешок соль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2204864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63" name="Picture 6" descr="http://www.hellopro.it/images/produit-2/0/5/7/barile---con-anello-57750.jpg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204864"/>
              <a:ext cx="746315" cy="1203733"/>
            </a:xfrm>
            <a:prstGeom prst="rect">
              <a:avLst/>
            </a:prstGeom>
            <a:noFill/>
          </p:spPr>
        </p:pic>
        <p:pic>
          <p:nvPicPr>
            <p:cNvPr id="64" name="Picture 10" descr="http://finanza.atuttonet.it/wp-content/uploads/petrolio.jpg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19283" t="4372" r="12534" b="5101"/>
            <a:stretch>
              <a:fillRect/>
            </a:stretch>
          </p:blipFill>
          <p:spPr bwMode="auto">
            <a:xfrm>
              <a:off x="7812360" y="1916832"/>
              <a:ext cx="817936" cy="1436914"/>
            </a:xfrm>
            <a:prstGeom prst="rect">
              <a:avLst/>
            </a:prstGeom>
            <a:noFill/>
          </p:spPr>
        </p:pic>
        <p:pic>
          <p:nvPicPr>
            <p:cNvPr id="65" name="Picture 12" descr="http://www.raccoglitori.eu/images/SCAT1.jpg"/>
            <p:cNvPicPr>
              <a:picLocks noChangeAspect="1" noChangeArrowheads="1"/>
            </p:cNvPicPr>
            <p:nvPr/>
          </p:nvPicPr>
          <p:blipFill>
            <a:blip r:embed="rId7" cstate="print"/>
            <a:srcRect l="2634" t="1260" r="2634" b="5039"/>
            <a:stretch>
              <a:fillRect/>
            </a:stretch>
          </p:blipFill>
          <p:spPr bwMode="auto">
            <a:xfrm>
              <a:off x="4906661" y="2420888"/>
              <a:ext cx="961483" cy="994100"/>
            </a:xfrm>
            <a:prstGeom prst="rect">
              <a:avLst/>
            </a:prstGeom>
            <a:noFill/>
          </p:spPr>
        </p:pic>
        <p:sp>
          <p:nvSpPr>
            <p:cNvPr id="66" name="Прямоугольник 65"/>
            <p:cNvSpPr/>
            <p:nvPr/>
          </p:nvSpPr>
          <p:spPr>
            <a:xfrm>
              <a:off x="323528" y="3429000"/>
              <a:ext cx="8568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Мешок             Куль                 Ящик             Коробка         Канистра         Бочка</a:t>
              </a:r>
              <a:endParaRPr lang="ru-RU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7504" y="407707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Сырьё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добытый или произведенный материал, предназначенный для дальнейшей промышленной переработки в целях получения полуфабриката или готовой продукции предприятием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251520" y="4941168"/>
            <a:ext cx="8640960" cy="1809492"/>
            <a:chOff x="251520" y="4941168"/>
            <a:chExt cx="8640960" cy="1809492"/>
          </a:xfrm>
        </p:grpSpPr>
        <p:pic>
          <p:nvPicPr>
            <p:cNvPr id="69" name="Picture 5" descr="http://www.molomo.ru/img/sug2.jpg"/>
            <p:cNvPicPr>
              <a:picLocks noChangeAspect="1" noChangeArrowheads="1"/>
            </p:cNvPicPr>
            <p:nvPr/>
          </p:nvPicPr>
          <p:blipFill>
            <a:blip r:embed="rId8" cstate="print"/>
            <a:srcRect l="7559" t="5669" r="7559" b="18898"/>
            <a:stretch>
              <a:fillRect/>
            </a:stretch>
          </p:blipFill>
          <p:spPr bwMode="auto">
            <a:xfrm>
              <a:off x="251520" y="5157192"/>
              <a:ext cx="2234511" cy="1323879"/>
            </a:xfrm>
            <a:prstGeom prst="rect">
              <a:avLst/>
            </a:prstGeom>
            <a:noFill/>
          </p:spPr>
        </p:pic>
        <p:pic>
          <p:nvPicPr>
            <p:cNvPr id="70" name="Picture 7" descr="http://www.kronawood.ru/Files/Products/Large/52049910c473e-doska-obreznaya.jpg"/>
            <p:cNvPicPr>
              <a:picLocks noChangeAspect="1" noChangeArrowheads="1"/>
            </p:cNvPicPr>
            <p:nvPr/>
          </p:nvPicPr>
          <p:blipFill>
            <a:blip r:embed="rId9" cstate="print"/>
            <a:srcRect l="7087" t="14488" r="10394" b="14488"/>
            <a:stretch>
              <a:fillRect/>
            </a:stretch>
          </p:blipFill>
          <p:spPr bwMode="auto">
            <a:xfrm>
              <a:off x="3275856" y="5013176"/>
              <a:ext cx="2232248" cy="1441009"/>
            </a:xfrm>
            <a:prstGeom prst="rect">
              <a:avLst/>
            </a:prstGeom>
            <a:noFill/>
          </p:spPr>
        </p:pic>
        <p:pic>
          <p:nvPicPr>
            <p:cNvPr id="71" name="Picture 11" descr="http://reprapzone.ru/wp-content/uploads/2013/11/polypropylene.jpg"/>
            <p:cNvPicPr>
              <a:picLocks noChangeAspect="1" noChangeArrowheads="1"/>
            </p:cNvPicPr>
            <p:nvPr/>
          </p:nvPicPr>
          <p:blipFill>
            <a:blip r:embed="rId10" cstate="print"/>
            <a:srcRect l="1260" t="6719" b="6719"/>
            <a:stretch>
              <a:fillRect/>
            </a:stretch>
          </p:blipFill>
          <p:spPr bwMode="auto">
            <a:xfrm>
              <a:off x="6545245" y="4941168"/>
              <a:ext cx="2203219" cy="1448609"/>
            </a:xfrm>
            <a:prstGeom prst="rect">
              <a:avLst/>
            </a:prstGeom>
            <a:noFill/>
          </p:spPr>
        </p:pic>
        <p:sp>
          <p:nvSpPr>
            <p:cNvPr id="72" name="Прямоугольник 71"/>
            <p:cNvSpPr/>
            <p:nvPr/>
          </p:nvSpPr>
          <p:spPr>
            <a:xfrm>
              <a:off x="323528" y="6381328"/>
              <a:ext cx="8568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     Сахар                             Лесоматериалы                             Полимеры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Средства погрузочно-разгрузочных работ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C:\Users\Александр\Desktop\Лекции ФУ\Диаграммы рисунки\Электро погрузчик.jpg"/>
          <p:cNvPicPr>
            <a:picLocks noChangeAspect="1" noChangeArrowheads="1"/>
          </p:cNvPicPr>
          <p:nvPr/>
        </p:nvPicPr>
        <p:blipFill>
          <a:blip r:embed="rId2" cstate="print"/>
          <a:srcRect l="9860" t="2907" r="8216" b="2907"/>
          <a:stretch>
            <a:fillRect/>
          </a:stretch>
        </p:blipFill>
        <p:spPr bwMode="auto">
          <a:xfrm>
            <a:off x="186486" y="3501004"/>
            <a:ext cx="2494703" cy="3242197"/>
          </a:xfrm>
          <a:prstGeom prst="rect">
            <a:avLst/>
          </a:prstGeom>
          <a:noFill/>
        </p:spPr>
      </p:pic>
      <p:pic>
        <p:nvPicPr>
          <p:cNvPr id="21" name="Picture 6" descr="C:\Users\Александр\Desktop\Лекции ФУ\Диаграммы рисунки\погрузчик руч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6" y="836733"/>
            <a:ext cx="2363248" cy="206016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411760" y="836712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Ручной, вилочный погрузчик до 1000 кг.</a:t>
            </a:r>
          </a:p>
          <a:p>
            <a:pPr algn="ctr"/>
            <a:r>
              <a:rPr lang="ru-RU" dirty="0" smtClean="0"/>
              <a:t>Колесное средство транспортирования, движущей силой в котором служит тяга или толкание грузчиком погрузчика, подъемник - пневматический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699792" y="428902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Электрический, вилочный </a:t>
            </a:r>
            <a:r>
              <a:rPr lang="ru-RU" dirty="0" err="1" smtClean="0"/>
              <a:t>штабелер</a:t>
            </a:r>
            <a:r>
              <a:rPr lang="ru-RU" dirty="0" smtClean="0"/>
              <a:t> до 1500 кг.</a:t>
            </a:r>
          </a:p>
          <a:p>
            <a:pPr algn="ctr"/>
            <a:r>
              <a:rPr lang="ru-RU" dirty="0" smtClean="0"/>
              <a:t>Колесное средство транспортирования, работающее на электроприводе, подъемник – пневматический, электрический</a:t>
            </a:r>
            <a:endParaRPr lang="ru-RU" dirty="0"/>
          </a:p>
        </p:txBody>
      </p:sp>
      <p:pic>
        <p:nvPicPr>
          <p:cNvPr id="57346" name="Picture 2" descr="C:\Users\Александр\Desktop\Расписание 2014\Картинки логистика\погрузчик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3098503" cy="618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Виды складов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8" descr="http://www.stylcof.it/home2/images/stories/fotomagazzino1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8680"/>
            <a:ext cx="2160000" cy="1440000"/>
          </a:xfrm>
          <a:prstGeom prst="rect">
            <a:avLst/>
          </a:prstGeom>
          <a:noFill/>
        </p:spPr>
      </p:pic>
      <p:pic>
        <p:nvPicPr>
          <p:cNvPr id="20" name="Picture 2" descr="http://www.fracchiolla.it/img/prodotti/bioenergetico/bioenergetico_1.jpg"/>
          <p:cNvPicPr preferRelativeResize="0">
            <a:picLocks noChangeArrowheads="1"/>
          </p:cNvPicPr>
          <p:nvPr/>
        </p:nvPicPr>
        <p:blipFill>
          <a:blip r:embed="rId3" cstate="print"/>
          <a:srcRect b="3024"/>
          <a:stretch>
            <a:fillRect/>
          </a:stretch>
        </p:blipFill>
        <p:spPr bwMode="auto">
          <a:xfrm>
            <a:off x="179513" y="2132856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2" descr="http://www.ske-mac.net/images/Sili_cereali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160000" cy="1350001"/>
          </a:xfrm>
          <a:prstGeom prst="rect">
            <a:avLst/>
          </a:prstGeom>
          <a:noFill/>
        </p:spPr>
      </p:pic>
      <p:pic>
        <p:nvPicPr>
          <p:cNvPr id="22" name="Picture 2" descr="http://www.porto.sv.it/it/media/foto/image.raw?type=img&amp;id=69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229200"/>
            <a:ext cx="2160000" cy="1440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339752" y="767606"/>
            <a:ext cx="673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КРЫТЫЙ СКЛАД (СКЛАДСКОЕ ПОМЕЩЕНИЕ)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сооружение для хранения ТМЦ при определенной температуре и влажности. Оборудуется стеллажами или рефрижераторными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камерами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378904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СИЛОС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Герметичная емкость  для хранения сыпучих и порошкообразных ТМЦ. Снабжена трубопроводной системой для погрузочно-разгрузочных операций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5448126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НАСЫПНЫЕ ХРАНИЛИЩА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Крытые сооружения или открытые площадки для хранения сыпучих и штучных ТМЦ не требующих специальных условий хранения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2351782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РЕЗЕРВУАР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Герметичная емкость для хранения жидкостей и газов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или открытая емкость для накопления жидкостей не требующих специальных условий хранения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Железнодорожный 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Александр\Desktop\Италия 14\Слайды 14\5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243833" cy="146118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1" y="2492896"/>
            <a:ext cx="3217515" cy="208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0" y="902911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smtClean="0"/>
              <a:t>Хоппер – саморазгружающийся бункер.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Перевозка – сыпучие грузы: щебень, уголь, зерно, цемент, руда.  Грузоподъемность до 60 тонн.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Объем отсека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≈ 33 м³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847127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smtClean="0"/>
              <a:t>Полувагон – бункер без крыши.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Перевозка – сыпучие грузы: щебень, уголь, лес, руда.  Грузоподъемность до 70-125 тонн.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Объем отсека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≈ 73-137 м³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91343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smtClean="0"/>
              <a:t>Цистерна – герметичная ёмкость.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Перевозка – наливные грузы: моторное топливо, газ, кислоты, масло. Грузоподъемность до 60, 120тонн. Объем отсека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≈ 60, 120 м³</a:t>
            </a:r>
            <a:endParaRPr lang="ru-RU" dirty="0"/>
          </a:p>
        </p:txBody>
      </p:sp>
      <p:pic>
        <p:nvPicPr>
          <p:cNvPr id="17" name="Picture 5" descr="C:\Users\Александр\Desktop\Италия 14\Слайды 14\cisterna.jpg"/>
          <p:cNvPicPr>
            <a:picLocks noChangeAspect="1" noChangeArrowheads="1"/>
          </p:cNvPicPr>
          <p:nvPr/>
        </p:nvPicPr>
        <p:blipFill>
          <a:blip r:embed="rId4" cstate="print"/>
          <a:srcRect l="7087" t="7222" r="7677" b="6018"/>
          <a:stretch>
            <a:fillRect/>
          </a:stretch>
        </p:blipFill>
        <p:spPr bwMode="auto">
          <a:xfrm>
            <a:off x="323528" y="4869160"/>
            <a:ext cx="2966223" cy="148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Железнодорожный 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902911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err="1" smtClean="0"/>
              <a:t>Автомобилевоз</a:t>
            </a:r>
            <a:r>
              <a:rPr lang="ru-RU" dirty="0" smtClean="0"/>
              <a:t> – крытый/открытий двухъярусный вагон. Перевозка – автотранспорт, прицепы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Грузоподъемность до 42 тонн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Объем отсека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штучная погрузка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847127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smtClean="0"/>
              <a:t>Платформа – открытый вагон с низкими бортами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Перевозка – длинномерные грузы: трубы, лес  Грузоподъемность до 45, 60 тонн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Площадь – 2,87×13,30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≈ 38м²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791343"/>
            <a:ext cx="8712968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3051175">
              <a:lnSpc>
                <a:spcPct val="150000"/>
              </a:lnSpc>
            </a:pPr>
            <a:r>
              <a:rPr lang="ru-RU" dirty="0" err="1" smtClean="0"/>
              <a:t>Фитинговая</a:t>
            </a:r>
            <a:r>
              <a:rPr lang="ru-RU" dirty="0" smtClean="0"/>
              <a:t> платформа – открытый вагон без бортов. Перевозка – контейнеры.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Грузоподъемность до 30 тонн. </a:t>
            </a:r>
          </a:p>
          <a:p>
            <a:pPr marL="3051175">
              <a:lnSpc>
                <a:spcPct val="150000"/>
              </a:lnSpc>
            </a:pPr>
            <a:r>
              <a:rPr lang="ru-RU" dirty="0" smtClean="0"/>
              <a:t>Площадь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два  20-ти или один 40-ка фут. контейнер</a:t>
            </a:r>
            <a:endParaRPr lang="ru-RU" dirty="0"/>
          </a:p>
        </p:txBody>
      </p:sp>
      <p:pic>
        <p:nvPicPr>
          <p:cNvPr id="19" name="Picture 2" descr="http://www.arrowrailway.com/Files/Photo1126_250.jpg"/>
          <p:cNvPicPr>
            <a:picLocks noChangeAspect="1" noChangeArrowheads="1"/>
          </p:cNvPicPr>
          <p:nvPr/>
        </p:nvPicPr>
        <p:blipFill>
          <a:blip r:embed="rId2" cstate="print"/>
          <a:srcRect t="27717" b="10079"/>
          <a:stretch>
            <a:fillRect/>
          </a:stretch>
        </p:blipFill>
        <p:spPr bwMode="auto">
          <a:xfrm>
            <a:off x="323528" y="1196752"/>
            <a:ext cx="3024336" cy="1128754"/>
          </a:xfrm>
          <a:prstGeom prst="rect">
            <a:avLst/>
          </a:prstGeom>
          <a:noFill/>
        </p:spPr>
      </p:pic>
      <p:pic>
        <p:nvPicPr>
          <p:cNvPr id="20" name="Picture 4" descr="http://www.parovoziki.ru/parovoziki/tt/per/p3652.jpg"/>
          <p:cNvPicPr>
            <a:picLocks noChangeAspect="1" noChangeArrowheads="1"/>
          </p:cNvPicPr>
          <p:nvPr/>
        </p:nvPicPr>
        <p:blipFill>
          <a:blip r:embed="rId3" cstate="print"/>
          <a:srcRect t="45034" b="20721"/>
          <a:stretch>
            <a:fillRect/>
          </a:stretch>
        </p:blipFill>
        <p:spPr bwMode="auto">
          <a:xfrm>
            <a:off x="323545" y="3541967"/>
            <a:ext cx="2880303" cy="739781"/>
          </a:xfrm>
          <a:prstGeom prst="rect">
            <a:avLst/>
          </a:prstGeom>
          <a:noFill/>
        </p:spPr>
      </p:pic>
      <p:pic>
        <p:nvPicPr>
          <p:cNvPr id="21" name="Picture 6" descr="http://www.nvc-vagon.ru/UserFiles/23-469-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0" y="5013176"/>
            <a:ext cx="2771800" cy="133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Автомобильный 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mod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187" y="692696"/>
            <a:ext cx="1474965" cy="1330797"/>
          </a:xfrm>
          <a:prstGeom prst="rect">
            <a:avLst/>
          </a:prstGeom>
          <a:noFill/>
        </p:spPr>
      </p:pic>
      <p:pic>
        <p:nvPicPr>
          <p:cNvPr id="26" name="Picture 4" descr="mod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134" y="476672"/>
            <a:ext cx="1755794" cy="1584176"/>
          </a:xfrm>
          <a:prstGeom prst="rect">
            <a:avLst/>
          </a:prstGeom>
          <a:noFill/>
        </p:spPr>
      </p:pic>
      <p:pic>
        <p:nvPicPr>
          <p:cNvPr id="27" name="Picture 6" descr="mod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150095"/>
            <a:ext cx="1665869" cy="1503041"/>
          </a:xfrm>
          <a:prstGeom prst="rect">
            <a:avLst/>
          </a:prstGeom>
          <a:noFill/>
        </p:spPr>
      </p:pic>
      <p:pic>
        <p:nvPicPr>
          <p:cNvPr id="28" name="Picture 8" descr="mod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157192"/>
            <a:ext cx="1728192" cy="1559273"/>
          </a:xfrm>
          <a:prstGeom prst="rect">
            <a:avLst/>
          </a:prstGeom>
          <a:noFill/>
        </p:spPr>
      </p:pic>
      <p:pic>
        <p:nvPicPr>
          <p:cNvPr id="29" name="Picture 10" descr="mod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1440160" cy="1299394"/>
          </a:xfrm>
          <a:prstGeom prst="rect">
            <a:avLst/>
          </a:prstGeom>
          <a:noFill/>
        </p:spPr>
      </p:pic>
      <p:pic>
        <p:nvPicPr>
          <p:cNvPr id="30" name="Picture 16" descr="http://www.gaz-tranzit.ru/files/auto/img_71_5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864" y="728494"/>
            <a:ext cx="2400632" cy="1803904"/>
          </a:xfrm>
          <a:prstGeom prst="rect">
            <a:avLst/>
          </a:prstGeom>
          <a:noFill/>
        </p:spPr>
      </p:pic>
      <p:pic>
        <p:nvPicPr>
          <p:cNvPr id="31" name="Picture 18" descr="http://www.luidorauto.ru/files/images/151/samosval-s-zadnei-razgruzkoi-i-predvaritelnym-podemom-na-baze-gaz-33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8204" y="2828933"/>
            <a:ext cx="2628292" cy="1752195"/>
          </a:xfrm>
          <a:prstGeom prst="rect">
            <a:avLst/>
          </a:prstGeom>
          <a:noFill/>
        </p:spPr>
      </p:pic>
      <p:pic>
        <p:nvPicPr>
          <p:cNvPr id="32" name="Picture 20" descr="http://www.gazavtomir.ru/_data/objects/0000/4003/ic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3238" y="4878659"/>
            <a:ext cx="2381250" cy="179070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835696" y="198884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Автофургоны, самосвалы, автоцистерны и т.д.</a:t>
            </a:r>
          </a:p>
          <a:p>
            <a:endParaRPr lang="ru-RU" sz="1600" dirty="0" smtClean="0"/>
          </a:p>
          <a:p>
            <a:r>
              <a:rPr lang="ru-RU" sz="1600" dirty="0" smtClean="0"/>
              <a:t>Грузоподъёмность – 1,5 – 3 – 4,5 тонны. </a:t>
            </a:r>
          </a:p>
          <a:p>
            <a:endParaRPr lang="ru-RU" sz="1600" dirty="0" smtClean="0"/>
          </a:p>
          <a:p>
            <a:r>
              <a:rPr lang="ru-RU" sz="1600" dirty="0" smtClean="0"/>
              <a:t>Тип топлива – дизельное топливо, газ, бензин.</a:t>
            </a:r>
          </a:p>
          <a:p>
            <a:endParaRPr lang="ru-RU" sz="1600" dirty="0" smtClean="0"/>
          </a:p>
          <a:p>
            <a:r>
              <a:rPr lang="ru-RU" sz="1600" dirty="0" smtClean="0"/>
              <a:t>Тип кузова: цельнометаллический, тент, самосвал, цистерна.</a:t>
            </a:r>
          </a:p>
          <a:p>
            <a:endParaRPr lang="ru-RU" sz="1600" dirty="0" smtClean="0"/>
          </a:p>
          <a:p>
            <a:r>
              <a:rPr lang="ru-RU" sz="1600" dirty="0" smtClean="0"/>
              <a:t>Перевозка: наливные, штучные, насыпные грузы. </a:t>
            </a:r>
            <a:endParaRPr lang="ru-RU" sz="1600" dirty="0"/>
          </a:p>
        </p:txBody>
      </p:sp>
      <p:pic>
        <p:nvPicPr>
          <p:cNvPr id="34" name="Picture 28" descr="http://www.toptruck.ru/zadmin_data/car.image/1088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797152"/>
            <a:ext cx="2448272" cy="189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Автомобильный 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static.ngs.ru/cache/market/2960067e88f076b688151bb0e18384f5_1394071542_1000_1000.jpg"/>
          <p:cNvPicPr>
            <a:picLocks noChangeAspect="1" noChangeArrowheads="1"/>
          </p:cNvPicPr>
          <p:nvPr/>
        </p:nvPicPr>
        <p:blipFill>
          <a:blip r:embed="rId2" cstate="print"/>
          <a:srcRect l="7860" t="22913" r="7369" b="12438"/>
          <a:stretch>
            <a:fillRect/>
          </a:stretch>
        </p:blipFill>
        <p:spPr bwMode="auto">
          <a:xfrm>
            <a:off x="179512" y="836712"/>
            <a:ext cx="3491862" cy="1998403"/>
          </a:xfrm>
          <a:prstGeom prst="rect">
            <a:avLst/>
          </a:prstGeom>
          <a:noFill/>
        </p:spPr>
      </p:pic>
      <p:pic>
        <p:nvPicPr>
          <p:cNvPr id="15" name="Picture 6" descr="http://i.furatent.ru/u/df/b8cc8d86bb041cb25098473278a25e/-/polupricep-tentovannyy-GRUNWALD---2_big--11092813200025577000.jpg"/>
          <p:cNvPicPr>
            <a:picLocks noChangeAspect="1" noChangeArrowheads="1"/>
          </p:cNvPicPr>
          <p:nvPr/>
        </p:nvPicPr>
        <p:blipFill>
          <a:blip r:embed="rId3" cstate="print"/>
          <a:srcRect l="1979" t="8661" r="7256" b="2362"/>
          <a:stretch>
            <a:fillRect/>
          </a:stretch>
        </p:blipFill>
        <p:spPr bwMode="auto">
          <a:xfrm>
            <a:off x="5256064" y="764704"/>
            <a:ext cx="3636416" cy="2986179"/>
          </a:xfrm>
          <a:prstGeom prst="rect">
            <a:avLst/>
          </a:prstGeom>
          <a:noFill/>
        </p:spPr>
      </p:pic>
      <p:pic>
        <p:nvPicPr>
          <p:cNvPr id="16" name="Picture 8" descr="http://gruz-pro.ru/userfiles/images/avto/avtopoez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379" y="4262586"/>
            <a:ext cx="3327117" cy="2550790"/>
          </a:xfrm>
          <a:prstGeom prst="rect">
            <a:avLst/>
          </a:prstGeom>
          <a:noFill/>
        </p:spPr>
      </p:pic>
      <p:pic>
        <p:nvPicPr>
          <p:cNvPr id="17" name="Picture 10" descr="http://t2.gstatic.com/images?q=tbn:ANd9GcTcV1BuaL2ArI0ECQpwg5kyH_ukCx4dt2PE7LWigsX8w6YQzwXDtQ"/>
          <p:cNvPicPr>
            <a:picLocks noChangeAspect="1" noChangeArrowheads="1"/>
          </p:cNvPicPr>
          <p:nvPr/>
        </p:nvPicPr>
        <p:blipFill>
          <a:blip r:embed="rId5" cstate="print"/>
          <a:srcRect l="1680" t="21837" b="21837"/>
          <a:stretch>
            <a:fillRect/>
          </a:stretch>
        </p:blipFill>
        <p:spPr bwMode="auto">
          <a:xfrm>
            <a:off x="179512" y="4941168"/>
            <a:ext cx="3044332" cy="174404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5536" y="2909843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Седельный тягач (просторечье – «Фура»).</a:t>
            </a:r>
          </a:p>
          <a:p>
            <a:r>
              <a:rPr lang="ru-RU" dirty="0" smtClean="0"/>
              <a:t>Автомобильный тягач с присоединенным полуприцепом (полуприцепами). </a:t>
            </a:r>
          </a:p>
          <a:p>
            <a:r>
              <a:rPr lang="ru-RU" dirty="0" smtClean="0"/>
              <a:t>Грузоподъёмность – 14-22 тонны. </a:t>
            </a:r>
          </a:p>
          <a:p>
            <a:r>
              <a:rPr lang="ru-RU" dirty="0" smtClean="0"/>
              <a:t>Тип топлива – дизельное топливо. </a:t>
            </a:r>
          </a:p>
          <a:p>
            <a:r>
              <a:rPr lang="ru-RU" dirty="0" smtClean="0"/>
              <a:t>Тип кузова: тент, жёсткий кузов. </a:t>
            </a:r>
          </a:p>
          <a:p>
            <a:r>
              <a:rPr lang="ru-RU" dirty="0" smtClean="0"/>
              <a:t>Перевозка: длинномерные грузы, штучные грузы.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Автомобильный транспорт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68960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Автомобильный контейнеровоз.</a:t>
            </a:r>
          </a:p>
          <a:p>
            <a:pPr algn="just"/>
            <a:r>
              <a:rPr lang="ru-RU" dirty="0" smtClean="0"/>
              <a:t>Автомобильный тягач без/с присоединенной платформой. Контейнер устанавливается на платформу или каркас тягача.</a:t>
            </a:r>
          </a:p>
          <a:p>
            <a:pPr algn="just"/>
            <a:r>
              <a:rPr lang="ru-RU" dirty="0" smtClean="0"/>
              <a:t>Грузоподъёмность – 14-22 тонны. </a:t>
            </a:r>
          </a:p>
          <a:p>
            <a:pPr algn="just"/>
            <a:r>
              <a:rPr lang="ru-RU" dirty="0" smtClean="0"/>
              <a:t>Тип топлива – дизельное топливо. </a:t>
            </a:r>
          </a:p>
          <a:p>
            <a:pPr algn="just"/>
            <a:r>
              <a:rPr lang="ru-RU" dirty="0" smtClean="0"/>
              <a:t>Перевозка: длинномерные грузы, штучные грузы, распределение контейнеров железнодорожной и морской перевозки.</a:t>
            </a:r>
            <a:endParaRPr lang="ru-RU" dirty="0"/>
          </a:p>
        </p:txBody>
      </p:sp>
      <p:pic>
        <p:nvPicPr>
          <p:cNvPr id="7" name="Picture 2" descr="http://www.chelkamaz.ru/upload/shop_1/1/0/0/item_1002/shop_items_catalog_image1002.jpg"/>
          <p:cNvPicPr>
            <a:picLocks noChangeAspect="1" noChangeArrowheads="1"/>
          </p:cNvPicPr>
          <p:nvPr/>
        </p:nvPicPr>
        <p:blipFill>
          <a:blip r:embed="rId2" cstate="print"/>
          <a:srcRect l="17126" t="9449" r="17717" b="12598"/>
          <a:stretch>
            <a:fillRect/>
          </a:stretch>
        </p:blipFill>
        <p:spPr bwMode="auto">
          <a:xfrm>
            <a:off x="323528" y="692696"/>
            <a:ext cx="2700329" cy="2423027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d0tbcDze8lXp2WdL-Kg4yDoDzWeWu-Fv15PZPyncN9Ohwic-T"/>
          <p:cNvPicPr>
            <a:picLocks noChangeAspect="1" noChangeArrowheads="1"/>
          </p:cNvPicPr>
          <p:nvPr/>
        </p:nvPicPr>
        <p:blipFill>
          <a:blip r:embed="rId3" cstate="print"/>
          <a:srcRect b="38033"/>
          <a:stretch>
            <a:fillRect/>
          </a:stretch>
        </p:blipFill>
        <p:spPr bwMode="auto">
          <a:xfrm>
            <a:off x="4572000" y="5351697"/>
            <a:ext cx="4456931" cy="1389671"/>
          </a:xfrm>
          <a:prstGeom prst="rect">
            <a:avLst/>
          </a:prstGeom>
          <a:noFill/>
        </p:spPr>
      </p:pic>
      <p:pic>
        <p:nvPicPr>
          <p:cNvPr id="9" name="Picture 8" descr="http://www.evrocomauto.ru/products_pictures/large_pt20-1.jpg"/>
          <p:cNvPicPr>
            <a:picLocks noChangeAspect="1" noChangeArrowheads="1"/>
          </p:cNvPicPr>
          <p:nvPr/>
        </p:nvPicPr>
        <p:blipFill>
          <a:blip r:embed="rId4" cstate="print"/>
          <a:srcRect l="6815" t="32136" r="4194" b="18164"/>
          <a:stretch>
            <a:fillRect/>
          </a:stretch>
        </p:blipFill>
        <p:spPr bwMode="auto">
          <a:xfrm>
            <a:off x="135300" y="5044653"/>
            <a:ext cx="4220676" cy="1768723"/>
          </a:xfrm>
          <a:prstGeom prst="rect">
            <a:avLst/>
          </a:prstGeom>
          <a:noFill/>
        </p:spPr>
      </p:pic>
      <p:pic>
        <p:nvPicPr>
          <p:cNvPr id="10" name="Picture 12" descr="http://gruz.uchm.ru/images/40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364" y="908720"/>
            <a:ext cx="4229108" cy="22837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51520" y="5013176"/>
            <a:ext cx="1368152" cy="1584176"/>
            <a:chOff x="2051720" y="4005064"/>
            <a:chExt cx="1368152" cy="15841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51720" y="4797152"/>
              <a:ext cx="1080120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2123728" y="486916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2123728" y="522920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27784" y="4437112"/>
              <a:ext cx="792088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3059832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H="1">
              <a:off x="2771800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Трапеция 19"/>
            <p:cNvSpPr/>
            <p:nvPr/>
          </p:nvSpPr>
          <p:spPr>
            <a:xfrm>
              <a:off x="2267744" y="4221088"/>
              <a:ext cx="144016" cy="576064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блако 20"/>
            <p:cNvSpPr/>
            <p:nvPr/>
          </p:nvSpPr>
          <p:spPr>
            <a:xfrm>
              <a:off x="2267744" y="4005064"/>
              <a:ext cx="1152128" cy="28803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7020272" y="3284984"/>
            <a:ext cx="1440160" cy="800472"/>
            <a:chOff x="2051720" y="2852936"/>
            <a:chExt cx="1440160" cy="800472"/>
          </a:xfrm>
        </p:grpSpPr>
        <p:grpSp>
          <p:nvGrpSpPr>
            <p:cNvPr id="5" name="Группа 20"/>
            <p:cNvGrpSpPr/>
            <p:nvPr/>
          </p:nvGrpSpPr>
          <p:grpSpPr>
            <a:xfrm>
              <a:off x="2051720" y="2852936"/>
              <a:ext cx="1440160" cy="800472"/>
              <a:chOff x="2051720" y="4797152"/>
              <a:chExt cx="1080120" cy="80047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051720" y="4797152"/>
                <a:ext cx="1080120" cy="7920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магазин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H="1">
                <a:off x="2051720" y="5229200"/>
                <a:ext cx="378042" cy="2880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 flipH="1">
                <a:off x="2492152" y="5229200"/>
                <a:ext cx="207640" cy="3684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4" name="Прямая соединительная линия 23"/>
            <p:cNvCxnSpPr>
              <a:stCxn id="29" idx="0"/>
              <a:endCxn id="29" idx="2"/>
            </p:cNvCxnSpPr>
            <p:nvPr/>
          </p:nvCxnSpPr>
          <p:spPr>
            <a:xfrm>
              <a:off x="2777389" y="3284984"/>
              <a:ext cx="0" cy="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 flipH="1">
              <a:off x="2987824" y="3284984"/>
              <a:ext cx="504056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11960" y="15567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Сколько нужно заплатить за объем топлива необходимого для выполнения рейса?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9992" y="537321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Расстояние 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Расход топлива на 100 км. пробега?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Стоимость топлива?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479100" cy="25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право 32"/>
          <p:cNvSpPr/>
          <p:nvPr/>
        </p:nvSpPr>
        <p:spPr>
          <a:xfrm rot="20247864">
            <a:off x="1591132" y="4502661"/>
            <a:ext cx="5513371" cy="72008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км.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4462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Решаем задачу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ftw.at/forschung-innovation/projekte/its-evolution/ITS%20Evolution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36720"/>
            <a:ext cx="8961120" cy="256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282713">
            <a:off x="1845350" y="1827275"/>
            <a:ext cx="5326566" cy="461665"/>
          </a:xfrm>
          <a:prstGeom prst="rect">
            <a:avLst/>
          </a:prstGeom>
          <a:noFill/>
          <a:ln w="50800" cap="rnd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Когда возникла «Логистика»?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-9939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Решаем задачу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564904"/>
            <a:ext cx="2466975" cy="10191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546353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Вопрос задачи - сколько нужно заплатить за объем топлива, необходимого для выполнения рейса?</a:t>
            </a: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Условие задачи: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Расстояние между заводом и магазином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75 км.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Расход топлива на 100 км. составляет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15 л.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Стоимость топлива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руб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/л.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МАШИНА ДОЛЖНА ВЕРНУТЬСЯ ОБРАТНО!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85293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Формула расчета объема моторного топлива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789040"/>
            <a:ext cx="5676900" cy="1123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323446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229200"/>
            <a:ext cx="4619625" cy="6191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9512" y="605322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Ответ: стоимость объема топлива для выполнения рейса на расстояние 150 км. составит 900 руб.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163596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1)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Морской/речной транспорт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ОАО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Совкомфлот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5"/>
          <p:cNvSpPr txBox="1">
            <a:spLocks noChangeAspect="1"/>
          </p:cNvSpPr>
          <p:nvPr/>
        </p:nvSpPr>
        <p:spPr>
          <a:xfrm>
            <a:off x="8486775" y="179388"/>
            <a:ext cx="40640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E2EC6-1AC7-45AD-8B46-A052C8112AA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" descr="http://www.scf-group.com/getimg.aspx?conn=TXC&amp;proc=scfgweb.sp_web_vessel_img&amp;parm=@id=320"/>
          <p:cNvPicPr>
            <a:picLocks noChangeAspect="1" noChangeArrowheads="1"/>
          </p:cNvPicPr>
          <p:nvPr/>
        </p:nvPicPr>
        <p:blipFill>
          <a:blip r:embed="rId2" cstate="print"/>
          <a:srcRect l="12958" r="8639"/>
          <a:stretch>
            <a:fillRect/>
          </a:stretch>
        </p:blipFill>
        <p:spPr bwMode="auto">
          <a:xfrm>
            <a:off x="107504" y="836694"/>
            <a:ext cx="2613747" cy="1876443"/>
          </a:xfrm>
          <a:prstGeom prst="rect">
            <a:avLst/>
          </a:prstGeom>
          <a:noFill/>
        </p:spPr>
      </p:pic>
      <p:pic>
        <p:nvPicPr>
          <p:cNvPr id="16" name="Picture 6" descr="http://www.scf-group.com/getimg.aspx?conn=TXC&amp;proc=scfgweb.sp_web_vessel_img&amp;parm=@id=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2613670" cy="191918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03848" y="127050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Газовоз</a:t>
            </a:r>
            <a:r>
              <a:rPr lang="ru-RU" dirty="0" smtClean="0"/>
              <a:t> «Псков»</a:t>
            </a:r>
          </a:p>
          <a:p>
            <a:r>
              <a:rPr lang="ru-RU" dirty="0" smtClean="0"/>
              <a:t>Грузовместимость 170200 м³ / 34960 тонн</a:t>
            </a:r>
          </a:p>
          <a:p>
            <a:r>
              <a:rPr lang="ru-RU" dirty="0" smtClean="0"/>
              <a:t>Перевозка – сжиженный газ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32849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Танкер «</a:t>
            </a:r>
            <a:r>
              <a:rPr lang="ru-RU" dirty="0" err="1" smtClean="0"/>
              <a:t>Адриана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Грузовместимость 5600 тонн</a:t>
            </a:r>
          </a:p>
          <a:p>
            <a:r>
              <a:rPr lang="ru-RU" dirty="0" smtClean="0"/>
              <a:t>Перевозка – жидкая химия, нефтепродукты</a:t>
            </a:r>
            <a:endParaRPr lang="ru-RU" dirty="0"/>
          </a:p>
        </p:txBody>
      </p:sp>
      <p:pic>
        <p:nvPicPr>
          <p:cNvPr id="19" name="Picture 8" descr="http://www.scf-group.com/getimg.aspx?conn=TXC&amp;proc=scfgweb.sp_web_vessel_img&amp;parm=@id=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2592288" cy="18722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03848" y="522920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Сухогруз «Василий </a:t>
            </a:r>
            <a:r>
              <a:rPr lang="ru-RU" dirty="0" err="1" smtClean="0"/>
              <a:t>Динков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Грузовместимость 20486 тонн</a:t>
            </a:r>
          </a:p>
          <a:p>
            <a:r>
              <a:rPr lang="ru-RU" dirty="0" smtClean="0"/>
              <a:t>Перевозка – штучные, насыпные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транспортных средств. Авиационный транспорт </a:t>
            </a:r>
          </a:p>
        </p:txBody>
      </p:sp>
      <p:sp>
        <p:nvSpPr>
          <p:cNvPr id="13" name="Номер слайда 5"/>
          <p:cNvSpPr txBox="1">
            <a:spLocks noChangeAspect="1"/>
          </p:cNvSpPr>
          <p:nvPr/>
        </p:nvSpPr>
        <p:spPr>
          <a:xfrm>
            <a:off x="8486775" y="179388"/>
            <a:ext cx="40640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E2EC6-1AC7-45AD-8B46-A052C8112AA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escardesign.com/wp-content/uploads/2012/01/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60440" cy="19683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5976" y="105273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Ан-22 «Антей»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Грузоподъемность – 60 тонн.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Дальность полета – 5200 км.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Перевозка – штучные грузы, техника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06896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Boeing 747-200F</a:t>
            </a:r>
            <a:r>
              <a:rPr lang="ru-RU" b="1" dirty="0" smtClean="0"/>
              <a:t>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Грузоподъемность – </a:t>
            </a:r>
            <a:r>
              <a:rPr lang="en-US" b="1" dirty="0" smtClean="0"/>
              <a:t>112</a:t>
            </a:r>
            <a:r>
              <a:rPr lang="ru-RU" b="1" dirty="0" smtClean="0"/>
              <a:t> тонн.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Дальность полета – </a:t>
            </a:r>
            <a:r>
              <a:rPr lang="en-US" b="1" dirty="0" smtClean="0"/>
              <a:t>9800</a:t>
            </a:r>
            <a:r>
              <a:rPr lang="ru-RU" b="1" dirty="0" smtClean="0"/>
              <a:t> км.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Перевозка – штучные грузы.</a:t>
            </a:r>
          </a:p>
        </p:txBody>
      </p:sp>
      <p:pic>
        <p:nvPicPr>
          <p:cNvPr id="21" name="Picture 6" descr="http://upload.wikimedia.org/wikipedia/commons/2/29/AirBridgeCargo_Boeing_747-200F_Kustov.jpg"/>
          <p:cNvPicPr>
            <a:picLocks noChangeAspect="1" noChangeArrowheads="1"/>
          </p:cNvPicPr>
          <p:nvPr/>
        </p:nvPicPr>
        <p:blipFill>
          <a:blip r:embed="rId3" cstate="print"/>
          <a:srcRect t="11849" b="13368"/>
          <a:stretch>
            <a:fillRect/>
          </a:stretch>
        </p:blipFill>
        <p:spPr bwMode="auto">
          <a:xfrm>
            <a:off x="179512" y="2708920"/>
            <a:ext cx="3962523" cy="197477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355976" y="5229200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Airbus A300-600ST</a:t>
            </a:r>
            <a:r>
              <a:rPr lang="ru-RU" b="1" dirty="0" smtClean="0"/>
              <a:t> «</a:t>
            </a:r>
            <a:r>
              <a:rPr lang="it-IT" b="1" dirty="0" smtClean="0"/>
              <a:t>Beluga</a:t>
            </a:r>
            <a:r>
              <a:rPr lang="ru-RU" b="1" dirty="0" smtClean="0"/>
              <a:t>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Грузоподъемность – 47 тонн.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Дальность полета – 3500 км.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Перевозка – штучные грузы, техника</a:t>
            </a:r>
          </a:p>
        </p:txBody>
      </p:sp>
      <p:pic>
        <p:nvPicPr>
          <p:cNvPr id="23" name="Picture 8" descr="Airbus A300-600ST Airbus Industries (AIB) Beluga 1 F-GSTA - MSN 655"/>
          <p:cNvPicPr>
            <a:picLocks noChangeAspect="1" noChangeArrowheads="1"/>
          </p:cNvPicPr>
          <p:nvPr/>
        </p:nvPicPr>
        <p:blipFill>
          <a:blip r:embed="rId4" cstate="print"/>
          <a:srcRect t="12613" b="12613"/>
          <a:stretch>
            <a:fillRect/>
          </a:stretch>
        </p:blipFill>
        <p:spPr bwMode="auto">
          <a:xfrm>
            <a:off x="179512" y="4725144"/>
            <a:ext cx="396044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4710" name="AutoShape 22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2" name="AutoShape 24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4" name="AutoShape 26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0" y="887709"/>
            <a:ext cx="9126420" cy="4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5435932"/>
            <a:ext cx="6759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4"/>
              </a:rPr>
              <a:t>https://www.marinetraffic.com/ru/</a:t>
            </a:r>
            <a:endParaRPr lang="ru-RU" dirty="0" smtClean="0"/>
          </a:p>
          <a:p>
            <a:r>
              <a:rPr lang="ru-RU" dirty="0" smtClean="0"/>
              <a:t>Карта движения морских судов в режиме реального времени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2513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КАРТА   НАПРЯЖЕННОСТИ  МЕЖДУНАРОДНЫХ МОРСКИХ   ПЕРЕВОЗОК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793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КАРТА   НАПРЯЖЕННОСТИ  МЕЖДУНАРОДНЫХ МОРСКИХ   ПЕРЕВОЗОК</a:t>
            </a:r>
          </a:p>
        </p:txBody>
      </p:sp>
      <p:sp>
        <p:nvSpPr>
          <p:cNvPr id="114710" name="AutoShape 22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2" name="AutoShape 24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4" name="AutoShape 26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85378"/>
            <a:ext cx="8473950" cy="59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4710" name="AutoShape 22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2" name="AutoShape 24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4" name="AutoShape 26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53752"/>
            <a:ext cx="7200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1793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КАРТА   НАПРЯЖЕННОСТИ  МЕЖДУНАРОДНЫХ МОРСКИХ   ПЕРЕВОЗОК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4710" name="AutoShape 22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2" name="AutoShape 24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4" name="AutoShape 26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aviaotziv.ru/wp-content/uploads/2014/10/openflights-routedb-204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9036496" cy="5184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1" y="5939988"/>
            <a:ext cx="8993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http://priroda.inc.ru/tv/nebo_online.html</a:t>
            </a:r>
            <a:endParaRPr lang="ru-RU" dirty="0" smtClean="0"/>
          </a:p>
          <a:p>
            <a:r>
              <a:rPr lang="ru-RU" dirty="0" smtClean="0"/>
              <a:t>Карта движения воздушных судов(самолетов) в режиме реального времени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462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КАРТА   НАПРЯЖЕННОСТИ  МЕЖДУНАРОДНЫХ ВОЗДУШНЫХ ПЕРЕВОЗОК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4710" name="AutoShape 22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2" name="AutoShape 24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714" name="AutoShape 26" descr="data:image/jpeg;base64,/9j/4AAQSkZJRgABAQAAAQABAAD/2wCEAAkGBxQQEBQUEBQUFRUVFRgVFxcXFRcVFhgYFhYWFhUVFRcYHCggGholHhUVITEhJSkrLi4vFx8zODMsNygtLisBCgoKDg0OGxAQGywfHiQsLCwsLCwsLCwsLCwsLCwsLCw3LCwsLCwsLCwsLCwsLCwsLCwsLCwsLCwsLCwsLDcrOP/AABEIAMUA/wMBIgACEQEDEQH/xAAcAAEAAQUBAQAAAAAAAAAAAAAAAQMEBQYHCAL/xABEEAACAQIEAwQHBQUGBQUAAAABAgADEQQSITEFBkETIlFhBzJCcYGRoRQjUmKxcoLB4fAkM1OistEVY3OS0kNUo7PC/8QAGQEBAQEBAQEAAAAAAAAAAAAAAAECAwQF/8QAJREBAAMAAgICAgEFAAAAAAAAAAECEQMhEjEEQRMigRQyUaHB/9oADAMBAAIRAxEAPwDuESYgRLbiGOShTL1WyqOu+p0AA6mXJnJ/SJxp/wDiQw7+olJGpLe2dqjEVG10JAAAH7XjOvBx/k5IrPTnyW8azLOY/n03+5pi3i+pP7o2+czHBucKFeyuezc2FmtlJOllbr/OcnqcPxbO1SnTYqrGmKZGTPlVWJV2IBYsxUL1tpfaa3xDiVSqStymU2amQVZSDqGB/Se/mp8WK+Nfbzcc8+7Pp6gETiHJvpMq4a1LFZqtLYNvUT3E+svkdfA9J2ThfEqWJpipQcOjbEfUEbg+RnzbVmHsi0Su4iTMqiJMQIiTECIkxAiJMQIiTECIkxAiJMQIiTECIkxAiJMQIiTEBERAgzSeKcJc8U7fOpQUWQqVFwb0imQ28Sb630m7zB8RH3x9w+pT/aWJwxfYCmHo2YAglwQdQQXbQgzUOcvR/TxYzrcOB3XX+9W2wBJtUX8rG49lhtNy4X/dL+9/qMu7SDy9xvg9bBtlxC6EkLWUHs2I9lrgFKnijAEStwDj2IwFXPQfLe2YHVHA6MOv6+c9D8Z4JTxKsHVe8uU3UMrD8NRTow+o6EGcb5r9HlXDEthVLKTfsScx01vQqH1/2Gs3hmGs6Vv9S52r9w6Rydz7Qx4CNalX/wANjox69m3te7f9Zt955SpPrdbgg6jVWUjoRuCJ0rkz0nvStSx13TYVRq6j849sfX3xbj+6rFvqXZIlDB4tKyK9J1dGFwym4Mrzm2REQERECJMRAREQEREBERASJMQEREBERAREQIiTECLzmfNvN9Sljq9OklNhRVC2csCe7nOW2mmgtOmGc19IfJtN6v2nPUDVqlKmyKBoCVV3vubKCbeM68Pj5/tGwxfc6bnypju3wlNyAGtZwDcB/aAPUXMy8xHK3AxgcMtAOaliSXIsSSbnS5sPKZiYvnlPj6ajc7RKdairqVcBlO4IuD8JViZVzvnX0eU8VepTzLUG1RRmq+QqA/3ye+zjoW2nIeKcNq4VwmJUDMSEqob0qlt8rWHeHVTYi2onqGYjjnL1LFI6uq98WYMuZH6DOtxcjowIYdDNVtMJMRLg3LfM+I4c96Ld06sh1RvePHzGs7Zynznh+ILZDkq21pMRfzKH2h9fETlHM/IVbCMThlapT37EnNUAGpNF/wD1lHho4tqDvNWwJcuDhy2YG4sSGUg7na1vGdMi/Ue3PZp79PUl4nOeWedKyKiYyzgaGovrDTS42fzIt8Z0DDYpKqhqbBlOxBk5eC/H/dGLTlrf1KtEmJydERJkQESYgREmIERJiBESYgRESYERJiBESYgIiICUMVhEqgCooYBgwB6FTdT85XiBAkxEBERAREQKOJwy1FKuoYHWx8RsR4EeM53zTyAe0fEYZmFRtWPrZrf4igXYabrr4hjrOlSJql5pOwlqxaMlwyniSjiniR2THY+sjD8VMj1hNz4dU+zWenVWzAEFFqsrHazqFKn4EMJlueOXxXwtZqVEVauUstO4AqPsDckZW/MCDpY3Gk55SweO4UFZ81UBbuq3zppYsFU2qKB7S6rfW2k98/Knnr42nP8Aryxw/jnYdX4Px1K4t6r7ZTcXI3y3sfgQD5TLXnK+F8YpYqmCHzMbZQu7HNcqWt3m8PVtrtvNmw3Mv2dhTxDBgfaU5mTye2/6++ee/BO/rH8OsckZ22+JSoV1dQyEMp2INwZVnmdiIiAiIgIiICIiAiIgIiICIiBEmIgIiICIiAiJECZEmICIiBBlDFYVKq2cXG46EHoykaqfMay4iBzDmnkEo7V8G3ZPuWVe4/X+0U0G/wDzEHW5XQtNbwPGMlZaeNpZagU91mulVTez06lyGGu87kZrvMfKdHF0yrIpuSxU3Clj7asNab/mXfqGnq4PlTx9W7hx5OGLevbVeEYmrQ7+FbOu70Tc28dPD8w+M3XgfH6eKFlOVxuh3948ROVY7hmJ4axK9pWpJre39opD8TBdKlP863HjlkYXGipapSe9zfMp1vv8DPof0/H8qJtWe/8Af8vJ+W/DOTHTtt5M0jgPN7WC4lWK6/fKt1FraVLbHUa9fCbfgsUtamtSmbqwuDYjTzB1E+Ty8VuOcs91LxaNhcRIEmc2yIiAiJECZEmICIiAiIgIiIESYiAkSYgJEmICIiAkSZBa28CYmv8AGOaadEEJ32A1se6vmx6CcU4l6QMXialQiu6IWOVVOUBemq2JjB6HrVlQXdgoHUkAfMzEYjm3BJ62JpaeDZv9N557q48ub1Czt4sxb9ZXwFF8Q+SkpZvBRsPEnYDzMuJrr3F+feHuLXqVCNVKIysp8Vc2I+E0mngkxlbtsHSqUdT2tS6U6Lje70wCvaeJQC/gJccK5Yp02Aqg162/Y09VXzqN4e+w983FeEIqCpxB0CC2WiulIeAtvUPlt5TpS1qTtZxLRFoyWnVMLhz2gw9VmamVzakg9poLXFyAdND1tMhwPjdbBkBTmTqrEkHzB6GTzA2KxLkUKdWnhHspsqowUAjMdjlvrbymv8OrVLMla/a0zkc29bwe3W41n0fheHJtLxuvJ8nyrlqz6dh4Px6jiQMjWbqjaNpv7x5iZUTz3Q4vVbHCjTIDdoiqxU3LHzBAFt/hPQabTx/K4acV8pLvw3taP2fUiTE8rsSJMQEREBIkxAREQEREBERAREQEREBEsuIcTp0BeowHl1mm8f5oaoMi5kzbKtzWYflXce82EYNq4rx2lQ0JzN0VdSflNI4tzJVxDmnTDM3+FTO3/Vqeqvu1Mo0+FvUBfEv2NM7qG+9cfnfw8lsPOKOOLDseGUlCjTtCLUx4ksNWPkPnNYjVOf8ACNQwy/aKozu9hRS4RQBdi3V29UXbx2nO6bHMLA66Abkk7C03Wty3icdiajNUvTR2Xt6ndp2UkE0wNCLjpp4mbdy1y5To64JAzbNi6w0F9xSH8B4akzX0z9tW4Pyc2UVMcxoIdkGtV/IAXy/InyE37h3CMlOwX7JQ8Bbt6nmx9n3nX3St2lLDP3M1fEH2iAz/ALo2prK3/DGqjPjnsu/ZKdP3yd/jpMqp4bE5gaXD6YC+1U6X6lm3cyuaVLDWeu5rVdhe5Av0poNvhAxrVFyYRQtMaZyO4B5fiP0ljWxtLDPlph8Rim2AGZ/lsiyieOvVq0WarUOGpmyiwzP3iFBNj3Rr0+c0Ln3FmjQvhXLNmGEq1NUcPRBs9vzC4v8AlnQ6/JdfHUmONq5GIJp0aZvTRvZNUnV+m3wnF+amurqAAyVyh9qzIClWzEXykoPlOvDFptPj9M3zO1zSofZMRhQMxftqas5Y94s65ib7CzET0+J5w4s1N6+HUC7DE00YW3NrqoJ32t7zPQqYtFUBqiXAAN2G4Gs6/OrnJkMcE7XZXcS1XH0ybCohJ6Bhf9Zc3nid0xIvLDhfGKWJaqtIkmi/ZvdSBmtfuk+sPMQMhERAREQEREBERAREQES3xmMSiheq6oo3LGwnPuYvSOdUwS+XauPqifxb5SxGproWKxSUxd2AH9bDrNV4vzZ3T2VkXbO3X9kWuT7vmJzHAcVqVMQXrVgSRq1Yll+C9fIbTaMHxLCIc2Zq9boSpJ91Nenwt75rxxN1c0cPWxBz60137SprUPmiHRPebmVKdajhyUwyGrWPrHdifFmO3xPwn2aFfEd6uxo0zsi/3hHgbbe4fOXDVqWFQBQKYOwXWox+GtzILf8A4QarZsY+fr2KnuD9s9fj8pXr4wA9jRTtH6Uqeir5u2wHv+UgYarVF6xOHpb5RbtmH5jsg+s+aOLuOx4fTAF9W9gHxZt2MBWwqIM+NdXttRW4pL4A21qGfamvi9vuKI0uQAxA/Cuyj6z7TBUsP97iX7Sp4t6qnwUfwGsl6lXEakmjS/8AkP7I9kfWBNOtSw33eHQvUO9tWPmxO3vMtsZZWpnGvc1HCLTX1AxBIzn2tuvymJ4vzXQwSlMOAW6tuL+bDVj5D5zLch8JocQpLjMQftFTMy5HAyUiDYgJte1jc+MauS+sJh8Vj9KQOFw+2dh9442+7ToPMzbuB8Ao4NbUV1PrOe87HxZjr8NpkadMKAFAAAsANAANgBJZgNzb3yTKpM8p8x/3uK0v/bq//wBjieon4jSV1Q1EDsCVUsLkDcgdbTyxxbGA4vE2syNiqzqdw16r5CPH3z0/Ft4zO/4cuSNhlKWJb7RRL9KjPawIBIygg9bFifjLs8zt2joCqhXZdVJPdNiT3hNYpcTJqh3HqWSwGxLanU+UqYjhBeozpUXvszje51vbS+uv0l5eSbeilYj26BwPiZasgz5rgnQZSCpWxBufEzrnE37GkHBb2Rq7ka+Os4LybgKlOqXqMpGXKACTuQSTp+Wdo50r5OGPUHsrTb/PTB/Wea2526Rm9LHHcUxAVmpPoFvYE3FtSRmYg3Hja0vOVMVVql1qVXDizHSlqHGZD6p6Zh+7NF4XzEHFidxb+E2HlLiAOJon8eHyt76WUj6PVmWmycB4y1XHYzDNcjDGnZiQS3aIG2Ci1rnxmxzUOXcNl4vxFwynOKHdB7wslrkdBpp7jNvhCIiAiIgIiQYEFx8pguN8wikpFAB3sbXvb5DU/Qec0fmDiVXh1ZqD3KP36bm9mUaakH1xsb+RmGrcxBhbugHexYFv2je5jYj2vjKy41xKtXctiqhYg6DZR5Ko0H6zFNmYaDKvievuEyRfDk3yL/3Pp7heVDWoncL82/8AKb/JXGfxzLEHCsqZ8r5T7eUm+ttOgmw8sYHEqpdStCmdTVdVLW/Lm/XQe+TwzHojpTUjIxygesFJ1B7xPULNtp4ekMtXH1A5PeFPZEF7XyG5c+ZvEX1PDEYLtsQAuGuRscRVG/mq2Gb6CfTmlg3soatiDoWPeqH3DZBMm3EKuIGXDDsKWxqMLOR4ovsjzPylp2tHCaIC9VuvrVGPjrr8TpIqknC6lY58Y2VNxTU7/tHr08pUbiNx2eEQWAsW2RR5t1t4CUq9FnBfFvkQa5A1tP8AmN/DaWQr1eIBsPgEVadsr1WFqaq2ndUak2vb+jAr4mvRwpD1mNWsfVFrnXpTQdPP6y4w3L+Jx/exZbD0Tr2Sn71x4O3sjy+k2LgHLNLChWP3lYIqGqwGayiwy+H6zOWk1ccH9MPLSYKtQq0Fy0qidmQNQrpqNT1ZT/ll36FOOdjiXwrnu1xmT/qINvit/wDsE7JxHh1HEJkxFKnVS4OWoiutxsbMLXlrheXcJSYNSwuHRl9VloorD3EC4mM71ry6xk5j+OvQShUfF5OxQZ3zi6gLre3UzITl/p7xlRMHQRbCnUrWc3s2ZUZqYt1FwSfMLNR7Zcv5p5yGIxQfD4enQooTkVVVarXUgPUYg9Ce7a2tjeajiKxLl1AGYk2AAAv4ACw+Eqm1td7XGvlKWbuLO+MdL7D43uopCD71XuEUeqRa5XXqZu+F46cOFzBTlRgTsDmBBItru05vSTMwA6+Er0qYscxYg32tv03kjy3pem68tYgmraxC3bS3Sxy36+E7nVGHr8OtiiBQekFqFmyACwHrDbW2s85cL4klFr1AzHQqEsPeTfptOo8uekTDvh1w7UapIsLsEKetpezXsCQTNcletZrPeM/wv0f8MYXw/asL6ntqhtpf2j5iXXC+F4TD477PQSo1WnR7W7u2RQ5yAA21JBbTy85l+F40PiHRAAiqbW6kMoLf14TJ4ekAzP7T2ufIeqPrOExjpqy4dwvs8RUrkANUREIBv6hclibD8VvhMvefCneR2X5m+f8AKQVc0mUezP4m+n+0qqYExEQEREDTefeDvVpVa1DStRpqyG1wyqahq07HTUEdOgnMKuNd7F118QEH6Tv7rcTgHN3DE4di6tIuVUntEuAe45uANNgTl+EzLVZfK1m/Cfks+xXb8LfJZi6GIVlBVxY7XUfyn12x6MPl/OZdGQd89hZgbgg2GhG02rlypQstWsLllJuzE2qKe8Dfa42/ZNpo61z+IfI/7zN8vYn10Yqb/eITqodNbG/Q9feZa9M2jW7vjKuJ0pfd0/8AEYf6FO/vMxfEuN4bh6tYhqntEtc/vufV92/lNR5l9IRTt0XP3inZAELlA0YMfZU+Ws59jXq4gEu62W7BdQNP1PvnSbRDMUm0bDrnJfFsNxfFmniXqMyhnSkFy0Sq27xcG5Oux8PhLn0f8VNHj/EMEQi0yalRANNQyFQPLK7Gce4d9nC3YVw9t0cAbbnraY+rUKPe5zaHNc5tt7zMW2VtTxjXsy8oYPG06ylqNRKiglSUYOAw3UkHceE8w8B4XjcQFYYivTU2IvVq5mXYsozAWHvEz3C+F1cIyvRxjrlYOQobKWNw4bvgHzBFzeJmGfGXoec14x6YcPhsZVw7Uah7FzTZ8ygFgbGw3tvr5TVa/MfEVpt2ddq7A5squabWPsi9726a3nKOJYg161So+YO7FnzsSSxPeubaa+MaZjvNf0zYd0PYrlfS3aXKa6nMF12v8xNe9InMuH4vQpJTq9m6NezW7M3GpPdzAiwtOR0cOxv0t+Zf95dU1ZdmT4sP4EwvTKpy6w1NWi1l0tmvcAEbj8wmGqNbddL633HlMjS4jUUesh+LH/8APu+Qlg+GS9841N9Qd+vSareYZtEfSVxApPdCjXWxtfS5B8BrpLJag2/reXdHBLcAvvobrtfS979L32k4zAIhIFTNY792xHkZv8s+k8OtV+H4JqtUIWChtAxuQNNL28ZtXAsAaNc0XJZjTz3F1UhyhC+ZBUXtNPwPFGouveBVWDAMt9iPA+U2ylxMYnEUKmenYU6hHdc9mQCe8CLnUX0vOvBb9+41jkj9XY+W6uWpa41TKfptrNr+0L4ieb8TzHjKZApVkqA9adIrbXY5gJbHmXHsyr2zi5AOg8R4TjM7LpEZD0XiOJjNlQ3N/re1ppPpF9J7cNrrh8PTSrUCBqhZiFTNqi2G5I13008ZS5PxNg1SqxK0lNRyTfYdTNXwXK78UxFSqDTDVWeoalXvFiCARTT8K3RflJbojtan0148k9zDjyyk/W86J6KONHiYr4utmFYOKJUVH7HKEQgrTJsDtc++cz4zwlsPVOFxmRkY5BURACjWDDcaEjr1BmT4Picbwnh+XAJVqVnrsz/2Sq9MoBlVlba/dG195jWpjp32JqXo44zicZh3fFizZgAMhp2GUEix87zbZWSIiAlDEYRKn94itt6yhtjcbjx1leIFN6CkWKgjzAM5z6UuKU8PRqJh8JSr1KadrW7gtRpsCiO5AvfMcwHghPSdKmm47kpKlbEVMRWq1KFaoKr4cABWZUVAKjL36ijKLJcC/jA83UsbVbSmWIRA1S5JuBZWY3OxLCXfD+MVabhl72tyttD43trabnxHhVPDcOxhGFfDu1WpYuO8aLVVamAfACwtvofGc8oNqfNT+kzjacU/bMzMQL62GUDcdBv795b0MIWYBeptdjZRfa52lNGVRrcnw2E+TiGa19hfQbD4SoyWKwoSyrUVyACSu1yt8oIvex06T6wlEHFL2gJFkNtLXyg630sLX1lDD3CjzHw6SMTUJbXwC+8WA+BtIudN1ocYDqwUWXZjlAD262B3vsZ9V6TMqvWZgGuVUHvFQbXGbQDz1JtMFwQA2W4F28LHQ+Pwl5zX24xdQIGypZEGXdVAAt5d2ZiFmVQIyHPQZrrqUexuBvlIG8seP0ErKmJsQW7lTLa+xK1LdToQfGwmR4fSftwDrmKWHUEmzAy14smXDYhegcW0vp2mnu98sG61ylhTdgrpvfMTYEW0tcS4fBAIp7dMxvmUBiBrpZgpudunWWCVSBYG0jtW8TNMavPs/Vqt/cjfyn1kUA99tRY9wWPvu0sS5nyTKauqmGp3Ni9r6XK3t4GfD4elbS9/Nx+gWW8mDVOtqxmxcsr3WfUrRpu1TbQNdRbx38prtSmTqJsfKbkYbiCn/wBtex20J6TVbzWdhMiepfWH4oit93lN737SnTYaeGa9pcNxu27UR+zSpX/yrealYnf+vKVJhdbbg+bajLUwwI7OrlzmwDd0jQbWHjpN44LxBMPVoVFW7hBSGZsqhHId7dAWY7/lE41RfI4b5zdMBiqdcUi75SmlyzKDr1tofcYlYdJ9IGOp4nh9hbOrU3W1ycubLfN169Zt/o/xBbAUb+Df62nKOOcVpCglCk2YZszNbc62A8hf6zrfKdEU8PTUbBQBH2WbEJMgSZWSIiAiIgJSr7SrPlxeBz/m/DXB0nKeK8PGtlAPkBO98Y4f2imaDxTls3NhA4dxDCFWJA06yxBsdJ1nHcplukwmJ5Kb8MDT14ocgQothtYa/M9PISDUzE9NvpM/W5RcbAyxq8v1V6GTGvKU8NrAEX8f6+onTXofb6aGhWo0qosHNYEhlAsMttm0FwfCcpXAVUOik+UyfD8XiUPcR/l/ESL1LplXhdDh6Gq1Va+Jt3bWFOmx0LWBOoubC/Sc24/XzL2YO5DHxsNvqTMzhuG47FboRf2mN/pM7wz0cHeoS7E3J/lEQk5Dly4T3yqMD5GdlpcgAezLqnyIvhNMuJjh5/DPteGH8M7ivI6/hlVOSlHSBwwcKb8MqLwlvwzuq8mp4CVF5QTwgcJPB6gFwt5PDqjUjUQqPvaT0zmIW1xodd9baec74nKaeEPyTRcgtTUkbG0Dgw5dc+yflPteV3PsmehE5YQeyPlKqcuIPZEDz7R5KdvEfCZbA+j0k6s3w0nck4Cg6D5S5pcKUdIHOeW+QaNNgzJmIN7tc/rOn4HD5VAE+6WGA6S4AgBJiIESYiBERECZERA+KiXlpWwqncREC0fh6eEovwun4REC2q8GpnpLOry/SPT6RECgOWKN9vpL3C8vUR0HyiIGWw3DEXYS/p4dR0iIFTsRJFIREB2Yn12QkRAnIIyCIgTlEWiIE2i0RAREQFovIiBN4v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85702"/>
            <a:ext cx="8280920" cy="566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1793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КАРТА   НАПРЯЖЕННОСТИ  МЕЖДУНАРОДНЫХ ВОЗДУШНЫХ ПЕРЕВОЗОК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Источники информации к практике. Полезные материалы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6359"/>
            <a:ext cx="9036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Технология снижения логистических издержек // Управленческие науки – М.:  Финансовый университет, № 4, 2013. – 88 С.,  С. 54-56.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Механизм управления взаимодействием таможенных органов с участниками внешнеэкономической деятельности с использованием услуг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транспортно-логистических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компаний.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Монография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«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Дашков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и К», 2014, –125 С.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 А. Модернизация отечественных логистических систем. Ожидания и прогнозы.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Международная научно-практическая конференция «Социально-экономическое развитие регионов России»: Сборник научных трудов / Московский государственный университет экономики, статистики и информатики – М., 2014. – 302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13–19 С.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Современные методы анализа логистической деятельности предприятия // Вестник университета (Государственный университет управления).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№ 14, 2010. С. 17-21.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Резервы логистики в современных условиях России // Вестник университета (Государственный университет управления).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№ 16 (26), 2008. С. 13-18.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Функционально-стоимостной анализ логистики // Вестник университета (Государственный университет управления).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№ 23, 2009. С. 20-23.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Хронометраж линейного логистического процесса // Управленческие науки.  Финансовый университет, – М.:  № 2, 2014. – 86 С.,  С. 52-56.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Управление логистическими издержками международной торговли // Мир современной науки, – М.:  №3 (25), 2014. С. 66-68.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Арский А.А. Развитие отечественных логистических систем в условиях западных санкций // Стратегии бизнеса. Электронный научно-экономический журнал.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Издательский дом «Реальная экономика».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Санкт-Петербург.  №1, 2014. – 118-119 С.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Арский А.А. Управление внешними рисками логистических систем // Стратегии бизнеса. Электронный научно-экономический журнал.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Издательский дом «Реальная экономика».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Санкт-Петербург.  №1, 2014. – 22-24 С.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Арский А.А. Особенность формирования стоимости логистической услуги // Экономика.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Налоги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Право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Финансовый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№1, 2014. – 134 С., С. 44-47.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Арский А.А. Особенности преподавания логистических дисциплин. Материалы конференции. Международная научно- практическая конференция «Ценности и интересы современного общества». Общество, право, человек. Часть 2 // Московский государственный университет экономики, статистики и информатики – М., 2014. – 300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21–24 С.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Арский А.А. Совершенствование профессиональной подготовки специалистов таможенных органов  // Вестник университета (Государственный университет управления).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– М.: № 21, 2011. С. 132-134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Полезные </a:t>
            </a:r>
            <a:r>
              <a:rPr lang="ru-RU" sz="2000" b="1" smtClean="0"/>
              <a:t>и интересные ссылки </a:t>
            </a:r>
            <a:r>
              <a:rPr lang="ru-RU" sz="2000" b="1" dirty="0" smtClean="0"/>
              <a:t>в сети Интернет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9144000" cy="819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«ГОСТ Р 7.0.8-2013. Национальный стандарт Российской Федерации. Система стандартов по информации, библиотечному и издательскому делу. Делопроизводство и архивное дело. Термины и определения» (утв. Приказом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Росстандарта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от 17.10.2013 N 1185-ст)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2"/>
              </a:rPr>
              <a:t>http://www.consultant.ru/document/cons_doc_LAW_163800/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Государственный стандарт РФ ГОСТ Р 6.30-2003 "Унифицированные системы документации. Унифицированная система организационно-распорядительной документации. Требования к оформлению документов" (принят и введен в действие постановлением Госстандарта РФ от 3 марта 2003 г. N 65-ст)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ГАРАНТ: 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3"/>
              </a:rPr>
              <a:t>http://base.garant.ru/185891/#ixzz3KZLxMytK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Постановление Госкомстата РФ от 28.11.1997 N 78 "Об утверждении унифицированных форм первичной учетной документации по учету работы строительных машин и механизмов, работ в автомобильном транспорте"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  <a:hlinkClick r:id="rId4"/>
              </a:rPr>
              <a:t>http://www.consultant.ru/document/cons_doc_LAW_23913/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ПОСТАНОВЛЕНИЕ от 10 ноября 1992 г. № 31 ОБ УТВЕРЖДЕНИИ ТАРИФНО-КВАЛИФИКАЦИОННЫХ ХАРАКТЕРИСТИК ПО ОБЩЕОТРАСЛЕВЫМ ПРОФЕССИЯМ РАБОЧИХ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5"/>
              </a:rPr>
              <a:t>http://base.consultant.ru/cons/cgi/online.cgi?req=doc;base=LAW;n=86523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МЕТОДИЧЕСКИЕ РЕКОМЕНДАЦИИ ПО РАЗРАБОТКЕ ИНСТРУКЦИЙ ПО ОХРАНЕ ТРУДА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Разработка и утверждение инструкций по охране труда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работников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6"/>
              </a:rPr>
              <a:t>http://base.consultant.ru/cons/cgi/online.cgi?req=doc;base=LAW;n=89117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ИНСТРУКЦИЯ ПО ОХРАНЕ ТРУДА ДЛЯ ГРУЗЧИКА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стратегия планирования ресурсов организации по принципу их непрерывной балансировки и оптимизации на всех этапах производственного цикла  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7"/>
              </a:rPr>
              <a:t>Пример реализации решения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7"/>
              </a:rPr>
              <a:t>www.sap.com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PLM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Прикладная информационная программа (ПО) Обеспечивающая управление жизненным циклом ТМЦ 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8"/>
              </a:rPr>
              <a:t>Разработчики ПО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8"/>
              </a:rPr>
              <a:t>http://www.capterra.com/product-data-management-software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«Складские здания»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31-04-2001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9"/>
              </a:rPr>
              <a:t>http://geo-design.ru/docs/SNiP_31-04-2001.pdf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Водитель автомобиля 4-й разряд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5"/>
              </a:rPr>
              <a:t>http://base.consultant.ru/cons/cgi/online.cgi?req=doc;base=LAW;n=86523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Грузчики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  <a:hlinkClick r:id="rId10"/>
              </a:rPr>
              <a:t>http://base.consultant.ru/cons/cgi/online.cgi?req=doc;base=LAW;n=177953#0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105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Условия возникновения логистики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07504" y="620688"/>
            <a:ext cx="8712968" cy="5904656"/>
            <a:chOff x="107504" y="620688"/>
            <a:chExt cx="8712968" cy="5904656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20688"/>
              <a:ext cx="8712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Политическими условиями возникновения международной логистики явилось развитие торговли и образование государств</a:t>
              </a:r>
              <a:endParaRPr lang="ru-RU" dirty="0"/>
            </a:p>
          </p:txBody>
        </p:sp>
        <p:pic>
          <p:nvPicPr>
            <p:cNvPr id="55298" name="Picture 2" descr="Картинки по запросу Карта римская импери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268760"/>
              <a:ext cx="3744416" cy="2425396"/>
            </a:xfrm>
            <a:prstGeom prst="rect">
              <a:avLst/>
            </a:prstGeom>
            <a:noFill/>
          </p:spPr>
        </p:pic>
        <p:pic>
          <p:nvPicPr>
            <p:cNvPr id="55300" name="Picture 4" descr="Assyria map ru.sv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268760"/>
              <a:ext cx="3443724" cy="2448272"/>
            </a:xfrm>
            <a:prstGeom prst="rect">
              <a:avLst/>
            </a:prstGeom>
            <a:noFill/>
          </p:spPr>
        </p:pic>
        <p:pic>
          <p:nvPicPr>
            <p:cNvPr id="55302" name="Picture 6" descr="Картинки по запросу древняя греция кар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3003" y="3933056"/>
              <a:ext cx="2853133" cy="259164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79512" y="3645024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Римская </a:t>
              </a:r>
            </a:p>
            <a:p>
              <a:pPr algn="ctr"/>
              <a:r>
                <a:rPr lang="ru-RU" dirty="0" smtClean="0"/>
                <a:t>империя</a:t>
              </a:r>
            </a:p>
            <a:p>
              <a:pPr algn="ctr"/>
              <a:endParaRPr lang="ru-RU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6256" y="379742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Ассирийская  империя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104" y="587901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Древняя Греция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86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Происшествия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it-IT" dirty="0" smtClean="0">
                <a:hlinkClick r:id="rId3"/>
              </a:rPr>
              <a:t>https://www.youtube.com/watch?v=8LqrjlqKhoQ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Нарушение техники безопасности при погрузочно-разгрузочных работах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6288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it-IT" dirty="0" smtClean="0">
                <a:hlinkClick r:id="rId4"/>
              </a:rPr>
              <a:t>https://www.youtube.com/watch?v=6HFp7ai0OBY</a:t>
            </a:r>
            <a:endParaRPr lang="ru-RU" dirty="0" smtClean="0"/>
          </a:p>
          <a:p>
            <a:r>
              <a:rPr lang="ru-RU" dirty="0" smtClean="0"/>
              <a:t>Природные риски (склад)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5293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5"/>
              </a:rPr>
              <a:t>https://www.youtube.com/watch?v=raSJaiGjEIs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Кадровые риски (склад)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7890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https://www.youtube.com/watch?v=GpukeQKHwUU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Нарушение техники безопасности при погрузочно-разгрузочных работах (порт)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08518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7"/>
              </a:rPr>
              <a:t>http://www.liveleak.com/view?i=8d0_1454881754</a:t>
            </a:r>
            <a:r>
              <a:rPr lang="ru-RU" dirty="0" smtClean="0"/>
              <a:t> Халатность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8679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8"/>
              </a:rPr>
              <a:t>https://www.youtube.com/watch?v=ZW9sW_fJqOo</a:t>
            </a:r>
            <a:r>
              <a:rPr lang="ru-RU" dirty="0" smtClean="0"/>
              <a:t> Природный газ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90872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Визуализация процессов</a:t>
            </a:r>
          </a:p>
          <a:p>
            <a:r>
              <a:rPr lang="it-IT" dirty="0" smtClean="0"/>
              <a:t>©MondoCarrelliMitsubishi</a:t>
            </a:r>
            <a:endParaRPr lang="ru-RU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400600" cy="48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0486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ВНИМАНИЕ 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9905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Логистика это – организация движения материального потока товаров от производителей к потребителям</a:t>
            </a:r>
          </a:p>
        </p:txBody>
      </p:sp>
      <p:sp>
        <p:nvSpPr>
          <p:cNvPr id="10" name="TextBox 9"/>
          <p:cNvSpPr txBox="1"/>
          <p:nvPr/>
        </p:nvSpPr>
        <p:spPr>
          <a:xfrm rot="21248695">
            <a:off x="336934" y="745811"/>
            <a:ext cx="3888432" cy="461665"/>
          </a:xfrm>
          <a:prstGeom prst="rect">
            <a:avLst/>
          </a:prstGeom>
          <a:noFill/>
          <a:ln w="50800" cap="rnd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Что такое «Логистика»?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971927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Логистика 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есть процесс планирования, выполнения и контроля эффективного с точки зрения снижения затрат потока запасов сырья, материалов, незавершенного производства, готовой продукции, сервиса и связанной информации от точки его зарождения до точки потребления (включая импорт, экспорт, внутренние и внешние перемещения) для полного удовлетворения требований потребителей (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Council of Logistics Management. Annual Report. Oakbrook, 1985.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51520" y="3140968"/>
            <a:ext cx="2160000" cy="2160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492120" y="3141208"/>
            <a:ext cx="2160000" cy="2160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60472" y="3140968"/>
            <a:ext cx="2160000" cy="2160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stCxn id="52" idx="6"/>
            <a:endCxn id="53" idx="2"/>
          </p:cNvCxnSpPr>
          <p:nvPr/>
        </p:nvCxnSpPr>
        <p:spPr>
          <a:xfrm>
            <a:off x="2411520" y="4220968"/>
            <a:ext cx="1080600" cy="240"/>
          </a:xfrm>
          <a:prstGeom prst="straightConnector1">
            <a:avLst/>
          </a:prstGeom>
          <a:ln w="1270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3" idx="6"/>
            <a:endCxn id="54" idx="2"/>
          </p:cNvCxnSpPr>
          <p:nvPr/>
        </p:nvCxnSpPr>
        <p:spPr>
          <a:xfrm flipV="1">
            <a:off x="5652120" y="4220968"/>
            <a:ext cx="1008352" cy="240"/>
          </a:xfrm>
          <a:prstGeom prst="straightConnector1">
            <a:avLst/>
          </a:prstGeom>
          <a:ln w="1270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6"/>
          <p:cNvGrpSpPr/>
          <p:nvPr/>
        </p:nvGrpSpPr>
        <p:grpSpPr>
          <a:xfrm>
            <a:off x="4067944" y="3645024"/>
            <a:ext cx="864096" cy="936104"/>
            <a:chOff x="2051720" y="4005064"/>
            <a:chExt cx="1368152" cy="158417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051720" y="4797152"/>
              <a:ext cx="1080120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 flipH="1">
              <a:off x="2123728" y="486916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 flipH="1">
              <a:off x="2123728" y="522920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627784" y="4437112"/>
              <a:ext cx="792088" cy="1152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 flipH="1">
              <a:off x="3059832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 flipH="1">
              <a:off x="2771800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Трапеция 63"/>
            <p:cNvSpPr/>
            <p:nvPr/>
          </p:nvSpPr>
          <p:spPr>
            <a:xfrm>
              <a:off x="2267744" y="4221088"/>
              <a:ext cx="144016" cy="576064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Облако 64"/>
            <p:cNvSpPr/>
            <p:nvPr/>
          </p:nvSpPr>
          <p:spPr>
            <a:xfrm>
              <a:off x="2267744" y="4005064"/>
              <a:ext cx="1152128" cy="28803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65"/>
          <p:cNvGrpSpPr/>
          <p:nvPr/>
        </p:nvGrpSpPr>
        <p:grpSpPr>
          <a:xfrm>
            <a:off x="7236296" y="4077072"/>
            <a:ext cx="1008112" cy="504056"/>
            <a:chOff x="2051720" y="2852936"/>
            <a:chExt cx="1440160" cy="800472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2051720" y="2852936"/>
              <a:ext cx="1440160" cy="800472"/>
              <a:chOff x="2051720" y="4797152"/>
              <a:chExt cx="1080120" cy="800472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2051720" y="4797152"/>
                <a:ext cx="1080120" cy="7920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 flipH="1">
                <a:off x="2051720" y="5229200"/>
                <a:ext cx="378042" cy="2880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flipH="1">
                <a:off x="2492152" y="5229200"/>
                <a:ext cx="207640" cy="3684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68" name="Прямая соединительная линия 67"/>
            <p:cNvCxnSpPr>
              <a:stCxn id="73" idx="0"/>
              <a:endCxn id="73" idx="2"/>
            </p:cNvCxnSpPr>
            <p:nvPr/>
          </p:nvCxnSpPr>
          <p:spPr>
            <a:xfrm>
              <a:off x="2777389" y="3284984"/>
              <a:ext cx="0" cy="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 flipH="1">
              <a:off x="2987824" y="3284984"/>
              <a:ext cx="504056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Равно 69"/>
            <p:cNvSpPr/>
            <p:nvPr/>
          </p:nvSpPr>
          <p:spPr>
            <a:xfrm>
              <a:off x="2051720" y="2924944"/>
              <a:ext cx="1440160" cy="216024"/>
            </a:xfrm>
            <a:prstGeom prst="mathEqual">
              <a:avLst>
                <a:gd name="adj1" fmla="val 28600"/>
                <a:gd name="adj2" fmla="val 428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73"/>
          <p:cNvGrpSpPr/>
          <p:nvPr/>
        </p:nvGrpSpPr>
        <p:grpSpPr>
          <a:xfrm>
            <a:off x="827584" y="4077072"/>
            <a:ext cx="1008112" cy="504056"/>
            <a:chOff x="3995936" y="2852936"/>
            <a:chExt cx="1503784" cy="800472"/>
          </a:xfrm>
        </p:grpSpPr>
        <p:grpSp>
          <p:nvGrpSpPr>
            <p:cNvPr id="8" name="Группа 35"/>
            <p:cNvGrpSpPr/>
            <p:nvPr/>
          </p:nvGrpSpPr>
          <p:grpSpPr>
            <a:xfrm>
              <a:off x="3995936" y="2852936"/>
              <a:ext cx="1440160" cy="800472"/>
              <a:chOff x="2051720" y="2852936"/>
              <a:chExt cx="1440160" cy="800472"/>
            </a:xfrm>
          </p:grpSpPr>
          <p:grpSp>
            <p:nvGrpSpPr>
              <p:cNvPr id="11" name="Группа 20"/>
              <p:cNvGrpSpPr/>
              <p:nvPr/>
            </p:nvGrpSpPr>
            <p:grpSpPr>
              <a:xfrm>
                <a:off x="2051720" y="2852936"/>
                <a:ext cx="1440160" cy="800472"/>
                <a:chOff x="2051720" y="4797152"/>
                <a:chExt cx="1080120" cy="800472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2051720" y="4797152"/>
                  <a:ext cx="1080120" cy="7920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 flipH="1">
                  <a:off x="2159732" y="5229200"/>
                  <a:ext cx="207640" cy="36842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cxnSp>
            <p:nvCxnSpPr>
              <p:cNvPr id="82" name="Прямая соединительная линия 81"/>
              <p:cNvCxnSpPr>
                <a:stCxn id="84" idx="0"/>
                <a:endCxn id="84" idx="2"/>
              </p:cNvCxnSpPr>
              <p:nvPr/>
            </p:nvCxnSpPr>
            <p:spPr>
              <a:xfrm>
                <a:off x="2334162" y="3284984"/>
                <a:ext cx="0" cy="368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Прямоугольник 75"/>
            <p:cNvSpPr/>
            <p:nvPr/>
          </p:nvSpPr>
          <p:spPr>
            <a:xfrm>
              <a:off x="4716016" y="3212976"/>
              <a:ext cx="504056" cy="36004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Кольцо 76"/>
            <p:cNvSpPr>
              <a:spLocks noChangeAspect="1"/>
            </p:cNvSpPr>
            <p:nvPr/>
          </p:nvSpPr>
          <p:spPr>
            <a:xfrm>
              <a:off x="4860064" y="3501024"/>
              <a:ext cx="143984" cy="144000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220072" y="3348608"/>
              <a:ext cx="144016" cy="2244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364088" y="3429000"/>
              <a:ext cx="135632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Кольцо 79"/>
            <p:cNvSpPr>
              <a:spLocks noChangeAspect="1"/>
            </p:cNvSpPr>
            <p:nvPr/>
          </p:nvSpPr>
          <p:spPr>
            <a:xfrm>
              <a:off x="5292112" y="3501008"/>
              <a:ext cx="143984" cy="144000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5" name="Скругленная соединительная линия 84"/>
          <p:cNvCxnSpPr/>
          <p:nvPr/>
        </p:nvCxnSpPr>
        <p:spPr>
          <a:xfrm rot="5400000" flipH="1" flipV="1">
            <a:off x="4537237" y="3103723"/>
            <a:ext cx="12700" cy="1527350"/>
          </a:xfrm>
          <a:prstGeom prst="curvedConnector3">
            <a:avLst>
              <a:gd name="adj1" fmla="val 4290740"/>
            </a:avLst>
          </a:prstGeom>
          <a:ln w="762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/>
          <p:nvPr/>
        </p:nvCxnSpPr>
        <p:spPr>
          <a:xfrm rot="5400000">
            <a:off x="4537237" y="3751795"/>
            <a:ext cx="12700" cy="1527350"/>
          </a:xfrm>
          <a:prstGeom prst="curvedConnector3">
            <a:avLst>
              <a:gd name="adj1" fmla="val 4290740"/>
            </a:avLst>
          </a:prstGeom>
          <a:ln w="762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653136"/>
            <a:ext cx="2520280" cy="20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Логистические потоки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03648" y="2564904"/>
            <a:ext cx="5976664" cy="19442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МАТЕРИАЛЬНЫЙ ПОТОК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2636912"/>
            <a:ext cx="1080120" cy="1368152"/>
            <a:chOff x="2051720" y="4005064"/>
            <a:chExt cx="1368152" cy="15841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51720" y="4797152"/>
              <a:ext cx="1080120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2123728" y="486916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123728" y="5229200"/>
              <a:ext cx="4320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27784" y="4437112"/>
              <a:ext cx="792088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3059832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2771800" y="5220816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Трапеция 15"/>
            <p:cNvSpPr/>
            <p:nvPr/>
          </p:nvSpPr>
          <p:spPr>
            <a:xfrm>
              <a:off x="2267744" y="4221088"/>
              <a:ext cx="144016" cy="576064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блако 16"/>
            <p:cNvSpPr/>
            <p:nvPr/>
          </p:nvSpPr>
          <p:spPr>
            <a:xfrm>
              <a:off x="2267744" y="4005064"/>
              <a:ext cx="1152128" cy="28803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7524328" y="3140968"/>
            <a:ext cx="1440160" cy="800472"/>
            <a:chOff x="2051720" y="2852936"/>
            <a:chExt cx="1440160" cy="800472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2051720" y="2852936"/>
              <a:ext cx="1440160" cy="800472"/>
              <a:chOff x="2051720" y="4797152"/>
              <a:chExt cx="1080120" cy="80047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051720" y="4797152"/>
                <a:ext cx="1080120" cy="7920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магазин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flipH="1">
                <a:off x="2051720" y="5229200"/>
                <a:ext cx="378042" cy="2880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flipH="1">
                <a:off x="2492152" y="5229200"/>
                <a:ext cx="207640" cy="3684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0" name="Прямая соединительная линия 19"/>
            <p:cNvCxnSpPr>
              <a:stCxn id="25" idx="0"/>
              <a:endCxn id="25" idx="2"/>
            </p:cNvCxnSpPr>
            <p:nvPr/>
          </p:nvCxnSpPr>
          <p:spPr>
            <a:xfrm>
              <a:off x="2777389" y="3284984"/>
              <a:ext cx="0" cy="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 flipH="1">
              <a:off x="2987824" y="3284984"/>
              <a:ext cx="504056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1619672" y="2132856"/>
            <a:ext cx="4680520" cy="86409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ИНФОРМАЦИОННЫЙ ПОТОК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619672" y="4077072"/>
            <a:ext cx="4680520" cy="86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ФИНАНСОВЫЙ ПОТОК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764704"/>
            <a:ext cx="2203421" cy="18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48695">
            <a:off x="335629" y="627319"/>
            <a:ext cx="4388833" cy="461665"/>
          </a:xfrm>
          <a:prstGeom prst="rect">
            <a:avLst/>
          </a:prstGeom>
          <a:noFill/>
          <a:ln w="50800" cap="rnd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…«Материальный поток»?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177455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Материальный поток – физическое движение сырья, материалов, тары, топлива, полуфабрикатов, товаров в логистической системе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9512" y="3582020"/>
            <a:ext cx="2160000" cy="2160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275856" y="3375288"/>
            <a:ext cx="2646000" cy="2646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60472" y="3581780"/>
            <a:ext cx="2160000" cy="21600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6"/>
            <a:endCxn id="55" idx="1"/>
          </p:cNvCxnSpPr>
          <p:nvPr/>
        </p:nvCxnSpPr>
        <p:spPr>
          <a:xfrm>
            <a:off x="2339512" y="4662020"/>
            <a:ext cx="1267028" cy="465293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4139952" y="3509772"/>
            <a:ext cx="864096" cy="936104"/>
            <a:chOff x="4067944" y="3870340"/>
            <a:chExt cx="864096" cy="93610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67944" y="4338392"/>
              <a:ext cx="682181" cy="4680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4113423" y="4380942"/>
              <a:ext cx="272872" cy="1276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4113423" y="4593693"/>
              <a:ext cx="272872" cy="1276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31774" y="4125641"/>
              <a:ext cx="500266" cy="6808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 flipH="1">
              <a:off x="4704646" y="4588739"/>
              <a:ext cx="131141" cy="2177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4522731" y="4588739"/>
              <a:ext cx="131141" cy="2177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Трапеция 25"/>
            <p:cNvSpPr/>
            <p:nvPr/>
          </p:nvSpPr>
          <p:spPr>
            <a:xfrm>
              <a:off x="4204380" y="3997991"/>
              <a:ext cx="90957" cy="340401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блако 26"/>
            <p:cNvSpPr/>
            <p:nvPr/>
          </p:nvSpPr>
          <p:spPr>
            <a:xfrm>
              <a:off x="4204380" y="3870340"/>
              <a:ext cx="727660" cy="17020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7236296" y="4311152"/>
            <a:ext cx="1008112" cy="504056"/>
            <a:chOff x="2051720" y="4797152"/>
            <a:chExt cx="1080120" cy="80047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051720" y="4797152"/>
              <a:ext cx="1080120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2051720" y="5229200"/>
              <a:ext cx="37804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2492152" y="5229200"/>
              <a:ext cx="207640" cy="3684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2" name="Прямая соединительная линия 31"/>
          <p:cNvCxnSpPr>
            <a:stCxn id="31" idx="0"/>
            <a:endCxn id="31" idx="2"/>
          </p:cNvCxnSpPr>
          <p:nvPr/>
        </p:nvCxnSpPr>
        <p:spPr>
          <a:xfrm>
            <a:off x="7744264" y="4583212"/>
            <a:ext cx="0" cy="231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flipH="1">
            <a:off x="7891569" y="4583212"/>
            <a:ext cx="352839" cy="181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 33"/>
          <p:cNvSpPr/>
          <p:nvPr/>
        </p:nvSpPr>
        <p:spPr>
          <a:xfrm>
            <a:off x="7236296" y="4356495"/>
            <a:ext cx="1008112" cy="136030"/>
          </a:xfrm>
          <a:prstGeom prst="mathEqual">
            <a:avLst>
              <a:gd name="adj1" fmla="val 28600"/>
              <a:gd name="adj2" fmla="val 428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827584" y="4311152"/>
            <a:ext cx="965460" cy="504056"/>
            <a:chOff x="2051720" y="2852936"/>
            <a:chExt cx="1440160" cy="800472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2051720" y="2852936"/>
              <a:ext cx="1440160" cy="800472"/>
              <a:chOff x="2051720" y="4797152"/>
              <a:chExt cx="1080120" cy="800472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051720" y="4797152"/>
                <a:ext cx="1080120" cy="7920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flipH="1">
                <a:off x="2159732" y="5229200"/>
                <a:ext cx="207640" cy="3684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37" name="Прямая соединительная линия 36"/>
            <p:cNvCxnSpPr>
              <a:stCxn id="39" idx="0"/>
              <a:endCxn id="39" idx="2"/>
            </p:cNvCxnSpPr>
            <p:nvPr/>
          </p:nvCxnSpPr>
          <p:spPr>
            <a:xfrm>
              <a:off x="2334162" y="3284984"/>
              <a:ext cx="0" cy="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1310314" y="4537869"/>
            <a:ext cx="337911" cy="2267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Кольцо 40"/>
          <p:cNvSpPr>
            <a:spLocks noChangeAspect="1"/>
          </p:cNvSpPr>
          <p:nvPr/>
        </p:nvSpPr>
        <p:spPr>
          <a:xfrm>
            <a:off x="1406881" y="4719252"/>
            <a:ext cx="96524" cy="9067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48225" y="4623276"/>
            <a:ext cx="96546" cy="1413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44771" y="4673899"/>
            <a:ext cx="90925" cy="90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Кольцо 43"/>
          <p:cNvSpPr>
            <a:spLocks noChangeAspect="1"/>
          </p:cNvSpPr>
          <p:nvPr/>
        </p:nvSpPr>
        <p:spPr>
          <a:xfrm>
            <a:off x="1696519" y="4719242"/>
            <a:ext cx="96524" cy="9067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30684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Снабжение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45184" y="2924416"/>
            <a:ext cx="169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Производство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959830" y="3140440"/>
            <a:ext cx="157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Потребитель</a:t>
            </a:r>
            <a:endParaRPr lang="ru-RU" dirty="0"/>
          </a:p>
        </p:txBody>
      </p:sp>
      <p:grpSp>
        <p:nvGrpSpPr>
          <p:cNvPr id="7" name="Группа 47"/>
          <p:cNvGrpSpPr/>
          <p:nvPr/>
        </p:nvGrpSpPr>
        <p:grpSpPr>
          <a:xfrm>
            <a:off x="4644008" y="4877924"/>
            <a:ext cx="965460" cy="504056"/>
            <a:chOff x="6804248" y="5805264"/>
            <a:chExt cx="965460" cy="50405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804248" y="5805264"/>
              <a:ext cx="965460" cy="498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t" anchorCtr="0"/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Склад прод.</a:t>
              </a:r>
              <a:endPara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 flipH="1">
              <a:off x="7482746" y="6077324"/>
              <a:ext cx="185598" cy="2319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2"/>
            </p:cNvCxnSpPr>
            <p:nvPr/>
          </p:nvCxnSpPr>
          <p:spPr>
            <a:xfrm>
              <a:off x="7575545" y="6077324"/>
              <a:ext cx="0" cy="231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5"/>
          <p:cNvGrpSpPr/>
          <p:nvPr/>
        </p:nvGrpSpPr>
        <p:grpSpPr>
          <a:xfrm>
            <a:off x="3606540" y="4877924"/>
            <a:ext cx="965460" cy="504056"/>
            <a:chOff x="2051720" y="2852936"/>
            <a:chExt cx="1440160" cy="800472"/>
          </a:xfrm>
        </p:grpSpPr>
        <p:grpSp>
          <p:nvGrpSpPr>
            <p:cNvPr id="9" name="Группа 20"/>
            <p:cNvGrpSpPr/>
            <p:nvPr/>
          </p:nvGrpSpPr>
          <p:grpSpPr>
            <a:xfrm>
              <a:off x="2051720" y="2852936"/>
              <a:ext cx="1440160" cy="800472"/>
              <a:chOff x="2051720" y="4797152"/>
              <a:chExt cx="1080120" cy="800472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2051720" y="4797152"/>
                <a:ext cx="1080120" cy="7920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rtlCol="0" anchor="t" anchorCtr="0"/>
              <a:lstStyle/>
              <a:p>
                <a:pPr algn="ctr"/>
                <a:r>
                  <a:rPr lang="ru-RU" sz="105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Склад МТС</a:t>
                </a:r>
                <a:endParaRPr lang="ru-RU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 flipH="1">
                <a:off x="2159732" y="5229200"/>
                <a:ext cx="207640" cy="3684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4" name="Прямая соединительная линия 53"/>
            <p:cNvCxnSpPr>
              <a:stCxn id="56" idx="0"/>
              <a:endCxn id="56" idx="2"/>
            </p:cNvCxnSpPr>
            <p:nvPr/>
          </p:nvCxnSpPr>
          <p:spPr>
            <a:xfrm>
              <a:off x="2334162" y="3284984"/>
              <a:ext cx="0" cy="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Прямая со стрелкой 56"/>
          <p:cNvCxnSpPr>
            <a:stCxn id="49" idx="3"/>
            <a:endCxn id="17" idx="2"/>
          </p:cNvCxnSpPr>
          <p:nvPr/>
        </p:nvCxnSpPr>
        <p:spPr>
          <a:xfrm flipV="1">
            <a:off x="5609468" y="4661780"/>
            <a:ext cx="1051004" cy="465533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5" idx="0"/>
            <a:endCxn id="22" idx="2"/>
          </p:cNvCxnSpPr>
          <p:nvPr/>
        </p:nvCxnSpPr>
        <p:spPr>
          <a:xfrm flipV="1">
            <a:off x="4089270" y="4360776"/>
            <a:ext cx="232597" cy="517148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4" idx="2"/>
            <a:endCxn id="49" idx="0"/>
          </p:cNvCxnSpPr>
          <p:nvPr/>
        </p:nvCxnSpPr>
        <p:spPr>
          <a:xfrm>
            <a:off x="4842224" y="4445876"/>
            <a:ext cx="284514" cy="432048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48695">
            <a:off x="335629" y="843343"/>
            <a:ext cx="4388833" cy="461665"/>
          </a:xfrm>
          <a:prstGeom prst="rect">
            <a:avLst/>
          </a:prstGeom>
          <a:noFill/>
          <a:ln w="50800" cap="rnd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…«Финансовый поток»?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64968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Финансовый поток – движение финансовых средств в логистической системе  обеспечивающих закупочную, производственную и распределительную деятельность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9552" y="480992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Финансовый поток сопровождает материальный поток. Финансовый поток служит для обеспечения логистической системы различными ресурсами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48695">
            <a:off x="335629" y="658677"/>
            <a:ext cx="4388833" cy="830997"/>
          </a:xfrm>
          <a:prstGeom prst="rect">
            <a:avLst/>
          </a:prstGeom>
          <a:noFill/>
          <a:ln w="50800" cap="rnd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…«Информационный поток»?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64968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Информационный поток – движение аналитической и управленческой информации в логистической системе, обеспечивающей управление логистическими процессами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9552" y="480992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Информационный поток сопровождает материальный поток. Движение аналитической информации – мониторинг состояния рынка закупок или распределения. Движение управленческой информации – отдача распоряжений нижестоящим подразделениям и контроль за их выполнением в логистической системе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Функциональные области логистики</a:t>
            </a:r>
            <a:endParaRPr lang="ru-RU" sz="2000" dirty="0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1763689" y="696099"/>
            <a:ext cx="5328592" cy="4896544"/>
          </a:xfrm>
          <a:prstGeom prst="pent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771801" y="3864451"/>
            <a:ext cx="3312368" cy="172819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4319489">
            <a:off x="1508702" y="2954836"/>
            <a:ext cx="3168352" cy="17281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8693218">
            <a:off x="1964649" y="1474612"/>
            <a:ext cx="3255901" cy="172887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7322495">
            <a:off x="4170375" y="2905780"/>
            <a:ext cx="3168352" cy="17281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2886977">
            <a:off x="3612159" y="1478270"/>
            <a:ext cx="3287836" cy="170393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9529831">
            <a:off x="2260806" y="16111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Информационная логистика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83020">
            <a:off x="4436221" y="15803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Логистика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закупок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7331709">
            <a:off x="5158005" y="3599397"/>
            <a:ext cx="224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Логистика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849" y="4946312"/>
            <a:ext cx="238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Логистика распределения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4335701">
            <a:off x="1435494" y="3700089"/>
            <a:ext cx="224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Логистика транспорта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3" y="31443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692696"/>
            <a:ext cx="2664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Снабжение предприятия сырьем, материалами, тарой топливом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stCxn id="28" idx="1"/>
            <a:endCxn id="23" idx="0"/>
          </p:cNvCxnSpPr>
          <p:nvPr/>
        </p:nvCxnSpPr>
        <p:spPr>
          <a:xfrm flipH="1">
            <a:off x="5700391" y="1108195"/>
            <a:ext cx="671809" cy="529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2200" y="5013176"/>
            <a:ext cx="2664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Перемещение сырья и полуфабрикатов на производстве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stCxn id="33" idx="0"/>
            <a:endCxn id="24" idx="2"/>
          </p:cNvCxnSpPr>
          <p:nvPr/>
        </p:nvCxnSpPr>
        <p:spPr>
          <a:xfrm flipH="1" flipV="1">
            <a:off x="6585605" y="4027038"/>
            <a:ext cx="1118743" cy="986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5949280"/>
            <a:ext cx="2664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Перемещение сырья и полуфабрикатов на производстве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stCxn id="37" idx="0"/>
            <a:endCxn id="25" idx="2"/>
          </p:cNvCxnSpPr>
          <p:nvPr/>
        </p:nvCxnSpPr>
        <p:spPr>
          <a:xfrm flipV="1">
            <a:off x="4391980" y="5592643"/>
            <a:ext cx="5665" cy="356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520" y="5085184"/>
            <a:ext cx="16561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Организация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перевозок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>
            <a:stCxn id="43" idx="0"/>
            <a:endCxn id="26" idx="2"/>
          </p:cNvCxnSpPr>
          <p:nvPr/>
        </p:nvCxnSpPr>
        <p:spPr>
          <a:xfrm flipV="1">
            <a:off x="1079612" y="4121713"/>
            <a:ext cx="1169868" cy="963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548680"/>
            <a:ext cx="2664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Перемещение сырья и полуфабрикатов на производстве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>
            <a:stCxn id="48" idx="2"/>
            <a:endCxn id="18" idx="3"/>
          </p:cNvCxnSpPr>
          <p:nvPr/>
        </p:nvCxnSpPr>
        <p:spPr>
          <a:xfrm>
            <a:off x="1727684" y="1379677"/>
            <a:ext cx="1367699" cy="25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3" grpId="0" animBg="1"/>
      <p:bldP spid="37" grpId="0" animBg="1"/>
      <p:bldP spid="43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1600</Words>
  <Application>Microsoft Office PowerPoint</Application>
  <PresentationFormat>Экран (4:3)</PresentationFormat>
  <Paragraphs>286</Paragraphs>
  <Slides>32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 Windows</cp:lastModifiedBy>
  <cp:revision>40</cp:revision>
  <dcterms:created xsi:type="dcterms:W3CDTF">2015-03-22T19:33:50Z</dcterms:created>
  <dcterms:modified xsi:type="dcterms:W3CDTF">2017-11-16T15:55:43Z</dcterms:modified>
</cp:coreProperties>
</file>