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0" r:id="rId1"/>
  </p:sldMasterIdLst>
  <p:notesMasterIdLst>
    <p:notesMasterId r:id="rId29"/>
  </p:notesMasterIdLst>
  <p:sldIdLst>
    <p:sldId id="391" r:id="rId2"/>
    <p:sldId id="397" r:id="rId3"/>
    <p:sldId id="399" r:id="rId4"/>
    <p:sldId id="538" r:id="rId5"/>
    <p:sldId id="546" r:id="rId6"/>
    <p:sldId id="547" r:id="rId7"/>
    <p:sldId id="556" r:id="rId8"/>
    <p:sldId id="549" r:id="rId9"/>
    <p:sldId id="551" r:id="rId10"/>
    <p:sldId id="619" r:id="rId11"/>
    <p:sldId id="620" r:id="rId12"/>
    <p:sldId id="655" r:id="rId13"/>
    <p:sldId id="660" r:id="rId14"/>
    <p:sldId id="657" r:id="rId15"/>
    <p:sldId id="658" r:id="rId16"/>
    <p:sldId id="659" r:id="rId17"/>
    <p:sldId id="661" r:id="rId18"/>
    <p:sldId id="662" r:id="rId19"/>
    <p:sldId id="663" r:id="rId20"/>
    <p:sldId id="664" r:id="rId21"/>
    <p:sldId id="665" r:id="rId22"/>
    <p:sldId id="667" r:id="rId23"/>
    <p:sldId id="668" r:id="rId24"/>
    <p:sldId id="671" r:id="rId25"/>
    <p:sldId id="672" r:id="rId26"/>
    <p:sldId id="674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66395" autoAdjust="0"/>
  </p:normalViewPr>
  <p:slideViewPr>
    <p:cSldViewPr>
      <p:cViewPr varScale="1">
        <p:scale>
          <a:sx n="111" d="100"/>
          <a:sy n="111" d="100"/>
        </p:scale>
        <p:origin x="13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A7FA1-3FC7-469C-AC4E-AEA1DCB2B30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F3B1A-853C-4CB2-BACB-16BCD4DF4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9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C657-1628-4E76-BF09-07ED25CB70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8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b="1" dirty="0" err="1" smtClean="0"/>
              <a:t>S</a:t>
            </a:r>
            <a:r>
              <a:rPr lang="en-US" sz="1200" b="1" cap="all" dirty="0" err="1" smtClean="0"/>
              <a:t>ymtoms</a:t>
            </a:r>
            <a:r>
              <a:rPr lang="ru-RU" sz="1200" b="1" cap="all" dirty="0" smtClean="0"/>
              <a:t> (</a:t>
            </a:r>
            <a:r>
              <a:rPr lang="ru-RU" sz="1200" b="1" dirty="0" smtClean="0"/>
              <a:t>Симптомы)</a:t>
            </a:r>
            <a:r>
              <a:rPr lang="ru-RU" sz="1200" dirty="0" smtClean="0"/>
              <a:t> – это описание актуального состояния, то, что происходит «прямо сейчас»</a:t>
            </a:r>
            <a:endParaRPr lang="en-US" sz="1200" dirty="0" smtClean="0"/>
          </a:p>
          <a:p>
            <a:pPr eaLnBrk="1" hangingPunct="1">
              <a:defRPr/>
            </a:pPr>
            <a:r>
              <a:rPr lang="en-US" sz="1200" b="1" dirty="0" smtClean="0"/>
              <a:t>C</a:t>
            </a:r>
            <a:r>
              <a:rPr lang="en-US" sz="1200" b="1" cap="all" dirty="0" smtClean="0"/>
              <a:t>auses</a:t>
            </a:r>
            <a:r>
              <a:rPr lang="ru-RU" sz="1200" b="1" cap="all" dirty="0" smtClean="0"/>
              <a:t> (</a:t>
            </a:r>
            <a:r>
              <a:rPr lang="ru-RU" sz="1200" b="1" dirty="0" smtClean="0"/>
              <a:t>Причины)</a:t>
            </a:r>
            <a:r>
              <a:rPr lang="ru-RU" sz="1200" dirty="0" smtClean="0"/>
              <a:t> – это причины актуального состояния в прошлом</a:t>
            </a:r>
            <a:r>
              <a:rPr lang="en-US" sz="1200" dirty="0" smtClean="0"/>
              <a:t>.</a:t>
            </a:r>
            <a:r>
              <a:rPr lang="ru-RU" sz="1200" dirty="0" smtClean="0"/>
              <a:t> Воспоминания о некотором прошлом события, влияющие на актуальное состояние (создающие симптомы)</a:t>
            </a:r>
            <a:endParaRPr lang="en-US" sz="1200" dirty="0" smtClean="0"/>
          </a:p>
          <a:p>
            <a:pPr eaLnBrk="1" hangingPunct="1">
              <a:defRPr/>
            </a:pPr>
            <a:r>
              <a:rPr lang="en-US" sz="1200" b="1" dirty="0" smtClean="0"/>
              <a:t>O</a:t>
            </a:r>
            <a:r>
              <a:rPr lang="en-US" sz="1200" b="1" cap="all" dirty="0" smtClean="0"/>
              <a:t>utcome</a:t>
            </a:r>
            <a:r>
              <a:rPr lang="ru-RU" sz="1200" dirty="0" smtClean="0"/>
              <a:t> (</a:t>
            </a:r>
            <a:r>
              <a:rPr lang="ru-RU" sz="1200" b="1" dirty="0" smtClean="0"/>
              <a:t>Желаемый результат)</a:t>
            </a:r>
            <a:r>
              <a:rPr lang="ru-RU" sz="1200" dirty="0" smtClean="0"/>
              <a:t> – это то, чего вы хотите  в будущем (должен соответствовать критериям </a:t>
            </a:r>
            <a:r>
              <a:rPr lang="en-US" sz="1200" dirty="0" smtClean="0"/>
              <a:t>SMART</a:t>
            </a:r>
            <a:r>
              <a:rPr lang="ru-RU" sz="1200" dirty="0" smtClean="0"/>
              <a:t>)</a:t>
            </a:r>
            <a:endParaRPr lang="en-US" sz="1200" dirty="0" smtClean="0"/>
          </a:p>
          <a:p>
            <a:pPr eaLnBrk="1" hangingPunct="1">
              <a:defRPr/>
            </a:pPr>
            <a:r>
              <a:rPr lang="en-US" sz="1200" b="1" dirty="0" smtClean="0"/>
              <a:t>R</a:t>
            </a:r>
            <a:r>
              <a:rPr lang="ru-RU" sz="1200" b="1" cap="all" dirty="0" err="1" smtClean="0"/>
              <a:t>esou</a:t>
            </a:r>
            <a:r>
              <a:rPr lang="en-US" sz="1200" b="1" cap="all" dirty="0" err="1" smtClean="0"/>
              <a:t>rc</a:t>
            </a:r>
            <a:r>
              <a:rPr lang="ru-RU" sz="1200" b="1" cap="all" dirty="0" err="1" smtClean="0"/>
              <a:t>es</a:t>
            </a:r>
            <a:r>
              <a:rPr lang="ru-RU" sz="1200" b="1" cap="all" dirty="0" smtClean="0"/>
              <a:t> (</a:t>
            </a:r>
            <a:r>
              <a:rPr lang="ru-RU" sz="1200" b="1" dirty="0" smtClean="0"/>
              <a:t>Ресурсы)</a:t>
            </a:r>
            <a:r>
              <a:rPr lang="ru-RU" sz="1200" dirty="0" smtClean="0"/>
              <a:t> – это все возможное, что может помочь достичь желаемого результата. Ресурсы можно «черпать» из других контекстов: из прошлого, настоящего и (!) будущего – через воспоминания и воображение подходящих событий</a:t>
            </a:r>
            <a:endParaRPr lang="en-US" sz="1200" dirty="0" smtClean="0"/>
          </a:p>
          <a:p>
            <a:pPr eaLnBrk="1" hangingPunct="1">
              <a:defRPr/>
            </a:pPr>
            <a:r>
              <a:rPr lang="en-US" sz="1200" b="1" dirty="0" smtClean="0"/>
              <a:t>E</a:t>
            </a:r>
            <a:r>
              <a:rPr lang="ru-RU" sz="1200" b="1" cap="all" dirty="0" err="1" smtClean="0"/>
              <a:t>ffects</a:t>
            </a:r>
            <a:r>
              <a:rPr lang="ru-RU" sz="1200" dirty="0" smtClean="0"/>
              <a:t> (</a:t>
            </a:r>
            <a:r>
              <a:rPr lang="ru-RU" sz="1200" b="1" dirty="0" smtClean="0"/>
              <a:t>Эффекты)</a:t>
            </a:r>
            <a:r>
              <a:rPr lang="ru-RU" sz="1200" dirty="0" smtClean="0"/>
              <a:t> – это последствия достижения желаемого результата - будущее будущего. 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3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8C84CD3-88D5-4ECF-A51A-CB22C714847E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C9E0E-D7E4-4591-A1AB-9CE9DCD80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/>
          <a:p>
            <a:fld id="{363C9E0E-D7E4-4591-A1AB-9CE9DCD80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363C9E0E-D7E4-4591-A1AB-9CE9DCD80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67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762B5-3232-4350-9F05-44B9092ABD97}" type="datetime1">
              <a:rPr lang="ru-RU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679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67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DBE9C-0BF7-4691-807E-FBD4B76270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15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638" y="304800"/>
            <a:ext cx="6799262" cy="941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27100" y="1600200"/>
            <a:ext cx="753745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85589615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889" y="17553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70116" y="2805793"/>
            <a:ext cx="4052807" cy="29935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909" y="2805793"/>
            <a:ext cx="4052807" cy="29935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67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26347-89FC-4F9C-8FE2-F7CC269C60C6}" type="datetime1">
              <a:rPr lang="ru-RU"/>
              <a:pPr>
                <a:defRPr/>
              </a:pPr>
              <a:t>22.09.2017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679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67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E8F07-811E-44A0-B746-FFFE741175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07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2578"/>
            <a:ext cx="8568952" cy="500066"/>
          </a:xfrm>
          <a:prstGeom prst="rect">
            <a:avLst/>
          </a:prstGeom>
        </p:spPr>
        <p:txBody>
          <a:bodyPr lIns="36000" tIns="36000" rIns="36000" bIns="36000" anchor="ctr"/>
          <a:lstStyle>
            <a:lvl1pPr algn="l">
              <a:defRPr sz="2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168275" y="6405563"/>
            <a:ext cx="72840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fld id="{93F8CCB9-F9F5-420F-86A2-98263FCB37FE}" type="slidenum">
              <a:rPr lang="en-US" sz="1000" smtClean="0">
                <a:solidFill>
                  <a:srgbClr val="606060"/>
                </a:solidFill>
                <a:latin typeface="Verdana" pitchFamily="34" charset="0"/>
              </a:rPr>
              <a:pPr algn="l"/>
              <a:t>‹#›</a:t>
            </a:fld>
            <a:r>
              <a:rPr lang="en-US" sz="1000" dirty="0" smtClean="0">
                <a:solidFill>
                  <a:srgbClr val="606060"/>
                </a:solidFill>
                <a:latin typeface="Verdana" pitchFamily="34" charset="0"/>
              </a:rPr>
              <a:t> </a:t>
            </a:r>
            <a:r>
              <a:rPr lang="en-US" sz="1000" dirty="0">
                <a:solidFill>
                  <a:srgbClr val="606060"/>
                </a:solidFill>
                <a:latin typeface="Verdana" pitchFamily="34" charset="0"/>
              </a:rPr>
              <a:t>| </a:t>
            </a:r>
            <a:r>
              <a:rPr lang="ru-RU" sz="1000" dirty="0" smtClean="0">
                <a:solidFill>
                  <a:srgbClr val="606060"/>
                </a:solidFill>
                <a:latin typeface="Verdana" pitchFamily="34" charset="0"/>
              </a:rPr>
              <a:t>Эффективная коммуникация: влияние и убеждение </a:t>
            </a:r>
            <a:r>
              <a:rPr lang="en-US" sz="1000" dirty="0" smtClean="0">
                <a:solidFill>
                  <a:srgbClr val="606060"/>
                </a:solidFill>
                <a:latin typeface="Verdana" pitchFamily="34" charset="0"/>
              </a:rPr>
              <a:t>| </a:t>
            </a:r>
            <a:r>
              <a:rPr lang="ru-RU" sz="1000" dirty="0" smtClean="0">
                <a:solidFill>
                  <a:srgbClr val="606060"/>
                </a:solidFill>
                <a:latin typeface="Verdana" pitchFamily="34" charset="0"/>
              </a:rPr>
              <a:t>Корпоративный</a:t>
            </a:r>
            <a:r>
              <a:rPr lang="ru-RU" sz="1000" baseline="0" dirty="0" smtClean="0">
                <a:solidFill>
                  <a:srgbClr val="606060"/>
                </a:solidFill>
                <a:latin typeface="Verdana" pitchFamily="34" charset="0"/>
              </a:rPr>
              <a:t> университет РЖД </a:t>
            </a:r>
            <a:endParaRPr lang="ru-RU" sz="1000" dirty="0">
              <a:solidFill>
                <a:srgbClr val="606060"/>
              </a:solidFill>
              <a:latin typeface="Verdan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-32" y="928670"/>
            <a:ext cx="9144000" cy="0"/>
          </a:xfrm>
          <a:prstGeom prst="line">
            <a:avLst/>
          </a:prstGeom>
          <a:ln w="25400">
            <a:solidFill>
              <a:srgbClr val="CD2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51520" y="1196975"/>
            <a:ext cx="8568630" cy="511175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0"/>
              </a:spcAft>
              <a:buClr>
                <a:srgbClr val="CD202C"/>
              </a:buClr>
              <a:buFont typeface="+mj-lt"/>
              <a:buNone/>
              <a:defRPr sz="1800"/>
            </a:lvl1pPr>
            <a:lvl2pPr marL="723900" indent="-457200">
              <a:spcBef>
                <a:spcPts val="0"/>
              </a:spcBef>
              <a:spcAft>
                <a:spcPts val="0"/>
              </a:spcAft>
              <a:buClr>
                <a:srgbClr val="CD202C"/>
              </a:buClr>
              <a:buFont typeface="+mj-lt"/>
              <a:buAutoNum type="arabicPeriod"/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 sz="1800"/>
            </a:lvl3pPr>
            <a:lvl4pPr>
              <a:spcBef>
                <a:spcPts val="0"/>
              </a:spcBef>
              <a:spcAft>
                <a:spcPts val="0"/>
              </a:spcAft>
              <a:defRPr sz="1800"/>
            </a:lvl4pPr>
            <a:lvl5pPr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79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52" y="192578"/>
            <a:ext cx="7776000" cy="500066"/>
          </a:xfrm>
          <a:prstGeom prst="rect">
            <a:avLst/>
          </a:prstGeom>
        </p:spPr>
        <p:txBody>
          <a:bodyPr lIns="36000" tIns="36000" rIns="36000" bIns="36000"/>
          <a:lstStyle>
            <a:lvl1pPr algn="l">
              <a:defRPr sz="2200" b="1">
                <a:solidFill>
                  <a:srgbClr val="FF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168275" y="6405563"/>
            <a:ext cx="73560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fld id="{93F8CCB9-F9F5-420F-86A2-98263FCB37FE}" type="slidenum">
              <a:rPr lang="en-US" sz="1000" smtClean="0">
                <a:solidFill>
                  <a:srgbClr val="606060"/>
                </a:solidFill>
                <a:latin typeface="Verdana" pitchFamily="34" charset="0"/>
              </a:rPr>
              <a:pPr algn="l"/>
              <a:t>‹#›</a:t>
            </a:fld>
            <a:r>
              <a:rPr lang="en-US" sz="1000" dirty="0" smtClean="0">
                <a:solidFill>
                  <a:srgbClr val="606060"/>
                </a:solidFill>
                <a:latin typeface="Verdana" pitchFamily="34" charset="0"/>
              </a:rPr>
              <a:t> </a:t>
            </a:r>
            <a:r>
              <a:rPr lang="en-US" sz="1000" dirty="0">
                <a:solidFill>
                  <a:srgbClr val="606060"/>
                </a:solidFill>
                <a:latin typeface="Verdana" pitchFamily="34" charset="0"/>
              </a:rPr>
              <a:t>| </a:t>
            </a:r>
            <a:r>
              <a:rPr lang="ru-RU" sz="1000" dirty="0" smtClean="0">
                <a:solidFill>
                  <a:srgbClr val="606060"/>
                </a:solidFill>
                <a:latin typeface="Verdana" pitchFamily="34" charset="0"/>
              </a:rPr>
              <a:t>Эффективная коммуникация: влияние и убеждение </a:t>
            </a:r>
            <a:r>
              <a:rPr lang="en-US" sz="1000" dirty="0" smtClean="0">
                <a:solidFill>
                  <a:srgbClr val="606060"/>
                </a:solidFill>
                <a:latin typeface="Verdana" pitchFamily="34" charset="0"/>
              </a:rPr>
              <a:t>| </a:t>
            </a:r>
            <a:r>
              <a:rPr lang="ru-RU" sz="1000" dirty="0" smtClean="0">
                <a:solidFill>
                  <a:srgbClr val="606060"/>
                </a:solidFill>
                <a:latin typeface="Verdana" pitchFamily="34" charset="0"/>
              </a:rPr>
              <a:t>Корпоративный</a:t>
            </a:r>
            <a:r>
              <a:rPr lang="ru-RU" sz="1000" baseline="0" dirty="0" smtClean="0">
                <a:solidFill>
                  <a:srgbClr val="606060"/>
                </a:solidFill>
                <a:latin typeface="Verdana" pitchFamily="34" charset="0"/>
              </a:rPr>
              <a:t> университет РЖД </a:t>
            </a:r>
            <a:endParaRPr lang="ru-RU" sz="1000" dirty="0">
              <a:solidFill>
                <a:srgbClr val="606060"/>
              </a:solidFill>
              <a:latin typeface="Verdan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-32" y="928670"/>
            <a:ext cx="9144000" cy="0"/>
          </a:xfrm>
          <a:prstGeom prst="line">
            <a:avLst/>
          </a:prstGeom>
          <a:ln w="25400">
            <a:solidFill>
              <a:srgbClr val="CD2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611560" y="1196975"/>
            <a:ext cx="8208590" cy="511175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1200"/>
              </a:spcBef>
              <a:spcAft>
                <a:spcPts val="1200"/>
              </a:spcAft>
              <a:buClr>
                <a:srgbClr val="CD202C"/>
              </a:buClr>
              <a:buFont typeface="+mj-lt"/>
              <a:buAutoNum type="arabicPeriod"/>
              <a:defRPr sz="1800"/>
            </a:lvl1pPr>
            <a:lvl2pPr marL="914400" indent="-457200">
              <a:buClr>
                <a:srgbClr val="CD202C"/>
              </a:buClr>
              <a:buFont typeface="+mj-lt"/>
              <a:buAutoNum type="arabicPeriod"/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7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99592" y="1600200"/>
            <a:ext cx="7866456" cy="4495800"/>
          </a:xfrm>
        </p:spPr>
        <p:txBody>
          <a:bodyPr/>
          <a:lstStyle>
            <a:lvl1pPr>
              <a:buSzPct val="100000"/>
              <a:buFont typeface="Arial" pitchFamily="34" charset="0"/>
              <a:buChar char="•"/>
              <a:defRPr sz="2000"/>
            </a:lvl1pPr>
            <a:lvl2pPr>
              <a:buClr>
                <a:schemeClr val="accent2"/>
              </a:buClr>
              <a:buFont typeface="Courier New" pitchFamily="49" charset="0"/>
              <a:buChar char="o"/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 rtlCol="0"/>
          <a:lstStyle/>
          <a:p>
            <a:fld id="{363C9E0E-D7E4-4591-A1AB-9CE9DCD80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 rtlCol="0"/>
          <a:lstStyle/>
          <a:p>
            <a:fld id="{363C9E0E-D7E4-4591-A1AB-9CE9DCD80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C9E0E-D7E4-4591-A1AB-9CE9DCD80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363C9E0E-D7E4-4591-A1AB-9CE9DCD80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9512" y="141744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08059" y="1700808"/>
            <a:ext cx="5388112" cy="3186122"/>
          </a:xfrm>
          <a:prstGeom prst="rect">
            <a:avLst/>
          </a:prstGeom>
          <a:noFill/>
          <a:ln w="38100">
            <a:noFill/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-1" y="1280160"/>
            <a:ext cx="770467" cy="1326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280160"/>
            <a:ext cx="8244408" cy="132616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95086665"/>
              </p:ext>
            </p:extLst>
          </p:nvPr>
        </p:nvGraphicFramePr>
        <p:xfrm>
          <a:off x="31552" y="6035358"/>
          <a:ext cx="814426" cy="790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Image" r:id="rId19" imgW="4380952" imgH="4253968" progId="">
                  <p:embed/>
                </p:oleObj>
              </mc:Choice>
              <mc:Fallback>
                <p:oleObj name="Image" r:id="rId19" imgW="4380952" imgH="4253968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2" y="6035358"/>
                        <a:ext cx="814426" cy="7908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 userDrawn="1"/>
        </p:nvSpPr>
        <p:spPr>
          <a:xfrm>
            <a:off x="908059" y="6348897"/>
            <a:ext cx="8244408" cy="163739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r>
              <a:rPr kumimoji="0" lang="ru-RU" sz="1400" b="1" dirty="0" smtClean="0"/>
              <a:t>Навигатор бизнеса</a:t>
            </a:r>
            <a:endParaRPr kumimoji="0"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hkolniki.at.ua/_pu/7/48925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62200" y="4941168"/>
            <a:ext cx="6477000" cy="720080"/>
          </a:xfrm>
        </p:spPr>
        <p:txBody>
          <a:bodyPr/>
          <a:lstStyle/>
          <a:p>
            <a:r>
              <a:rPr lang="ru-RU" dirty="0" smtClean="0"/>
              <a:t>Генерация бизнес-идей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31840" y="6021288"/>
            <a:ext cx="5919814" cy="685800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СОБОЛЕВ Дмитрий Олегович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f.internetara.com/onbellek/13/10/12/iuuq_NV_00xxx_SL_wfsbefs_SL_dpn0wfsb0nfejb0l30jufnt0dbdif0_2NU_efe1399f974gcf8_2NU_e974g717dc16d32_SK_YM_SL_kq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" y="289451"/>
            <a:ext cx="5184576" cy="41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5085184"/>
            <a:ext cx="6477000" cy="782216"/>
          </a:xfrm>
        </p:spPr>
        <p:txBody>
          <a:bodyPr/>
          <a:lstStyle/>
          <a:p>
            <a:r>
              <a:rPr lang="ru-RU" dirty="0" smtClean="0"/>
              <a:t>Идеи </a:t>
            </a:r>
            <a:r>
              <a:rPr lang="ru-RU" dirty="0" smtClean="0"/>
              <a:t>и изменения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2030"/>
            <a:ext cx="6184688" cy="36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Гомеостаз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1700808"/>
            <a:ext cx="4554088" cy="4395192"/>
          </a:xfrm>
        </p:spPr>
        <p:txBody>
          <a:bodyPr/>
          <a:lstStyle/>
          <a:p>
            <a:r>
              <a:rPr lang="ru-RU" b="1" dirty="0"/>
              <a:t>Гомеостаз </a:t>
            </a:r>
            <a:r>
              <a:rPr lang="ru-RU" dirty="0"/>
              <a:t>— </a:t>
            </a:r>
            <a:r>
              <a:rPr lang="ru-RU" dirty="0" err="1"/>
              <a:t>саморегуляция</a:t>
            </a:r>
            <a:r>
              <a:rPr lang="ru-RU" dirty="0"/>
              <a:t>, способность системы сохранять постоянство своего внутреннего </a:t>
            </a:r>
            <a:r>
              <a:rPr lang="ru-RU" dirty="0" smtClean="0"/>
              <a:t>состояния. </a:t>
            </a:r>
          </a:p>
          <a:p>
            <a:r>
              <a:rPr lang="ru-RU" dirty="0" smtClean="0"/>
              <a:t>Стремление </a:t>
            </a:r>
            <a:r>
              <a:rPr lang="ru-RU" dirty="0"/>
              <a:t>системы воспроизводить себя, восстанавливать утраченное </a:t>
            </a:r>
            <a:r>
              <a:rPr lang="ru-RU" dirty="0" smtClean="0"/>
              <a:t>равновесие</a:t>
            </a:r>
            <a:r>
              <a:rPr lang="ru-RU" dirty="0"/>
              <a:t> </a:t>
            </a:r>
            <a:r>
              <a:rPr lang="ru-RU" dirty="0" smtClean="0"/>
              <a:t>и т.д.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3195701" cy="42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6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48880"/>
            <a:ext cx="5080000" cy="3838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 свойства обратной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Виды обратной связи:</a:t>
            </a:r>
          </a:p>
          <a:p>
            <a:r>
              <a:rPr lang="ru-RU" sz="2400" dirty="0" smtClean="0"/>
              <a:t>Уравновешивающая</a:t>
            </a:r>
          </a:p>
          <a:p>
            <a:r>
              <a:rPr lang="ru-RU" sz="2400" dirty="0" smtClean="0"/>
              <a:t>Усиливающая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Свойства обратной связи:</a:t>
            </a:r>
          </a:p>
          <a:p>
            <a:r>
              <a:rPr lang="ru-RU" sz="2400" dirty="0" smtClean="0"/>
              <a:t>Запаздывающая</a:t>
            </a:r>
          </a:p>
          <a:p>
            <a:r>
              <a:rPr lang="ru-RU" sz="2400" dirty="0" smtClean="0"/>
              <a:t>Упреждающая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37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в группах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Приведите примеры </a:t>
            </a:r>
          </a:p>
          <a:p>
            <a:r>
              <a:rPr lang="ru-RU" sz="2400" dirty="0" smtClean="0"/>
              <a:t>Усиливающей и запаздывающей ОС</a:t>
            </a:r>
          </a:p>
          <a:p>
            <a:r>
              <a:rPr lang="ru-RU" sz="2400" dirty="0" smtClean="0"/>
              <a:t>Уравновешивающей и упреждающей ОС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67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стереотипами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Причина и следствие </a:t>
            </a:r>
            <a:r>
              <a:rPr lang="ru-RU" sz="2400" dirty="0" smtClean="0">
                <a:solidFill>
                  <a:srgbClr val="FF0000"/>
                </a:solidFill>
              </a:rPr>
              <a:t>разделимы</a:t>
            </a:r>
          </a:p>
          <a:p>
            <a:pPr marL="0" indent="0">
              <a:buNone/>
            </a:pPr>
            <a:r>
              <a:rPr lang="ru-RU" sz="2400" dirty="0" smtClean="0"/>
              <a:t>Нет, эти понятия связаны и могут меняться местами.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5715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7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3753165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над стереотипами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39952" y="1600200"/>
            <a:ext cx="4626096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Следствие </a:t>
            </a:r>
            <a:r>
              <a:rPr lang="ru-RU" sz="2400" dirty="0">
                <a:solidFill>
                  <a:srgbClr val="FF0000"/>
                </a:solidFill>
              </a:rPr>
              <a:t>идет сразу за </a:t>
            </a:r>
            <a:r>
              <a:rPr lang="ru-RU" sz="2400" dirty="0" smtClean="0">
                <a:solidFill>
                  <a:srgbClr val="FF0000"/>
                </a:solidFill>
              </a:rPr>
              <a:t>причиной.</a:t>
            </a:r>
          </a:p>
          <a:p>
            <a:pPr marL="0" indent="0">
              <a:buNone/>
            </a:pPr>
            <a:r>
              <a:rPr lang="ru-RU" sz="2400" dirty="0" smtClean="0"/>
              <a:t>Нет, в системе присутствует запаздывание. </a:t>
            </a:r>
          </a:p>
          <a:p>
            <a:pPr marL="0" indent="0">
              <a:buNone/>
            </a:pPr>
            <a:r>
              <a:rPr lang="ru-RU" sz="2400" dirty="0" smtClean="0"/>
              <a:t>Последствия могут </a:t>
            </a:r>
            <a:r>
              <a:rPr lang="ru-RU" sz="2400" dirty="0"/>
              <a:t>отстоять далеко во времени и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35943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стереотипами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Следствие пропорционально причине</a:t>
            </a:r>
          </a:p>
          <a:p>
            <a:pPr marL="0" indent="0">
              <a:buNone/>
            </a:pPr>
            <a:r>
              <a:rPr lang="ru-RU" sz="2400" dirty="0" smtClean="0"/>
              <a:t>Нет, последствия могут быть сильнее или слабее в зависимости от обратной связи.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1"/>
            <a:ext cx="3909814" cy="29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62200" y="4941168"/>
            <a:ext cx="64770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изобретательских задач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4344483" cy="381642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ТРИЗ — теория решения изобретательских </a:t>
            </a:r>
            <a:r>
              <a:rPr lang="ru-RU" sz="2400" b="1" dirty="0" smtClean="0"/>
              <a:t>задач</a:t>
            </a:r>
            <a:endParaRPr lang="ru-RU" sz="2400" dirty="0" smtClean="0"/>
          </a:p>
          <a:p>
            <a:r>
              <a:rPr lang="ru-RU" sz="2400" dirty="0" smtClean="0"/>
              <a:t>Основана </a:t>
            </a:r>
            <a:r>
              <a:rPr lang="ru-RU" sz="2400" dirty="0"/>
              <a:t>Генрихом </a:t>
            </a:r>
            <a:r>
              <a:rPr lang="ru-RU" sz="2400" dirty="0" err="1"/>
              <a:t>Сауловичем</a:t>
            </a:r>
            <a:r>
              <a:rPr lang="ru-RU" sz="2400" dirty="0"/>
              <a:t> </a:t>
            </a:r>
            <a:r>
              <a:rPr lang="ru-RU" sz="2400" dirty="0" err="1"/>
              <a:t>Альтшуллером</a:t>
            </a:r>
            <a:r>
              <a:rPr lang="ru-RU" sz="2400" dirty="0"/>
              <a:t> и его коллегами в 1946 </a:t>
            </a:r>
            <a:r>
              <a:rPr lang="ru-RU" sz="2400" dirty="0" smtClean="0"/>
              <a:t>году</a:t>
            </a:r>
          </a:p>
          <a:p>
            <a:r>
              <a:rPr lang="ru-RU" sz="2400" dirty="0" smtClean="0"/>
              <a:t>Впервые опубликована </a:t>
            </a:r>
            <a:r>
              <a:rPr lang="ru-RU" sz="2400" dirty="0"/>
              <a:t>в 1956 году</a:t>
            </a:r>
          </a:p>
        </p:txBody>
      </p:sp>
    </p:spTree>
    <p:extLst>
      <p:ext uri="{BB962C8B-B14F-4D97-AF65-F5344CB8AC3E}">
        <p14:creationId xmlns:p14="http://schemas.microsoft.com/office/powerpoint/2010/main" val="583157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идея ТРИЗ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Системы </a:t>
            </a:r>
            <a:r>
              <a:rPr lang="ru-RU" sz="2400" dirty="0"/>
              <a:t>возникают и развиваются не «как попало», а по определенным </a:t>
            </a:r>
            <a:r>
              <a:rPr lang="ru-RU" sz="2400" dirty="0" smtClean="0"/>
              <a:t>законам</a:t>
            </a:r>
          </a:p>
          <a:p>
            <a:r>
              <a:rPr lang="ru-RU" sz="2400" dirty="0"/>
              <a:t>Э</a:t>
            </a:r>
            <a:r>
              <a:rPr lang="ru-RU" sz="2400" dirty="0" smtClean="0"/>
              <a:t>ти </a:t>
            </a:r>
            <a:r>
              <a:rPr lang="ru-RU" sz="2400" dirty="0"/>
              <a:t>законы можно познать и использовать для сознательного </a:t>
            </a:r>
            <a:r>
              <a:rPr lang="ru-RU" sz="2400" dirty="0" smtClean="0"/>
              <a:t>решения </a:t>
            </a:r>
            <a:r>
              <a:rPr lang="ru-RU" sz="2400" dirty="0"/>
              <a:t>изобретательских задач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Не требуются ненужные «пробы» и не надо «биться лбом»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442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Lecture Room Images, Stock Photos &amp; Illustrations Big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330"/>
            <a:ext cx="9251318" cy="52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78" y="57023"/>
            <a:ext cx="7283152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200" b="1" dirty="0" smtClean="0"/>
              <a:t>Формат работы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6854" y="4653136"/>
            <a:ext cx="5294392" cy="1944216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 anchorCtr="0">
            <a:normAutofit/>
          </a:bodyPr>
          <a:lstStyle/>
          <a:p>
            <a:pPr marL="0" indent="0" algn="ctr" eaLnBrk="1" hangingPunct="1">
              <a:spcBef>
                <a:spcPct val="4000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effectLst/>
              </a:rPr>
              <a:t>У нас не лекция, а тренинг!</a:t>
            </a:r>
          </a:p>
          <a:p>
            <a:r>
              <a:rPr lang="ru-RU" sz="2800" dirty="0" smtClean="0">
                <a:solidFill>
                  <a:srgbClr val="FF0000"/>
                </a:solidFill>
                <a:effectLst/>
              </a:rPr>
              <a:t>Активная работа</a:t>
            </a:r>
          </a:p>
          <a:p>
            <a:r>
              <a:rPr lang="ru-RU" sz="2800" dirty="0" smtClean="0">
                <a:solidFill>
                  <a:srgbClr val="FF0000"/>
                </a:solidFill>
                <a:effectLst/>
              </a:rPr>
              <a:t>Вопросы приветствуются!</a:t>
            </a:r>
            <a:endParaRPr lang="ru-RU" sz="2800" b="1" dirty="0" smtClean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работы. «0 этап»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600200"/>
            <a:ext cx="4176464" cy="4495800"/>
          </a:xfrm>
        </p:spPr>
        <p:txBody>
          <a:bodyPr/>
          <a:lstStyle/>
          <a:p>
            <a:r>
              <a:rPr lang="ru-RU" dirty="0"/>
              <a:t>Когда техническая проблема </a:t>
            </a:r>
            <a:r>
              <a:rPr lang="ru-RU" dirty="0" smtClean="0"/>
              <a:t>только появляется, </a:t>
            </a:r>
            <a:r>
              <a:rPr lang="ru-RU" dirty="0"/>
              <a:t>она обычно сформулирована расплывчато </a:t>
            </a:r>
            <a:endParaRPr lang="ru-RU" dirty="0" smtClean="0"/>
          </a:p>
          <a:p>
            <a:r>
              <a:rPr lang="ru-RU" dirty="0" smtClean="0"/>
              <a:t>Первичные формулировки не содержат </a:t>
            </a:r>
            <a:r>
              <a:rPr lang="ru-RU" dirty="0"/>
              <a:t>в себе указаний на пути решения.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ТРИЗ такая форма постановки называется </a:t>
            </a:r>
            <a:r>
              <a:rPr lang="ru-RU" i="1" dirty="0"/>
              <a:t>изобретательской ситуацией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Главный недостаток – избыточно много </a:t>
            </a:r>
            <a:r>
              <a:rPr lang="ru-RU" b="1" dirty="0">
                <a:solidFill>
                  <a:srgbClr val="FF0000"/>
                </a:solidFill>
              </a:rPr>
              <a:t>путей и методов </a:t>
            </a:r>
            <a:r>
              <a:rPr lang="ru-RU" b="1" dirty="0" smtClean="0">
                <a:solidFill>
                  <a:srgbClr val="FF0000"/>
                </a:solidFill>
              </a:rPr>
              <a:t>решения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614230"/>
            <a:ext cx="3830625" cy="397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этап. Формулировка ситуации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Необходимо переформулировать </a:t>
            </a:r>
            <a:r>
              <a:rPr lang="ru-RU" sz="2400" dirty="0"/>
              <a:t>ситуацию таким образом, чтобы сама формулировка отсекала бесперспективные и неэффективные пути решения. 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/>
              <a:t>этом возникает вопрос, какие решения эффективны, а какие — нет?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08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этап. Формулировка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600200"/>
            <a:ext cx="691276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Формулировка </a:t>
            </a:r>
            <a:r>
              <a:rPr lang="ru-RU" sz="2400" dirty="0" smtClean="0"/>
              <a:t>способствует </a:t>
            </a:r>
            <a:r>
              <a:rPr lang="ru-RU" sz="2400" dirty="0"/>
              <a:t>более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точному </a:t>
            </a:r>
            <a:r>
              <a:rPr lang="ru-RU" sz="2400" dirty="0"/>
              <a:t>описанию задачи:</a:t>
            </a:r>
          </a:p>
          <a:p>
            <a:r>
              <a:rPr lang="ru-RU" sz="2400" dirty="0"/>
              <a:t>Из каких частей состоит система,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как </a:t>
            </a:r>
            <a:r>
              <a:rPr lang="ru-RU" sz="2400" dirty="0"/>
              <a:t>они взаимодействуют?</a:t>
            </a:r>
          </a:p>
          <a:p>
            <a:r>
              <a:rPr lang="ru-RU" sz="2400" dirty="0"/>
              <a:t>Какие связи являются вредными,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мешающими</a:t>
            </a:r>
            <a:r>
              <a:rPr lang="ru-RU" sz="2400" dirty="0"/>
              <a:t>, какие —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нейтральными</a:t>
            </a:r>
            <a:r>
              <a:rPr lang="ru-RU" sz="2400" dirty="0"/>
              <a:t>, и какие — полезными?</a:t>
            </a:r>
          </a:p>
          <a:p>
            <a:r>
              <a:rPr lang="ru-RU" sz="2400" dirty="0"/>
              <a:t>Какие части и связи можно изменять, и какие — нельзя?</a:t>
            </a:r>
          </a:p>
          <a:p>
            <a:r>
              <a:rPr lang="ru-RU" sz="2400" dirty="0"/>
              <a:t>Какие изменения приводят к улучшению системы, и какие — к ухудшению?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383" y="1484785"/>
            <a:ext cx="297786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этап. Противоречия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35896" y="1600200"/>
            <a:ext cx="5130152" cy="4495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Попытки </a:t>
            </a:r>
            <a:r>
              <a:rPr lang="ru-RU" sz="2400" dirty="0"/>
              <a:t>изменений с целью улучшения одних параметров системы приводят к ухудшению других параметров.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3446225" cy="34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 этап.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Ресурсами </a:t>
            </a:r>
            <a:r>
              <a:rPr lang="ru-RU" dirty="0"/>
              <a:t>может быть все, что полезно для нахождения решения. </a:t>
            </a:r>
            <a:endParaRPr lang="ru-RU" dirty="0" smtClean="0"/>
          </a:p>
          <a:p>
            <a:r>
              <a:rPr lang="ru-RU" dirty="0" smtClean="0"/>
              <a:t>Желательно</a:t>
            </a:r>
            <a:r>
              <a:rPr lang="ru-RU" dirty="0"/>
              <a:t>, чтобы для этого использовались те ресурсы, которые уже присутствуют в проблемной ситуации, а также максимально дешевые ресурсы.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284984"/>
            <a:ext cx="4405849" cy="29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этап. Идеальный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Идеальный конечный результат: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Сначала непонятно, что хотим получить..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Формулируем образ идеального конечного результата!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Правила формулирования ИКР:</a:t>
            </a:r>
            <a:endParaRPr lang="ru-RU" dirty="0"/>
          </a:p>
          <a:p>
            <a:pPr lvl="0"/>
            <a:r>
              <a:rPr lang="ru-RU" dirty="0" smtClean="0"/>
              <a:t>"</a:t>
            </a:r>
            <a:r>
              <a:rPr lang="ru-RU" dirty="0"/>
              <a:t>Система сама выполняет данную функцию".</a:t>
            </a:r>
          </a:p>
          <a:p>
            <a:pPr lvl="0"/>
            <a:r>
              <a:rPr lang="ru-RU" dirty="0"/>
              <a:t>"Системы нет, а функции ее выполняются (с помощью ресурсов)".</a:t>
            </a:r>
          </a:p>
          <a:p>
            <a:pPr lvl="0"/>
            <a:r>
              <a:rPr lang="ru-RU" dirty="0"/>
              <a:t>"Функция не нужна".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9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в группах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Определить противоречие</a:t>
            </a:r>
          </a:p>
          <a:p>
            <a:r>
              <a:rPr lang="ru-RU" dirty="0" smtClean="0"/>
              <a:t>Определить идеальный конечный результат</a:t>
            </a:r>
          </a:p>
          <a:p>
            <a:r>
              <a:rPr lang="ru-RU" dirty="0" smtClean="0"/>
              <a:t>Выработать решение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669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6-tub.yandex.net/i?id=160901511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7" y="1714488"/>
            <a:ext cx="3482603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Заголовок 1"/>
          <p:cNvSpPr>
            <a:spLocks noGrp="1"/>
          </p:cNvSpPr>
          <p:nvPr>
            <p:ph type="ctrTitle"/>
          </p:nvPr>
        </p:nvSpPr>
        <p:spPr>
          <a:xfrm>
            <a:off x="3143240" y="2000240"/>
            <a:ext cx="5640660" cy="99898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СПАСИБО!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Готов ответить на Ваши вопросы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14744" y="4786322"/>
            <a:ext cx="4896544" cy="108141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0" dirty="0" smtClean="0">
                <a:solidFill>
                  <a:srgbClr val="FF0000"/>
                </a:solidFill>
              </a:rPr>
              <a:t>Дмитрий Соболев</a:t>
            </a:r>
            <a:br>
              <a:rPr lang="ru-RU" sz="2000" b="0" dirty="0" smtClean="0">
                <a:solidFill>
                  <a:srgbClr val="FF0000"/>
                </a:solidFill>
              </a:rPr>
            </a:br>
            <a:r>
              <a:rPr lang="en-US" sz="2000" b="0" cap="none" dirty="0" smtClean="0">
                <a:solidFill>
                  <a:srgbClr val="002060"/>
                </a:solidFill>
              </a:rPr>
              <a:t>Dmitry@</a:t>
            </a:r>
            <a:r>
              <a:rPr lang="en-US" sz="2000" b="0" cap="none" dirty="0">
                <a:solidFill>
                  <a:srgbClr val="002060"/>
                </a:solidFill>
              </a:rPr>
              <a:t>S</a:t>
            </a:r>
            <a:r>
              <a:rPr lang="en-US" sz="2000" b="0" cap="none" dirty="0" smtClean="0">
                <a:solidFill>
                  <a:srgbClr val="002060"/>
                </a:solidFill>
              </a:rPr>
              <a:t>obolev.info</a:t>
            </a:r>
            <a:br>
              <a:rPr lang="en-US" sz="2000" b="0" cap="none" dirty="0" smtClean="0">
                <a:solidFill>
                  <a:srgbClr val="002060"/>
                </a:solidFill>
              </a:rPr>
            </a:br>
            <a:r>
              <a:rPr lang="en-US" sz="2000" b="0" cap="none" dirty="0" smtClean="0">
                <a:solidFill>
                  <a:srgbClr val="002060"/>
                </a:solidFill>
              </a:rPr>
              <a:t>www.sobolev.info</a:t>
            </a:r>
            <a:endParaRPr lang="ru-RU" sz="2000" b="0" cap="none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7058758" cy="1006053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dirty="0">
                <a:effectLst/>
              </a:rPr>
              <a:t>Содержание тренинга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1536" y="1772816"/>
            <a:ext cx="436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Системное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Бизнес-идеи как изменения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Решение задач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384" y="1772816"/>
            <a:ext cx="348828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5157192"/>
            <a:ext cx="6477000" cy="71020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СИСТЕМА. Общие </a:t>
            </a:r>
            <a:r>
              <a:rPr lang="ru-RU" dirty="0"/>
              <a:t>понятия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824" y="2605949"/>
            <a:ext cx="5049416" cy="1045840"/>
          </a:xfrm>
        </p:spPr>
        <p:txBody>
          <a:bodyPr>
            <a:noAutofit/>
          </a:bodyPr>
          <a:lstStyle/>
          <a:p>
            <a:pPr marL="604802" indent="-604802" algn="r">
              <a:lnSpc>
                <a:spcPct val="90000"/>
              </a:lnSpc>
              <a:buNone/>
            </a:pPr>
            <a:r>
              <a:rPr lang="ru-RU" sz="2400" i="1" dirty="0">
                <a:solidFill>
                  <a:schemeClr val="bg1"/>
                </a:solidFill>
              </a:rPr>
              <a:t>Целое – больше суммы его частей</a:t>
            </a:r>
          </a:p>
          <a:p>
            <a:pPr marL="604802" indent="-604802" algn="r">
              <a:lnSpc>
                <a:spcPct val="90000"/>
              </a:lnSpc>
              <a:buNone/>
            </a:pPr>
            <a:endParaRPr lang="ru-RU" sz="2400" i="1" dirty="0">
              <a:solidFill>
                <a:schemeClr val="bg1"/>
              </a:solidFill>
            </a:endParaRPr>
          </a:p>
          <a:p>
            <a:pPr marL="604802" indent="-604802" algn="r">
              <a:lnSpc>
                <a:spcPct val="90000"/>
              </a:lnSpc>
              <a:buNone/>
            </a:pPr>
            <a:r>
              <a:rPr lang="ru-RU" sz="2400" i="1" dirty="0">
                <a:solidFill>
                  <a:schemeClr val="bg1"/>
                </a:solidFill>
              </a:rPr>
              <a:t>Аристотель</a:t>
            </a:r>
          </a:p>
        </p:txBody>
      </p:sp>
      <p:pic>
        <p:nvPicPr>
          <p:cNvPr id="28674" name="Picture 2" descr="http://shkolniki.at.ua/_pu/7/4892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176" y="548680"/>
            <a:ext cx="2069024" cy="3099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0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8130" y="1727660"/>
            <a:ext cx="1554854" cy="3089774"/>
          </a:xfrm>
          <a:prstGeom prst="rect">
            <a:avLst/>
          </a:prstGeom>
          <a:noFill/>
          <a:ln w="12700" cap="flat" cmpd="sng" algn="ctr">
            <a:noFill/>
            <a:prstDash val="dash"/>
            <a:miter lim="800000"/>
            <a:headEnd/>
            <a:tailEnd/>
          </a:ln>
          <a:effectLst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-6493" y="116632"/>
            <a:ext cx="7127128" cy="1084881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dirty="0"/>
              <a:t>Свойства системы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93190"/>
            <a:ext cx="7127631" cy="440010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ct val="40000"/>
              </a:spcBef>
              <a:buNone/>
            </a:pPr>
            <a:r>
              <a:rPr lang="ru-RU" sz="2400" dirty="0"/>
              <a:t>Система – целое, которое невозможно разделить на независимые части</a:t>
            </a:r>
          </a:p>
          <a:p>
            <a:pPr marL="604802" indent="-604802">
              <a:lnSpc>
                <a:spcPct val="80000"/>
              </a:lnSpc>
              <a:spcBef>
                <a:spcPct val="40000"/>
              </a:spcBef>
              <a:buNone/>
            </a:pPr>
            <a:endParaRPr lang="ru-RU" sz="2400" dirty="0"/>
          </a:p>
          <a:p>
            <a:pPr marL="604802" indent="-604802">
              <a:lnSpc>
                <a:spcPct val="80000"/>
              </a:lnSpc>
              <a:spcBef>
                <a:spcPct val="40000"/>
              </a:spcBef>
              <a:buNone/>
            </a:pPr>
            <a:r>
              <a:rPr lang="ru-RU" sz="2400" dirty="0"/>
              <a:t>Свойства системы: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Каждая часть системы обладает свойствами, которые она теряет в случае отделения от системы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Каждая система обладает определенными (существенными) свойствами, которыми не обладает ни одна из её частей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Существенные свойства системы в целом – следствие взаимодействия её частей, а не их действий самих по себе</a:t>
            </a:r>
          </a:p>
        </p:txBody>
      </p:sp>
    </p:spTree>
    <p:extLst>
      <p:ext uri="{BB962C8B-B14F-4D97-AF65-F5344CB8AC3E}">
        <p14:creationId xmlns:p14="http://schemas.microsoft.com/office/powerpoint/2010/main" val="19106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78" y="260648"/>
            <a:ext cx="8904757" cy="70259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dirty="0"/>
              <a:t>Основные </a:t>
            </a:r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3190"/>
            <a:ext cx="8229600" cy="3741335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Что такое система, как ее выявить? </a:t>
            </a:r>
          </a:p>
          <a:p>
            <a:pPr lvl="0"/>
            <a:r>
              <a:rPr lang="ru-RU" sz="2400" dirty="0"/>
              <a:t>Какие системы находятся вокруг? </a:t>
            </a:r>
          </a:p>
          <a:p>
            <a:pPr lvl="0"/>
            <a:r>
              <a:rPr lang="ru-RU" sz="2400" dirty="0"/>
              <a:t>Какое отношение ко мне имеет система? </a:t>
            </a:r>
          </a:p>
          <a:p>
            <a:pPr lvl="0"/>
            <a:r>
              <a:rPr lang="ru-RU" sz="2400" dirty="0"/>
              <a:t>Какие связи есть у системы? </a:t>
            </a:r>
          </a:p>
          <a:p>
            <a:pPr lvl="0"/>
            <a:r>
              <a:rPr lang="ru-RU" sz="2400" dirty="0"/>
              <a:t>Как именно система связана с внешним миром? </a:t>
            </a:r>
          </a:p>
          <a:p>
            <a:pPr lvl="0"/>
            <a:r>
              <a:rPr lang="ru-RU" sz="2400" dirty="0"/>
              <a:t>Как именно система организована внутри? </a:t>
            </a:r>
          </a:p>
          <a:p>
            <a:pPr lvl="0"/>
            <a:r>
              <a:rPr lang="ru-RU" sz="2400" dirty="0"/>
              <a:t>Как можно управлять системой? </a:t>
            </a:r>
          </a:p>
          <a:p>
            <a:pPr lvl="0"/>
            <a:r>
              <a:rPr lang="ru-RU" sz="2400" dirty="0"/>
              <a:t>Что я получу изменив систему? </a:t>
            </a:r>
          </a:p>
          <a:p>
            <a:pPr lvl="0"/>
            <a:r>
              <a:rPr lang="ru-RU" sz="2400" dirty="0"/>
              <a:t>Какие инструменты управления я буду использовать? </a:t>
            </a:r>
          </a:p>
        </p:txBody>
      </p:sp>
    </p:spTree>
    <p:extLst>
      <p:ext uri="{BB962C8B-B14F-4D97-AF65-F5344CB8AC3E}">
        <p14:creationId xmlns:p14="http://schemas.microsoft.com/office/powerpoint/2010/main" val="27346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несистемного 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Все крупные организационные ошибки - это, как правило, результат несистемного </a:t>
            </a:r>
            <a:r>
              <a:rPr lang="ru-RU" sz="2400" dirty="0" smtClean="0"/>
              <a:t>подхода</a:t>
            </a:r>
          </a:p>
          <a:p>
            <a:endParaRPr lang="ru-RU" sz="2400" dirty="0"/>
          </a:p>
          <a:p>
            <a:r>
              <a:rPr lang="ru-RU" sz="2400" dirty="0" smtClean="0"/>
              <a:t>Узкий подход к анализу</a:t>
            </a:r>
          </a:p>
          <a:p>
            <a:r>
              <a:rPr lang="ru-RU" sz="2400" dirty="0" smtClean="0"/>
              <a:t>Односторонний взгляд</a:t>
            </a:r>
          </a:p>
          <a:p>
            <a:r>
              <a:rPr lang="ru-RU" sz="2400" dirty="0" smtClean="0"/>
              <a:t>Отсутствие учета </a:t>
            </a:r>
            <a:r>
              <a:rPr lang="ru-RU" sz="2400" dirty="0"/>
              <a:t>причин и </a:t>
            </a:r>
            <a:r>
              <a:rPr lang="ru-RU" sz="2400" dirty="0" smtClean="0"/>
              <a:t>следствий</a:t>
            </a:r>
          </a:p>
          <a:p>
            <a:r>
              <a:rPr lang="ru-RU" sz="2400" dirty="0" smtClean="0"/>
              <a:t>Предвзятость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0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58758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b="1" dirty="0" smtClean="0"/>
              <a:t>Модель </a:t>
            </a:r>
            <a:r>
              <a:rPr lang="en-US" b="1" dirty="0" smtClean="0"/>
              <a:t>SCORE </a:t>
            </a:r>
            <a:endParaRPr lang="ru-RU" b="1" dirty="0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484784"/>
            <a:ext cx="8721969" cy="418892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err="1" smtClean="0">
                <a:latin typeface="Calibri" panose="020F0502020204030204" pitchFamily="34" charset="0"/>
              </a:rPr>
              <a:t>S</a:t>
            </a:r>
            <a:r>
              <a:rPr lang="en-US" b="1" cap="all" dirty="0" err="1" smtClean="0">
                <a:latin typeface="Calibri" panose="020F0502020204030204" pitchFamily="34" charset="0"/>
              </a:rPr>
              <a:t>ymtoms</a:t>
            </a:r>
            <a:r>
              <a:rPr lang="ru-RU" b="1" cap="all" dirty="0" smtClean="0">
                <a:latin typeface="Calibri" panose="020F0502020204030204" pitchFamily="34" charset="0"/>
              </a:rPr>
              <a:t> (</a:t>
            </a:r>
            <a:r>
              <a:rPr lang="ru-RU" b="1" dirty="0" smtClean="0">
                <a:latin typeface="Calibri" panose="020F0502020204030204" pitchFamily="34" charset="0"/>
              </a:rPr>
              <a:t>Симптомы)</a:t>
            </a:r>
            <a:r>
              <a:rPr lang="ru-RU" dirty="0" smtClean="0">
                <a:latin typeface="Calibri" panose="020F0502020204030204" pitchFamily="34" charset="0"/>
              </a:rPr>
              <a:t> – это описание актуального состояния, то, что происходит «прямо сейчас»</a:t>
            </a:r>
            <a:endParaRPr lang="en-US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Calibri" panose="020F0502020204030204" pitchFamily="34" charset="0"/>
              </a:rPr>
              <a:t>C</a:t>
            </a:r>
            <a:r>
              <a:rPr lang="en-US" b="1" cap="all" dirty="0" smtClean="0">
                <a:latin typeface="Calibri" panose="020F0502020204030204" pitchFamily="34" charset="0"/>
              </a:rPr>
              <a:t>auses</a:t>
            </a:r>
            <a:r>
              <a:rPr lang="ru-RU" b="1" cap="all" dirty="0" smtClean="0">
                <a:latin typeface="Calibri" panose="020F0502020204030204" pitchFamily="34" charset="0"/>
              </a:rPr>
              <a:t> (</a:t>
            </a:r>
            <a:r>
              <a:rPr lang="ru-RU" b="1" dirty="0" smtClean="0">
                <a:latin typeface="Calibri" panose="020F0502020204030204" pitchFamily="34" charset="0"/>
              </a:rPr>
              <a:t>Причины)</a:t>
            </a:r>
            <a:r>
              <a:rPr lang="ru-RU" dirty="0" smtClean="0">
                <a:latin typeface="Calibri" panose="020F0502020204030204" pitchFamily="34" charset="0"/>
              </a:rPr>
              <a:t> – это причины актуального состояния в прошлом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latin typeface="Calibri" panose="020F0502020204030204" pitchFamily="34" charset="0"/>
              </a:rPr>
              <a:t>O</a:t>
            </a:r>
            <a:r>
              <a:rPr lang="en-US" b="1" cap="all" dirty="0" smtClean="0">
                <a:latin typeface="Calibri" panose="020F0502020204030204" pitchFamily="34" charset="0"/>
              </a:rPr>
              <a:t>utcome</a:t>
            </a:r>
            <a:r>
              <a:rPr lang="ru-RU" dirty="0" smtClean="0">
                <a:latin typeface="Calibri" panose="020F0502020204030204" pitchFamily="34" charset="0"/>
              </a:rPr>
              <a:t> (</a:t>
            </a:r>
            <a:r>
              <a:rPr lang="ru-RU" b="1" dirty="0" smtClean="0">
                <a:latin typeface="Calibri" panose="020F0502020204030204" pitchFamily="34" charset="0"/>
              </a:rPr>
              <a:t>Желаемый результат)</a:t>
            </a:r>
            <a:r>
              <a:rPr lang="ru-RU" dirty="0" smtClean="0">
                <a:latin typeface="Calibri" panose="020F0502020204030204" pitchFamily="34" charset="0"/>
              </a:rPr>
              <a:t> – это то, чего Вы хотите  в будущем</a:t>
            </a:r>
            <a:endParaRPr lang="en-US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Calibri" panose="020F0502020204030204" pitchFamily="34" charset="0"/>
              </a:rPr>
              <a:t>R</a:t>
            </a:r>
            <a:r>
              <a:rPr lang="ru-RU" b="1" cap="all" dirty="0" err="1" smtClean="0">
                <a:latin typeface="Calibri" panose="020F0502020204030204" pitchFamily="34" charset="0"/>
              </a:rPr>
              <a:t>esou</a:t>
            </a:r>
            <a:r>
              <a:rPr lang="en-US" b="1" cap="all" dirty="0" err="1" smtClean="0">
                <a:latin typeface="Calibri" panose="020F0502020204030204" pitchFamily="34" charset="0"/>
              </a:rPr>
              <a:t>rc</a:t>
            </a:r>
            <a:r>
              <a:rPr lang="ru-RU" b="1" cap="all" dirty="0" err="1" smtClean="0">
                <a:latin typeface="Calibri" panose="020F0502020204030204" pitchFamily="34" charset="0"/>
              </a:rPr>
              <a:t>es</a:t>
            </a:r>
            <a:r>
              <a:rPr lang="ru-RU" b="1" cap="all" dirty="0" smtClean="0">
                <a:latin typeface="Calibri" panose="020F0502020204030204" pitchFamily="34" charset="0"/>
              </a:rPr>
              <a:t> (</a:t>
            </a:r>
            <a:r>
              <a:rPr lang="ru-RU" b="1" dirty="0" smtClean="0">
                <a:latin typeface="Calibri" panose="020F0502020204030204" pitchFamily="34" charset="0"/>
              </a:rPr>
              <a:t>Ресурсы)</a:t>
            </a:r>
            <a:r>
              <a:rPr lang="ru-RU" dirty="0" smtClean="0">
                <a:latin typeface="Calibri" panose="020F0502020204030204" pitchFamily="34" charset="0"/>
              </a:rPr>
              <a:t> – это все возможное, что может помочь достичь желаемого результата. </a:t>
            </a:r>
          </a:p>
          <a:p>
            <a:pPr eaLnBrk="1" hangingPunct="1">
              <a:defRPr/>
            </a:pPr>
            <a:r>
              <a:rPr lang="en-US" b="1" dirty="0" smtClean="0">
                <a:latin typeface="Calibri" panose="020F0502020204030204" pitchFamily="34" charset="0"/>
              </a:rPr>
              <a:t>E</a:t>
            </a:r>
            <a:r>
              <a:rPr lang="ru-RU" b="1" cap="all" dirty="0" err="1" smtClean="0">
                <a:latin typeface="Calibri" panose="020F0502020204030204" pitchFamily="34" charset="0"/>
              </a:rPr>
              <a:t>ffects</a:t>
            </a:r>
            <a:r>
              <a:rPr lang="ru-RU" dirty="0" smtClean="0">
                <a:latin typeface="Calibri" panose="020F0502020204030204" pitchFamily="34" charset="0"/>
              </a:rPr>
              <a:t> (</a:t>
            </a:r>
            <a:r>
              <a:rPr lang="ru-RU" b="1" dirty="0" smtClean="0">
                <a:latin typeface="Calibri" panose="020F0502020204030204" pitchFamily="34" charset="0"/>
              </a:rPr>
              <a:t>Эффекты)</a:t>
            </a:r>
            <a:r>
              <a:rPr lang="ru-RU" dirty="0" smtClean="0">
                <a:latin typeface="Calibri" panose="020F0502020204030204" pitchFamily="34" charset="0"/>
              </a:rPr>
              <a:t> – это последствия достижения желаемого результата - будущее будущего.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4427368"/>
            <a:ext cx="5391801" cy="18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003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7000024" cy="70259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dirty="0"/>
              <a:t>Модель Д. </a:t>
            </a:r>
            <a:r>
              <a:rPr lang="ru-RU" dirty="0" err="1"/>
              <a:t>Медоуза</a:t>
            </a:r>
            <a:endParaRPr lang="ru-RU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7525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Системный мыслитель:</a:t>
            </a:r>
          </a:p>
          <a:p>
            <a:pPr lvl="0"/>
            <a:r>
              <a:rPr lang="ru-RU" dirty="0" smtClean="0"/>
              <a:t>Видит </a:t>
            </a:r>
            <a:r>
              <a:rPr lang="ru-RU" dirty="0"/>
              <a:t>картину в целом («видит лес за деревьями»)</a:t>
            </a:r>
          </a:p>
          <a:p>
            <a:pPr lvl="0"/>
            <a:r>
              <a:rPr lang="ru-RU" dirty="0"/>
              <a:t>Рассматривает сложные системы с разных точек </a:t>
            </a:r>
            <a:r>
              <a:rPr lang="ru-RU" dirty="0" smtClean="0"/>
              <a:t>зрения</a:t>
            </a:r>
            <a:endParaRPr lang="ru-RU" dirty="0"/>
          </a:p>
          <a:p>
            <a:pPr lvl="0"/>
            <a:r>
              <a:rPr lang="ru-RU" dirty="0"/>
              <a:t>Основывается на независимых мнениях</a:t>
            </a:r>
          </a:p>
          <a:p>
            <a:pPr lvl="0"/>
            <a:r>
              <a:rPr lang="ru-RU" dirty="0"/>
              <a:t>Размышляет над влиянием стереотипов мышления на будущее</a:t>
            </a:r>
          </a:p>
          <a:p>
            <a:pPr lvl="0"/>
            <a:r>
              <a:rPr lang="ru-RU" dirty="0"/>
              <a:t>Отдает предпочтение долговременным перспективам</a:t>
            </a:r>
          </a:p>
          <a:p>
            <a:pPr lvl="0"/>
            <a:r>
              <a:rPr lang="ru-RU" dirty="0"/>
              <a:t>Имеет широкий кругозор и широкий взгляд на вещи</a:t>
            </a:r>
          </a:p>
          <a:p>
            <a:pPr lvl="0"/>
            <a:r>
              <a:rPr lang="ru-RU" dirty="0"/>
              <a:t>В состоянии выявить сложные причинно-следственные связи</a:t>
            </a:r>
          </a:p>
          <a:p>
            <a:pPr lvl="0"/>
            <a:r>
              <a:rPr lang="ru-RU" dirty="0"/>
              <a:t>Умеет предугадывать проявление нежелательных последствий</a:t>
            </a:r>
          </a:p>
          <a:p>
            <a:pPr lvl="0"/>
            <a:r>
              <a:rPr lang="ru-RU" dirty="0"/>
              <a:t>Сосредотачивается на фактах, а не эмоциях</a:t>
            </a:r>
          </a:p>
          <a:p>
            <a:pPr lvl="0"/>
            <a:r>
              <a:rPr lang="ru-RU" dirty="0"/>
              <a:t>Способен примириться с существованием парадоксов, не пытаясь немедленно разрешить их любой ценой</a:t>
            </a:r>
          </a:p>
        </p:txBody>
      </p:sp>
    </p:spTree>
    <p:extLst>
      <p:ext uri="{BB962C8B-B14F-4D97-AF65-F5344CB8AC3E}">
        <p14:creationId xmlns:p14="http://schemas.microsoft.com/office/powerpoint/2010/main" val="13300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17685</TotalTime>
  <Words>713</Words>
  <Application>Microsoft Office PowerPoint</Application>
  <PresentationFormat>Экран (4:3)</PresentationFormat>
  <Paragraphs>133</Paragraphs>
  <Slides>27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Courier New</vt:lpstr>
      <vt:lpstr>Tw Cen MT</vt:lpstr>
      <vt:lpstr>Verdana</vt:lpstr>
      <vt:lpstr>Wingdings</vt:lpstr>
      <vt:lpstr>Wingdings 2</vt:lpstr>
      <vt:lpstr>Обычная</vt:lpstr>
      <vt:lpstr>Image</vt:lpstr>
      <vt:lpstr>Генерация бизнес-идей</vt:lpstr>
      <vt:lpstr>Формат работы</vt:lpstr>
      <vt:lpstr>Содержание тренинга</vt:lpstr>
      <vt:lpstr>СИСТЕМА. Общие понятия</vt:lpstr>
      <vt:lpstr>Свойства системы</vt:lpstr>
      <vt:lpstr>Основные вопросы</vt:lpstr>
      <vt:lpstr>Ошибки несистемного мышления</vt:lpstr>
      <vt:lpstr>Модель SCORE </vt:lpstr>
      <vt:lpstr>Модель Д. Медоуза</vt:lpstr>
      <vt:lpstr>Идеи и изменения</vt:lpstr>
      <vt:lpstr>Гомеостаз</vt:lpstr>
      <vt:lpstr>Виды и свойства обратной связи</vt:lpstr>
      <vt:lpstr>Работа в группах</vt:lpstr>
      <vt:lpstr>Работа над стереотипами</vt:lpstr>
      <vt:lpstr>Работа над стереотипами</vt:lpstr>
      <vt:lpstr>Работа над стереотипами</vt:lpstr>
      <vt:lpstr>Решение изобретательских задач</vt:lpstr>
      <vt:lpstr>ТРИЗ</vt:lpstr>
      <vt:lpstr>Главная идея ТРИЗ</vt:lpstr>
      <vt:lpstr>Начало работы. «0 этап»</vt:lpstr>
      <vt:lpstr>1 этап. Формулировка ситуации</vt:lpstr>
      <vt:lpstr>1 этап. Формулировка ситуации</vt:lpstr>
      <vt:lpstr>2 этап. Противоречия</vt:lpstr>
      <vt:lpstr>3 этап. Ресурсы</vt:lpstr>
      <vt:lpstr>4 этап. Идеальный результат</vt:lpstr>
      <vt:lpstr>Работа в группах</vt:lpstr>
      <vt:lpstr>СПАСИБО!  Готов ответить на Ваши вопросы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и мотивация  ИТ-персонала</dc:title>
  <dc:creator>Sobolev1812</dc:creator>
  <cp:lastModifiedBy>Дмитрий Дмитрий</cp:lastModifiedBy>
  <cp:revision>219</cp:revision>
  <dcterms:created xsi:type="dcterms:W3CDTF">2015-01-16T14:28:12Z</dcterms:created>
  <dcterms:modified xsi:type="dcterms:W3CDTF">2017-09-22T03:29:33Z</dcterms:modified>
</cp:coreProperties>
</file>