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3" r:id="rId3"/>
  </p:sldMasterIdLst>
  <p:notesMasterIdLst>
    <p:notesMasterId r:id="rId14"/>
  </p:notesMasterIdLst>
  <p:handoutMasterIdLst>
    <p:handoutMasterId r:id="rId15"/>
  </p:handoutMasterIdLst>
  <p:sldIdLst>
    <p:sldId id="421" r:id="rId4"/>
    <p:sldId id="335" r:id="rId5"/>
    <p:sldId id="494" r:id="rId6"/>
    <p:sldId id="563" r:id="rId7"/>
    <p:sldId id="505" r:id="rId8"/>
    <p:sldId id="350" r:id="rId9"/>
    <p:sldId id="363" r:id="rId10"/>
    <p:sldId id="429" r:id="rId11"/>
    <p:sldId id="430" r:id="rId12"/>
    <p:sldId id="485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3628D"/>
    <a:srgbClr val="006600"/>
    <a:srgbClr val="003300"/>
    <a:srgbClr val="000066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89929" autoAdjust="0"/>
  </p:normalViewPr>
  <p:slideViewPr>
    <p:cSldViewPr>
      <p:cViewPr>
        <p:scale>
          <a:sx n="75" d="100"/>
          <a:sy n="75" d="100"/>
        </p:scale>
        <p:origin x="-128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CF5F4-02FF-473B-98A3-1FC65B32CF7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A935AC5-F549-4A32-B441-F53AE00501D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Бытующие мнения о престижности профессии</a:t>
          </a:r>
        </a:p>
        <a:p>
          <a:pPr algn="ctr" defTabSz="488950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1F7940D1-2AC5-4F5A-A4D6-8C0A3F773F8A}" type="parTrans" cxnId="{83B68D04-1435-441A-976F-A7249C8B9141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ACA554A5-68F4-461F-AC6C-2F6430DDF48D}" type="sibTrans" cxnId="{83B68D04-1435-441A-976F-A7249C8B9141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664F2B0A-1C62-45C0-911B-7E987B299A2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Выбор профессии «за компанию»</a:t>
          </a:r>
        </a:p>
        <a:p>
          <a:pPr algn="ctr" defTabSz="355600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2C241CA1-B700-4ACB-85E7-E2C798CF5DCB}" type="parTrans" cxnId="{5E35883B-8C30-4157-B0A8-B4743D23A7B0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3491E551-244F-48B9-82BF-E9F0DE7C562E}" type="sibTrans" cxnId="{5E35883B-8C30-4157-B0A8-B4743D23A7B0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78C45813-A34A-47F9-80CF-F271B2316AD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Увлечение только внешней стороной профессии</a:t>
          </a:r>
        </a:p>
        <a:p>
          <a:pPr algn="ctr" defTabSz="355600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E9785C9B-32F5-45A8-9E4A-D92985A04AD9}" type="parTrans" cxnId="{ADCC1948-0730-4D31-ADAC-2CAD51FA3255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FAF29934-97EE-413D-9B9B-6E4DA2CB7DE3}" type="sibTrans" cxnId="{ADCC1948-0730-4D31-ADAC-2CAD51FA3255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9EFB153D-B813-4A5A-8239-7878D3B7194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 основных действий при выборе профессии</a:t>
          </a:r>
        </a:p>
        <a:p>
          <a:pPr algn="l" defTabSz="355600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E19AB7B0-6EC9-45FF-A496-8CCE34AC9BEC}" type="parTrans" cxnId="{D74AD2F6-805D-4961-AE38-B47BD63B9104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8143F3B1-4B11-40F2-B0AA-500BEAF22ED8}" type="sibTrans" cxnId="{D74AD2F6-805D-4961-AE38-B47BD63B9104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A10ECB59-D2F1-4CEF-BD74-8925991C942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dirty="0" smtClean="0">
            <a:solidFill>
              <a:srgbClr val="23628D"/>
            </a:solidFill>
            <a:latin typeface="Impact" panose="020B0806030902050204" pitchFamily="34" charset="0"/>
            <a:ea typeface="+mj-ea"/>
            <a:cs typeface="+mj-cs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Неумение</a:t>
          </a:r>
          <a:r>
            <a:rPr lang="en-US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/</a:t>
          </a: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нежелание разбираться в своих личностных качествах</a:t>
          </a:r>
        </a:p>
        <a:p>
          <a:pPr algn="ctr" defTabSz="355600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86CEE9FF-2075-45A2-A993-6390B6AE0C4F}" type="parTrans" cxnId="{0A4C4177-FAE5-443C-8242-D8255A6C12E1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95E64FF8-B314-490F-9BE0-E9E79A087E4F}" type="sibTrans" cxnId="{0A4C4177-FAE5-443C-8242-D8255A6C12E1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5FCFBB51-A3EB-4898-874A-5B03BE38C69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 положения на рынке труда</a:t>
          </a:r>
        </a:p>
        <a:p>
          <a:pPr algn="ctr" defTabSz="355600">
            <a:lnSpc>
              <a:spcPct val="90000"/>
            </a:lnSpc>
            <a:spcAft>
              <a:spcPct val="35000"/>
            </a:spcAft>
          </a:pPr>
          <a:r>
            <a:rPr lang="ru-RU" sz="1400" dirty="0" smtClean="0">
              <a:solidFill>
                <a:srgbClr val="23628D"/>
              </a:solidFill>
              <a:latin typeface="Impact" panose="020B0806030902050204" pitchFamily="34" charset="0"/>
            </a:rPr>
            <a:t> </a:t>
          </a:r>
          <a:endParaRPr lang="ru-RU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B9D49A51-9F22-4EE7-A271-A3C9D9290095}" type="parTrans" cxnId="{F74DACAC-C8FD-4FD8-9B51-4B6572543F7E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F53E3FDC-FA44-47FC-AF5A-343AF6925917}" type="sibTrans" cxnId="{F74DACAC-C8FD-4FD8-9B51-4B6572543F7E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B2DDC5C5-9332-4BE6-84AC-3D13388A27F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Перенос отношения к человеку на саму профессию</a:t>
          </a:r>
        </a:p>
        <a:p>
          <a:pPr algn="ctr" defTabSz="355600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C2387A45-E373-4118-B9C2-1E49124DBE37}" type="parTrans" cxnId="{891F222E-B048-4EF7-809E-6525E3268F7C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0F822D0E-CA52-44EE-BFE2-DC30A32E4162}" type="sibTrans" cxnId="{891F222E-B048-4EF7-809E-6525E3268F7C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34126D11-D101-428B-8256-920A084FD19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</a:t>
          </a:r>
          <a:r>
            <a:rPr lang="en-US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/</a:t>
          </a:r>
          <a:r>
            <a:rPr lang="ru-RU" altLang="ru-RU" sz="14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недооценка своих физических особенностей</a:t>
          </a:r>
        </a:p>
        <a:p>
          <a:pPr algn="l" defTabSz="355600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rgbClr val="23628D"/>
            </a:solidFill>
            <a:latin typeface="Impact" panose="020B0806030902050204" pitchFamily="34" charset="0"/>
          </a:endParaRPr>
        </a:p>
      </dgm:t>
    </dgm:pt>
    <dgm:pt modelId="{C91513CE-FE86-4491-8DC6-7B4316D2AA2C}" type="parTrans" cxnId="{D59C6AD3-8434-4597-BB67-E2FF0D507E07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FD0E12E7-AC68-46C3-BB06-D9E7C12ABE83}" type="sibTrans" cxnId="{D59C6AD3-8434-4597-BB67-E2FF0D507E07}">
      <dgm:prSet/>
      <dgm:spPr/>
      <dgm:t>
        <a:bodyPr/>
        <a:lstStyle/>
        <a:p>
          <a:endParaRPr lang="ru-RU" sz="1400">
            <a:latin typeface="Impact" panose="020B0806030902050204" pitchFamily="34" charset="0"/>
          </a:endParaRPr>
        </a:p>
      </dgm:t>
    </dgm:pt>
    <dgm:pt modelId="{8C744E1E-33B0-467F-B7EA-5A3D933420FC}" type="pres">
      <dgm:prSet presAssocID="{8FFCF5F4-02FF-473B-98A3-1FC65B32CF76}" presName="linearFlow" presStyleCnt="0">
        <dgm:presLayoutVars>
          <dgm:dir/>
          <dgm:resizeHandles val="exact"/>
        </dgm:presLayoutVars>
      </dgm:prSet>
      <dgm:spPr/>
    </dgm:pt>
    <dgm:pt modelId="{CB7533DE-5E4B-431B-AD74-73349DF0373D}" type="pres">
      <dgm:prSet presAssocID="{7A935AC5-F549-4A32-B441-F53AE00501DD}" presName="composite" presStyleCnt="0"/>
      <dgm:spPr/>
    </dgm:pt>
    <dgm:pt modelId="{D2681330-FB0D-482D-9967-065683D5BFD2}" type="pres">
      <dgm:prSet presAssocID="{7A935AC5-F549-4A32-B441-F53AE00501DD}" presName="imgShp" presStyleLbl="fgImgPlace1" presStyleIdx="0" presStyleCnt="8" custLinFactNeighborX="-47491" custLinFactNeighborY="5936"/>
      <dgm:spPr>
        <a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TickMark"/>
        </a:ext>
      </dgm:extLst>
    </dgm:pt>
    <dgm:pt modelId="{3C89C90D-30E2-4109-92ED-DB55F86CFBA4}" type="pres">
      <dgm:prSet presAssocID="{7A935AC5-F549-4A32-B441-F53AE00501DD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1B139-6264-4511-9A6B-BDCD3CCE19C8}" type="pres">
      <dgm:prSet presAssocID="{ACA554A5-68F4-461F-AC6C-2F6430DDF48D}" presName="spacing" presStyleCnt="0"/>
      <dgm:spPr/>
    </dgm:pt>
    <dgm:pt modelId="{A862EE10-CDF3-4E0D-B066-1908D362F74D}" type="pres">
      <dgm:prSet presAssocID="{664F2B0A-1C62-45C0-911B-7E987B299A29}" presName="composite" presStyleCnt="0"/>
      <dgm:spPr/>
    </dgm:pt>
    <dgm:pt modelId="{55CC9EE9-3635-4762-8804-A2D1505CA77A}" type="pres">
      <dgm:prSet presAssocID="{664F2B0A-1C62-45C0-911B-7E987B299A29}" presName="imgShp" presStyleLbl="fgImgPlace1" presStyleIdx="1" presStyleCnt="8" custLinFactNeighborX="-53427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72F029-AFC9-4A05-B50F-3D2D2169D360}" type="pres">
      <dgm:prSet presAssocID="{664F2B0A-1C62-45C0-911B-7E987B299A29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4FB4-1F7F-45C0-86BC-5DFBD868D6BF}" type="pres">
      <dgm:prSet presAssocID="{3491E551-244F-48B9-82BF-E9F0DE7C562E}" presName="spacing" presStyleCnt="0"/>
      <dgm:spPr/>
    </dgm:pt>
    <dgm:pt modelId="{B0D2713B-4FD4-4E62-B56C-AF27EEFEEF3E}" type="pres">
      <dgm:prSet presAssocID="{A10ECB59-D2F1-4CEF-BD74-8925991C9425}" presName="composite" presStyleCnt="0"/>
      <dgm:spPr/>
    </dgm:pt>
    <dgm:pt modelId="{3BD97248-8849-4443-A30A-4CF33F102388}" type="pres">
      <dgm:prSet presAssocID="{A10ECB59-D2F1-4CEF-BD74-8925991C9425}" presName="imgShp" presStyleLbl="fgImgPlace1" presStyleIdx="2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E6C4A3-F582-4195-B46A-4C9FAA4237EC}" type="pres">
      <dgm:prSet presAssocID="{A10ECB59-D2F1-4CEF-BD74-8925991C9425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982D9-01F4-4629-AAA5-47F12ADF0A37}" type="pres">
      <dgm:prSet presAssocID="{95E64FF8-B314-490F-9BE0-E9E79A087E4F}" presName="spacing" presStyleCnt="0"/>
      <dgm:spPr/>
    </dgm:pt>
    <dgm:pt modelId="{CE208EAF-BF71-43A2-84A0-177767C7B4F1}" type="pres">
      <dgm:prSet presAssocID="{78C45813-A34A-47F9-80CF-F271B2316ADE}" presName="composite" presStyleCnt="0"/>
      <dgm:spPr/>
    </dgm:pt>
    <dgm:pt modelId="{9F3D9648-7CA0-4846-BF65-33FEE57605B2}" type="pres">
      <dgm:prSet presAssocID="{78C45813-A34A-47F9-80CF-F271B2316ADE}" presName="imgShp" presStyleLbl="fgImgPlace1" presStyleIdx="3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1A04D8-6503-4DF6-9B28-6D8DC918C6B9}" type="pres">
      <dgm:prSet presAssocID="{78C45813-A34A-47F9-80CF-F271B2316AD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6AA09-DFF0-4ACD-B5AB-9F14F5BEC07D}" type="pres">
      <dgm:prSet presAssocID="{FAF29934-97EE-413D-9B9B-6E4DA2CB7DE3}" presName="spacing" presStyleCnt="0"/>
      <dgm:spPr/>
    </dgm:pt>
    <dgm:pt modelId="{E4186DFD-A834-4060-B16B-04389717EE54}" type="pres">
      <dgm:prSet presAssocID="{9EFB153D-B813-4A5A-8239-7878D3B7194B}" presName="composite" presStyleCnt="0"/>
      <dgm:spPr/>
    </dgm:pt>
    <dgm:pt modelId="{BED91FFE-30F1-49ED-8CF7-11CCADBC79D0}" type="pres">
      <dgm:prSet presAssocID="{9EFB153D-B813-4A5A-8239-7878D3B7194B}" presName="imgShp" presStyleLbl="fgImgPlace1" presStyleIdx="4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9B15AD-21B1-4CA9-9B13-DC4726C0CF5E}" type="pres">
      <dgm:prSet presAssocID="{9EFB153D-B813-4A5A-8239-7878D3B7194B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F525D-DEA8-499E-ADAE-B35C5DCB3F3A}" type="pres">
      <dgm:prSet presAssocID="{8143F3B1-4B11-40F2-B0AA-500BEAF22ED8}" presName="spacing" presStyleCnt="0"/>
      <dgm:spPr/>
    </dgm:pt>
    <dgm:pt modelId="{E8B281AC-9B42-4BCF-B37E-E039B06A4E1E}" type="pres">
      <dgm:prSet presAssocID="{5FCFBB51-A3EB-4898-874A-5B03BE38C697}" presName="composite" presStyleCnt="0"/>
      <dgm:spPr/>
    </dgm:pt>
    <dgm:pt modelId="{2772A5FD-8510-416C-BEA5-47824F4763D9}" type="pres">
      <dgm:prSet presAssocID="{5FCFBB51-A3EB-4898-874A-5B03BE38C697}" presName="imgShp" presStyleLbl="fgImgPlace1" presStyleIdx="5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E5C0A2-234B-42EA-BE1E-DC3C155EC6DA}" type="pres">
      <dgm:prSet presAssocID="{5FCFBB51-A3EB-4898-874A-5B03BE38C697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DBE3-72F4-490B-941C-B9980CC40EF7}" type="pres">
      <dgm:prSet presAssocID="{F53E3FDC-FA44-47FC-AF5A-343AF6925917}" presName="spacing" presStyleCnt="0"/>
      <dgm:spPr/>
    </dgm:pt>
    <dgm:pt modelId="{570B66DF-BF3E-4656-A0CA-A52FFA2ECA7C}" type="pres">
      <dgm:prSet presAssocID="{B2DDC5C5-9332-4BE6-84AC-3D13388A27FF}" presName="composite" presStyleCnt="0"/>
      <dgm:spPr/>
    </dgm:pt>
    <dgm:pt modelId="{09D14036-6680-40D6-B018-34966C3F66E7}" type="pres">
      <dgm:prSet presAssocID="{B2DDC5C5-9332-4BE6-84AC-3D13388A27FF}" presName="imgShp" presStyleLbl="fgImgPlace1" presStyleIdx="6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8E74C1-F866-478C-9B6A-36F6BFCB0533}" type="pres">
      <dgm:prSet presAssocID="{B2DDC5C5-9332-4BE6-84AC-3D13388A27FF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B6918-9035-48CA-9BAA-9EBE222598A5}" type="pres">
      <dgm:prSet presAssocID="{0F822D0E-CA52-44EE-BFE2-DC30A32E4162}" presName="spacing" presStyleCnt="0"/>
      <dgm:spPr/>
    </dgm:pt>
    <dgm:pt modelId="{8ACC361A-C253-4202-B603-9FA22FD82D3E}" type="pres">
      <dgm:prSet presAssocID="{34126D11-D101-428B-8256-920A084FD19B}" presName="composite" presStyleCnt="0"/>
      <dgm:spPr/>
    </dgm:pt>
    <dgm:pt modelId="{99FB30E0-239A-4AA5-AC49-4EFB16A42E5F}" type="pres">
      <dgm:prSet presAssocID="{34126D11-D101-428B-8256-920A084FD19B}" presName="imgShp" presStyleLbl="fgImgPlace1" presStyleIdx="7" presStyleCnt="8" custLinFactNeighborX="-47490" custLinFactNeighborY="-29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B2E1EB-2797-4E94-BFF6-133145873B93}" type="pres">
      <dgm:prSet presAssocID="{34126D11-D101-428B-8256-920A084FD19B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1793A-206D-4EEC-ADBA-579A8FEC5FCE}" type="presOf" srcId="{78C45813-A34A-47F9-80CF-F271B2316ADE}" destId="{861A04D8-6503-4DF6-9B28-6D8DC918C6B9}" srcOrd="0" destOrd="0" presId="urn:microsoft.com/office/officeart/2005/8/layout/vList3"/>
    <dgm:cxn modelId="{ADCC1948-0730-4D31-ADAC-2CAD51FA3255}" srcId="{8FFCF5F4-02FF-473B-98A3-1FC65B32CF76}" destId="{78C45813-A34A-47F9-80CF-F271B2316ADE}" srcOrd="3" destOrd="0" parTransId="{E9785C9B-32F5-45A8-9E4A-D92985A04AD9}" sibTransId="{FAF29934-97EE-413D-9B9B-6E4DA2CB7DE3}"/>
    <dgm:cxn modelId="{83B68D04-1435-441A-976F-A7249C8B9141}" srcId="{8FFCF5F4-02FF-473B-98A3-1FC65B32CF76}" destId="{7A935AC5-F549-4A32-B441-F53AE00501DD}" srcOrd="0" destOrd="0" parTransId="{1F7940D1-2AC5-4F5A-A4D6-8C0A3F773F8A}" sibTransId="{ACA554A5-68F4-461F-AC6C-2F6430DDF48D}"/>
    <dgm:cxn modelId="{AD1C9C55-0735-428D-A8CC-80E9AFEA53EB}" type="presOf" srcId="{664F2B0A-1C62-45C0-911B-7E987B299A29}" destId="{3372F029-AFC9-4A05-B50F-3D2D2169D360}" srcOrd="0" destOrd="0" presId="urn:microsoft.com/office/officeart/2005/8/layout/vList3"/>
    <dgm:cxn modelId="{5E35883B-8C30-4157-B0A8-B4743D23A7B0}" srcId="{8FFCF5F4-02FF-473B-98A3-1FC65B32CF76}" destId="{664F2B0A-1C62-45C0-911B-7E987B299A29}" srcOrd="1" destOrd="0" parTransId="{2C241CA1-B700-4ACB-85E7-E2C798CF5DCB}" sibTransId="{3491E551-244F-48B9-82BF-E9F0DE7C562E}"/>
    <dgm:cxn modelId="{7C071048-0710-4726-86DB-48CC47902A8C}" type="presOf" srcId="{B2DDC5C5-9332-4BE6-84AC-3D13388A27FF}" destId="{F28E74C1-F866-478C-9B6A-36F6BFCB0533}" srcOrd="0" destOrd="0" presId="urn:microsoft.com/office/officeart/2005/8/layout/vList3"/>
    <dgm:cxn modelId="{D5F78827-DC17-425A-B473-D8F34BC4847D}" type="presOf" srcId="{5FCFBB51-A3EB-4898-874A-5B03BE38C697}" destId="{03E5C0A2-234B-42EA-BE1E-DC3C155EC6DA}" srcOrd="0" destOrd="0" presId="urn:microsoft.com/office/officeart/2005/8/layout/vList3"/>
    <dgm:cxn modelId="{D74AD2F6-805D-4961-AE38-B47BD63B9104}" srcId="{8FFCF5F4-02FF-473B-98A3-1FC65B32CF76}" destId="{9EFB153D-B813-4A5A-8239-7878D3B7194B}" srcOrd="4" destOrd="0" parTransId="{E19AB7B0-6EC9-45FF-A496-8CCE34AC9BEC}" sibTransId="{8143F3B1-4B11-40F2-B0AA-500BEAF22ED8}"/>
    <dgm:cxn modelId="{0A4C4177-FAE5-443C-8242-D8255A6C12E1}" srcId="{8FFCF5F4-02FF-473B-98A3-1FC65B32CF76}" destId="{A10ECB59-D2F1-4CEF-BD74-8925991C9425}" srcOrd="2" destOrd="0" parTransId="{86CEE9FF-2075-45A2-A993-6390B6AE0C4F}" sibTransId="{95E64FF8-B314-490F-9BE0-E9E79A087E4F}"/>
    <dgm:cxn modelId="{891F222E-B048-4EF7-809E-6525E3268F7C}" srcId="{8FFCF5F4-02FF-473B-98A3-1FC65B32CF76}" destId="{B2DDC5C5-9332-4BE6-84AC-3D13388A27FF}" srcOrd="6" destOrd="0" parTransId="{C2387A45-E373-4118-B9C2-1E49124DBE37}" sibTransId="{0F822D0E-CA52-44EE-BFE2-DC30A32E4162}"/>
    <dgm:cxn modelId="{40C49271-54E0-4111-92AC-7E44BFAAFCC6}" type="presOf" srcId="{7A935AC5-F549-4A32-B441-F53AE00501DD}" destId="{3C89C90D-30E2-4109-92ED-DB55F86CFBA4}" srcOrd="0" destOrd="0" presId="urn:microsoft.com/office/officeart/2005/8/layout/vList3"/>
    <dgm:cxn modelId="{F74DACAC-C8FD-4FD8-9B51-4B6572543F7E}" srcId="{8FFCF5F4-02FF-473B-98A3-1FC65B32CF76}" destId="{5FCFBB51-A3EB-4898-874A-5B03BE38C697}" srcOrd="5" destOrd="0" parTransId="{B9D49A51-9F22-4EE7-A271-A3C9D9290095}" sibTransId="{F53E3FDC-FA44-47FC-AF5A-343AF6925917}"/>
    <dgm:cxn modelId="{EF3BF5B7-8BF7-47AB-8136-A6BCDED4AAE6}" type="presOf" srcId="{34126D11-D101-428B-8256-920A084FD19B}" destId="{AEB2E1EB-2797-4E94-BFF6-133145873B93}" srcOrd="0" destOrd="0" presId="urn:microsoft.com/office/officeart/2005/8/layout/vList3"/>
    <dgm:cxn modelId="{218FEE2A-EE3C-42F0-85BD-FC5F539B1E04}" type="presOf" srcId="{A10ECB59-D2F1-4CEF-BD74-8925991C9425}" destId="{6DE6C4A3-F582-4195-B46A-4C9FAA4237EC}" srcOrd="0" destOrd="0" presId="urn:microsoft.com/office/officeart/2005/8/layout/vList3"/>
    <dgm:cxn modelId="{D6D96C19-713C-40FD-9981-D0459BFB9A6C}" type="presOf" srcId="{9EFB153D-B813-4A5A-8239-7878D3B7194B}" destId="{E49B15AD-21B1-4CA9-9B13-DC4726C0CF5E}" srcOrd="0" destOrd="0" presId="urn:microsoft.com/office/officeart/2005/8/layout/vList3"/>
    <dgm:cxn modelId="{D59C6AD3-8434-4597-BB67-E2FF0D507E07}" srcId="{8FFCF5F4-02FF-473B-98A3-1FC65B32CF76}" destId="{34126D11-D101-428B-8256-920A084FD19B}" srcOrd="7" destOrd="0" parTransId="{C91513CE-FE86-4491-8DC6-7B4316D2AA2C}" sibTransId="{FD0E12E7-AC68-46C3-BB06-D9E7C12ABE83}"/>
    <dgm:cxn modelId="{2ACF4CC8-97F4-4F3C-97C7-31EA49BC3E7A}" type="presOf" srcId="{8FFCF5F4-02FF-473B-98A3-1FC65B32CF76}" destId="{8C744E1E-33B0-467F-B7EA-5A3D933420FC}" srcOrd="0" destOrd="0" presId="urn:microsoft.com/office/officeart/2005/8/layout/vList3"/>
    <dgm:cxn modelId="{DCEC9828-D729-4227-B117-26886A592E68}" type="presParOf" srcId="{8C744E1E-33B0-467F-B7EA-5A3D933420FC}" destId="{CB7533DE-5E4B-431B-AD74-73349DF0373D}" srcOrd="0" destOrd="0" presId="urn:microsoft.com/office/officeart/2005/8/layout/vList3"/>
    <dgm:cxn modelId="{44B0A16C-9873-4CA1-8DE8-FEC0B7E0BCA7}" type="presParOf" srcId="{CB7533DE-5E4B-431B-AD74-73349DF0373D}" destId="{D2681330-FB0D-482D-9967-065683D5BFD2}" srcOrd="0" destOrd="0" presId="urn:microsoft.com/office/officeart/2005/8/layout/vList3"/>
    <dgm:cxn modelId="{8630F333-5062-4969-BD13-86173B650B05}" type="presParOf" srcId="{CB7533DE-5E4B-431B-AD74-73349DF0373D}" destId="{3C89C90D-30E2-4109-92ED-DB55F86CFBA4}" srcOrd="1" destOrd="0" presId="urn:microsoft.com/office/officeart/2005/8/layout/vList3"/>
    <dgm:cxn modelId="{7E8D4EF1-6382-4C8B-AD75-52DC08C271F0}" type="presParOf" srcId="{8C744E1E-33B0-467F-B7EA-5A3D933420FC}" destId="{E751B139-6264-4511-9A6B-BDCD3CCE19C8}" srcOrd="1" destOrd="0" presId="urn:microsoft.com/office/officeart/2005/8/layout/vList3"/>
    <dgm:cxn modelId="{BE2A7F99-4C27-49A7-A07D-993527CF1539}" type="presParOf" srcId="{8C744E1E-33B0-467F-B7EA-5A3D933420FC}" destId="{A862EE10-CDF3-4E0D-B066-1908D362F74D}" srcOrd="2" destOrd="0" presId="urn:microsoft.com/office/officeart/2005/8/layout/vList3"/>
    <dgm:cxn modelId="{33C461B3-24AE-4613-AACA-6E18DAE7C7D8}" type="presParOf" srcId="{A862EE10-CDF3-4E0D-B066-1908D362F74D}" destId="{55CC9EE9-3635-4762-8804-A2D1505CA77A}" srcOrd="0" destOrd="0" presId="urn:microsoft.com/office/officeart/2005/8/layout/vList3"/>
    <dgm:cxn modelId="{DC529B82-24B1-4639-A337-93C9692CD59D}" type="presParOf" srcId="{A862EE10-CDF3-4E0D-B066-1908D362F74D}" destId="{3372F029-AFC9-4A05-B50F-3D2D2169D360}" srcOrd="1" destOrd="0" presId="urn:microsoft.com/office/officeart/2005/8/layout/vList3"/>
    <dgm:cxn modelId="{CD0004DA-602F-4A38-8AF2-F3184354E619}" type="presParOf" srcId="{8C744E1E-33B0-467F-B7EA-5A3D933420FC}" destId="{5CB44FB4-1F7F-45C0-86BC-5DFBD868D6BF}" srcOrd="3" destOrd="0" presId="urn:microsoft.com/office/officeart/2005/8/layout/vList3"/>
    <dgm:cxn modelId="{FE744F66-2A05-4246-BBB1-99311C21A183}" type="presParOf" srcId="{8C744E1E-33B0-467F-B7EA-5A3D933420FC}" destId="{B0D2713B-4FD4-4E62-B56C-AF27EEFEEF3E}" srcOrd="4" destOrd="0" presId="urn:microsoft.com/office/officeart/2005/8/layout/vList3"/>
    <dgm:cxn modelId="{5E6BB5A6-417C-4F54-9F47-35F3305ED788}" type="presParOf" srcId="{B0D2713B-4FD4-4E62-B56C-AF27EEFEEF3E}" destId="{3BD97248-8849-4443-A30A-4CF33F102388}" srcOrd="0" destOrd="0" presId="urn:microsoft.com/office/officeart/2005/8/layout/vList3"/>
    <dgm:cxn modelId="{E3EFC20E-9844-4336-8FA9-A1F0089B15DB}" type="presParOf" srcId="{B0D2713B-4FD4-4E62-B56C-AF27EEFEEF3E}" destId="{6DE6C4A3-F582-4195-B46A-4C9FAA4237EC}" srcOrd="1" destOrd="0" presId="urn:microsoft.com/office/officeart/2005/8/layout/vList3"/>
    <dgm:cxn modelId="{6EFE0E38-F1F8-4FA6-80E0-E654E88BE8D2}" type="presParOf" srcId="{8C744E1E-33B0-467F-B7EA-5A3D933420FC}" destId="{A3E982D9-01F4-4629-AAA5-47F12ADF0A37}" srcOrd="5" destOrd="0" presId="urn:microsoft.com/office/officeart/2005/8/layout/vList3"/>
    <dgm:cxn modelId="{98E9021F-A6B3-421B-85C8-75B6649E27FA}" type="presParOf" srcId="{8C744E1E-33B0-467F-B7EA-5A3D933420FC}" destId="{CE208EAF-BF71-43A2-84A0-177767C7B4F1}" srcOrd="6" destOrd="0" presId="urn:microsoft.com/office/officeart/2005/8/layout/vList3"/>
    <dgm:cxn modelId="{06905D8C-DACF-43F3-AB32-18A3FD9E1EEA}" type="presParOf" srcId="{CE208EAF-BF71-43A2-84A0-177767C7B4F1}" destId="{9F3D9648-7CA0-4846-BF65-33FEE57605B2}" srcOrd="0" destOrd="0" presId="urn:microsoft.com/office/officeart/2005/8/layout/vList3"/>
    <dgm:cxn modelId="{07E7EF54-C32A-4512-A52C-8C90DFEC1096}" type="presParOf" srcId="{CE208EAF-BF71-43A2-84A0-177767C7B4F1}" destId="{861A04D8-6503-4DF6-9B28-6D8DC918C6B9}" srcOrd="1" destOrd="0" presId="urn:microsoft.com/office/officeart/2005/8/layout/vList3"/>
    <dgm:cxn modelId="{35FF3541-D850-4C04-A83E-1D5445820212}" type="presParOf" srcId="{8C744E1E-33B0-467F-B7EA-5A3D933420FC}" destId="{C1F6AA09-DFF0-4ACD-B5AB-9F14F5BEC07D}" srcOrd="7" destOrd="0" presId="urn:microsoft.com/office/officeart/2005/8/layout/vList3"/>
    <dgm:cxn modelId="{AA0BB792-C863-4F33-A15F-D32598F6F3E3}" type="presParOf" srcId="{8C744E1E-33B0-467F-B7EA-5A3D933420FC}" destId="{E4186DFD-A834-4060-B16B-04389717EE54}" srcOrd="8" destOrd="0" presId="urn:microsoft.com/office/officeart/2005/8/layout/vList3"/>
    <dgm:cxn modelId="{69190595-F8BA-4BEB-9834-3D08123118BD}" type="presParOf" srcId="{E4186DFD-A834-4060-B16B-04389717EE54}" destId="{BED91FFE-30F1-49ED-8CF7-11CCADBC79D0}" srcOrd="0" destOrd="0" presId="urn:microsoft.com/office/officeart/2005/8/layout/vList3"/>
    <dgm:cxn modelId="{2C899F6F-6E2B-4E91-8B64-D693157FB346}" type="presParOf" srcId="{E4186DFD-A834-4060-B16B-04389717EE54}" destId="{E49B15AD-21B1-4CA9-9B13-DC4726C0CF5E}" srcOrd="1" destOrd="0" presId="urn:microsoft.com/office/officeart/2005/8/layout/vList3"/>
    <dgm:cxn modelId="{6E731703-B383-4085-9D27-D730C296973A}" type="presParOf" srcId="{8C744E1E-33B0-467F-B7EA-5A3D933420FC}" destId="{D29F525D-DEA8-499E-ADAE-B35C5DCB3F3A}" srcOrd="9" destOrd="0" presId="urn:microsoft.com/office/officeart/2005/8/layout/vList3"/>
    <dgm:cxn modelId="{D5C9DF52-F07A-412F-981D-584C7E57449C}" type="presParOf" srcId="{8C744E1E-33B0-467F-B7EA-5A3D933420FC}" destId="{E8B281AC-9B42-4BCF-B37E-E039B06A4E1E}" srcOrd="10" destOrd="0" presId="urn:microsoft.com/office/officeart/2005/8/layout/vList3"/>
    <dgm:cxn modelId="{C5E37AE0-4C3A-4CF6-A4E5-E4C3ECB352A1}" type="presParOf" srcId="{E8B281AC-9B42-4BCF-B37E-E039B06A4E1E}" destId="{2772A5FD-8510-416C-BEA5-47824F4763D9}" srcOrd="0" destOrd="0" presId="urn:microsoft.com/office/officeart/2005/8/layout/vList3"/>
    <dgm:cxn modelId="{55DFF485-3C2B-4CDA-8C60-68EBF68F269F}" type="presParOf" srcId="{E8B281AC-9B42-4BCF-B37E-E039B06A4E1E}" destId="{03E5C0A2-234B-42EA-BE1E-DC3C155EC6DA}" srcOrd="1" destOrd="0" presId="urn:microsoft.com/office/officeart/2005/8/layout/vList3"/>
    <dgm:cxn modelId="{D93AC005-7D92-4700-BD93-F8A07A9FC507}" type="presParOf" srcId="{8C744E1E-33B0-467F-B7EA-5A3D933420FC}" destId="{3840DBE3-72F4-490B-941C-B9980CC40EF7}" srcOrd="11" destOrd="0" presId="urn:microsoft.com/office/officeart/2005/8/layout/vList3"/>
    <dgm:cxn modelId="{22D8BB73-66FF-4C15-BF1C-FE20CD02B02C}" type="presParOf" srcId="{8C744E1E-33B0-467F-B7EA-5A3D933420FC}" destId="{570B66DF-BF3E-4656-A0CA-A52FFA2ECA7C}" srcOrd="12" destOrd="0" presId="urn:microsoft.com/office/officeart/2005/8/layout/vList3"/>
    <dgm:cxn modelId="{0016792F-0BFF-4C41-987F-72D479D83E7B}" type="presParOf" srcId="{570B66DF-BF3E-4656-A0CA-A52FFA2ECA7C}" destId="{09D14036-6680-40D6-B018-34966C3F66E7}" srcOrd="0" destOrd="0" presId="urn:microsoft.com/office/officeart/2005/8/layout/vList3"/>
    <dgm:cxn modelId="{9212A1B9-AA04-4901-AE55-6A652013C290}" type="presParOf" srcId="{570B66DF-BF3E-4656-A0CA-A52FFA2ECA7C}" destId="{F28E74C1-F866-478C-9B6A-36F6BFCB0533}" srcOrd="1" destOrd="0" presId="urn:microsoft.com/office/officeart/2005/8/layout/vList3"/>
    <dgm:cxn modelId="{DE6204F3-304A-4CFA-A1E2-C12866D87258}" type="presParOf" srcId="{8C744E1E-33B0-467F-B7EA-5A3D933420FC}" destId="{E00B6918-9035-48CA-9BAA-9EBE222598A5}" srcOrd="13" destOrd="0" presId="urn:microsoft.com/office/officeart/2005/8/layout/vList3"/>
    <dgm:cxn modelId="{1D80F63C-98D0-4A84-B97A-8B14DD3E3EE2}" type="presParOf" srcId="{8C744E1E-33B0-467F-B7EA-5A3D933420FC}" destId="{8ACC361A-C253-4202-B603-9FA22FD82D3E}" srcOrd="14" destOrd="0" presId="urn:microsoft.com/office/officeart/2005/8/layout/vList3"/>
    <dgm:cxn modelId="{C7AF663D-D769-45FC-A475-CFC0770DE1BC}" type="presParOf" srcId="{8ACC361A-C253-4202-B603-9FA22FD82D3E}" destId="{99FB30E0-239A-4AA5-AC49-4EFB16A42E5F}" srcOrd="0" destOrd="0" presId="urn:microsoft.com/office/officeart/2005/8/layout/vList3"/>
    <dgm:cxn modelId="{49B93E05-AFBA-450E-B019-AE2DF23D5E1F}" type="presParOf" srcId="{8ACC361A-C253-4202-B603-9FA22FD82D3E}" destId="{AEB2E1EB-2797-4E94-BFF6-133145873B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9C90D-30E2-4109-92ED-DB55F86CFBA4}">
      <dsp:nvSpPr>
        <dsp:cNvPr id="0" name=""/>
        <dsp:cNvSpPr/>
      </dsp:nvSpPr>
      <dsp:spPr>
        <a:xfrm rot="10800000">
          <a:off x="1379864" y="1586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Бытующие мнения о престижности профессии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1586"/>
        <a:ext cx="4794641" cy="550186"/>
      </dsp:txXfrm>
    </dsp:sp>
    <dsp:sp modelId="{D2681330-FB0D-482D-9967-065683D5BFD2}">
      <dsp:nvSpPr>
        <dsp:cNvPr id="0" name=""/>
        <dsp:cNvSpPr/>
      </dsp:nvSpPr>
      <dsp:spPr>
        <a:xfrm>
          <a:off x="843482" y="34245"/>
          <a:ext cx="550186" cy="550186"/>
        </a:xfrm>
        <a:prstGeom prst="ellipse">
          <a:avLst/>
        </a:prstGeom>
        <a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F029-AFC9-4A05-B50F-3D2D2169D360}">
      <dsp:nvSpPr>
        <dsp:cNvPr id="0" name=""/>
        <dsp:cNvSpPr/>
      </dsp:nvSpPr>
      <dsp:spPr>
        <a:xfrm rot="10800000">
          <a:off x="1379864" y="716007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Выбор профессии «за компанию»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716007"/>
        <a:ext cx="4794641" cy="550186"/>
      </dsp:txXfrm>
    </dsp:sp>
    <dsp:sp modelId="{55CC9EE9-3635-4762-8804-A2D1505CA77A}">
      <dsp:nvSpPr>
        <dsp:cNvPr id="0" name=""/>
        <dsp:cNvSpPr/>
      </dsp:nvSpPr>
      <dsp:spPr>
        <a:xfrm>
          <a:off x="810823" y="716007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6C4A3-F582-4195-B46A-4C9FAA4237EC}">
      <dsp:nvSpPr>
        <dsp:cNvPr id="0" name=""/>
        <dsp:cNvSpPr/>
      </dsp:nvSpPr>
      <dsp:spPr>
        <a:xfrm rot="10800000">
          <a:off x="1379864" y="1430429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1400" kern="1200" dirty="0" smtClean="0">
            <a:solidFill>
              <a:srgbClr val="23628D"/>
            </a:solidFill>
            <a:latin typeface="Impact" panose="020B0806030902050204" pitchFamily="34" charset="0"/>
            <a:ea typeface="+mj-ea"/>
            <a:cs typeface="+mj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Неумение</a:t>
          </a:r>
          <a:r>
            <a:rPr lang="en-US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/</a:t>
          </a: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нежелание разбираться в своих личностных качествах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1430429"/>
        <a:ext cx="4794641" cy="550186"/>
      </dsp:txXfrm>
    </dsp:sp>
    <dsp:sp modelId="{3BD97248-8849-4443-A30A-4CF33F102388}">
      <dsp:nvSpPr>
        <dsp:cNvPr id="0" name=""/>
        <dsp:cNvSpPr/>
      </dsp:nvSpPr>
      <dsp:spPr>
        <a:xfrm>
          <a:off x="843487" y="1414099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A04D8-6503-4DF6-9B28-6D8DC918C6B9}">
      <dsp:nvSpPr>
        <dsp:cNvPr id="0" name=""/>
        <dsp:cNvSpPr/>
      </dsp:nvSpPr>
      <dsp:spPr>
        <a:xfrm rot="10800000">
          <a:off x="1379864" y="2144850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Увлечение только внешней стороной профессии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2144850"/>
        <a:ext cx="4794641" cy="550186"/>
      </dsp:txXfrm>
    </dsp:sp>
    <dsp:sp modelId="{9F3D9648-7CA0-4846-BF65-33FEE57605B2}">
      <dsp:nvSpPr>
        <dsp:cNvPr id="0" name=""/>
        <dsp:cNvSpPr/>
      </dsp:nvSpPr>
      <dsp:spPr>
        <a:xfrm>
          <a:off x="843487" y="2128521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B15AD-21B1-4CA9-9B13-DC4726C0CF5E}">
      <dsp:nvSpPr>
        <dsp:cNvPr id="0" name=""/>
        <dsp:cNvSpPr/>
      </dsp:nvSpPr>
      <dsp:spPr>
        <a:xfrm rot="10800000">
          <a:off x="1379864" y="2859272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 основных действий при выборе профессии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2859272"/>
        <a:ext cx="4794641" cy="550186"/>
      </dsp:txXfrm>
    </dsp:sp>
    <dsp:sp modelId="{BED91FFE-30F1-49ED-8CF7-11CCADBC79D0}">
      <dsp:nvSpPr>
        <dsp:cNvPr id="0" name=""/>
        <dsp:cNvSpPr/>
      </dsp:nvSpPr>
      <dsp:spPr>
        <a:xfrm>
          <a:off x="843487" y="2842942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5C0A2-234B-42EA-BE1E-DC3C155EC6DA}">
      <dsp:nvSpPr>
        <dsp:cNvPr id="0" name=""/>
        <dsp:cNvSpPr/>
      </dsp:nvSpPr>
      <dsp:spPr>
        <a:xfrm rot="10800000">
          <a:off x="1379864" y="3573694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 положения на рынке труда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3628D"/>
              </a:solidFill>
              <a:latin typeface="Impact" panose="020B0806030902050204" pitchFamily="34" charset="0"/>
            </a:rPr>
            <a:t> </a:t>
          </a:r>
          <a:endParaRPr lang="ru-RU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3573694"/>
        <a:ext cx="4794641" cy="550186"/>
      </dsp:txXfrm>
    </dsp:sp>
    <dsp:sp modelId="{2772A5FD-8510-416C-BEA5-47824F4763D9}">
      <dsp:nvSpPr>
        <dsp:cNvPr id="0" name=""/>
        <dsp:cNvSpPr/>
      </dsp:nvSpPr>
      <dsp:spPr>
        <a:xfrm>
          <a:off x="843487" y="3557364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E74C1-F866-478C-9B6A-36F6BFCB0533}">
      <dsp:nvSpPr>
        <dsp:cNvPr id="0" name=""/>
        <dsp:cNvSpPr/>
      </dsp:nvSpPr>
      <dsp:spPr>
        <a:xfrm rot="10800000">
          <a:off x="1379864" y="4288115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Перенос отношения к человеку на саму профессию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4288115"/>
        <a:ext cx="4794641" cy="550186"/>
      </dsp:txXfrm>
    </dsp:sp>
    <dsp:sp modelId="{09D14036-6680-40D6-B018-34966C3F66E7}">
      <dsp:nvSpPr>
        <dsp:cNvPr id="0" name=""/>
        <dsp:cNvSpPr/>
      </dsp:nvSpPr>
      <dsp:spPr>
        <a:xfrm>
          <a:off x="843487" y="4271786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E1EB-2797-4E94-BFF6-133145873B93}">
      <dsp:nvSpPr>
        <dsp:cNvPr id="0" name=""/>
        <dsp:cNvSpPr/>
      </dsp:nvSpPr>
      <dsp:spPr>
        <a:xfrm rot="10800000">
          <a:off x="1379864" y="5002537"/>
          <a:ext cx="4932187" cy="55018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17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Незнание</a:t>
          </a:r>
          <a:r>
            <a:rPr lang="en-US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/</a:t>
          </a:r>
          <a:r>
            <a:rPr lang="ru-RU" altLang="ru-RU" sz="1400" kern="1200" dirty="0" smtClean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rPr>
            <a:t>недооценка своих физических особенностей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23628D"/>
            </a:solidFill>
            <a:latin typeface="Impact" panose="020B0806030902050204" pitchFamily="34" charset="0"/>
          </a:endParaRPr>
        </a:p>
      </dsp:txBody>
      <dsp:txXfrm rot="10800000">
        <a:off x="1517410" y="5002537"/>
        <a:ext cx="4794641" cy="550186"/>
      </dsp:txXfrm>
    </dsp:sp>
    <dsp:sp modelId="{99FB30E0-239A-4AA5-AC49-4EFB16A42E5F}">
      <dsp:nvSpPr>
        <dsp:cNvPr id="0" name=""/>
        <dsp:cNvSpPr/>
      </dsp:nvSpPr>
      <dsp:spPr>
        <a:xfrm>
          <a:off x="843487" y="4986207"/>
          <a:ext cx="550186" cy="550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FDF6-7A4C-48EF-BF2E-54667EFEC184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2385-3CC8-411E-A64E-E055343C4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009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991236-58FA-4FB9-B433-F12B7CDCC70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511CC-EA64-4724-9BC3-83CBF910BD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6931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511CC-EA64-4724-9BC3-83CBF910BD9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2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D3EA2B-73DE-4C70-BD01-019454FBA628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E88A466-CC3D-4E4D-8A54-7785EF3D60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6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919348-58B9-4454-A1F8-B196DE725873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525024-EBC7-467F-B10D-7E366A40B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63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3EEE65-F49D-4A0A-A5D5-E76FC28EFCB1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33FB8F-11D8-43D4-9E36-83939CA286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8C74EF-CDA5-458F-B71B-E5D475A115E0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0BE6C20-4D5F-4AF6-97E8-B63D030058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127EA4-70CF-4CB8-B3F9-74BDB3B8B0FA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3154CD-4763-4AF8-B714-155AC3A92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95153D-4396-4041-9260-D0ACC3ADAE25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A7A4948-EBE5-4758-BD3C-23AA1B6E8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43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4F748B-817A-4A11-AC83-220D33CCCF84}" type="datetime1">
              <a:rPr lang="ru-RU" smtClean="0"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9D54116-FE75-4EE3-AB76-2F792D72B9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76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4EABC6-610B-493A-832F-19A766A74A95}" type="datetime1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04280F-6E9A-4890-B3E6-92F47B1C8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60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1D1717-8DC6-49C5-BD00-7D693790A118}" type="datetime1">
              <a:rPr lang="ru-RU" smtClean="0"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EBB317C-1758-4EAA-9DE2-61A5E4F75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38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F71FC9-33AB-492A-B826-2ECD6B0EC4FE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719DAB-44D4-4CE7-99FD-06360427F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24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E424C7-5F1B-4E76-A7C1-D945E3716EDF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35DEE1D-4A79-4524-88FB-F08EC7B57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0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00BED1-CFD4-4F71-B3F1-A94A411C0F0C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B114697-A17A-44B7-A65A-5176CB963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77" y="836712"/>
            <a:ext cx="8026400" cy="24479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>
                <a:solidFill>
                  <a:srgbClr val="23628D"/>
                </a:solidFill>
                <a:latin typeface="Arial Narrow" panose="020B0606020202030204" pitchFamily="34" charset="0"/>
              </a:rPr>
              <a:t>Мир профессий. </a:t>
            </a:r>
            <a:br>
              <a:rPr lang="ru-RU" sz="4400" dirty="0">
                <a:solidFill>
                  <a:srgbClr val="23628D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rgbClr val="23628D"/>
                </a:solidFill>
                <a:latin typeface="Arial Narrow" panose="020B0606020202030204" pitchFamily="34" charset="0"/>
              </a:rPr>
              <a:t>Как школьнику правильно выбрать профессию?</a:t>
            </a:r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>
          <a:xfrm>
            <a:off x="240835" y="116632"/>
            <a:ext cx="8568952" cy="5762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altLang="ru-RU" sz="1800" b="1" cap="all" dirty="0">
              <a:solidFill>
                <a:srgbClr val="23628D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altLang="ru-RU" sz="1800" b="1" cap="all" dirty="0">
                <a:solidFill>
                  <a:srgbClr val="23628D"/>
                </a:solidFill>
                <a:latin typeface="Arial Narrow" panose="020B0606020202030204" pitchFamily="34" charset="0"/>
                <a:ea typeface="+mj-ea"/>
                <a:cs typeface="+mj-cs"/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1513" y="5965554"/>
            <a:ext cx="54726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>
                <a:solidFill>
                  <a:srgbClr val="23628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sz="2000" dirty="0"/>
              <a:t>Университетские субботы </a:t>
            </a:r>
            <a:endParaRPr lang="ru-RU" sz="2000" dirty="0" smtClean="0"/>
          </a:p>
          <a:p>
            <a:r>
              <a:rPr lang="ru-RU" sz="2000" dirty="0" smtClean="0"/>
              <a:t>9 </a:t>
            </a:r>
            <a:r>
              <a:rPr lang="ru-RU" sz="2000" dirty="0"/>
              <a:t>сентября 2017 год</a:t>
            </a:r>
          </a:p>
        </p:txBody>
      </p:sp>
      <p:pic>
        <p:nvPicPr>
          <p:cNvPr id="159746" name="Picture 2" descr="Картинки по запросу как подростку выбрать професс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10" y="3140968"/>
            <a:ext cx="4643838" cy="27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4352" y="2219672"/>
            <a:ext cx="7956885" cy="7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00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sz="6000" dirty="0"/>
              <a:t>Спасибо за внимание!</a:t>
            </a:r>
            <a:endParaRPr lang="en-US" sz="6000" dirty="0"/>
          </a:p>
        </p:txBody>
      </p:sp>
      <p:sp>
        <p:nvSpPr>
          <p:cNvPr id="10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568" y="4797152"/>
            <a:ext cx="77048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5pPr>
            <a:lvl6pPr marL="488701" algn="l" defTabSz="957040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6pPr>
            <a:lvl7pPr marL="977402" algn="l" defTabSz="957040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7pPr>
            <a:lvl8pPr marL="1466103" algn="l" defTabSz="957040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8pPr>
            <a:lvl9pPr marL="1954804" algn="l" defTabSz="957040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IOkhtova@fa.ru</a:t>
            </a:r>
            <a:r>
              <a:rPr lang="ru-RU" sz="2400" b="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pPr algn="ctr" eaLnBrk="1" hangingPunct="1"/>
            <a:r>
              <a:rPr lang="en-US" sz="2400" b="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8 (499) </a:t>
            </a:r>
            <a:r>
              <a:rPr lang="ru-RU" sz="2400" b="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922-3449</a:t>
            </a:r>
            <a:endParaRPr lang="en-US" sz="2400" b="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C54-CC4A-4329-B18D-8FF6BF803C66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</a:rPr>
              <a:t>Многообразие мира профессий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13239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4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В мире насчитывается более 40 тысяч профессий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1546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317986" cy="4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rgbClr val="23628D"/>
                </a:solidFill>
                <a:latin typeface="Impact" panose="020B0806030902050204" pitchFamily="34" charset="0"/>
              </a:rPr>
              <a:t>Основные понятия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"/>
          <a:stretch>
            <a:fillRect/>
          </a:stretch>
        </p:blipFill>
        <p:spPr bwMode="auto">
          <a:xfrm>
            <a:off x="2484438" y="2464470"/>
            <a:ext cx="6659562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5364162" cy="24479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Профессия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Специальность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Должность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Квалификация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7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58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dirty="0">
                <a:solidFill>
                  <a:srgbClr val="23628D"/>
                </a:solidFill>
                <a:latin typeface="Impact" panose="020B0806030902050204" pitchFamily="34" charset="0"/>
              </a:rPr>
              <a:t>Классификация профессий по предмету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947" y="1124744"/>
            <a:ext cx="8280400" cy="4248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Наиболее </a:t>
            </a: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распространенной </a:t>
            </a: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является классификация профессий по предмету труда, предложенная Евгением Александровичем Климовым.</a:t>
            </a: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По предмету труда выделяется 5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типов профессий:</a:t>
            </a: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«Человек-Человек»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«Человек-Природа»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«Человек-Техника</a:t>
            </a: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»</a:t>
            </a:r>
            <a:endParaRPr lang="ru-RU" sz="2000" dirty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«</a:t>
            </a: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Человек-Знаковая система»</a:t>
            </a:r>
            <a:endParaRPr lang="ru-RU" sz="2000" dirty="0">
              <a:solidFill>
                <a:srgbClr val="23628D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«Человек-Художественный образ»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4" name="AutoShape 2" descr="Картинки по запросу климов евгений александ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Картинки по запросу климов евгений александр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6853" name="Picture 5" descr="C:\Documents and Settings\iokhtova\Desktop\клим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6"/>
            <a:ext cx="2664296" cy="41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6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52"/>
          <a:stretch/>
        </p:blipFill>
        <p:spPr bwMode="auto">
          <a:xfrm>
            <a:off x="0" y="548680"/>
            <a:ext cx="9132234" cy="60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309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23628D"/>
                </a:solidFill>
                <a:latin typeface="Arial Narrow" panose="020B0606020202030204" pitchFamily="34" charset="0"/>
              </a:rPr>
              <a:t>АТЛАС НОВЫХ ПРОФЕССИЙ</a:t>
            </a:r>
            <a:endParaRPr lang="ru-RU" dirty="0">
              <a:solidFill>
                <a:srgbClr val="23628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C54-CC4A-4329-B18D-8FF6BF803C66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31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3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4800" dirty="0">
                <a:solidFill>
                  <a:srgbClr val="23628D"/>
                </a:solidFill>
                <a:latin typeface="Impact" panose="020B0806030902050204" pitchFamily="34" charset="0"/>
              </a:rPr>
              <a:t>Выбор профессии</a:t>
            </a:r>
          </a:p>
        </p:txBody>
      </p:sp>
      <p:sp>
        <p:nvSpPr>
          <p:cNvPr id="38916" name="Объект 2"/>
          <p:cNvSpPr>
            <a:spLocks noGrp="1"/>
          </p:cNvSpPr>
          <p:nvPr>
            <p:ph idx="1"/>
          </p:nvPr>
        </p:nvSpPr>
        <p:spPr>
          <a:xfrm>
            <a:off x="467544" y="1003301"/>
            <a:ext cx="8640960" cy="6975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Правильно </a:t>
            </a:r>
            <a:r>
              <a:rPr lang="ru-RU" altLang="ru-RU" sz="2000" dirty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выбрать профессию – значит найти свое место в жизни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171010" name="Picture 2" descr="Картинки по запросу задумчивый человек с компьюте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0" y="1700808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67237720"/>
              </p:ext>
            </p:extLst>
          </p:nvPr>
        </p:nvGraphicFramePr>
        <p:xfrm>
          <a:off x="-756592" y="836712"/>
          <a:ext cx="7416824" cy="555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48" y="2332"/>
            <a:ext cx="82296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srgbClr val="23628D"/>
                </a:solidFill>
                <a:latin typeface="Impact" panose="020B0806030902050204" pitchFamily="34" charset="0"/>
              </a:rPr>
              <a:t>Ошибки при выборе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9361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dirty="0">
                <a:solidFill>
                  <a:srgbClr val="23628D"/>
                </a:solidFill>
                <a:latin typeface="Impact" panose="020B0806030902050204" pitchFamily="34" charset="0"/>
              </a:rPr>
              <a:t>Памятка для родителей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42640" y="1196752"/>
            <a:ext cx="86409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Дайте своему ребенку право выбора будущей профессии.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</a:rPr>
              <a:t>Если </a:t>
            </a:r>
            <a:r>
              <a:rPr lang="ru-RU" sz="2000" dirty="0">
                <a:solidFill>
                  <a:srgbClr val="23628D"/>
                </a:solidFill>
                <a:latin typeface="Impact" panose="020B0806030902050204" pitchFamily="34" charset="0"/>
              </a:rPr>
              <a:t>ваш ребенок рано увлекся какой-то профессией, дайте ему возможность поддерживать этот интерес с помощью литературы, занятий в кружках и т.д.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Обсуждайте вместе с ним возможные «за» и «против» выбранной им профессии.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Рассматривайте выбор будущей профессии не только с позиции материальной выгоды, но и с позиции морального удовлетворения.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Учитывайте в выборе будущей профессии личностные качества своего ребенка, которые необходимы ему в данной специальности.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628D"/>
                </a:solidFill>
                <a:latin typeface="Impact" panose="020B0806030902050204" pitchFamily="34" charset="0"/>
                <a:ea typeface="+mj-ea"/>
                <a:cs typeface="+mj-cs"/>
              </a:rPr>
              <a:t>Если возникают разногласия в выборе профессии, используйте возможность посоветоваться со специалистами-консультантами.</a:t>
            </a:r>
          </a:p>
        </p:txBody>
      </p:sp>
    </p:spTree>
    <p:extLst>
      <p:ext uri="{BB962C8B-B14F-4D97-AF65-F5344CB8AC3E}">
        <p14:creationId xmlns:p14="http://schemas.microsoft.com/office/powerpoint/2010/main" val="1451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76"/>
            <a:ext cx="7772400" cy="7616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dirty="0">
                <a:solidFill>
                  <a:srgbClr val="23628D"/>
                </a:solidFill>
                <a:latin typeface="Impact" panose="020B0806030902050204" pitchFamily="34" charset="0"/>
              </a:rPr>
              <a:t>Памятка для родителей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640960" cy="2952328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23628D"/>
                </a:solidFill>
                <a:latin typeface="Impact" panose="020B0806030902050204" pitchFamily="34" charset="0"/>
              </a:rPr>
              <a:t>Не давите на ребенка в выборе профессии, иначе это может обернуться стойкими конфликтами.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23628D"/>
                </a:solidFill>
                <a:latin typeface="Impact" panose="020B0806030902050204" pitchFamily="34" charset="0"/>
              </a:rPr>
              <a:t>Поддерживайте ребенка, если у него есть терпение и желание, чтобы его мечта сбылась.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23628D"/>
                </a:solidFill>
                <a:latin typeface="Impact" panose="020B0806030902050204" pitchFamily="34" charset="0"/>
              </a:rPr>
              <a:t>Имейте </a:t>
            </a:r>
            <a:r>
              <a:rPr lang="ru-RU" sz="1800" dirty="0">
                <a:solidFill>
                  <a:srgbClr val="23628D"/>
                </a:solidFill>
                <a:latin typeface="Impact" panose="020B0806030902050204" pitchFamily="34" charset="0"/>
              </a:rPr>
              <a:t>резервный вариант на случай неудачи по основному направлению.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23628D"/>
                </a:solidFill>
                <a:latin typeface="Impact" panose="020B0806030902050204" pitchFamily="34" charset="0"/>
              </a:rPr>
              <a:t>Сориентируйтесь в конкретной социально-экономической ситуации (потребность, престижность, зарплата и др.).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23628D"/>
                </a:solidFill>
                <a:latin typeface="Impact" panose="020B0806030902050204" pitchFamily="34" charset="0"/>
              </a:rPr>
              <a:t>Помните</a:t>
            </a:r>
            <a:r>
              <a:rPr lang="ru-RU" sz="1800" dirty="0">
                <a:solidFill>
                  <a:srgbClr val="23628D"/>
                </a:solidFill>
                <a:latin typeface="Impact" panose="020B0806030902050204" pitchFamily="34" charset="0"/>
              </a:rPr>
              <a:t>, что дети перенимают традиции отношения к профессии своих </a:t>
            </a:r>
            <a:r>
              <a:rPr lang="ru-RU" sz="1800" dirty="0" smtClean="0">
                <a:solidFill>
                  <a:srgbClr val="23628D"/>
                </a:solidFill>
                <a:latin typeface="Impact" panose="020B0806030902050204" pitchFamily="34" charset="0"/>
              </a:rPr>
              <a:t>родителей.</a:t>
            </a:r>
            <a:endParaRPr lang="ru-RU" sz="1800" dirty="0">
              <a:solidFill>
                <a:srgbClr val="23628D"/>
              </a:solidFill>
              <a:latin typeface="Impact" panose="020B080603090205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6AEC-0F4B-486B-A420-E71FBE40BF27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11878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149080"/>
            <a:ext cx="76361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x3pqaVojU2R3.9nTMZa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x3pqaVojU2R3.9nTMZao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03B5E4765D93489E9D787879B5308A" ma:contentTypeVersion="45" ma:contentTypeDescription="Создание документа." ma:contentTypeScope="" ma:versionID="0f0901b96e9e0b12c0bcf9078aafd9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457A-1084-4216-9A39-032403A2DA91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1539FC-8BC5-4991-9C1A-D7CED5DA0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333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профессий.  Как школьнику правильно выбрать профессию?</vt:lpstr>
      <vt:lpstr>Многообразие мира профессий </vt:lpstr>
      <vt:lpstr>Основные понятия</vt:lpstr>
      <vt:lpstr>Классификация профессий по предмету труда</vt:lpstr>
      <vt:lpstr>АТЛАС НОВЫХ ПРОФЕССИЙ</vt:lpstr>
      <vt:lpstr>Выбор профессии</vt:lpstr>
      <vt:lpstr>Ошибки при выборе профессии</vt:lpstr>
      <vt:lpstr>Памятка для родителей </vt:lpstr>
      <vt:lpstr>Памятка для родителей 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Пользователь Windows</cp:lastModifiedBy>
  <cp:revision>256</cp:revision>
  <cp:lastPrinted>2017-09-07T07:21:09Z</cp:lastPrinted>
  <dcterms:created xsi:type="dcterms:W3CDTF">2007-04-16T11:13:01Z</dcterms:created>
  <dcterms:modified xsi:type="dcterms:W3CDTF">2017-11-16T15:56:34Z</dcterms:modified>
</cp:coreProperties>
</file>