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8"/>
  </p:notesMasterIdLst>
  <p:sldIdLst>
    <p:sldId id="267" r:id="rId2"/>
    <p:sldId id="269" r:id="rId3"/>
    <p:sldId id="258" r:id="rId4"/>
    <p:sldId id="275" r:id="rId5"/>
    <p:sldId id="282" r:id="rId6"/>
    <p:sldId id="283" r:id="rId7"/>
    <p:sldId id="284" r:id="rId8"/>
    <p:sldId id="285" r:id="rId9"/>
    <p:sldId id="288" r:id="rId10"/>
    <p:sldId id="276" r:id="rId11"/>
    <p:sldId id="277" r:id="rId12"/>
    <p:sldId id="278" r:id="rId13"/>
    <p:sldId id="279" r:id="rId14"/>
    <p:sldId id="286" r:id="rId15"/>
    <p:sldId id="287" r:id="rId16"/>
    <p:sldId id="257" r:id="rId17"/>
    <p:sldId id="263" r:id="rId18"/>
    <p:sldId id="266" r:id="rId19"/>
    <p:sldId id="259" r:id="rId20"/>
    <p:sldId id="260" r:id="rId21"/>
    <p:sldId id="265" r:id="rId22"/>
    <p:sldId id="261" r:id="rId23"/>
    <p:sldId id="264" r:id="rId24"/>
    <p:sldId id="272" r:id="rId25"/>
    <p:sldId id="274" r:id="rId26"/>
    <p:sldId id="27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9554-9A9A-46F8-92B3-497C76B67336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36060-453E-4373-BD4C-E950063EF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24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14.11.2015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14.11.2015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14.11.2015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14.11.2015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14.11.2015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14.11.2015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14.11.2015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14.11.2015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14.11.2015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14.11.2015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14.11.2015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14.11.2015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klog.ru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092986" cy="1927225"/>
          </a:xfrm>
        </p:spPr>
        <p:txBody>
          <a:bodyPr>
            <a:normAutofit fontScale="90000"/>
          </a:bodyPr>
          <a:lstStyle/>
          <a:p>
            <a:r>
              <a:rPr lang="en-US" alt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alt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altLang="ru-RU" sz="4400" b="1" dirty="0">
                <a:solidFill>
                  <a:schemeClr val="accent1">
                    <a:lumMod val="75000"/>
                  </a:schemeClr>
                </a:solidFill>
              </a:rPr>
              <a:t>Портфолио и </a:t>
            </a:r>
            <a: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презентация: </a:t>
            </a:r>
            <a:r>
              <a:rPr lang="ru-RU" altLang="ru-RU" sz="4400" b="1" dirty="0">
                <a:solidFill>
                  <a:schemeClr val="accent1">
                    <a:lumMod val="75000"/>
                  </a:schemeClr>
                </a:solidFill>
              </a:rPr>
              <a:t>требования </a:t>
            </a:r>
            <a: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рынка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188640"/>
            <a:ext cx="5292080" cy="1752600"/>
          </a:xfrm>
        </p:spPr>
        <p:txBody>
          <a:bodyPr>
            <a:normAutofit fontScale="70000" lnSpcReduction="20000"/>
          </a:bodyPr>
          <a:lstStyle/>
          <a:p>
            <a:pPr algn="r"/>
            <a:endParaRPr lang="en-US" sz="29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Научно-образовательный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</a:rPr>
              <a:t>институт развития профессиональных </a:t>
            </a:r>
          </a:p>
          <a:p>
            <a:pPr algn="r"/>
            <a:r>
              <a:rPr lang="ru-RU" sz="2600" b="1" dirty="0">
                <a:solidFill>
                  <a:schemeClr val="accent5">
                    <a:lumMod val="75000"/>
                  </a:schemeClr>
                </a:solidFill>
              </a:rPr>
              <a:t>компетенций и квалификаций</a:t>
            </a:r>
          </a:p>
          <a:p>
            <a:pPr algn="r"/>
            <a:r>
              <a:rPr lang="ru-RU" sz="2600" b="1" dirty="0">
                <a:solidFill>
                  <a:schemeClr val="accent5">
                    <a:lumMod val="75000"/>
                  </a:schemeClr>
                </a:solidFill>
              </a:rPr>
              <a:t>Департамент образования г. Москвы </a:t>
            </a:r>
          </a:p>
          <a:p>
            <a:pPr algn="r"/>
            <a:r>
              <a:rPr lang="ru-RU" sz="2600" b="1" dirty="0">
                <a:solidFill>
                  <a:schemeClr val="accent5">
                    <a:lumMod val="75000"/>
                  </a:schemeClr>
                </a:solidFill>
              </a:rPr>
              <a:t>«Университетские субботы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sz="2600" dirty="0"/>
          </a:p>
        </p:txBody>
      </p:sp>
      <p:pic>
        <p:nvPicPr>
          <p:cNvPr id="4" name="Picture 2" descr="C:\Users\Ольга\Desktop\ufrf_logo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4" y="332656"/>
            <a:ext cx="4085261" cy="130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1920" y="4653136"/>
            <a:ext cx="4926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Ольга Николаевна Жильцова </a:t>
            </a:r>
          </a:p>
          <a:p>
            <a:pPr algn="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к.э.н.,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доцент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доцент Департамента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менеджмента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главный редактор журнала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«Маркетинг и логистика»</a:t>
            </a:r>
          </a:p>
        </p:txBody>
      </p:sp>
    </p:spTree>
    <p:extLst>
      <p:ext uri="{BB962C8B-B14F-4D97-AF65-F5344CB8AC3E}">
        <p14:creationId xmlns:p14="http://schemas.microsoft.com/office/powerpoint/2010/main" val="1125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</a:rPr>
              <a:t>портфолио по профессиям</a:t>
            </a:r>
            <a:endParaRPr lang="ru-RU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копирайтера</a:t>
            </a:r>
            <a:r>
              <a:rPr lang="ru-RU" dirty="0" smtClean="0"/>
              <a:t>: рекламные тексты, слоганы, названия </a:t>
            </a:r>
            <a:r>
              <a:rPr lang="ru-RU" dirty="0"/>
              <a:t>компаний и продуктов, которые предложил </a:t>
            </a:r>
            <a:r>
              <a:rPr lang="ru-RU" dirty="0" smtClean="0"/>
              <a:t>копирайтер</a:t>
            </a:r>
            <a:endParaRPr lang="ru-RU" dirty="0"/>
          </a:p>
          <a:p>
            <a:r>
              <a:rPr lang="ru-RU" b="1" dirty="0" smtClean="0"/>
              <a:t>фотографа</a:t>
            </a:r>
            <a:r>
              <a:rPr lang="ru-RU" dirty="0" smtClean="0"/>
              <a:t>: фотографии в разных </a:t>
            </a:r>
            <a:r>
              <a:rPr lang="ru-RU" dirty="0"/>
              <a:t>жанрах и работы, получившие призы на профессиональных </a:t>
            </a:r>
            <a:r>
              <a:rPr lang="ru-RU" dirty="0" smtClean="0"/>
              <a:t>конкурсах</a:t>
            </a:r>
            <a:endParaRPr lang="ru-RU" dirty="0"/>
          </a:p>
          <a:p>
            <a:r>
              <a:rPr lang="ru-RU" b="1" dirty="0"/>
              <a:t>п</a:t>
            </a:r>
            <a:r>
              <a:rPr lang="ru-RU" b="1" dirty="0" smtClean="0"/>
              <a:t>реподавателя: </a:t>
            </a:r>
            <a:r>
              <a:rPr lang="ru-RU" dirty="0" smtClean="0"/>
              <a:t>включает видео-вырезки с </a:t>
            </a:r>
            <a:r>
              <a:rPr lang="ru-RU" dirty="0"/>
              <a:t>мастер-классов, отзывы специалистов и слушателей, информацию о профессиональных наградах, достижениях, ученых званиях, научных </a:t>
            </a:r>
            <a:r>
              <a:rPr lang="ru-RU" dirty="0" smtClean="0"/>
              <a:t>публикациях</a:t>
            </a:r>
            <a:endParaRPr lang="ru-RU" dirty="0"/>
          </a:p>
          <a:p>
            <a:r>
              <a:rPr lang="ru-RU" b="1" dirty="0" smtClean="0"/>
              <a:t>дизайнера</a:t>
            </a:r>
            <a:r>
              <a:rPr lang="ru-RU" dirty="0" smtClean="0"/>
              <a:t>: работы по </a:t>
            </a:r>
            <a:r>
              <a:rPr lang="ru-RU" dirty="0"/>
              <a:t>каждому виду </a:t>
            </a:r>
            <a:r>
              <a:rPr lang="ru-RU" dirty="0" smtClean="0"/>
              <a:t>услуг</a:t>
            </a:r>
            <a:r>
              <a:rPr lang="ru-RU" dirty="0"/>
              <a:t> </a:t>
            </a:r>
            <a:r>
              <a:rPr lang="ru-RU" dirty="0" smtClean="0"/>
              <a:t>(дизайн </a:t>
            </a:r>
            <a:r>
              <a:rPr lang="ru-RU" dirty="0"/>
              <a:t>сайтов, создание </a:t>
            </a:r>
            <a:r>
              <a:rPr lang="ru-RU" dirty="0" err="1" smtClean="0"/>
              <a:t>брендбука</a:t>
            </a:r>
            <a:r>
              <a:rPr lang="ru-RU" dirty="0" smtClean="0"/>
              <a:t>, </a:t>
            </a:r>
            <a:r>
              <a:rPr lang="ru-RU" dirty="0"/>
              <a:t>дизайн наружной рекламы и </a:t>
            </a:r>
            <a:r>
              <a:rPr lang="ru-RU" dirty="0" smtClean="0"/>
              <a:t>др.)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cap="all" dirty="0" smtClean="0">
                <a:solidFill>
                  <a:schemeClr val="accent1">
                    <a:lumMod val="75000"/>
                  </a:schemeClr>
                </a:solidFill>
              </a:rPr>
              <a:t>С чего начать?</a:t>
            </a:r>
            <a:endParaRPr lang="ru-RU" sz="4400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Основа </a:t>
            </a:r>
            <a:r>
              <a:rPr lang="ru-RU" dirty="0" smtClean="0"/>
              <a:t>портфолио </a:t>
            </a:r>
            <a:r>
              <a:rPr lang="ru-RU" dirty="0"/>
              <a:t>– грамотная презентация </a:t>
            </a:r>
            <a:r>
              <a:rPr lang="ru-RU" dirty="0" smtClean="0"/>
              <a:t>специалиста</a:t>
            </a:r>
            <a:r>
              <a:rPr lang="ru-RU" dirty="0"/>
              <a:t> </a:t>
            </a:r>
            <a:r>
              <a:rPr lang="ru-RU" dirty="0" smtClean="0"/>
              <a:t>(чаще всего в </a:t>
            </a:r>
            <a:r>
              <a:rPr lang="ru-RU" dirty="0" err="1" smtClean="0"/>
              <a:t>Power</a:t>
            </a:r>
            <a:r>
              <a:rPr lang="ru-RU" dirty="0" smtClean="0"/>
              <a:t> </a:t>
            </a:r>
            <a:r>
              <a:rPr lang="ru-RU" dirty="0" err="1" smtClean="0"/>
              <a:t>Point</a:t>
            </a:r>
            <a:r>
              <a:rPr lang="ru-RU" dirty="0" smtClean="0"/>
              <a:t>) для показа своих сильных сторон. </a:t>
            </a:r>
          </a:p>
          <a:p>
            <a:pPr marL="0" indent="0">
              <a:buNone/>
            </a:pPr>
            <a:r>
              <a:rPr lang="ru-RU" dirty="0" smtClean="0"/>
              <a:t>Можно использовать: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рекомендательные письма от </a:t>
            </a:r>
            <a:r>
              <a:rPr lang="ru-RU" dirty="0"/>
              <a:t>предыдущих работодателей 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примеры </a:t>
            </a:r>
            <a:r>
              <a:rPr lang="ru-RU" dirty="0"/>
              <a:t>выполненных проектов с </a:t>
            </a:r>
            <a:r>
              <a:rPr lang="ru-RU" dirty="0" smtClean="0"/>
              <a:t>бизнес-планами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статистика </a:t>
            </a:r>
            <a:r>
              <a:rPr lang="ru-RU" dirty="0"/>
              <a:t>показателей, достигнутых за определенный </a:t>
            </a:r>
            <a:r>
              <a:rPr lang="ru-RU" dirty="0" smtClean="0"/>
              <a:t>период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i="1" dirty="0" smtClean="0"/>
              <a:t>*Портфолио </a:t>
            </a:r>
            <a:r>
              <a:rPr lang="ru-RU" i="1" dirty="0"/>
              <a:t>должно отображать не только </a:t>
            </a:r>
            <a:r>
              <a:rPr lang="ru-RU" i="1" dirty="0" smtClean="0"/>
              <a:t>успехи, </a:t>
            </a:r>
            <a:r>
              <a:rPr lang="ru-RU" i="1" dirty="0"/>
              <a:t>но и реализацию </a:t>
            </a:r>
            <a:r>
              <a:rPr lang="ru-RU" i="1" dirty="0" smtClean="0"/>
              <a:t>стандартных задач</a:t>
            </a:r>
            <a:endParaRPr lang="ru-RU" i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Задача</a:t>
            </a:r>
            <a:r>
              <a:rPr lang="ru-RU" dirty="0" smtClean="0"/>
              <a:t> </a:t>
            </a:r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портфолио </a:t>
            </a:r>
            <a:endParaRPr lang="ru-RU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Задача</a:t>
            </a:r>
            <a:r>
              <a:rPr lang="ru-RU" dirty="0" smtClean="0"/>
              <a:t> - доказать </a:t>
            </a:r>
            <a:r>
              <a:rPr lang="ru-RU" dirty="0"/>
              <a:t>потенциальному </a:t>
            </a:r>
            <a:r>
              <a:rPr lang="ru-RU" dirty="0" smtClean="0"/>
              <a:t>клиенту / заказчику / работодателю, </a:t>
            </a:r>
            <a:r>
              <a:rPr lang="ru-RU" dirty="0"/>
              <a:t>что без </a:t>
            </a:r>
            <a:r>
              <a:rPr lang="ru-RU" dirty="0" smtClean="0"/>
              <a:t>вас </a:t>
            </a:r>
            <a:r>
              <a:rPr lang="ru-RU" dirty="0"/>
              <a:t>ему не </a:t>
            </a:r>
            <a:r>
              <a:rPr lang="ru-RU" dirty="0" smtClean="0"/>
              <a:t>обойтись. </a:t>
            </a:r>
          </a:p>
          <a:p>
            <a:pPr marL="0" indent="0">
              <a:buNone/>
            </a:pPr>
            <a:r>
              <a:rPr lang="ru-RU" dirty="0" smtClean="0"/>
              <a:t>Показать преимущества </a:t>
            </a:r>
            <a:r>
              <a:rPr lang="ru-RU" dirty="0"/>
              <a:t>работы с в</a:t>
            </a:r>
            <a:r>
              <a:rPr lang="ru-RU" dirty="0" smtClean="0"/>
              <a:t>ами.</a:t>
            </a:r>
          </a:p>
          <a:p>
            <a:pPr marL="0" indent="0">
              <a:buNone/>
            </a:pPr>
            <a:r>
              <a:rPr lang="ru-RU" dirty="0" smtClean="0"/>
              <a:t>Акцентировать внимание на ваших </a:t>
            </a:r>
            <a:r>
              <a:rPr lang="ru-RU" dirty="0"/>
              <a:t>деловых принципах.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Собрать информацию в одном файле / папке:</a:t>
            </a:r>
            <a:endParaRPr lang="ru-RU" b="1" dirty="0"/>
          </a:p>
          <a:p>
            <a:r>
              <a:rPr lang="ru-RU" dirty="0" smtClean="0"/>
              <a:t>ФИО </a:t>
            </a:r>
            <a:endParaRPr lang="ru-RU" dirty="0"/>
          </a:p>
          <a:p>
            <a:r>
              <a:rPr lang="ru-RU" dirty="0"/>
              <a:t>образование, курсы повышения </a:t>
            </a:r>
            <a:r>
              <a:rPr lang="ru-RU" dirty="0" smtClean="0"/>
              <a:t>квалификации </a:t>
            </a:r>
            <a:endParaRPr lang="ru-RU" dirty="0"/>
          </a:p>
          <a:p>
            <a:r>
              <a:rPr lang="ru-RU" dirty="0"/>
              <a:t>список сертификатов, грамот, профессиональных </a:t>
            </a:r>
            <a:r>
              <a:rPr lang="ru-RU" dirty="0" smtClean="0"/>
              <a:t>наград </a:t>
            </a:r>
            <a:endParaRPr lang="ru-RU" dirty="0"/>
          </a:p>
          <a:p>
            <a:r>
              <a:rPr lang="ru-RU" dirty="0"/>
              <a:t>список наиболее значимых </a:t>
            </a:r>
            <a:r>
              <a:rPr lang="ru-RU" dirty="0" smtClean="0"/>
              <a:t>проектов</a:t>
            </a:r>
          </a:p>
          <a:p>
            <a:r>
              <a:rPr lang="ru-RU" dirty="0" smtClean="0"/>
              <a:t>список </a:t>
            </a:r>
            <a:r>
              <a:rPr lang="ru-RU" dirty="0"/>
              <a:t>предыдущих мест </a:t>
            </a:r>
            <a:r>
              <a:rPr lang="ru-RU" dirty="0" smtClean="0"/>
              <a:t>работы </a:t>
            </a:r>
            <a:endParaRPr lang="ru-RU" dirty="0"/>
          </a:p>
          <a:p>
            <a:r>
              <a:rPr lang="ru-RU" dirty="0"/>
              <a:t>информация о текущей должности, </a:t>
            </a:r>
            <a:r>
              <a:rPr lang="ru-RU" dirty="0" smtClean="0"/>
              <a:t>достижениях</a:t>
            </a:r>
            <a:endParaRPr lang="ru-RU" dirty="0"/>
          </a:p>
          <a:p>
            <a:r>
              <a:rPr lang="ru-RU" dirty="0"/>
              <a:t>список конкурентных </a:t>
            </a:r>
            <a:r>
              <a:rPr lang="ru-RU" dirty="0" smtClean="0"/>
              <a:t>преимуществ (Вы </a:t>
            </a:r>
            <a:r>
              <a:rPr lang="ru-RU" dirty="0"/>
              <a:t>предлагаете высокий уровень сервиса, работаете по выходным, можете выйти на связь во внерабочее время, сдаете проекты без </a:t>
            </a:r>
            <a:r>
              <a:rPr lang="ru-RU" dirty="0" smtClean="0"/>
              <a:t>задержек) </a:t>
            </a:r>
            <a:endParaRPr lang="ru-RU" dirty="0"/>
          </a:p>
          <a:p>
            <a:r>
              <a:rPr lang="ru-RU" dirty="0"/>
              <a:t>список программ, которыми </a:t>
            </a:r>
            <a:r>
              <a:rPr lang="ru-RU" dirty="0" smtClean="0"/>
              <a:t>владеете</a:t>
            </a:r>
            <a:endParaRPr lang="ru-RU" dirty="0"/>
          </a:p>
          <a:p>
            <a:r>
              <a:rPr lang="ru-RU" dirty="0"/>
              <a:t>контактная информация, адрес личного сайта или ссылка на электронное </a:t>
            </a:r>
            <a:r>
              <a:rPr lang="ru-RU" dirty="0" smtClean="0"/>
              <a:t>портфолио</a:t>
            </a:r>
            <a:endParaRPr lang="ru-RU" dirty="0"/>
          </a:p>
          <a:p>
            <a:r>
              <a:rPr lang="ru-RU" dirty="0"/>
              <a:t>примеры выполненных работ по каждой предлагаемой </a:t>
            </a:r>
            <a:r>
              <a:rPr lang="ru-RU" dirty="0" smtClean="0"/>
              <a:t>услуге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6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Полезные советы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600" dirty="0"/>
              <a:t>Понятно</a:t>
            </a:r>
            <a:r>
              <a:rPr lang="ru-RU" sz="2600" dirty="0"/>
              <a:t>, что невозможно создавать шедевры постоянно, именно поэтому в портфолио стоит включать и средние работы.</a:t>
            </a:r>
          </a:p>
          <a:p>
            <a:r>
              <a:rPr lang="ru-RU" sz="2600" dirty="0"/>
              <a:t>Не </a:t>
            </a:r>
            <a:r>
              <a:rPr lang="ru-RU" sz="2600" dirty="0"/>
              <a:t>стремитесь снижать </a:t>
            </a:r>
            <a:r>
              <a:rPr lang="ru-RU" sz="2600" dirty="0"/>
              <a:t>расценки. Работайте </a:t>
            </a:r>
            <a:r>
              <a:rPr lang="ru-RU" sz="2600" dirty="0"/>
              <a:t>только с теми людьми, которые ценят </a:t>
            </a:r>
            <a:r>
              <a:rPr lang="ru-RU" sz="2600" dirty="0"/>
              <a:t>ваш </a:t>
            </a:r>
            <a:r>
              <a:rPr lang="ru-RU" sz="2600" dirty="0"/>
              <a:t>труд и готовы за него хорошо платить.</a:t>
            </a:r>
          </a:p>
          <a:p>
            <a:r>
              <a:rPr lang="ru-RU" sz="2600" dirty="0"/>
              <a:t>Не стремитесь взять любой </a:t>
            </a:r>
            <a:r>
              <a:rPr lang="ru-RU" sz="2600" dirty="0"/>
              <a:t>заказ на рынке </a:t>
            </a:r>
            <a:r>
              <a:rPr lang="ru-RU" sz="2600" dirty="0" err="1"/>
              <a:t>фриланса</a:t>
            </a:r>
            <a:r>
              <a:rPr lang="ru-RU" sz="2600" dirty="0"/>
              <a:t>. </a:t>
            </a:r>
            <a:r>
              <a:rPr lang="ru-RU" sz="2600" dirty="0"/>
              <a:t>Не каждый человек, который обратится за </a:t>
            </a:r>
            <a:r>
              <a:rPr lang="ru-RU" sz="2600" dirty="0" smtClean="0"/>
              <a:t>вашими </a:t>
            </a:r>
            <a:r>
              <a:rPr lang="ru-RU" sz="2600" dirty="0"/>
              <a:t>услугами, является </a:t>
            </a:r>
            <a:r>
              <a:rPr lang="ru-RU" sz="2600" dirty="0" smtClean="0"/>
              <a:t>вашим </a:t>
            </a:r>
            <a:r>
              <a:rPr lang="ru-RU" sz="2600" dirty="0"/>
              <a:t>клиентом</a:t>
            </a:r>
            <a:r>
              <a:rPr lang="ru-RU" sz="2600" dirty="0"/>
              <a:t>. </a:t>
            </a:r>
            <a:r>
              <a:rPr lang="ru-RU" sz="2600" dirty="0"/>
              <a:t>Работайте только с теми клиентами, которые принимают Ваши условия работы. Снижая цены, </a:t>
            </a:r>
            <a:r>
              <a:rPr lang="ru-RU" sz="2600" dirty="0"/>
              <a:t>вы лишаете </a:t>
            </a:r>
            <a:r>
              <a:rPr lang="ru-RU" sz="2600" dirty="0"/>
              <a:t>себя мотивации работать качественно, </a:t>
            </a:r>
            <a:r>
              <a:rPr lang="ru-RU" sz="2600" dirty="0"/>
              <a:t>уменьшаете ваш </a:t>
            </a:r>
            <a:r>
              <a:rPr lang="ru-RU" sz="2600" dirty="0"/>
              <a:t>заработок и способность оплачивать собственное обучение, повышение квалификации, покупку необходимых программ и многое другое. </a:t>
            </a:r>
          </a:p>
          <a:p>
            <a:r>
              <a:rPr lang="ru-RU" sz="2600" dirty="0"/>
              <a:t>Взяв на себя определенные обязательства, всегда исполняйте их. Будьте человеком </a:t>
            </a:r>
            <a:r>
              <a:rPr lang="ru-RU" sz="2600" dirty="0"/>
              <a:t>слова.</a:t>
            </a:r>
            <a:endParaRPr lang="ru-RU" sz="2600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Пример </a:t>
            </a:r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Портфолио </a:t>
            </a:r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копирайтера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Копирайтер должен </a:t>
            </a:r>
            <a:r>
              <a:rPr lang="ru-RU" dirty="0"/>
              <a:t>включить все виды своих работ, чтобы наиболее полно проиллюстрировать свои разноплановые возможности:</a:t>
            </a:r>
          </a:p>
          <a:p>
            <a:r>
              <a:rPr lang="ru-RU" dirty="0"/>
              <a:t>обязательно </a:t>
            </a:r>
            <a:r>
              <a:rPr lang="ru-RU" dirty="0" smtClean="0"/>
              <a:t>примеры </a:t>
            </a:r>
            <a:r>
              <a:rPr lang="ru-RU" dirty="0"/>
              <a:t>статей на популярные </a:t>
            </a:r>
            <a:r>
              <a:rPr lang="ru-RU" dirty="0" smtClean="0"/>
              <a:t>темы</a:t>
            </a:r>
            <a:endParaRPr lang="ru-RU" dirty="0"/>
          </a:p>
          <a:p>
            <a:r>
              <a:rPr lang="ru-RU" dirty="0" smtClean="0"/>
              <a:t>статей</a:t>
            </a:r>
            <a:r>
              <a:rPr lang="ru-RU" dirty="0"/>
              <a:t>, которые </a:t>
            </a:r>
            <a:r>
              <a:rPr lang="ru-RU" dirty="0" smtClean="0"/>
              <a:t>писал </a:t>
            </a:r>
            <a:r>
              <a:rPr lang="ru-RU" dirty="0"/>
              <a:t>на главную страницу сайта – с броскими заголовками, привлекающим клиентов </a:t>
            </a:r>
            <a:r>
              <a:rPr lang="ru-RU" dirty="0" smtClean="0"/>
              <a:t>текстом</a:t>
            </a:r>
            <a:endParaRPr lang="ru-RU" dirty="0"/>
          </a:p>
          <a:p>
            <a:r>
              <a:rPr lang="ru-RU" dirty="0"/>
              <a:t>с</a:t>
            </a:r>
            <a:r>
              <a:rPr lang="ru-RU" dirty="0" smtClean="0"/>
              <a:t>татей о компании, </a:t>
            </a:r>
            <a:r>
              <a:rPr lang="ru-RU" dirty="0"/>
              <a:t>где </a:t>
            </a:r>
            <a:r>
              <a:rPr lang="ru-RU" dirty="0" smtClean="0"/>
              <a:t>удалось </a:t>
            </a:r>
            <a:r>
              <a:rPr lang="ru-RU" dirty="0"/>
              <a:t>представить заказчика в выгодном свете, описать его преимущества и качество </a:t>
            </a:r>
            <a:r>
              <a:rPr lang="ru-RU" dirty="0" smtClean="0"/>
              <a:t>услуг</a:t>
            </a:r>
            <a:endParaRPr lang="ru-RU" dirty="0"/>
          </a:p>
          <a:p>
            <a:r>
              <a:rPr lang="ru-RU" dirty="0"/>
              <a:t>рекламные и продающие тексты в </a:t>
            </a:r>
            <a:r>
              <a:rPr lang="ru-RU" dirty="0" smtClean="0"/>
              <a:t>презентации обязательны</a:t>
            </a:r>
            <a:endParaRPr lang="ru-RU" dirty="0"/>
          </a:p>
          <a:p>
            <a:r>
              <a:rPr lang="ru-RU" dirty="0" smtClean="0"/>
              <a:t>пример </a:t>
            </a:r>
            <a:r>
              <a:rPr lang="ru-RU" dirty="0"/>
              <a:t>(лучше 2—3) текста с описанием товаров разных сегментов </a:t>
            </a:r>
            <a:r>
              <a:rPr lang="ru-RU" dirty="0" smtClean="0"/>
              <a:t>рынка</a:t>
            </a:r>
            <a:endParaRPr lang="ru-RU" dirty="0"/>
          </a:p>
          <a:p>
            <a:r>
              <a:rPr lang="ru-RU" dirty="0"/>
              <a:t>интересное коммерческое </a:t>
            </a:r>
            <a:r>
              <a:rPr lang="ru-RU" dirty="0" smtClean="0"/>
              <a:t>предложение</a:t>
            </a:r>
            <a:endParaRPr lang="ru-RU" dirty="0"/>
          </a:p>
          <a:p>
            <a:r>
              <a:rPr lang="ru-RU" dirty="0"/>
              <a:t>письма для </a:t>
            </a:r>
            <a:r>
              <a:rPr lang="ru-RU" dirty="0" err="1" smtClean="0"/>
              <a:t>email</a:t>
            </a:r>
            <a:r>
              <a:rPr lang="ru-RU" dirty="0" smtClean="0"/>
              <a:t> </a:t>
            </a:r>
            <a:r>
              <a:rPr lang="ru-RU" dirty="0"/>
              <a:t>рассылки </a:t>
            </a:r>
            <a:endParaRPr lang="ru-RU" dirty="0" smtClean="0"/>
          </a:p>
          <a:p>
            <a:r>
              <a:rPr lang="ru-RU" dirty="0" smtClean="0"/>
              <a:t>пресс-релизы в СМИ</a:t>
            </a:r>
            <a:endParaRPr lang="ru-RU" dirty="0"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</a:rPr>
              <a:t>Пример портфолио </a:t>
            </a:r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студента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Портфолио </a:t>
            </a:r>
            <a:r>
              <a:rPr lang="ru-RU" dirty="0"/>
              <a:t>оформляют в деловом стиле, </a:t>
            </a:r>
            <a:r>
              <a:rPr lang="ru-RU" dirty="0" smtClean="0"/>
              <a:t>необходимо указать</a:t>
            </a:r>
            <a:r>
              <a:rPr lang="ru-RU" dirty="0"/>
              <a:t>:</a:t>
            </a:r>
          </a:p>
          <a:p>
            <a:r>
              <a:rPr lang="ru-RU" dirty="0"/>
              <a:t>на титульном листе </a:t>
            </a:r>
            <a:r>
              <a:rPr lang="ru-RU" dirty="0" smtClean="0"/>
              <a:t>–анкетные </a:t>
            </a:r>
            <a:r>
              <a:rPr lang="ru-RU" dirty="0"/>
              <a:t>данные, название учебного </a:t>
            </a:r>
            <a:r>
              <a:rPr lang="ru-RU" dirty="0" smtClean="0"/>
              <a:t>заведения</a:t>
            </a:r>
            <a:endParaRPr lang="ru-RU" dirty="0"/>
          </a:p>
          <a:p>
            <a:r>
              <a:rPr lang="ru-RU" dirty="0"/>
              <a:t>какие выполнялись курсовые, исследовательские </a:t>
            </a:r>
            <a:r>
              <a:rPr lang="ru-RU" dirty="0" smtClean="0"/>
              <a:t>работы</a:t>
            </a:r>
            <a:endParaRPr lang="ru-RU" dirty="0"/>
          </a:p>
          <a:p>
            <a:r>
              <a:rPr lang="ru-RU" dirty="0"/>
              <a:t>перечень достижений за время учебы, </a:t>
            </a:r>
            <a:r>
              <a:rPr lang="ru-RU" dirty="0" smtClean="0"/>
              <a:t>приложить подтверждения - заверенные </a:t>
            </a:r>
            <a:r>
              <a:rPr lang="ru-RU" dirty="0"/>
              <a:t>копии </a:t>
            </a:r>
            <a:r>
              <a:rPr lang="ru-RU" dirty="0" smtClean="0"/>
              <a:t>документов</a:t>
            </a:r>
          </a:p>
          <a:p>
            <a:r>
              <a:rPr lang="ru-RU" dirty="0" smtClean="0"/>
              <a:t>уровень знаний</a:t>
            </a:r>
            <a:endParaRPr lang="ru-RU" dirty="0"/>
          </a:p>
          <a:p>
            <a:r>
              <a:rPr lang="ru-RU" dirty="0" smtClean="0"/>
              <a:t>профессиональные </a:t>
            </a:r>
            <a:r>
              <a:rPr lang="ru-RU" dirty="0"/>
              <a:t>навыки и </a:t>
            </a:r>
            <a:r>
              <a:rPr lang="ru-RU" dirty="0" smtClean="0"/>
              <a:t>умения</a:t>
            </a:r>
            <a:r>
              <a:rPr lang="ru-RU" dirty="0"/>
              <a:t> </a:t>
            </a:r>
            <a:r>
              <a:rPr lang="ru-RU" dirty="0" smtClean="0"/>
              <a:t>(на семинарах, </a:t>
            </a:r>
            <a:r>
              <a:rPr lang="ru-RU" dirty="0"/>
              <a:t>при написании </a:t>
            </a:r>
            <a:r>
              <a:rPr lang="ru-RU" dirty="0" smtClean="0"/>
              <a:t>рефератов, курсовых работ </a:t>
            </a:r>
            <a:r>
              <a:rPr lang="ru-RU" dirty="0"/>
              <a:t>и т.п</a:t>
            </a:r>
            <a:r>
              <a:rPr lang="ru-RU" dirty="0" smtClean="0"/>
              <a:t>.)</a:t>
            </a:r>
            <a:endParaRPr lang="ru-RU" dirty="0"/>
          </a:p>
          <a:p>
            <a:r>
              <a:rPr lang="ru-RU" dirty="0" smtClean="0"/>
              <a:t>участие во </a:t>
            </a:r>
            <a:r>
              <a:rPr lang="ru-RU" dirty="0" err="1" smtClean="0"/>
              <a:t>внеучебной</a:t>
            </a:r>
            <a:r>
              <a:rPr lang="ru-RU" dirty="0" smtClean="0"/>
              <a:t> </a:t>
            </a:r>
            <a:r>
              <a:rPr lang="ru-RU" dirty="0"/>
              <a:t>деятельности </a:t>
            </a:r>
            <a:r>
              <a:rPr lang="ru-RU" dirty="0" smtClean="0"/>
              <a:t>вуза</a:t>
            </a:r>
            <a:endParaRPr lang="ru-RU" dirty="0"/>
          </a:p>
          <a:p>
            <a:r>
              <a:rPr lang="ru-RU" dirty="0"/>
              <a:t>отзывы и рецензии </a:t>
            </a:r>
            <a:r>
              <a:rPr lang="ru-RU" dirty="0" smtClean="0"/>
              <a:t>педагогов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Что такое презентация?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 smtClean="0"/>
              <a:t>Презентация</a:t>
            </a:r>
            <a:r>
              <a:rPr lang="ru-RU" dirty="0" smtClean="0"/>
              <a:t>   </a:t>
            </a:r>
            <a:r>
              <a:rPr lang="ru-RU" dirty="0"/>
              <a:t>–  от   слова   </a:t>
            </a:r>
            <a:r>
              <a:rPr lang="ru-RU" dirty="0" smtClean="0"/>
              <a:t>презент (подарок), т.е. публичное  </a:t>
            </a:r>
            <a:r>
              <a:rPr lang="ru-RU" dirty="0"/>
              <a:t>представление  </a:t>
            </a:r>
            <a:r>
              <a:rPr lang="ru-RU" dirty="0" smtClean="0"/>
              <a:t>чего-либо нового.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b="1" dirty="0"/>
              <a:t>Хорошая  </a:t>
            </a:r>
            <a:r>
              <a:rPr lang="ru-RU" b="1" dirty="0" smtClean="0"/>
              <a:t>презентация </a:t>
            </a:r>
            <a:r>
              <a:rPr lang="ru-RU" dirty="0" smtClean="0"/>
              <a:t>– баланс  </a:t>
            </a:r>
            <a:r>
              <a:rPr lang="ru-RU" dirty="0"/>
              <a:t>между  </a:t>
            </a:r>
            <a:r>
              <a:rPr lang="ru-RU" dirty="0" smtClean="0"/>
              <a:t>направленностью </a:t>
            </a:r>
            <a:r>
              <a:rPr lang="ru-RU" dirty="0"/>
              <a:t>на  </a:t>
            </a:r>
            <a:r>
              <a:rPr lang="ru-RU" dirty="0" smtClean="0"/>
              <a:t>информирование </a:t>
            </a:r>
            <a:r>
              <a:rPr lang="ru-RU" dirty="0"/>
              <a:t>и </a:t>
            </a:r>
            <a:r>
              <a:rPr lang="ru-RU" dirty="0" smtClean="0"/>
              <a:t>на </a:t>
            </a:r>
            <a:r>
              <a:rPr lang="ru-RU" dirty="0"/>
              <a:t>вызов желаемых поведенческих реакций. </a:t>
            </a: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b="1" dirty="0" smtClean="0"/>
              <a:t>Целью</a:t>
            </a:r>
            <a:r>
              <a:rPr lang="ru-RU" dirty="0" smtClean="0"/>
              <a:t>  </a:t>
            </a:r>
            <a:r>
              <a:rPr lang="ru-RU" dirty="0"/>
              <a:t>презентации  является  влияние  на  поведение  </a:t>
            </a:r>
            <a:r>
              <a:rPr lang="ru-RU" dirty="0" smtClean="0"/>
              <a:t>слушателей.</a:t>
            </a: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3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Виды презентаций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Торговые (</a:t>
            </a:r>
            <a:r>
              <a:rPr lang="ru-RU" dirty="0" smtClean="0"/>
              <a:t>мобильные, мультимедийные</a:t>
            </a:r>
            <a:r>
              <a:rPr lang="ru-RU" dirty="0" smtClean="0"/>
              <a:t>)   презентации</a:t>
            </a:r>
          </a:p>
          <a:p>
            <a:pPr marL="68580" indent="0">
              <a:buNone/>
            </a:pPr>
            <a:endParaRPr lang="ru-RU" dirty="0" smtClean="0"/>
          </a:p>
          <a:p>
            <a:r>
              <a:rPr lang="ru-RU" dirty="0" smtClean="0"/>
              <a:t>Маркетинговые  презентации (содержащие  </a:t>
            </a:r>
            <a:r>
              <a:rPr lang="ru-RU" dirty="0"/>
              <a:t>основные  сведения  о  </a:t>
            </a:r>
            <a:r>
              <a:rPr lang="ru-RU" dirty="0" smtClean="0"/>
              <a:t>приоритетных направлениях деятельности компании и продукции)</a:t>
            </a:r>
          </a:p>
          <a:p>
            <a:pPr marL="68580" indent="0">
              <a:buNone/>
            </a:pPr>
            <a:endParaRPr lang="ru-RU" dirty="0" smtClean="0"/>
          </a:p>
          <a:p>
            <a:r>
              <a:rPr lang="ru-RU" dirty="0" smtClean="0"/>
              <a:t>Обучающие </a:t>
            </a:r>
            <a:r>
              <a:rPr lang="ru-RU" dirty="0"/>
              <a:t>презентации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Бизнес презентация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28" y="2276872"/>
            <a:ext cx="5502686" cy="413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Структура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ru-RU" dirty="0" smtClean="0"/>
              <a:t>Самонастройка 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 smtClean="0"/>
              <a:t>Кто эти люди? 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 smtClean="0"/>
              <a:t>Когда? </a:t>
            </a:r>
            <a:endParaRPr lang="ru-RU" dirty="0"/>
          </a:p>
          <a:p>
            <a:pPr marL="525780" indent="-457200">
              <a:buFont typeface="+mj-lt"/>
              <a:buAutoNum type="arabicPeriod"/>
            </a:pPr>
            <a:r>
              <a:rPr lang="ru-RU" dirty="0" smtClean="0"/>
              <a:t>Цель 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 smtClean="0"/>
              <a:t>Как выступать? (креативное решение)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 smtClean="0"/>
              <a:t>План презентации из 7 пунктов </a:t>
            </a:r>
            <a:endParaRPr lang="ru-RU" dirty="0"/>
          </a:p>
          <a:p>
            <a:pPr marL="525780" indent="-457200">
              <a:buFont typeface="+mj-lt"/>
              <a:buAutoNum type="arabicPeriod"/>
            </a:pPr>
            <a:r>
              <a:rPr lang="ru-RU" dirty="0" smtClean="0"/>
              <a:t>«Прогон» - Коррекция – «Прогон» - Генеральная репетиция (с видеокамерой для придания уверенности самому себе)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 smtClean="0"/>
              <a:t>Отдых (высыпаемся перед выступлением)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Что мы сегодня узнаем?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ц</a:t>
            </a:r>
            <a:r>
              <a:rPr lang="ru-RU" dirty="0" smtClean="0"/>
              <a:t>ель </a:t>
            </a:r>
            <a:r>
              <a:rPr lang="ru-RU" dirty="0"/>
              <a:t>портфолио</a:t>
            </a:r>
          </a:p>
          <a:p>
            <a:r>
              <a:rPr lang="ru-RU" dirty="0"/>
              <a:t>в</a:t>
            </a:r>
            <a:r>
              <a:rPr lang="ru-RU" dirty="0" smtClean="0"/>
              <a:t>иды </a:t>
            </a:r>
            <a:r>
              <a:rPr lang="ru-RU" dirty="0"/>
              <a:t>портфолио </a:t>
            </a:r>
            <a:endParaRPr lang="ru-RU" dirty="0"/>
          </a:p>
          <a:p>
            <a:r>
              <a:rPr lang="ru-RU" dirty="0"/>
              <a:t>портфолио по </a:t>
            </a:r>
            <a:r>
              <a:rPr lang="ru-RU" dirty="0"/>
              <a:t>профессиям</a:t>
            </a:r>
          </a:p>
          <a:p>
            <a:r>
              <a:rPr lang="ru-RU" dirty="0" smtClean="0"/>
              <a:t>примеры </a:t>
            </a:r>
            <a:r>
              <a:rPr lang="ru-RU" dirty="0"/>
              <a:t>портфолио</a:t>
            </a:r>
          </a:p>
          <a:p>
            <a:r>
              <a:rPr lang="ru-RU" dirty="0"/>
              <a:t>ч</a:t>
            </a:r>
            <a:r>
              <a:rPr lang="ru-RU" dirty="0" smtClean="0"/>
              <a:t>то </a:t>
            </a:r>
            <a:r>
              <a:rPr lang="ru-RU" dirty="0"/>
              <a:t>такое презентация</a:t>
            </a:r>
            <a:r>
              <a:rPr lang="ru-RU" dirty="0"/>
              <a:t>?</a:t>
            </a:r>
          </a:p>
          <a:p>
            <a:r>
              <a:rPr lang="ru-RU" dirty="0" smtClean="0"/>
              <a:t>виды </a:t>
            </a:r>
            <a:r>
              <a:rPr lang="ru-RU" dirty="0"/>
              <a:t>и структура презентаций </a:t>
            </a:r>
          </a:p>
          <a:p>
            <a:r>
              <a:rPr lang="ru-RU" dirty="0"/>
              <a:t>п</a:t>
            </a:r>
            <a:r>
              <a:rPr lang="ru-RU" dirty="0" smtClean="0"/>
              <a:t>олезные </a:t>
            </a:r>
            <a:r>
              <a:rPr lang="ru-RU" dirty="0"/>
              <a:t>советы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Время презентации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Цикл человеческого внимания 20 минут</a:t>
            </a:r>
          </a:p>
          <a:p>
            <a:r>
              <a:rPr lang="ru-RU" dirty="0" smtClean="0"/>
              <a:t>Люди готовы кредитовать вас своим вниманием, но не долго и при условии того, что интересно</a:t>
            </a:r>
          </a:p>
          <a:p>
            <a:r>
              <a:rPr lang="ru-RU" dirty="0" smtClean="0"/>
              <a:t>Оптимальное выступление 6 минут по Рону </a:t>
            </a:r>
            <a:r>
              <a:rPr lang="ru-RU" dirty="0" err="1" smtClean="0"/>
              <a:t>Хоффу</a:t>
            </a:r>
            <a:r>
              <a:rPr lang="ru-RU" dirty="0" smtClean="0"/>
              <a:t>, который научно доказывает сколько минут человек готов  слушать 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Выступающий и аудитория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84" y="2376488"/>
            <a:ext cx="3481466" cy="256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501317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Говорим на «одном» языке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Самопрезентация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Первое впечатление  </a:t>
            </a:r>
          </a:p>
          <a:p>
            <a:r>
              <a:rPr lang="ru-RU" dirty="0" smtClean="0"/>
              <a:t>Внешний вид (ориентируемся на аудиторию)</a:t>
            </a:r>
          </a:p>
          <a:p>
            <a:r>
              <a:rPr lang="ru-RU" dirty="0" smtClean="0"/>
              <a:t>Невербальное общение </a:t>
            </a:r>
            <a:endParaRPr lang="ru-RU" dirty="0"/>
          </a:p>
          <a:p>
            <a:r>
              <a:rPr lang="ru-RU" dirty="0" smtClean="0"/>
              <a:t>Публичное выступление - это испытание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Правило «трёх»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Прорекламируй себя - прорекламируй свою компанию - прорекламируй товар </a:t>
            </a:r>
          </a:p>
          <a:p>
            <a:r>
              <a:rPr lang="ru-RU" dirty="0" smtClean="0"/>
              <a:t>Не больше трёх шрифтов</a:t>
            </a:r>
          </a:p>
          <a:p>
            <a:r>
              <a:rPr lang="ru-RU" dirty="0" smtClean="0"/>
              <a:t>Не больше трёх цветовых оттенков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Невербальное общение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60168"/>
          </a:xfrm>
        </p:spPr>
        <p:txBody>
          <a:bodyPr/>
          <a:lstStyle/>
          <a:p>
            <a:r>
              <a:rPr lang="ru-RU" dirty="0" smtClean="0"/>
              <a:t>Общение по телефону </a:t>
            </a:r>
          </a:p>
          <a:p>
            <a:r>
              <a:rPr lang="ru-RU" dirty="0" smtClean="0"/>
              <a:t>Первое </a:t>
            </a:r>
            <a:r>
              <a:rPr lang="ru-RU" dirty="0" smtClean="0"/>
              <a:t>впечатление самое важное, другого шанса не будет  </a:t>
            </a:r>
            <a:endParaRPr lang="ru-RU" dirty="0"/>
          </a:p>
          <a:p>
            <a:r>
              <a:rPr lang="ru-RU" dirty="0"/>
              <a:t>Внешний вид с</a:t>
            </a:r>
            <a:r>
              <a:rPr lang="ru-RU" dirty="0" smtClean="0"/>
              <a:t> ориентиром </a:t>
            </a:r>
            <a:r>
              <a:rPr lang="ru-RU" dirty="0"/>
              <a:t>на </a:t>
            </a:r>
            <a:r>
              <a:rPr lang="ru-RU" dirty="0" smtClean="0"/>
              <a:t>компанию (Яндекс или </a:t>
            </a:r>
            <a:r>
              <a:rPr lang="ru-RU" dirty="0" err="1" smtClean="0"/>
              <a:t>Финуниверситет</a:t>
            </a:r>
            <a:r>
              <a:rPr lang="ru-RU" dirty="0"/>
              <a:t>)</a:t>
            </a:r>
          </a:p>
          <a:p>
            <a:r>
              <a:rPr lang="ru-RU" dirty="0" smtClean="0"/>
              <a:t>Общение жестами</a:t>
            </a:r>
            <a:endParaRPr lang="ru-RU" dirty="0"/>
          </a:p>
          <a:p>
            <a:r>
              <a:rPr lang="ru-RU" dirty="0" smtClean="0"/>
              <a:t>Испытание на «прочность» (рукопожатие, предложение выбрать самостоятельно место, показ предприятия для проверки вашего поведения с коллективом и т.д.)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9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Рекомендация</a:t>
            </a:r>
            <a:endParaRPr lang="ru-RU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291264" cy="4718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Соискатель должен думать о том, что информация в социальных сетях просматривается </a:t>
            </a:r>
            <a:r>
              <a:rPr lang="en-US" sz="2400" dirty="0"/>
              <a:t>HR</a:t>
            </a:r>
            <a:r>
              <a:rPr lang="ru-RU" sz="2400" dirty="0"/>
              <a:t>-сотрудниками и специальными службами </a:t>
            </a:r>
            <a:r>
              <a:rPr lang="ru-RU" sz="2400" dirty="0"/>
              <a:t>безопасности.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Помните, </a:t>
            </a:r>
            <a:r>
              <a:rPr lang="ru-RU" sz="2400" dirty="0"/>
              <a:t>что открытые публикации в</a:t>
            </a:r>
            <a:r>
              <a:rPr lang="ru-RU" sz="2400" dirty="0"/>
              <a:t> </a:t>
            </a:r>
            <a:r>
              <a:rPr lang="en-US" sz="2400" dirty="0"/>
              <a:t>Instagram</a:t>
            </a:r>
            <a:r>
              <a:rPr lang="ru-RU" sz="2400" dirty="0"/>
              <a:t> или </a:t>
            </a:r>
            <a:r>
              <a:rPr lang="en-US" sz="2400" dirty="0"/>
              <a:t>t</a:t>
            </a:r>
            <a:r>
              <a:rPr lang="ru-RU" sz="2400" dirty="0" err="1"/>
              <a:t>witter</a:t>
            </a:r>
            <a:r>
              <a:rPr lang="ru-RU" sz="2400" dirty="0"/>
              <a:t> помогут </a:t>
            </a:r>
            <a:r>
              <a:rPr lang="ru-RU" sz="2400" dirty="0"/>
              <a:t>узнать </a:t>
            </a:r>
            <a:r>
              <a:rPr lang="ru-RU" sz="2400" dirty="0"/>
              <a:t>о вас больше, чем вы того желаете</a:t>
            </a:r>
            <a:r>
              <a:rPr lang="ru-RU" sz="2400" dirty="0" smtClean="0"/>
              <a:t>. В том числе и мошенникам…</a:t>
            </a:r>
            <a:endParaRPr lang="ru-RU" sz="2400" dirty="0"/>
          </a:p>
          <a:p>
            <a:endParaRPr lang="ru-RU" sz="2400" dirty="0"/>
          </a:p>
          <a:p>
            <a:pPr marL="0" indent="0">
              <a:buNone/>
            </a:pPr>
            <a:r>
              <a:rPr lang="ru-RU" sz="1800" i="1" dirty="0" smtClean="0"/>
              <a:t>* Самые </a:t>
            </a:r>
            <a:r>
              <a:rPr lang="ru-RU" sz="1800" i="1" dirty="0"/>
              <a:t>популярные в России </a:t>
            </a:r>
            <a:r>
              <a:rPr lang="en-US" sz="1800" i="1" dirty="0" err="1"/>
              <a:t>facebook</a:t>
            </a:r>
            <a:r>
              <a:rPr lang="ru-RU" sz="1800" i="1" dirty="0"/>
              <a:t>, </a:t>
            </a:r>
            <a:r>
              <a:rPr lang="en-US" sz="1800" i="1" dirty="0"/>
              <a:t>YouTube</a:t>
            </a:r>
            <a:r>
              <a:rPr lang="ru-RU" sz="1800" i="1" dirty="0"/>
              <a:t>, </a:t>
            </a:r>
            <a:r>
              <a:rPr lang="ru-RU" sz="1800" i="1" dirty="0" err="1" smtClean="0"/>
              <a:t>ВКонтакте</a:t>
            </a:r>
            <a:r>
              <a:rPr lang="ru-RU" sz="1800" i="1" dirty="0" smtClean="0"/>
              <a:t> по </a:t>
            </a:r>
            <a:r>
              <a:rPr lang="ru-RU" sz="1800" i="1" dirty="0"/>
              <a:t>данным статьи: </a:t>
            </a:r>
            <a:endParaRPr lang="ru-RU" sz="1800" i="1" dirty="0" smtClean="0"/>
          </a:p>
          <a:p>
            <a:pPr marL="0" indent="0">
              <a:buNone/>
            </a:pPr>
            <a:r>
              <a:rPr lang="ru-RU" sz="1800" i="1" dirty="0" smtClean="0"/>
              <a:t>Жильцова </a:t>
            </a:r>
            <a:r>
              <a:rPr lang="ru-RU" sz="1800" i="1" dirty="0"/>
              <a:t>О. </a:t>
            </a:r>
            <a:r>
              <a:rPr lang="ru-RU" sz="1800" i="1" dirty="0"/>
              <a:t>Н. Исследование потенциала социальных сетей для малого бизнеса // Маркетинг и логистика. – 2017. – №4 (12). – с. </a:t>
            </a:r>
            <a:r>
              <a:rPr lang="ru-RU" sz="1800" i="1" dirty="0"/>
              <a:t>27-33. </a:t>
            </a:r>
            <a:r>
              <a:rPr lang="ru-RU" sz="1800" i="1" dirty="0"/>
              <a:t>Доступ по ссылке: </a:t>
            </a:r>
            <a:r>
              <a:rPr lang="en-US" sz="1800" i="1" dirty="0" smtClean="0">
                <a:hlinkClick r:id="rId2"/>
              </a:rPr>
              <a:t>marklog.ru</a:t>
            </a:r>
            <a:r>
              <a:rPr lang="en-US" sz="1800" i="1" dirty="0" smtClean="0"/>
              <a:t> </a:t>
            </a:r>
            <a:endParaRPr lang="ru-RU" sz="1800" i="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348880"/>
            <a:ext cx="5328592" cy="805408"/>
          </a:xfrm>
        </p:spPr>
        <p:txBody>
          <a:bodyPr>
            <a:no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Благодарим </a:t>
            </a:r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cap="al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</a:rPr>
              <a:t>за </a:t>
            </a:r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внимание!</a:t>
            </a:r>
            <a:b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</a:br>
            <a:endParaRPr lang="ru-RU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2597154"/>
            <a:ext cx="4248473" cy="29324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>
              <a:spcBef>
                <a:spcPct val="50000"/>
              </a:spcBef>
              <a:buNone/>
            </a:pPr>
            <a:endParaRPr lang="ru-RU" altLang="ru-RU" sz="1800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None/>
            </a:pPr>
            <a:endParaRPr lang="ru-RU" altLang="ru-RU" sz="1800" b="1" dirty="0"/>
          </a:p>
          <a:p>
            <a:pPr algn="ctr">
              <a:spcBef>
                <a:spcPct val="50000"/>
              </a:spcBef>
              <a:buNone/>
            </a:pPr>
            <a:endParaRPr lang="ru-RU" altLang="ru-RU" sz="1800" b="1" dirty="0"/>
          </a:p>
          <a:p>
            <a:pPr algn="ctr">
              <a:spcBef>
                <a:spcPct val="50000"/>
              </a:spcBef>
              <a:buNone/>
            </a:pPr>
            <a:endParaRPr lang="ru-RU" altLang="ru-RU" sz="1800" b="1" dirty="0"/>
          </a:p>
          <a:p>
            <a:pPr algn="ctr">
              <a:spcBef>
                <a:spcPct val="50000"/>
              </a:spcBef>
              <a:buNone/>
            </a:pPr>
            <a:r>
              <a:rPr lang="ru-RU" altLang="ru-RU" sz="2000" b="1" dirty="0"/>
              <a:t>Ольга Николаевна Жильцова</a:t>
            </a:r>
          </a:p>
          <a:p>
            <a:pPr marL="68580" indent="0" algn="ctr">
              <a:buNone/>
            </a:pPr>
            <a:r>
              <a:rPr lang="en-US" sz="2000" dirty="0"/>
              <a:t>editor@marklog.ru </a:t>
            </a:r>
            <a:endParaRPr lang="ru-RU" sz="2000" dirty="0"/>
          </a:p>
          <a:p>
            <a:pPr marL="68580" indent="0" algn="ctr">
              <a:buNone/>
            </a:pPr>
            <a:r>
              <a:rPr lang="en-US" sz="2000" dirty="0"/>
              <a:t>marklog.ru </a:t>
            </a:r>
            <a:endParaRPr lang="ru-RU" sz="2000" dirty="0"/>
          </a:p>
          <a:p>
            <a:pPr marL="68580" indent="0" algn="ctr">
              <a:buNone/>
            </a:pPr>
            <a:r>
              <a:rPr lang="ru-RU" sz="2000" dirty="0"/>
              <a:t>ЖЖ: Влюбляю в науку</a:t>
            </a:r>
          </a:p>
          <a:p>
            <a:pPr marL="68580" indent="0" algn="ctr">
              <a:buNone/>
            </a:pPr>
            <a:endParaRPr lang="en-US" sz="1800" dirty="0"/>
          </a:p>
          <a:p>
            <a:pPr marL="6858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37418" y="6381328"/>
            <a:ext cx="5811724" cy="365125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9 сентября 2017 г.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7447-9290-4302-BD1E-07FBF0AC90C9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5362" name="Picture 2" descr="C:\Users\Ольга\Desktop\Жильцова-Ольг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1431032" cy="21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romanenkova_on\Мои документы\Мои рисунки\x_ddd806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20516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68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Рекомендуемая литература 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8" name="Picture 4" descr="http://burba.pro/presentation_books/images/tild6562-6631-4866-b562-306537633635__presentationsecretsbi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09" r="6968" b="11643"/>
          <a:stretch/>
        </p:blipFill>
        <p:spPr bwMode="auto">
          <a:xfrm>
            <a:off x="5292080" y="2800936"/>
            <a:ext cx="4012052" cy="412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urba.pro/presentation_books/images/tild3163-3138-4336-b430-373832303633__20170314403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372186"/>
            <a:ext cx="2555384" cy="335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2088232" cy="288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Точка контакта: презентац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84" y="4165728"/>
            <a:ext cx="3913376" cy="277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000" y="1372185"/>
            <a:ext cx="2051216" cy="293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0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Цель портфолио</a:t>
            </a:r>
            <a:endParaRPr lang="ru-RU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От англ</a:t>
            </a:r>
            <a:r>
              <a:rPr lang="ru-RU" dirty="0"/>
              <a:t>. </a:t>
            </a:r>
            <a:r>
              <a:rPr lang="ru-RU" dirty="0" err="1"/>
              <a:t>portfolio</a:t>
            </a:r>
            <a:r>
              <a:rPr lang="ru-RU" dirty="0"/>
              <a:t> – портфель или папка для документов.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Список </a:t>
            </a:r>
            <a:r>
              <a:rPr lang="ru-RU" dirty="0"/>
              <a:t>работ специалиста, представляющих его умения, навыки и знания с лучших сторон.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Досье</a:t>
            </a:r>
            <a:r>
              <a:rPr lang="ru-RU" dirty="0"/>
              <a:t>, перечень образцов работ, снимков или достижений, визитная карточка соискателя, которая представляет его умения и навыки. </a:t>
            </a:r>
            <a:endParaRPr lang="ru-RU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Цель </a:t>
            </a:r>
            <a:r>
              <a:rPr lang="ru-RU" b="1" dirty="0"/>
              <a:t>портфолио </a:t>
            </a:r>
            <a:r>
              <a:rPr lang="ru-RU" dirty="0"/>
              <a:t>– убедить потенциального работодателя или клиента работать </a:t>
            </a:r>
            <a:r>
              <a:rPr lang="ru-RU" dirty="0" smtClean="0"/>
              <a:t>с данным специалистом.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Виды портфолио </a:t>
            </a:r>
            <a:endParaRPr lang="ru-RU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Печатное</a:t>
            </a:r>
          </a:p>
          <a:p>
            <a:pPr marL="0" indent="0">
              <a:buNone/>
            </a:pPr>
            <a:r>
              <a:rPr lang="ru-RU" dirty="0" smtClean="0"/>
              <a:t>2. Электронное</a:t>
            </a:r>
          </a:p>
          <a:p>
            <a:pPr marL="0" indent="0">
              <a:buNone/>
            </a:pPr>
            <a:r>
              <a:rPr lang="ru-RU" dirty="0" smtClean="0"/>
              <a:t>3. Онлайн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9" name="Picture 2" descr="http://gurjanov.ru/wp-content/uploads/2015/02/3cb3b1cf62743f7d82bfc20669c599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40" y="3341468"/>
            <a:ext cx="5040560" cy="351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4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</a:rPr>
              <a:t>1. печатное портфолио</a:t>
            </a:r>
            <a:endParaRPr lang="ru-RU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Папка </a:t>
            </a:r>
            <a:r>
              <a:rPr lang="ru-RU" dirty="0"/>
              <a:t>с образцами ваших </a:t>
            </a:r>
            <a:r>
              <a:rPr lang="ru-RU" dirty="0" smtClean="0"/>
              <a:t>работ. Работодатель </a:t>
            </a:r>
            <a:r>
              <a:rPr lang="ru-RU" dirty="0"/>
              <a:t>сможет увидеть </a:t>
            </a:r>
            <a:r>
              <a:rPr lang="ru-RU" dirty="0" smtClean="0"/>
              <a:t>лучшие </a:t>
            </a:r>
            <a:r>
              <a:rPr lang="ru-RU" dirty="0"/>
              <a:t>примеры </a:t>
            </a:r>
            <a:r>
              <a:rPr lang="ru-RU" dirty="0" smtClean="0"/>
              <a:t>достижений</a:t>
            </a:r>
            <a:r>
              <a:rPr lang="ru-RU" dirty="0"/>
              <a:t>.</a:t>
            </a:r>
          </a:p>
          <a:p>
            <a:r>
              <a:rPr lang="ru-RU" dirty="0" smtClean="0"/>
              <a:t>Самый достойный образец </a:t>
            </a:r>
            <a:r>
              <a:rPr lang="ru-RU" dirty="0"/>
              <a:t>разместите в начале, чтобы </a:t>
            </a:r>
            <a:r>
              <a:rPr lang="ru-RU" dirty="0" smtClean="0"/>
              <a:t>произвести </a:t>
            </a:r>
            <a:r>
              <a:rPr lang="ru-RU" dirty="0"/>
              <a:t>впечатление. </a:t>
            </a:r>
            <a:r>
              <a:rPr lang="ru-RU" dirty="0" smtClean="0"/>
              <a:t>Используйте фотографии.</a:t>
            </a:r>
            <a:endParaRPr lang="ru-RU" dirty="0"/>
          </a:p>
          <a:p>
            <a:r>
              <a:rPr lang="ru-RU" dirty="0" smtClean="0"/>
              <a:t>Размещайте информацию в </a:t>
            </a:r>
            <a:r>
              <a:rPr lang="ru-RU" dirty="0"/>
              <a:t>хронологическом порядке, </a:t>
            </a:r>
            <a:r>
              <a:rPr lang="ru-RU" dirty="0" smtClean="0"/>
              <a:t>либо по </a:t>
            </a:r>
            <a:r>
              <a:rPr lang="ru-RU" dirty="0"/>
              <a:t>стилям и жанрам. </a:t>
            </a:r>
            <a:endParaRPr lang="ru-RU" dirty="0" smtClean="0"/>
          </a:p>
          <a:p>
            <a:r>
              <a:rPr lang="ru-RU" dirty="0"/>
              <a:t>Презентация </a:t>
            </a:r>
            <a:r>
              <a:rPr lang="ru-RU" dirty="0" smtClean="0"/>
              <a:t>может </a:t>
            </a:r>
            <a:r>
              <a:rPr lang="ru-RU" dirty="0"/>
              <a:t>содержать </a:t>
            </a:r>
            <a:r>
              <a:rPr lang="ru-RU" dirty="0" smtClean="0"/>
              <a:t>документы: </a:t>
            </a:r>
            <a:r>
              <a:rPr lang="ru-RU" dirty="0"/>
              <a:t>сертификаты, дипломы, лицензии, грамоты, рекомендательные письма, патенты на изобретения, публикации в тематических </a:t>
            </a:r>
            <a:r>
              <a:rPr lang="ru-RU" dirty="0" smtClean="0"/>
              <a:t>изданиях и т.п.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9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</a:rPr>
              <a:t>2. электронное портфолио</a:t>
            </a:r>
            <a:endParaRPr lang="ru-RU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Электронное </a:t>
            </a:r>
            <a:r>
              <a:rPr lang="ru-RU" dirty="0"/>
              <a:t>портфолио – это </a:t>
            </a:r>
            <a:r>
              <a:rPr lang="ru-RU" dirty="0" smtClean="0"/>
              <a:t>досье в </a:t>
            </a:r>
            <a:r>
              <a:rPr lang="ru-RU" dirty="0"/>
              <a:t>цифровом </a:t>
            </a:r>
            <a:r>
              <a:rPr lang="ru-RU" dirty="0" smtClean="0"/>
              <a:t>виде.</a:t>
            </a:r>
          </a:p>
          <a:p>
            <a:r>
              <a:rPr lang="ru-RU" dirty="0" smtClean="0"/>
              <a:t>Создают </a:t>
            </a:r>
            <a:r>
              <a:rPr lang="ru-RU" dirty="0"/>
              <a:t>его с помощью программ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Word</a:t>
            </a:r>
            <a:r>
              <a:rPr lang="ru-RU" dirty="0"/>
              <a:t>, MS </a:t>
            </a:r>
            <a:r>
              <a:rPr lang="ru-RU" dirty="0" err="1"/>
              <a:t>Power</a:t>
            </a:r>
            <a:r>
              <a:rPr lang="ru-RU" dirty="0"/>
              <a:t> </a:t>
            </a:r>
            <a:r>
              <a:rPr lang="ru-RU" dirty="0" err="1"/>
              <a:t>Point</a:t>
            </a:r>
            <a:r>
              <a:rPr lang="ru-RU" dirty="0"/>
              <a:t>, редактора </a:t>
            </a:r>
            <a:r>
              <a:rPr lang="ru-RU" dirty="0" smtClean="0"/>
              <a:t>HTML, на </a:t>
            </a:r>
            <a:r>
              <a:rPr lang="ru-RU" dirty="0"/>
              <a:t>диске или флэшке.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Совет:</a:t>
            </a:r>
          </a:p>
          <a:p>
            <a:pPr marL="0" indent="0">
              <a:buNone/>
            </a:pPr>
            <a:r>
              <a:rPr lang="ru-RU" dirty="0" smtClean="0"/>
              <a:t>отправлять </a:t>
            </a:r>
            <a:r>
              <a:rPr lang="ru-RU" dirty="0"/>
              <a:t>по электронной почте </a:t>
            </a:r>
            <a:r>
              <a:rPr lang="ru-RU" dirty="0" smtClean="0"/>
              <a:t>не рекомендуются. </a:t>
            </a:r>
            <a:r>
              <a:rPr lang="ru-RU" dirty="0"/>
              <a:t>Не все работодатели добросовестны и ваше творчество могут, мягко говоря, позаимствовать.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6" name="Picture 4" descr="http://old.samodelkin.org/data/DIY/f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04" y="5013176"/>
            <a:ext cx="2747296" cy="197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0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онлайн-портфолио</a:t>
            </a:r>
            <a:endParaRPr lang="ru-RU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Размещение </a:t>
            </a:r>
            <a:r>
              <a:rPr lang="ru-RU" dirty="0"/>
              <a:t>портфолио на </a:t>
            </a:r>
            <a:r>
              <a:rPr lang="ru-RU" b="1" dirty="0"/>
              <a:t>собственном</a:t>
            </a:r>
            <a:r>
              <a:rPr lang="ru-RU" dirty="0"/>
              <a:t> </a:t>
            </a:r>
            <a:r>
              <a:rPr lang="ru-RU" b="1" dirty="0" smtClean="0"/>
              <a:t>сайте</a:t>
            </a:r>
            <a:r>
              <a:rPr lang="ru-RU" dirty="0" smtClean="0"/>
              <a:t> (даете </a:t>
            </a:r>
            <a:r>
              <a:rPr lang="ru-RU" dirty="0"/>
              <a:t>ссылку на </a:t>
            </a:r>
            <a:r>
              <a:rPr lang="ru-RU" dirty="0" smtClean="0"/>
              <a:t>ресурс </a:t>
            </a:r>
            <a:r>
              <a:rPr lang="ru-RU" dirty="0"/>
              <a:t>и работодатель может заранее ознакомиться с вашими </a:t>
            </a:r>
            <a:r>
              <a:rPr lang="ru-RU" dirty="0" smtClean="0"/>
              <a:t>работами)</a:t>
            </a:r>
          </a:p>
          <a:p>
            <a:r>
              <a:rPr lang="ru-RU" dirty="0" smtClean="0"/>
              <a:t>Ссылку </a:t>
            </a:r>
            <a:r>
              <a:rPr lang="ru-RU" dirty="0"/>
              <a:t>можно указать на </a:t>
            </a:r>
            <a:r>
              <a:rPr lang="ru-RU" b="1" dirty="0" smtClean="0"/>
              <a:t>визитке</a:t>
            </a:r>
            <a:r>
              <a:rPr lang="ru-RU" dirty="0"/>
              <a:t>, в объявлении на бирже удаленной работы, на </a:t>
            </a:r>
            <a:r>
              <a:rPr lang="ru-RU" dirty="0" smtClean="0"/>
              <a:t>форумах</a:t>
            </a:r>
          </a:p>
          <a:p>
            <a:r>
              <a:rPr lang="ru-RU" dirty="0" smtClean="0"/>
              <a:t>Специальные </a:t>
            </a:r>
            <a:r>
              <a:rPr lang="ru-RU" b="1" dirty="0" smtClean="0"/>
              <a:t>сервисы</a:t>
            </a:r>
            <a:r>
              <a:rPr lang="ru-RU" dirty="0" smtClean="0"/>
              <a:t> (</a:t>
            </a:r>
            <a:r>
              <a:rPr lang="en-US" dirty="0" smtClean="0"/>
              <a:t>HH.ru</a:t>
            </a:r>
            <a:r>
              <a:rPr lang="ru-RU" dirty="0" smtClean="0"/>
              <a:t>, </a:t>
            </a:r>
            <a:r>
              <a:rPr lang="en-US" dirty="0" err="1" smtClean="0"/>
              <a:t>Coroflot</a:t>
            </a:r>
            <a:r>
              <a:rPr lang="ru-RU" dirty="0" smtClean="0"/>
              <a:t>, </a:t>
            </a:r>
            <a:r>
              <a:rPr lang="en-US" dirty="0"/>
              <a:t>Deviant </a:t>
            </a:r>
            <a:r>
              <a:rPr lang="en-US" dirty="0" smtClean="0"/>
              <a:t>Art</a:t>
            </a:r>
            <a:r>
              <a:rPr lang="ru-RU" dirty="0" smtClean="0"/>
              <a:t>, </a:t>
            </a:r>
            <a:r>
              <a:rPr lang="en-US" dirty="0" err="1" smtClean="0"/>
              <a:t>Behance</a:t>
            </a:r>
            <a:r>
              <a:rPr lang="ru-RU" dirty="0" smtClean="0"/>
              <a:t>), </a:t>
            </a:r>
            <a:r>
              <a:rPr lang="ru-RU" dirty="0"/>
              <a:t>где соискатели размещают онлайн-портфолио. </a:t>
            </a:r>
            <a:r>
              <a:rPr lang="ru-RU" dirty="0" smtClean="0"/>
              <a:t>Ресурсы обладают </a:t>
            </a:r>
            <a:r>
              <a:rPr lang="ru-RU" dirty="0"/>
              <a:t>удобным </a:t>
            </a:r>
            <a:r>
              <a:rPr lang="ru-RU" dirty="0" smtClean="0"/>
              <a:t>функционалом (можно разместить резюме</a:t>
            </a:r>
            <a:r>
              <a:rPr lang="ru-RU" dirty="0"/>
              <a:t>, </a:t>
            </a:r>
            <a:r>
              <a:rPr lang="ru-RU" dirty="0" smtClean="0"/>
              <a:t>сопроводительные письма, контактные данные)</a:t>
            </a:r>
          </a:p>
          <a:p>
            <a:r>
              <a:rPr lang="ru-RU" dirty="0" smtClean="0"/>
              <a:t>В </a:t>
            </a:r>
            <a:r>
              <a:rPr lang="ru-RU" b="1" dirty="0"/>
              <a:t>социальных сетях </a:t>
            </a:r>
            <a:r>
              <a:rPr lang="ru-RU" dirty="0"/>
              <a:t>– создать альбом своих работ и давать ссылку на него потенциальным </a:t>
            </a:r>
            <a:r>
              <a:rPr lang="ru-RU" dirty="0" smtClean="0"/>
              <a:t>клиентам (если вы – дизайнер, художник, фотограф, кулинар... )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2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</a:rPr>
              <a:t>онлайн-портфолио на сайте </a:t>
            </a:r>
            <a:r>
              <a:rPr lang="en-US" b="1" cap="all" dirty="0" smtClean="0">
                <a:solidFill>
                  <a:schemeClr val="accent1">
                    <a:lumMod val="75000"/>
                  </a:schemeClr>
                </a:solidFill>
              </a:rPr>
              <a:t>marklog.ru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 сентября 2017 г.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6" t="10000" r="39128" b="7751"/>
          <a:stretch/>
        </p:blipFill>
        <p:spPr bwMode="auto">
          <a:xfrm>
            <a:off x="3779912" y="1556792"/>
            <a:ext cx="4896544" cy="489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6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569</TotalTime>
  <Words>1317</Words>
  <Application>Microsoft Office PowerPoint</Application>
  <PresentationFormat>Экран (4:3)</PresentationFormat>
  <Paragraphs>209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Ясность</vt:lpstr>
      <vt:lpstr>  Портфолио и презентация: требования рынка</vt:lpstr>
      <vt:lpstr>Что мы сегодня узнаем?</vt:lpstr>
      <vt:lpstr>Рекомендуемая литература </vt:lpstr>
      <vt:lpstr>Цель портфолио</vt:lpstr>
      <vt:lpstr>Виды портфолио </vt:lpstr>
      <vt:lpstr>1. печатное портфолио</vt:lpstr>
      <vt:lpstr>2. электронное портфолио</vt:lpstr>
      <vt:lpstr>3. онлайн-портфолио</vt:lpstr>
      <vt:lpstr>онлайн-портфолио на сайте marklog.ru</vt:lpstr>
      <vt:lpstr>портфолио по профессиям</vt:lpstr>
      <vt:lpstr>С чего начать?</vt:lpstr>
      <vt:lpstr>Задача портфолио </vt:lpstr>
      <vt:lpstr>Полезные советы</vt:lpstr>
      <vt:lpstr>Пример Портфолио копирайтера</vt:lpstr>
      <vt:lpstr>Пример портфолио студента</vt:lpstr>
      <vt:lpstr>Что такое презентация?</vt:lpstr>
      <vt:lpstr>Виды презентаций</vt:lpstr>
      <vt:lpstr>Бизнес презентация </vt:lpstr>
      <vt:lpstr>Структура презентации</vt:lpstr>
      <vt:lpstr>Время презентации </vt:lpstr>
      <vt:lpstr>Выступающий и аудитория</vt:lpstr>
      <vt:lpstr>Самопрезентация</vt:lpstr>
      <vt:lpstr>Правило «трёх»</vt:lpstr>
      <vt:lpstr>Невербальное общение </vt:lpstr>
      <vt:lpstr>Рекомендация</vt:lpstr>
      <vt:lpstr>Благодарим 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университет при Правительстве Российской Федерации  Кафедра «Маркетинг и логистика»   Мастер-класс по публичным выступлениям и презентациям</dc:title>
  <dc:creator>Olga</dc:creator>
  <cp:lastModifiedBy>Ольга</cp:lastModifiedBy>
  <cp:revision>19</cp:revision>
  <dcterms:created xsi:type="dcterms:W3CDTF">2014-11-01T08:01:02Z</dcterms:created>
  <dcterms:modified xsi:type="dcterms:W3CDTF">2017-09-08T19:11:57Z</dcterms:modified>
</cp:coreProperties>
</file>