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1" r:id="rId1"/>
  </p:sldMasterIdLst>
  <p:notesMasterIdLst>
    <p:notesMasterId r:id="rId31"/>
  </p:notesMasterIdLst>
  <p:sldIdLst>
    <p:sldId id="256" r:id="rId2"/>
    <p:sldId id="258" r:id="rId3"/>
    <p:sldId id="398" r:id="rId4"/>
    <p:sldId id="401" r:id="rId5"/>
    <p:sldId id="262" r:id="rId6"/>
    <p:sldId id="304" r:id="rId7"/>
    <p:sldId id="393" r:id="rId8"/>
    <p:sldId id="305" r:id="rId9"/>
    <p:sldId id="405" r:id="rId10"/>
    <p:sldId id="311" r:id="rId11"/>
    <p:sldId id="381" r:id="rId12"/>
    <p:sldId id="402" r:id="rId13"/>
    <p:sldId id="396" r:id="rId14"/>
    <p:sldId id="351" r:id="rId15"/>
    <p:sldId id="366" r:id="rId16"/>
    <p:sldId id="352" r:id="rId17"/>
    <p:sldId id="394" r:id="rId18"/>
    <p:sldId id="367" r:id="rId19"/>
    <p:sldId id="368" r:id="rId20"/>
    <p:sldId id="369" r:id="rId21"/>
    <p:sldId id="370" r:id="rId22"/>
    <p:sldId id="371" r:id="rId23"/>
    <p:sldId id="372" r:id="rId24"/>
    <p:sldId id="404" r:id="rId25"/>
    <p:sldId id="374" r:id="rId26"/>
    <p:sldId id="375" r:id="rId27"/>
    <p:sldId id="403" r:id="rId28"/>
    <p:sldId id="323" r:id="rId29"/>
    <p:sldId id="400" r:id="rId30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Palanquin Dark" panose="020B0604020202020204" charset="0"/>
      <p:regular r:id="rId37"/>
      <p:bold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Poppins Black" panose="020B0604020202020204" charset="0"/>
      <p:bold r:id="rId43"/>
      <p:boldItalic r:id="rId44"/>
    </p:embeddedFont>
    <p:embeddedFont>
      <p:font typeface="Segoe UI Semibold" panose="020B0702040204020203" pitchFamily="34" charset="0"/>
      <p:bold r:id="rId45"/>
      <p:boldItalic r:id="rId46"/>
    </p:embeddedFont>
    <p:embeddedFont>
      <p:font typeface="SimSun" panose="02010600030101010101" pitchFamily="2" charset="-122"/>
      <p:regular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7" userDrawn="1">
          <p15:clr>
            <a:srgbClr val="A4A3A4"/>
          </p15:clr>
        </p15:guide>
        <p15:guide id="6" orient="horz" pos="1597" userDrawn="1">
          <p15:clr>
            <a:srgbClr val="A4A3A4"/>
          </p15:clr>
        </p15:guide>
        <p15:guide id="8" orient="horz" pos="259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54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2631" userDrawn="1">
          <p15:clr>
            <a:srgbClr val="A4A3A4"/>
          </p15:clr>
        </p15:guide>
        <p15:guide id="13" pos="4037" userDrawn="1">
          <p15:clr>
            <a:srgbClr val="A4A3A4"/>
          </p15:clr>
        </p15:guide>
        <p15:guide id="14" pos="1066" userDrawn="1">
          <p15:clr>
            <a:srgbClr val="A4A3A4"/>
          </p15:clr>
        </p15:guide>
        <p15:guide id="15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AFF"/>
    <a:srgbClr val="4A3AE1"/>
    <a:srgbClr val="5AAFB9"/>
    <a:srgbClr val="6E6C83"/>
    <a:srgbClr val="99CCFF"/>
    <a:srgbClr val="FF9999"/>
    <a:srgbClr val="00CC99"/>
    <a:srgbClr val="33CCCC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6B6CB-EE85-4BE2-BC22-52A7E3C76330}">
  <a:tblStyle styleId="{5C56B6CB-EE85-4BE2-BC22-52A7E3C76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5688" autoAdjust="0"/>
  </p:normalViewPr>
  <p:slideViewPr>
    <p:cSldViewPr snapToGrid="0">
      <p:cViewPr varScale="1">
        <p:scale>
          <a:sx n="145" d="100"/>
          <a:sy n="145" d="100"/>
        </p:scale>
        <p:origin x="138" y="132"/>
      </p:cViewPr>
      <p:guideLst>
        <p:guide pos="317"/>
        <p:guide orient="horz" pos="1597"/>
        <p:guide orient="horz" pos="259"/>
        <p:guide pos="2880"/>
        <p:guide pos="5443"/>
        <p:guide pos="453"/>
        <p:guide pos="2631"/>
        <p:guide pos="4037"/>
        <p:guide pos="1066"/>
        <p:guide pos="3061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94a74c9d_0_24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4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62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223446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a4b3b7ab8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a4b3b7ab8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92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52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01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9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4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Были замечания</a:t>
            </a:r>
            <a:r>
              <a:rPr lang="ru-RU" baseline="0" dirty="0"/>
              <a:t> к «при отсутствии уважительных причин»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8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dirty="0"/>
              <a:t>Замечаний не было</a:t>
            </a: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13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b3b7ab8f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b3b7ab8f_0_9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</a:t>
            </a:r>
            <a:r>
              <a:rPr lang="ru-RU" baseline="0" dirty="0"/>
              <a:t> не было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3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40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77b642fd3_0_2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 не было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28241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6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7137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9214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37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764102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1759875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1759875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764102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1759875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1759875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4746900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5742673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5742673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4746900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5742673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5742673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23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4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4179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4179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3994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3994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51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23900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72390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3470874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3470875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6217849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621785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722225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72222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3469199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3469200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6216174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621617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20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720000" y="2548727"/>
            <a:ext cx="32613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00" y="1360990"/>
            <a:ext cx="32613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8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08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766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682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1846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114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183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811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308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zayavka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practic-start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docs-dep.aspx" TargetMode="External"/><Relationship Id="rId4" Type="http://schemas.openxmlformats.org/officeDocument/2006/relationships/hyperlink" Target="http://www.fa.ru/partner/pcg/Pages/practic-repor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mailto:praktika@fa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a.ru/partner/pcg/Pages/practic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-org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hyperlink" Target="http://www.fa.ru/partner/pcg/Pages/practic-doc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" TargetMode="External"/><Relationship Id="rId7" Type="http://schemas.openxmlformats.org/officeDocument/2006/relationships/hyperlink" Target="http://www.fa.ru/partner/pcg/Pages/practic-star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hyperlink" Target="http://www.fa.ru/partner/pcg/Pages/practic-docs-org.aspx" TargetMode="External"/><Relationship Id="rId4" Type="http://schemas.openxmlformats.org/officeDocument/2006/relationships/hyperlink" Target="http://www.fa.ru/partner/pcg/Pages/practic-doc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6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6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0981"/>
            <a:ext cx="9144000" cy="1102519"/>
          </a:xfrm>
          <a:prstGeom prst="rect">
            <a:avLst/>
          </a:prstGeom>
          <a:solidFill>
            <a:srgbClr val="4A3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244;p28"/>
          <p:cNvSpPr txBox="1">
            <a:spLocks/>
          </p:cNvSpPr>
          <p:nvPr/>
        </p:nvSpPr>
        <p:spPr>
          <a:xfrm>
            <a:off x="2640692" y="4183449"/>
            <a:ext cx="3795224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Отдел координации практической подготовки</a:t>
            </a: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3785486" y="4717713"/>
            <a:ext cx="1758463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2023-2024 уч.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372972" y="977082"/>
            <a:ext cx="329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- 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Оставить заявку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*заявка на подготовку письма не принимается за 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 дней до начала практики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55323" y="3050603"/>
            <a:ext cx="251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Дождитесь уведомления на электронную почту, указанную в заявке о готовности письма</a:t>
            </a: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Заберите оригинал письма в Отделе координации практической подготовки                               Лично отвезите письмо в организацию </a:t>
            </a:r>
          </a:p>
        </p:txBody>
      </p:sp>
      <p:sp>
        <p:nvSpPr>
          <p:cNvPr id="13" name="Google Shape;738;p37"/>
          <p:cNvSpPr txBox="1">
            <a:spLocks noGrp="1"/>
          </p:cNvSpPr>
          <p:nvPr>
            <p:ph type="title"/>
          </p:nvPr>
        </p:nvSpPr>
        <p:spPr>
          <a:xfrm>
            <a:off x="413921" y="2535238"/>
            <a:ext cx="376279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 от Финансового университета?</a:t>
            </a:r>
            <a:endParaRPr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273" y="3220015"/>
            <a:ext cx="3758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организация просит направить письмо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 организации практики от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необходимо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заполнить форму заявки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подготовку письма на странице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5"/>
              </a:rPr>
              <a:t>Документы и формы</a:t>
            </a:r>
            <a:endParaRPr lang="ru-RU" sz="1200" b="1" dirty="0">
              <a:solidFill>
                <a:srgbClr val="6E6C83"/>
              </a:solidFill>
            </a:endParaRPr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88231" y="2815742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106" y="1508038"/>
            <a:ext cx="1274071" cy="638473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hlinkClick r:id="rId6"/>
              </a:rPr>
              <a:t>Заявка на подготовку письма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836" y="73821"/>
            <a:ext cx="1848612" cy="14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421736" y="2535238"/>
            <a:ext cx="4377243" cy="1579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обращение</a:t>
            </a:r>
            <a:b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департамент</a:t>
            </a:r>
            <a: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предоставлении места практики?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случае, если студент не изъявил желание проходить практику по предоставленным местам практики от </a:t>
            </a:r>
            <a:r>
              <a:rPr lang="ru-RU" sz="12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ответственность за подбор места практики возлагается на студента</a:t>
            </a:r>
            <a:endParaRPr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278353" y="812365"/>
            <a:ext cx="3328147" cy="1120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«Документы и формы»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выборе места практики из списка организаций-партнеров»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Скачать образцы письменного заявления и резюме.</a:t>
            </a:r>
            <a:endParaRPr lang="ru-RU" sz="9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1631" y="3280575"/>
            <a:ext cx="233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Подать в письменном виде заявление и резюме в электронном виде – ответственному за практику от департамента </a:t>
            </a:r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7417459" y="1626180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6"/>
              </a:rPr>
              <a:t>Скачать</a:t>
            </a:r>
            <a:endParaRPr lang="ru-RU" sz="1600" dirty="0"/>
          </a:p>
        </p:txBody>
      </p:sp>
      <p:sp>
        <p:nvSpPr>
          <p:cNvPr id="14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4386" y="294762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</a:t>
            </a:r>
            <a:r>
              <a:rPr lang="en-US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2</a:t>
            </a:r>
            <a:endParaRPr lang="ru-RU" sz="14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5030" y="572411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800" y="323742"/>
            <a:ext cx="2120194" cy="11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138" y="1449236"/>
            <a:ext cx="35306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Сбор заявлений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 студентов о предоставлении места прохождения практики, составленных</a:t>
            </a:r>
          </a:p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 форме,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резюме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в электронном виде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</a:t>
            </a:r>
            <a:r>
              <a:rPr lang="ru-RU" sz="10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практики: </a:t>
            </a:r>
            <a:r>
              <a:rPr lang="ru-RU" sz="1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Segoe UI Semibold" panose="020B0702040204020203" pitchFamily="34" charset="0"/>
              </a:rPr>
              <a:t>05.12.2023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861" y="1295348"/>
            <a:ext cx="3472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Распределение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по конкретным базам практик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осуществляется с учетом имеющихся возможностей и требований организаций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5639" y="3141552"/>
            <a:ext cx="330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Окончательное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решение о принятии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принимает профильная организация</a:t>
            </a: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138" y="3064608"/>
            <a:ext cx="34575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Прохождение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практики в профильных организациях </a:t>
            </a:r>
            <a:r>
              <a:rPr lang="ru-RU" sz="10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осуществляется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безвозмездной основе</a:t>
            </a:r>
          </a:p>
        </p:txBody>
      </p:sp>
      <p:sp>
        <p:nvSpPr>
          <p:cNvPr id="1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20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1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03238" y="1030694"/>
            <a:ext cx="8137525" cy="1309991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238" y="2457855"/>
            <a:ext cx="8137525" cy="2418945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11163"/>
            <a:ext cx="7920762" cy="477298"/>
          </a:xfrm>
        </p:spPr>
        <p:txBody>
          <a:bodyPr anchor="ctr"/>
          <a:lstStyle/>
          <a:p>
            <a:pPr algn="ctr"/>
            <a:r>
              <a:rPr lang="ru-RU" sz="2000" dirty="0"/>
              <a:t>Практика студентов с иностранным гражданством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0392" y="2619544"/>
            <a:ext cx="7665396" cy="210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00000"/>
                </a:solidFill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rgbClr val="000000"/>
                </a:solidFill>
              </a:rPr>
              <a:t>Минобрнауки</a:t>
            </a:r>
            <a:r>
              <a:rPr lang="ru-RU" sz="1200" dirty="0">
                <a:solidFill>
                  <a:srgbClr val="000000"/>
                </a:solidFill>
              </a:rPr>
              <a:t> России согласно статье 105 ФЗ об образовании. Требования к заключению установлены Правительством РФ в Постановлении от 13.04.2022 г. № 645 «Об утверждении Правил подготовки и получения заключений, предусмотренных частью 4 статьи 105 Федерального закона «Об образовании в Российской Федерации», данный процесс занимает </a:t>
            </a:r>
            <a:r>
              <a:rPr lang="ru-RU" sz="1200" b="1" dirty="0">
                <a:solidFill>
                  <a:srgbClr val="FF0000"/>
                </a:solidFill>
              </a:rPr>
              <a:t>не менее трех месяцев.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9138" y="1177640"/>
            <a:ext cx="7529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Отказ в приёме иностранных студентов на практику в компании, организации, учреждения, функционирование которых невозможно без дополнительных мер безопасности. И в соответствии с ФЗ от 27.07.2004 N 79-ФЗ (ред. от 28.04.2023)</a:t>
            </a:r>
          </a:p>
          <a:p>
            <a:r>
              <a:rPr lang="ru-RU" sz="1400" dirty="0">
                <a:solidFill>
                  <a:srgbClr val="000000"/>
                </a:solidFill>
              </a:rPr>
              <a:t>«О государственной гражданской службе Российской Федерации», Статья 16.</a:t>
            </a:r>
            <a:endParaRPr lang="ru-RU" sz="1400" dirty="0"/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831523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8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16011" y="2025328"/>
            <a:ext cx="1970088" cy="155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 ознакомиться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9463" y="2075293"/>
            <a:ext cx="2317491" cy="187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случае изменения места практики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незамедлительно сообщить об этом ответственному за практику от департамента, а также представить объяснительную записку на имя руководителя департамента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90414" y="2119497"/>
            <a:ext cx="2202953" cy="204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Наименование организации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должны совпадать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800888" y="-173897"/>
            <a:ext cx="8162203" cy="8297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 начала </a:t>
            </a:r>
            <a:r>
              <a:rPr lang="ru-RU" sz="2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практики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ачала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практики</a:t>
            </a:r>
            <a:endParaRPr lang="ru-RU" sz="2000" b="1" dirty="0">
              <a:solidFill>
                <a:schemeClr val="bg1"/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10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16" y="673071"/>
            <a:ext cx="898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Получить у руководителя практики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ВКР) от департамента оформленные и подписанные</a:t>
            </a:r>
          </a:p>
          <a:p>
            <a:pPr marL="274320" lvl="1" indent="0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рабочий график (план) и индивидуальное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5881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 txBox="1">
            <a:spLocks noGrp="1"/>
          </p:cNvSpPr>
          <p:nvPr>
            <p:ph type="subTitle" idx="1"/>
          </p:nvPr>
        </p:nvSpPr>
        <p:spPr>
          <a:xfrm>
            <a:off x="407384" y="1819766"/>
            <a:ext cx="4164616" cy="2618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.</a:t>
            </a:r>
            <a:endParaRPr lang="ru-RU" dirty="0"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Обязательно внести запись о прохождении </a:t>
            </a:r>
            <a:r>
              <a:rPr lang="ru-RU" b="1" dirty="0">
                <a:solidFill>
                  <a:srgbClr val="4A3AE1"/>
                </a:solidFill>
                <a:latin typeface="Century Gothic" panose="020B0502020202020204" pitchFamily="34" charset="0"/>
              </a:rPr>
              <a:t>инструктажа в дневник практики</a:t>
            </a:r>
          </a:p>
        </p:txBody>
      </p:sp>
      <p:sp>
        <p:nvSpPr>
          <p:cNvPr id="1059" name="Google Shape;1059;p47"/>
          <p:cNvSpPr txBox="1">
            <a:spLocks noGrp="1"/>
          </p:cNvSpPr>
          <p:nvPr>
            <p:ph type="title"/>
          </p:nvPr>
        </p:nvSpPr>
        <p:spPr>
          <a:xfrm>
            <a:off x="407384" y="695109"/>
            <a:ext cx="4353802" cy="73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Обращаем ваше внимание</a:t>
            </a:r>
            <a:endParaRPr sz="2000" dirty="0"/>
          </a:p>
        </p:txBody>
      </p:sp>
      <p:sp>
        <p:nvSpPr>
          <p:cNvPr id="6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32" y="220716"/>
            <a:ext cx="3293093" cy="43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28" y="411163"/>
            <a:ext cx="819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org.fa.ru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в формате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*.pdf </a:t>
            </a:r>
            <a:r>
              <a:rPr lang="ru-RU" sz="1200" b="1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88" y="1507221"/>
            <a:ext cx="2556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Титульный лист отчета</a:t>
            </a:r>
          </a:p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практике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455" y="1960812"/>
            <a:ext cx="2556901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студента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руководителя практики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2173" y="1507221"/>
            <a:ext cx="254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sym typeface="Poppins Black"/>
              </a:rPr>
              <a:t>Рабочий график (план) проведения практики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  <a:cs typeface="Poppins Black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6909" y="1960812"/>
            <a:ext cx="2556899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департамента и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2891" y="1507221"/>
            <a:ext cx="2555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Индивидуальное задание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0923" y="1960812"/>
            <a:ext cx="2555536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подписями руководителя практики от департамента , руководителя профильной организации, студента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0033" y="3358307"/>
            <a:ext cx="2553979" cy="31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Дневник практики студента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0262" y="3794186"/>
            <a:ext cx="2382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организации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печатью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64355" y="3358307"/>
            <a:ext cx="2553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73422" y="3794186"/>
            <a:ext cx="2381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фирменном бланке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организации с подписью руководителя практики</a:t>
            </a:r>
          </a:p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24143" y="3358307"/>
            <a:ext cx="23815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Текстовая часть отчета</a:t>
            </a:r>
          </a:p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311" y="4539301"/>
            <a:ext cx="82464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! 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760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01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4728" y="11086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02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747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03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9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4469" y="29374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05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74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06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398707" y="616615"/>
            <a:ext cx="5928893" cy="969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Отчет загружается в личный кабинет студента на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org.fa.ru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973;p46"/>
          <p:cNvSpPr txBox="1">
            <a:spLocks/>
          </p:cNvSpPr>
          <p:nvPr/>
        </p:nvSpPr>
        <p:spPr>
          <a:xfrm>
            <a:off x="4587630" y="3357687"/>
            <a:ext cx="4132059" cy="100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Ознакомьтесь с инструкцией</a:t>
            </a:r>
          </a:p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загрузке отчета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hlinkClick r:id="rId4"/>
          </p:cNvPr>
          <p:cNvSpPr/>
          <p:nvPr/>
        </p:nvSpPr>
        <p:spPr>
          <a:xfrm>
            <a:off x="1871784" y="2180420"/>
            <a:ext cx="54004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Скачать инструкцию и отчетные документы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0525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677" y="863590"/>
            <a:ext cx="3575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Надлежащим образом оформленные отчетные документы по итогам практики под именем, содержащим вид работы, фамилию и инициалы обучающегося, номер группы загружаются на платформу для проверки руководителем от департамента (руководителем ВКР)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39527"/>
            <a:ext cx="3878263" cy="39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23" y="702154"/>
            <a:ext cx="7551253" cy="37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4572000" y="3072955"/>
            <a:ext cx="4068762" cy="371400"/>
          </a:xfrm>
        </p:spPr>
        <p:txBody>
          <a:bodyPr/>
          <a:lstStyle/>
          <a:p>
            <a:pPr lvl="0"/>
            <a:r>
              <a:rPr lang="en-US" sz="1400" b="1" dirty="0">
                <a:solidFill>
                  <a:srgbClr val="4A3AE1"/>
                </a:solidFill>
                <a:latin typeface="+mj-lt"/>
              </a:rPr>
              <a:t>04.</a:t>
            </a:r>
            <a:r>
              <a:rPr lang="en-US" sz="1400" b="1" dirty="0">
                <a:solidFill>
                  <a:srgbClr val="6E6C8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+mj-lt"/>
              </a:rPr>
              <a:t>График учебного процесса</a:t>
            </a:r>
          </a:p>
        </p:txBody>
      </p:sp>
      <p:sp>
        <p:nvSpPr>
          <p:cNvPr id="41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3238" y="3072955"/>
            <a:ext cx="3709254" cy="612600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  <a:cs typeface="Poppins" panose="020B0604020202020204" charset="0"/>
              </a:rPr>
              <a:t>03. </a:t>
            </a:r>
            <a:r>
              <a:rPr lang="ru-RU" dirty="0">
                <a:solidFill>
                  <a:srgbClr val="6E6C83"/>
                </a:solidFill>
                <a:cs typeface="Poppins" panose="020B0604020202020204" charset="0"/>
              </a:rPr>
              <a:t>Программы учебной, производственной практик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"/>
          </p:nvPr>
        </p:nvSpPr>
        <p:spPr>
          <a:xfrm>
            <a:off x="4572000" y="1768756"/>
            <a:ext cx="4068763" cy="802994"/>
          </a:xfrm>
        </p:spPr>
        <p:txBody>
          <a:bodyPr/>
          <a:lstStyle/>
          <a:p>
            <a:pPr marL="0" lvl="0" indent="0"/>
            <a:r>
              <a:rPr lang="en-US" sz="1400" b="1" dirty="0">
                <a:solidFill>
                  <a:srgbClr val="4A3AE1"/>
                </a:solidFill>
                <a:latin typeface="+mn-lt"/>
              </a:rPr>
              <a:t>02. </a:t>
            </a:r>
            <a:r>
              <a:rPr lang="ru-RU" sz="1400" dirty="0">
                <a:solidFill>
                  <a:srgbClr val="6E6C83"/>
                </a:solidFill>
                <a:latin typeface="+mn-lt"/>
              </a:rPr>
              <a:t>Регламент организации проведения практической подготовки студентов Финансового университета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5"/>
          </p:nvPr>
        </p:nvSpPr>
        <p:spPr>
          <a:xfrm>
            <a:off x="503238" y="1768756"/>
            <a:ext cx="3795224" cy="851345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</a:rPr>
              <a:t>01. </a:t>
            </a:r>
            <a:r>
              <a:rPr lang="ru-RU" dirty="0">
                <a:solidFill>
                  <a:srgbClr val="6E6C83"/>
                </a:solidFill>
              </a:rPr>
              <a:t>Положение о практической подготовке</a:t>
            </a:r>
            <a:r>
              <a:rPr lang="en-US" dirty="0">
                <a:solidFill>
                  <a:srgbClr val="6E6C83"/>
                </a:solidFill>
              </a:rPr>
              <a:t> </a:t>
            </a:r>
            <a:r>
              <a:rPr lang="ru-RU" dirty="0">
                <a:solidFill>
                  <a:srgbClr val="6E6C83"/>
                </a:solidFill>
              </a:rPr>
              <a:t>обучающихся Финансового университета</a:t>
            </a:r>
          </a:p>
        </p:txBody>
      </p:sp>
      <p:sp>
        <p:nvSpPr>
          <p:cNvPr id="18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3238" y="411163"/>
            <a:ext cx="8137525" cy="1034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cs typeface="Poppins" panose="020B0604020202020204" charset="0"/>
              </a:rPr>
              <a:t>Документы, регламентирующие порядок организации практической подготовки при проведении практики студентов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3238" y="4769790"/>
            <a:ext cx="234462" cy="234462"/>
          </a:xfrm>
          <a:prstGeom prst="ellipse">
            <a:avLst/>
          </a:prstGeom>
          <a:solidFill>
            <a:srgbClr val="4A3A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14338" y="4757738"/>
            <a:ext cx="623887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26759" y="4697831"/>
            <a:ext cx="3709254" cy="299007"/>
          </a:xfrm>
        </p:spPr>
        <p:txBody>
          <a:bodyPr anchor="ctr"/>
          <a:lstStyle/>
          <a:p>
            <a:pPr marL="0" lvl="0" indent="0" algn="r"/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8" y="1172797"/>
            <a:ext cx="8162825" cy="2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7" y="375189"/>
            <a:ext cx="8169666" cy="43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798593"/>
            <a:ext cx="8137525" cy="35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04" y="455981"/>
            <a:ext cx="7737793" cy="42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54" y="447126"/>
            <a:ext cx="7804652" cy="4249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0416" y="3855244"/>
            <a:ext cx="1837077" cy="161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0819" y="3743325"/>
            <a:ext cx="66675" cy="11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7EA191-BCBF-44AD-B234-A963482B0572}"/>
              </a:ext>
            </a:extLst>
          </p:cNvPr>
          <p:cNvSpPr/>
          <p:nvPr/>
        </p:nvSpPr>
        <p:spPr>
          <a:xfrm>
            <a:off x="669674" y="4096938"/>
            <a:ext cx="2400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ighlight>
                  <a:srgbClr val="FFFF00"/>
                </a:highlight>
              </a:rPr>
              <a:t>Доцент </a:t>
            </a:r>
            <a:r>
              <a:rPr lang="ru-RU" sz="1100" dirty="0" err="1">
                <a:highlight>
                  <a:srgbClr val="FFFF00"/>
                </a:highlight>
              </a:rPr>
              <a:t>ДПиРЧК</a:t>
            </a:r>
            <a:r>
              <a:rPr lang="ru-RU" sz="1100" dirty="0">
                <a:highlight>
                  <a:srgbClr val="FFFF00"/>
                </a:highlight>
              </a:rPr>
              <a:t>, к. э. н. Субочева А.О.</a:t>
            </a:r>
          </a:p>
        </p:txBody>
      </p:sp>
    </p:spTree>
    <p:extLst>
      <p:ext uri="{BB962C8B-B14F-4D97-AF65-F5344CB8AC3E}">
        <p14:creationId xmlns:p14="http://schemas.microsoft.com/office/powerpoint/2010/main" val="275792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415875"/>
            <a:ext cx="6929438" cy="4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4097"/>
            <a:ext cx="7981280" cy="3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3" y="486563"/>
            <a:ext cx="7698593" cy="416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91439" y="1251626"/>
            <a:ext cx="609498" cy="14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6ADFB7-8E4C-4A50-9604-516055A344FE}"/>
              </a:ext>
            </a:extLst>
          </p:cNvPr>
          <p:cNvSpPr/>
          <p:nvPr/>
        </p:nvSpPr>
        <p:spPr>
          <a:xfrm>
            <a:off x="8033657" y="1188635"/>
            <a:ext cx="1091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/>
              <a:t>Доцент </a:t>
            </a:r>
            <a:r>
              <a:rPr lang="ru-RU" sz="600" dirty="0" err="1"/>
              <a:t>ДПиРЧК</a:t>
            </a:r>
            <a:r>
              <a:rPr lang="ru-RU" sz="600" dirty="0"/>
              <a:t>, к. э. н. Субочева А.О.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38264B-DEFA-472F-9D26-100E804C0892}"/>
              </a:ext>
            </a:extLst>
          </p:cNvPr>
          <p:cNvSpPr/>
          <p:nvPr/>
        </p:nvSpPr>
        <p:spPr>
          <a:xfrm>
            <a:off x="6881386" y="1394298"/>
            <a:ext cx="1152271" cy="1426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7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3;p46"/>
          <p:cNvSpPr txBox="1">
            <a:spLocks noGrp="1"/>
          </p:cNvSpPr>
          <p:nvPr>
            <p:ph type="title"/>
          </p:nvPr>
        </p:nvSpPr>
        <p:spPr>
          <a:xfrm>
            <a:off x="415200" y="417032"/>
            <a:ext cx="3077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Важно знать!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63" y="1927570"/>
            <a:ext cx="34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 результатам защиты отчета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563" y="3250626"/>
            <a:ext cx="339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Неудовлетворительные результаты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промежуточной аттестации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практике или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</a:rPr>
              <a:t>непрохождение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 промежуточной аттестации признается академической задолженностью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0563" y="695051"/>
            <a:ext cx="341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Результаты прохождения практики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9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4822091" y="3272355"/>
            <a:ext cx="3781425" cy="7607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Отдела координации практической подготовки: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г. Москва,               ул. О.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Дундича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д. 23, 1 этаж, кабинет А103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4785771" y="94535"/>
            <a:ext cx="3915507" cy="97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Благодарим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 внимание!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9" y="4132145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71" y="4721703"/>
            <a:ext cx="28733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52" y="2339883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4822090" y="2346960"/>
            <a:ext cx="3781425" cy="110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Cambria Math" panose="02040503050406030204" pitchFamily="18" charset="0"/>
                <a:cs typeface="Segoe UI Semibold" panose="020B0702040204020203" pitchFamily="34" charset="0"/>
              </a:rPr>
              <a:t>Юридический адрес Финансового университета (для отправки документов Почтой России):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125167, г. Москва,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вн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тер. г. муниципальный округ Хорошевский,  Ленинградский проспект, д. 49/2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19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8" y="1228906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30256" y="473204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D8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7"/>
              </a:rPr>
              <a:t>praktika@fa.ru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4043" y="4032499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 (499) 553-10-59​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 (499) 553-10-60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Google Shape;1109;p49"/>
          <p:cNvSpPr txBox="1">
            <a:spLocks/>
          </p:cNvSpPr>
          <p:nvPr/>
        </p:nvSpPr>
        <p:spPr>
          <a:xfrm>
            <a:off x="4785771" y="1024928"/>
            <a:ext cx="4174063" cy="7653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Департамента психологии и развития человеческого капитала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г.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Москва, Ленинградский просп., д. 49/2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  <a:p>
            <a:pPr marL="0" lvl="0" indent="0" defTabSz="914400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+7(495)249-51-65;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внутр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lang="ru-RU" sz="1200" dirty="0">
                <a:solidFill>
                  <a:prstClr val="black"/>
                </a:solidFill>
              </a:rPr>
              <a:t>51-65,</a:t>
            </a:r>
          </a:p>
          <a:p>
            <a:pPr marL="0" lvl="0" indent="0" defTabSz="914400">
              <a:defRPr/>
            </a:pPr>
            <a:r>
              <a:rPr lang="ru-RU" sz="1200" dirty="0">
                <a:solidFill>
                  <a:prstClr val="black"/>
                </a:solidFill>
              </a:rPr>
              <a:t>Доцент </a:t>
            </a:r>
            <a:r>
              <a:rPr lang="ru-RU" sz="1200" dirty="0" err="1">
                <a:solidFill>
                  <a:prstClr val="black"/>
                </a:solidFill>
              </a:rPr>
              <a:t>ДПиРЧК</a:t>
            </a:r>
            <a:r>
              <a:rPr lang="ru-RU" sz="1200" dirty="0">
                <a:solidFill>
                  <a:prstClr val="black"/>
                </a:solidFill>
              </a:rPr>
              <a:t>, к. э. н. Субочева Алла Олеговна</a:t>
            </a: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6" y="3367200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9" y="1793866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9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6" name="Google Shape;886;p43"/>
          <p:cNvGraphicFramePr/>
          <p:nvPr>
            <p:extLst>
              <p:ext uri="{D42A27DB-BD31-4B8C-83A1-F6EECF244321}">
                <p14:modId xmlns:p14="http://schemas.microsoft.com/office/powerpoint/2010/main" val="3994944565"/>
              </p:ext>
            </p:extLst>
          </p:nvPr>
        </p:nvGraphicFramePr>
        <p:xfrm>
          <a:off x="562727" y="1784478"/>
          <a:ext cx="7705726" cy="2995250"/>
        </p:xfrm>
        <a:graphic>
          <a:graphicData uri="http://schemas.openxmlformats.org/drawingml/2006/table">
            <a:tbl>
              <a:tblPr>
                <a:noFill/>
                <a:tableStyleId>{5C56B6CB-EE85-4BE2-BC22-52A7E3C76330}</a:tableStyleId>
              </a:tblPr>
              <a:tblGrid>
                <a:gridCol w="213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Виды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Типы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Сроки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практики 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95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Учебная</a:t>
                      </a:r>
                      <a:endParaRPr lang="ru-RU" sz="1200" b="1" dirty="0">
                        <a:effectLst/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Учебная практика: </a:t>
                      </a:r>
                      <a:r>
                        <a:rPr lang="ru-RU" sz="135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научно-исследовательская работа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05.02.2024-19.02.2024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88353"/>
                  </a:ext>
                </a:extLst>
              </a:tr>
              <a:tr h="86383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Производственная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практика:</a:t>
                      </a:r>
                      <a:r>
                        <a:rPr lang="ru-RU" sz="1200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профессиональная практика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преддипломная практика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20.02.2024-30.04.2024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50138"/>
                  </a:ext>
                </a:extLst>
              </a:tr>
              <a:tr h="6493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 них защита отчетов по практике</a:t>
                      </a:r>
                      <a:endParaRPr lang="ru-RU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30.04.2024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05169"/>
                  </a:ext>
                </a:extLst>
              </a:tr>
            </a:tbl>
          </a:graphicData>
        </a:graphic>
      </p:graphicFrame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41909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Сроки практики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453" y="753238"/>
            <a:ext cx="7704000" cy="102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Направление подготовки: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Управление персоналом</a:t>
            </a:r>
            <a:r>
              <a:rPr lang="ru-RU" dirty="0"/>
              <a:t> 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Направленность программы: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Управление человеческими ресурсами</a:t>
            </a:r>
            <a:r>
              <a:rPr lang="ru-RU" dirty="0"/>
              <a:t> 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Учебная группа: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УЧР22-1м</a:t>
            </a:r>
          </a:p>
        </p:txBody>
      </p:sp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6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7;p43"/>
          <p:cNvSpPr txBox="1">
            <a:spLocks noGrp="1"/>
          </p:cNvSpPr>
          <p:nvPr>
            <p:ph type="title"/>
          </p:nvPr>
        </p:nvSpPr>
        <p:spPr>
          <a:xfrm>
            <a:off x="628509" y="892868"/>
            <a:ext cx="7704000" cy="1040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2000" b="1" dirty="0">
                <a:latin typeface="Century Gothic" panose="020B0502020202020204" pitchFamily="34" charset="0"/>
              </a:rPr>
              <a:t>Руководитель учебной и производственной практики от департамента </a:t>
            </a:r>
            <a:r>
              <a:rPr lang="ru-RU" sz="2000" b="1" dirty="0" err="1">
                <a:latin typeface="Century Gothic" panose="020B0502020202020204" pitchFamily="34" charset="0"/>
              </a:rPr>
              <a:t>ПиРЧК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endParaRPr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oogle Shape;886;p43"/>
          <p:cNvGraphicFramePr/>
          <p:nvPr>
            <p:extLst/>
          </p:nvPr>
        </p:nvGraphicFramePr>
        <p:xfrm>
          <a:off x="655704" y="2276384"/>
          <a:ext cx="7676805" cy="10404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055">
                  <a:extLst>
                    <a:ext uri="{9D8B030D-6E8A-4147-A177-3AD203B41FA5}">
                      <a16:colId xmlns:a16="http://schemas.microsoft.com/office/drawing/2014/main" val="2290579970"/>
                    </a:ext>
                  </a:extLst>
                </a:gridCol>
                <a:gridCol w="211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3672843596"/>
                    </a:ext>
                  </a:extLst>
                </a:gridCol>
              </a:tblGrid>
              <a:tr h="446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Ответственный</a:t>
                      </a: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Почта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Номер телефона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cap="non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Субочева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Алла Олеговна,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доцент, к.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э. н.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AOSubocheva@fa.ru</a:t>
                      </a:r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+7(495)249-51-65; </a:t>
                      </a:r>
                      <a:r>
                        <a:rPr lang="ru-RU" sz="13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51-65</a:t>
                      </a: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02531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0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subTitle" idx="1"/>
          </p:nvPr>
        </p:nvSpPr>
        <p:spPr>
          <a:xfrm>
            <a:off x="1761557" y="2229266"/>
            <a:ext cx="2338482" cy="529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kern="12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Продолжительность рабочего дня </a:t>
            </a:r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2"/>
          </p:nvPr>
        </p:nvSpPr>
        <p:spPr>
          <a:xfrm>
            <a:off x="1761557" y="2764711"/>
            <a:ext cx="2028904" cy="1518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defRPr/>
            </a:pP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в возрасте от 18 и старше – не более 40 часов в неделю</a:t>
            </a:r>
          </a:p>
          <a:p>
            <a:pPr marL="0" indent="0" defTabSz="457200">
              <a:spcAft>
                <a:spcPts val="1200"/>
              </a:spcAft>
              <a:defRPr/>
            </a:pPr>
            <a:r>
              <a:rPr lang="ru-RU" sz="11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*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для студентов,</a:t>
            </a:r>
            <a:r>
              <a:rPr lang="en-US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являющихся инвалидами I или II группы, – не более 35 часов в неделю</a:t>
            </a:r>
          </a:p>
        </p:txBody>
      </p:sp>
      <p:sp>
        <p:nvSpPr>
          <p:cNvPr id="418" name="Google Shape;418;p32"/>
          <p:cNvSpPr txBox="1">
            <a:spLocks noGrp="1"/>
          </p:cNvSpPr>
          <p:nvPr>
            <p:ph type="subTitle" idx="3"/>
          </p:nvPr>
        </p:nvSpPr>
        <p:spPr>
          <a:xfrm>
            <a:off x="5115532" y="2198004"/>
            <a:ext cx="2035545" cy="527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Обучающиеся</a:t>
            </a:r>
            <a:r>
              <a:rPr lang="en-US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по целевому приёму</a:t>
            </a:r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4"/>
          </p:nvPr>
        </p:nvSpPr>
        <p:spPr>
          <a:xfrm>
            <a:off x="5115532" y="2788157"/>
            <a:ext cx="2047631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spcAft>
                <a:spcPts val="1200"/>
              </a:spcAft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Проходят практику </a:t>
            </a:r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СТРОГО</a:t>
            </a:r>
            <a:r>
              <a:rPr lang="ru-RU" sz="1100" dirty="0">
                <a:solidFill>
                  <a:schemeClr val="accent5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соответствии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пунктом «Права и обязанности» Договора о целевом направлении</a:t>
            </a:r>
          </a:p>
        </p:txBody>
      </p:sp>
      <p:sp>
        <p:nvSpPr>
          <p:cNvPr id="6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Общая информация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7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77969" y="1823468"/>
            <a:ext cx="1938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74078" y="1823468"/>
            <a:ext cx="199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</a:t>
            </a: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77608" y="3886865"/>
            <a:ext cx="2334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Письменное заявление и Резюме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38577" y="3337502"/>
            <a:ext cx="2351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структурном подразделении </a:t>
            </a:r>
            <a:r>
              <a:rPr lang="ru-RU" sz="1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3385" y="1877256"/>
            <a:ext cx="2054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соответствии с договором</a:t>
            </a:r>
            <a:endParaRPr lang="en-US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целевом направлении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46394" y="3886865"/>
            <a:ext cx="233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Заявление на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 </a:t>
            </a:r>
          </a:p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структурном подразделении </a:t>
            </a:r>
            <a:r>
              <a:rPr lang="ru-RU" sz="8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2705" y="4610191"/>
            <a:ext cx="7278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Если между организацией – базой практики и </a:t>
            </a:r>
            <a:r>
              <a:rPr lang="ru-RU" sz="10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Финуниверситетом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заключен 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4"/>
              </a:rPr>
              <a:t>долгосрочный договор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 практической подготовке студентов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77968" y="1385241"/>
            <a:ext cx="1863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4071" y="1385241"/>
            <a:ext cx="1830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77608" y="3337502"/>
            <a:ext cx="2284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профильных организациях-партнерах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563" y="1439029"/>
            <a:ext cx="18259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9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студентов по целевому приему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163" y="1050652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753" y="992036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72225" y="988129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5763" y="298496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2988868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4" name="Google Shape;244;p28"/>
          <p:cNvSpPr txBox="1">
            <a:spLocks/>
          </p:cNvSpPr>
          <p:nvPr/>
        </p:nvSpPr>
        <p:spPr>
          <a:xfrm>
            <a:off x="503238" y="293933"/>
            <a:ext cx="8137525" cy="409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Возможные варианты прохождения практики</a:t>
            </a:r>
            <a:endParaRPr lang="ru-RU" sz="18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363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8"/>
          <p:cNvSpPr txBox="1">
            <a:spLocks/>
          </p:cNvSpPr>
          <p:nvPr/>
        </p:nvSpPr>
        <p:spPr>
          <a:xfrm>
            <a:off x="409452" y="411163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effectLst/>
              </a:rPr>
              <a:t>Как оформить договор о практической подготовке студента с профильной организацией?</a:t>
            </a:r>
            <a:endParaRPr lang="ru-RU" sz="12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71" y="1120672"/>
            <a:ext cx="1649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6E6C83"/>
                </a:solidFill>
                <a:effectLst/>
              </a:rPr>
              <a:t>Зайти на сайт Финансового университета (http://www.fa.ru) в раздел «Студентам» во вкладку «Практика» -</a:t>
            </a:r>
            <a:r>
              <a:rPr lang="ru-RU" sz="700" dirty="0">
                <a:solidFill>
                  <a:srgbClr val="6E6C83"/>
                </a:solidFill>
                <a:effectLst/>
                <a:hlinkClick r:id="rId3"/>
              </a:rPr>
              <a:t> «</a:t>
            </a:r>
            <a:r>
              <a:rPr lang="ru-RU" sz="700" dirty="0">
                <a:solidFill>
                  <a:srgbClr val="6E6C83"/>
                </a:solidFill>
                <a:effectLst/>
                <a:hlinkClick r:id="rId4"/>
              </a:rPr>
              <a:t>Д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4"/>
              </a:rPr>
              <a:t>окументы и формы» 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Документы, 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оформляемые до начала практики</a:t>
            </a:r>
            <a:r>
              <a:rPr lang="ru-RU" sz="700" dirty="0">
                <a:solidFill>
                  <a:srgbClr val="6E6C83"/>
                </a:solidFill>
              </a:rPr>
              <a:t>» 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При прохождении практики в организации, не являющейся партнером Финансового университета»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700" dirty="0">
                <a:solidFill>
                  <a:srgbClr val="6E6C83"/>
                </a:solidFill>
              </a:rPr>
              <a:t> Скачать договор.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4037" y="3055702"/>
            <a:ext cx="171602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Поле с номером договора и поле с датой </a:t>
            </a:r>
            <a:r>
              <a:rPr lang="ru-RU" sz="700" dirty="0">
                <a:solidFill>
                  <a:srgbClr val="FF5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ЗАПОЛНЯТЬ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1523" y="1120672"/>
            <a:ext cx="1627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1.2.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1.3.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1.4.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– помещение профильной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9722" y="3083778"/>
            <a:ext cx="17350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После заполнения всех реквизитов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экземпляра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7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«живой»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печатью и подписью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(не скан)</a:t>
            </a:r>
            <a:r>
              <a:rPr lang="en-US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департамент.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0332" y="211139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88" y="1126545"/>
            <a:ext cx="2236762" cy="9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43121" y="2138729"/>
            <a:ext cx="2217310" cy="2124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типовую форму договора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формате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WORD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правок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вам необходимо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электронную почту </a:t>
            </a:r>
            <a:r>
              <a:rPr lang="en-US" sz="900" b="1" u="sng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praktika@fa.ru</a:t>
            </a:r>
            <a:r>
              <a:rPr lang="ru-RU" sz="900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5324" y="2138729"/>
            <a:ext cx="2143146" cy="188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 не по форме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без согласования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05416" y="2138729"/>
            <a:ext cx="2053214" cy="190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с допущенными ошибками в следующих пунктах </a:t>
            </a:r>
            <a:r>
              <a:rPr lang="ru-RU" sz="8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отправляются на доработку</a:t>
            </a:r>
            <a:r>
              <a:rPr lang="ru-RU" sz="8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sp>
        <p:nvSpPr>
          <p:cNvPr id="4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5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1" y="4426135"/>
            <a:ext cx="2105025" cy="35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5136" y="4449113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934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393822" y="2535239"/>
            <a:ext cx="3673475" cy="942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организации-партнера?</a:t>
            </a:r>
            <a:endParaRPr sz="1800" dirty="0">
              <a:latin typeface="Century Gothic" panose="020B0502020202020204" pitchFamily="34" charset="0"/>
            </a:endParaRPr>
          </a:p>
        </p:txBody>
      </p:sp>
      <p:sp>
        <p:nvSpPr>
          <p:cNvPr id="13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329355" y="915721"/>
            <a:ext cx="3360614" cy="898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defTabSz="457200">
              <a:buClrTx/>
              <a:buSzTx/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3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Документы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оформляемые до начала практики»</a:t>
            </a:r>
            <a:r>
              <a:rPr lang="ru-RU" sz="800" u="sng" dirty="0">
                <a:solidFill>
                  <a:srgbClr val="6E6C83"/>
                </a:solidFill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прохождении практики в организации-партнере Финансового университета»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Скачать образец.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4970" y="3286055"/>
            <a:ext cx="3173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Письмо необходимо оформить на фирменном бланке организации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имя руководителя департамента (Полевая Марина Владимировна)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 подписью руководителя практики от организации.</a:t>
            </a: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письмо оформлено не на фирменном бланке организации – обязательно наличие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подписи и печати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721" y="3457741"/>
            <a:ext cx="365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организация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включена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базу практик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то необходимо предоставить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письмо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организации ответственному от департамента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2225" y="292331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-4424" r="1857" b="-1"/>
          <a:stretch/>
        </p:blipFill>
        <p:spPr>
          <a:xfrm>
            <a:off x="6787873" y="457200"/>
            <a:ext cx="2328832" cy="912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7016" y="149642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7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4391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37B42-9305-45E1-B54B-22B46C12ABA3}"/>
</file>

<file path=customXml/itemProps2.xml><?xml version="1.0" encoding="utf-8"?>
<ds:datastoreItem xmlns:ds="http://schemas.openxmlformats.org/officeDocument/2006/customXml" ds:itemID="{456B71B5-6FC4-46E0-AE29-DEF3925A116F}"/>
</file>

<file path=customXml/itemProps3.xml><?xml version="1.0" encoding="utf-8"?>
<ds:datastoreItem xmlns:ds="http://schemas.openxmlformats.org/officeDocument/2006/customXml" ds:itemID="{A080474A-5B29-4676-8F2B-440302A81ED0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5359</TotalTime>
  <Words>1817</Words>
  <Application>Microsoft Office PowerPoint</Application>
  <PresentationFormat>Экран (16:9)</PresentationFormat>
  <Paragraphs>222</Paragraphs>
  <Slides>29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Cambria Math</vt:lpstr>
      <vt:lpstr>SimSun</vt:lpstr>
      <vt:lpstr>Arial</vt:lpstr>
      <vt:lpstr>Times New Roman</vt:lpstr>
      <vt:lpstr>Century Gothic</vt:lpstr>
      <vt:lpstr>Palanquin Dark</vt:lpstr>
      <vt:lpstr>Poppins</vt:lpstr>
      <vt:lpstr>Segoe UI Semibold</vt:lpstr>
      <vt:lpstr>Poppins Black</vt:lpstr>
      <vt:lpstr>Тема Office</vt:lpstr>
      <vt:lpstr>Презентация PowerPoint</vt:lpstr>
      <vt:lpstr>Презентация PowerPoint</vt:lpstr>
      <vt:lpstr>Сроки практики</vt:lpstr>
      <vt:lpstr>Руководитель учебной и производственной практики от департамента ПиРЧК 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оформить письмо от профильной организации-партнера?</vt:lpstr>
      <vt:lpstr>Как оформить письмо от Финансового университета?</vt:lpstr>
      <vt:lpstr>Как оформить обращение в департамент о предоставлении места практики? *В случае, если студент не изъявил желание проходить практику по предоставленным местам практики от Финуниверситета, ответственность за подбор места практики возлагается на студента</vt:lpstr>
      <vt:lpstr>Презентация PowerPoint</vt:lpstr>
      <vt:lpstr>Практика студентов с иностранным гражданством</vt:lpstr>
      <vt:lpstr>Презентация PowerPoint</vt:lpstr>
      <vt:lpstr>! Обращаем ваше внимание</vt:lpstr>
      <vt:lpstr>Презентация PowerPoint</vt:lpstr>
      <vt:lpstr>Отчет загружается в личный кабинет студента на org.fa.ru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знать!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Workshop</dc:title>
  <dc:creator>Буевич Юлия Станиславовна</dc:creator>
  <cp:lastModifiedBy>Субочева Алла Олеговна</cp:lastModifiedBy>
  <cp:revision>312</cp:revision>
  <cp:lastPrinted>2023-10-17T06:42:05Z</cp:lastPrinted>
  <dcterms:modified xsi:type="dcterms:W3CDTF">2023-11-07T15:45:03Z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