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</p:sldMasterIdLst>
  <p:notesMasterIdLst>
    <p:notesMasterId r:id="rId15"/>
  </p:notesMasterIdLst>
  <p:sldIdLst>
    <p:sldId id="268" r:id="rId2"/>
    <p:sldId id="266" r:id="rId3"/>
    <p:sldId id="257" r:id="rId4"/>
    <p:sldId id="271" r:id="rId5"/>
    <p:sldId id="261" r:id="rId6"/>
    <p:sldId id="288" r:id="rId7"/>
    <p:sldId id="262" r:id="rId8"/>
    <p:sldId id="272" r:id="rId9"/>
    <p:sldId id="260" r:id="rId10"/>
    <p:sldId id="286" r:id="rId11"/>
    <p:sldId id="289" r:id="rId12"/>
    <p:sldId id="273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B7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hyperlink" Target="http://www.cemi.rssi.ru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mi.rssi.ru/" TargetMode="External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AB44E-3415-4F0A-950C-6A1AFBDA750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C01DD-84A9-4155-9BB9-4D23138162D5}">
      <dgm:prSet phldrT="[Текст]" custT="1"/>
      <dgm:spPr/>
      <dgm:t>
        <a:bodyPr/>
        <a:lstStyle/>
        <a:p>
          <a:r>
            <a:rPr lang="ru-RU" sz="1400" b="1" i="0" dirty="0">
              <a:solidFill>
                <a:srgbClr val="002060"/>
              </a:solidFill>
            </a:rPr>
            <a:t>Назначение кафедры </a:t>
          </a:r>
          <a:r>
            <a:rPr lang="ru-RU" sz="1400" b="0" i="0" dirty="0" err="1">
              <a:solidFill>
                <a:schemeClr val="accent1"/>
              </a:solidFill>
            </a:rPr>
            <a:t>едры</a:t>
          </a:r>
          <a:r>
            <a:rPr lang="ru-RU" sz="1400" b="0" i="0" dirty="0">
              <a:solidFill>
                <a:srgbClr val="FF0000"/>
              </a:solidFill>
            </a:rPr>
            <a:t>                                                                     </a:t>
          </a:r>
          <a:r>
            <a:rPr lang="ru-RU" sz="1400" b="0" i="0" dirty="0">
              <a:solidFill>
                <a:schemeClr val="tx1"/>
              </a:solidFill>
            </a:rPr>
            <a:t>Создать научно-образовательный комплекс, который в перспективе должен стать центром системных исследований и системного моделирования экономики в России.</a:t>
          </a:r>
        </a:p>
        <a:p>
          <a:r>
            <a:rPr lang="ru-RU" sz="1400" b="0" i="0" dirty="0">
              <a:solidFill>
                <a:schemeClr val="tx1"/>
              </a:solidFill>
            </a:rPr>
            <a:t>Качественно повысить подготовку студентов, магистрантов и аспирантов Финансовом университете в сфере исследования социально-экономических систем.</a:t>
          </a:r>
          <a:endParaRPr lang="ru-RU" sz="1400" b="0" dirty="0">
            <a:solidFill>
              <a:schemeClr val="tx1"/>
            </a:solidFill>
          </a:endParaRPr>
        </a:p>
      </dgm:t>
    </dgm:pt>
    <dgm:pt modelId="{315FCDFB-E972-4666-937F-9B6517C95737}" type="parTrans" cxnId="{31FADDCB-0C36-46EB-9FAD-83EAB6E08202}">
      <dgm:prSet/>
      <dgm:spPr/>
      <dgm:t>
        <a:bodyPr/>
        <a:lstStyle/>
        <a:p>
          <a:endParaRPr lang="ru-RU"/>
        </a:p>
      </dgm:t>
    </dgm:pt>
    <dgm:pt modelId="{7CDFC6FD-58F1-4724-BCEF-C45822F36B04}" type="sibTrans" cxnId="{31FADDCB-0C36-46EB-9FAD-83EAB6E08202}">
      <dgm:prSet/>
      <dgm:spPr/>
      <dgm:t>
        <a:bodyPr/>
        <a:lstStyle/>
        <a:p>
          <a:endParaRPr lang="ru-RU"/>
        </a:p>
      </dgm:t>
    </dgm:pt>
    <dgm:pt modelId="{C7160191-90E6-4E1B-BBD4-ECC71666C93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Клейнер Георгий Борисович</a:t>
          </a:r>
          <a:r>
            <a:rPr lang="ru-RU" sz="1400" dirty="0">
              <a:solidFill>
                <a:srgbClr val="002060"/>
              </a:solidFill>
            </a:rPr>
            <a:t> - заведующий кафедрой Системный анализ в экономике, член-корреспондент РАН, профессор. Родился 08 мая 1946 года. Закончил с отличием Московский государственный университет им. М.В. Ломоносова, механико-математический факультет.</a:t>
          </a:r>
        </a:p>
        <a:p>
          <a:r>
            <a:rPr lang="ru-RU" sz="1400" dirty="0">
              <a:solidFill>
                <a:srgbClr val="002060"/>
              </a:solidFill>
            </a:rPr>
            <a:t>Имеет более 40 лет научно-педагогического стажа. В 1989 году защитил докторскую диссертацию, в мае 2003 г. избран член - корреспондентом Российской академии наук. В 1991 году ему было присвоено звание профессора. Авторский объем опубликованных научных и учебно-методических работ составляет 686 </a:t>
          </a:r>
          <a:r>
            <a:rPr lang="ru-RU" sz="1400" dirty="0" err="1">
              <a:solidFill>
                <a:srgbClr val="002060"/>
              </a:solidFill>
            </a:rPr>
            <a:t>п.л</a:t>
          </a:r>
          <a:r>
            <a:rPr lang="ru-RU" sz="1400" dirty="0">
              <a:solidFill>
                <a:srgbClr val="002060"/>
              </a:solidFill>
            </a:rPr>
            <a:t>. (общий - 702 </a:t>
          </a:r>
          <a:r>
            <a:rPr lang="ru-RU" sz="1400" dirty="0" err="1">
              <a:solidFill>
                <a:srgbClr val="002060"/>
              </a:solidFill>
            </a:rPr>
            <a:t>п.л</a:t>
          </a:r>
          <a:r>
            <a:rPr lang="ru-RU" sz="1400" dirty="0">
              <a:solidFill>
                <a:srgbClr val="002060"/>
              </a:solidFill>
            </a:rPr>
            <a:t>.). Всего опубликовано 495 научных работ.</a:t>
          </a:r>
        </a:p>
        <a:p>
          <a:r>
            <a:rPr lang="ru-RU" sz="1400" dirty="0">
              <a:solidFill>
                <a:srgbClr val="002060"/>
              </a:solidFill>
            </a:rPr>
            <a:t>Клейнер Г.Б. сотрудничает с </a:t>
          </a:r>
          <a:r>
            <a:rPr lang="ru-RU" sz="1400" dirty="0" err="1">
              <a:solidFill>
                <a:srgbClr val="002060"/>
              </a:solidFill>
            </a:rPr>
            <a:t>Финуниверситетом</a:t>
          </a:r>
          <a:r>
            <a:rPr lang="ru-RU" sz="1400" dirty="0">
              <a:solidFill>
                <a:srgbClr val="002060"/>
              </a:solidFill>
            </a:rPr>
            <a:t> с 1992 г., являясь заместителем директора Центрального экономико-математического института Российской академии наук (</a:t>
          </a:r>
          <a:r>
            <a:rPr lang="ru-RU" sz="1400" dirty="0">
              <a:solidFill>
                <a:srgbClr val="002060"/>
              </a:solidFill>
              <a:hlinkClick xmlns:r="http://schemas.openxmlformats.org/officeDocument/2006/relationships" r:id="rId1"/>
            </a:rPr>
            <a:t>ЦЭМИ РАН</a:t>
          </a:r>
          <a:r>
            <a:rPr lang="ru-RU" sz="1400" dirty="0">
              <a:solidFill>
                <a:srgbClr val="002060"/>
              </a:solidFill>
            </a:rPr>
            <a:t>), неоднократно возглавлял Государственную Аттестационную комиссию факультета "М</a:t>
          </a:r>
        </a:p>
      </dgm:t>
    </dgm:pt>
    <dgm:pt modelId="{55F710B5-3959-4D15-9B85-9D40169C2275}" type="parTrans" cxnId="{87818EFE-0C73-4345-810F-038DB7A62F4E}">
      <dgm:prSet/>
      <dgm:spPr/>
      <dgm:t>
        <a:bodyPr/>
        <a:lstStyle/>
        <a:p>
          <a:endParaRPr lang="ru-RU"/>
        </a:p>
      </dgm:t>
    </dgm:pt>
    <dgm:pt modelId="{CBE09B9C-1325-4595-8C69-CB0F2B8C3D34}" type="sibTrans" cxnId="{87818EFE-0C73-4345-810F-038DB7A62F4E}">
      <dgm:prSet/>
      <dgm:spPr/>
      <dgm:t>
        <a:bodyPr/>
        <a:lstStyle/>
        <a:p>
          <a:endParaRPr lang="ru-RU"/>
        </a:p>
      </dgm:t>
    </dgm:pt>
    <dgm:pt modelId="{BB5046E7-EC14-4973-BF3E-E163443BFD50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400" u="none" dirty="0">
            <a:solidFill>
              <a:schemeClr val="bg1"/>
            </a:solidFill>
          </a:endParaRPr>
        </a:p>
      </dgm:t>
    </dgm:pt>
    <dgm:pt modelId="{B948F7A5-75B9-47D1-A872-FD6F1C1CED03}" type="parTrans" cxnId="{C034E9D1-0A7E-41A4-8821-702B99946800}">
      <dgm:prSet/>
      <dgm:spPr/>
      <dgm:t>
        <a:bodyPr/>
        <a:lstStyle/>
        <a:p>
          <a:endParaRPr lang="ru-RU"/>
        </a:p>
      </dgm:t>
    </dgm:pt>
    <dgm:pt modelId="{E832CE1D-586A-405E-ABB8-A4D37010C3B0}" type="sibTrans" cxnId="{C034E9D1-0A7E-41A4-8821-702B99946800}">
      <dgm:prSet/>
      <dgm:spPr/>
      <dgm:t>
        <a:bodyPr/>
        <a:lstStyle/>
        <a:p>
          <a:endParaRPr lang="ru-RU"/>
        </a:p>
      </dgm:t>
    </dgm:pt>
    <dgm:pt modelId="{D5E21DF3-F8F1-40C4-8654-CF6444F08324}">
      <dgm:prSet/>
      <dgm:spPr/>
      <dgm:t>
        <a:bodyPr/>
        <a:lstStyle/>
        <a:p>
          <a:endParaRPr lang="ru-RU"/>
        </a:p>
      </dgm:t>
    </dgm:pt>
    <dgm:pt modelId="{086618D3-009B-4531-B029-9A55981B6B88}" type="parTrans" cxnId="{935D9EA2-DF46-42EB-A3FE-A0AB88002EA1}">
      <dgm:prSet/>
      <dgm:spPr/>
      <dgm:t>
        <a:bodyPr/>
        <a:lstStyle/>
        <a:p>
          <a:endParaRPr lang="ru-RU"/>
        </a:p>
      </dgm:t>
    </dgm:pt>
    <dgm:pt modelId="{9E40C005-FD07-47E4-B774-026B747DA460}" type="sibTrans" cxnId="{935D9EA2-DF46-42EB-A3FE-A0AB88002EA1}">
      <dgm:prSet/>
      <dgm:spPr/>
      <dgm:t>
        <a:bodyPr/>
        <a:lstStyle/>
        <a:p>
          <a:endParaRPr lang="ru-RU"/>
        </a:p>
      </dgm:t>
    </dgm:pt>
    <dgm:pt modelId="{397C221C-7705-40A5-8114-97B524B8E702}">
      <dgm:prSet/>
      <dgm:spPr/>
      <dgm:t>
        <a:bodyPr/>
        <a:lstStyle/>
        <a:p>
          <a:endParaRPr lang="ru-RU"/>
        </a:p>
      </dgm:t>
    </dgm:pt>
    <dgm:pt modelId="{B3FB3B00-CDD3-443D-910A-4F4BA4CF6101}" type="parTrans" cxnId="{E5F88C44-647E-403F-99D1-AFB549C7229F}">
      <dgm:prSet/>
      <dgm:spPr/>
      <dgm:t>
        <a:bodyPr/>
        <a:lstStyle/>
        <a:p>
          <a:endParaRPr lang="ru-RU"/>
        </a:p>
      </dgm:t>
    </dgm:pt>
    <dgm:pt modelId="{D28C008B-AAC3-4775-856D-B9EDA8F0092A}" type="sibTrans" cxnId="{E5F88C44-647E-403F-99D1-AFB549C7229F}">
      <dgm:prSet/>
      <dgm:spPr/>
      <dgm:t>
        <a:bodyPr/>
        <a:lstStyle/>
        <a:p>
          <a:endParaRPr lang="ru-RU"/>
        </a:p>
      </dgm:t>
    </dgm:pt>
    <dgm:pt modelId="{2F0D3823-6018-48DD-B025-C92B2D353AB9}">
      <dgm:prSet/>
      <dgm:spPr/>
      <dgm:t>
        <a:bodyPr/>
        <a:lstStyle/>
        <a:p>
          <a:endParaRPr lang="ru-RU"/>
        </a:p>
      </dgm:t>
    </dgm:pt>
    <dgm:pt modelId="{6D3FE093-A95F-45A8-BBA5-8BF2BE7DAC55}" type="parTrans" cxnId="{D7C0232B-4E52-4900-9ED0-99410C308363}">
      <dgm:prSet/>
      <dgm:spPr/>
      <dgm:t>
        <a:bodyPr/>
        <a:lstStyle/>
        <a:p>
          <a:endParaRPr lang="ru-RU"/>
        </a:p>
      </dgm:t>
    </dgm:pt>
    <dgm:pt modelId="{89393D58-FB83-4F4B-883C-A81D0698BBBC}" type="sibTrans" cxnId="{D7C0232B-4E52-4900-9ED0-99410C308363}">
      <dgm:prSet/>
      <dgm:spPr/>
      <dgm:t>
        <a:bodyPr/>
        <a:lstStyle/>
        <a:p>
          <a:endParaRPr lang="ru-RU"/>
        </a:p>
      </dgm:t>
    </dgm:pt>
    <dgm:pt modelId="{BC331709-A581-4BCA-B1F8-093815839E6B}">
      <dgm:prSet/>
      <dgm:spPr/>
      <dgm:t>
        <a:bodyPr/>
        <a:lstStyle/>
        <a:p>
          <a:endParaRPr lang="ru-RU"/>
        </a:p>
      </dgm:t>
    </dgm:pt>
    <dgm:pt modelId="{F4975D5D-1B4F-47BC-8817-A1E26A20E345}" type="parTrans" cxnId="{1193E42C-9118-4F85-B085-DF39213D1587}">
      <dgm:prSet/>
      <dgm:spPr/>
      <dgm:t>
        <a:bodyPr/>
        <a:lstStyle/>
        <a:p>
          <a:endParaRPr lang="ru-RU"/>
        </a:p>
      </dgm:t>
    </dgm:pt>
    <dgm:pt modelId="{A2E612BC-FF77-42C2-A18A-BC5AE005DD42}" type="sibTrans" cxnId="{1193E42C-9118-4F85-B085-DF39213D1587}">
      <dgm:prSet/>
      <dgm:spPr/>
      <dgm:t>
        <a:bodyPr/>
        <a:lstStyle/>
        <a:p>
          <a:endParaRPr lang="ru-RU"/>
        </a:p>
      </dgm:t>
    </dgm:pt>
    <dgm:pt modelId="{0B57F3CA-72A1-4AE7-B02F-536A125303CE}">
      <dgm:prSet/>
      <dgm:spPr/>
      <dgm:t>
        <a:bodyPr/>
        <a:lstStyle/>
        <a:p>
          <a:endParaRPr lang="ru-RU"/>
        </a:p>
      </dgm:t>
    </dgm:pt>
    <dgm:pt modelId="{F8A53C4B-B643-46B2-9925-8302DDD9FC07}" type="parTrans" cxnId="{440D70C3-07E1-4AAE-99CC-DBEC4A8DFB5D}">
      <dgm:prSet/>
      <dgm:spPr/>
      <dgm:t>
        <a:bodyPr/>
        <a:lstStyle/>
        <a:p>
          <a:endParaRPr lang="ru-RU"/>
        </a:p>
      </dgm:t>
    </dgm:pt>
    <dgm:pt modelId="{6A8470D8-4287-400D-B8B8-E883DB7C234E}" type="sibTrans" cxnId="{440D70C3-07E1-4AAE-99CC-DBEC4A8DFB5D}">
      <dgm:prSet/>
      <dgm:spPr/>
      <dgm:t>
        <a:bodyPr/>
        <a:lstStyle/>
        <a:p>
          <a:endParaRPr lang="ru-RU"/>
        </a:p>
      </dgm:t>
    </dgm:pt>
    <dgm:pt modelId="{CE8DB532-358A-4747-B073-054EF2554CDF}">
      <dgm:prSet phldrT="[Текст]" custT="1"/>
      <dgm:spPr/>
      <dgm:t>
        <a:bodyPr/>
        <a:lstStyle/>
        <a:p>
          <a:endParaRPr lang="ru-RU" sz="2400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+mj-lt"/>
          </a:endParaRPr>
        </a:p>
      </dgm:t>
    </dgm:pt>
    <dgm:pt modelId="{651C1D9A-008A-460F-B2FF-6EB4634EDADF}" type="sibTrans" cxnId="{99A709E9-BED8-4307-98A8-D28DCAF73C1C}">
      <dgm:prSet/>
      <dgm:spPr/>
      <dgm:t>
        <a:bodyPr/>
        <a:lstStyle/>
        <a:p>
          <a:endParaRPr lang="ru-RU"/>
        </a:p>
      </dgm:t>
    </dgm:pt>
    <dgm:pt modelId="{95D2C5B4-60A3-454A-A61B-DC49D5613A72}" type="parTrans" cxnId="{99A709E9-BED8-4307-98A8-D28DCAF73C1C}">
      <dgm:prSet/>
      <dgm:spPr/>
      <dgm:t>
        <a:bodyPr/>
        <a:lstStyle/>
        <a:p>
          <a:endParaRPr lang="ru-RU"/>
        </a:p>
      </dgm:t>
    </dgm:pt>
    <dgm:pt modelId="{06EDB49D-6830-486E-9A5D-0FD7F4933FAC}" type="pres">
      <dgm:prSet presAssocID="{94EAB44E-3415-4F0A-950C-6A1AFBDA7504}" presName="Name0" presStyleCnt="0">
        <dgm:presLayoutVars>
          <dgm:chMax val="4"/>
          <dgm:resizeHandles val="exact"/>
        </dgm:presLayoutVars>
      </dgm:prSet>
      <dgm:spPr/>
    </dgm:pt>
    <dgm:pt modelId="{CD97A239-EAB1-4E35-9A92-8F21F213ED32}" type="pres">
      <dgm:prSet presAssocID="{94EAB44E-3415-4F0A-950C-6A1AFBDA7504}" presName="ellipse" presStyleLbl="trBgShp" presStyleIdx="0" presStyleCnt="1"/>
      <dgm:spPr/>
    </dgm:pt>
    <dgm:pt modelId="{CA0BA3DD-5010-4A98-8AF5-E5A7CBC3F26C}" type="pres">
      <dgm:prSet presAssocID="{94EAB44E-3415-4F0A-950C-6A1AFBDA7504}" presName="arrow1" presStyleLbl="fgShp" presStyleIdx="0" presStyleCnt="1" custLinFactX="-100000" custLinFactY="-100000" custLinFactNeighborX="-115727" custLinFactNeighborY="-167064"/>
      <dgm:spPr/>
    </dgm:pt>
    <dgm:pt modelId="{DB29D9EA-CAEF-408C-9787-8CD43138D5C0}" type="pres">
      <dgm:prSet presAssocID="{94EAB44E-3415-4F0A-950C-6A1AFBDA7504}" presName="rectangle" presStyleLbl="revTx" presStyleIdx="0" presStyleCnt="1" custLinFactNeighborX="23746" custLinFactNeighborY="-22108">
        <dgm:presLayoutVars>
          <dgm:bulletEnabled val="1"/>
        </dgm:presLayoutVars>
      </dgm:prSet>
      <dgm:spPr/>
    </dgm:pt>
    <dgm:pt modelId="{BDD1AC7F-0462-4C50-AAAB-E4B580592599}" type="pres">
      <dgm:prSet presAssocID="{C7160191-90E6-4E1B-BBD4-ECC71666C935}" presName="item1" presStyleLbl="node1" presStyleIdx="0" presStyleCnt="3" custScaleX="151005" custScaleY="225612" custLinFactX="-98665" custLinFactNeighborX="-100000" custLinFactNeighborY="-67553">
        <dgm:presLayoutVars>
          <dgm:bulletEnabled val="1"/>
        </dgm:presLayoutVars>
      </dgm:prSet>
      <dgm:spPr/>
    </dgm:pt>
    <dgm:pt modelId="{071791F7-45E5-4644-BAD8-1C80DBD07008}" type="pres">
      <dgm:prSet presAssocID="{BB5046E7-EC14-4973-BF3E-E163443BFD50}" presName="item2" presStyleLbl="node1" presStyleIdx="1" presStyleCnt="3" custScaleX="366601" custScaleY="223570" custLinFactY="38434" custLinFactNeighborX="81589" custLinFactNeighborY="100000">
        <dgm:presLayoutVars>
          <dgm:bulletEnabled val="1"/>
        </dgm:presLayoutVars>
      </dgm:prSet>
      <dgm:spPr/>
    </dgm:pt>
    <dgm:pt modelId="{B7CA9122-9CA7-4328-820B-9F483634B683}" type="pres">
      <dgm:prSet presAssocID="{CE8DB532-358A-4747-B073-054EF2554CDF}" presName="item3" presStyleLbl="node1" presStyleIdx="2" presStyleCnt="3" custScaleX="271509" custScaleY="121405" custLinFactNeighborX="24960" custLinFactNeighborY="-16576">
        <dgm:presLayoutVars>
          <dgm:bulletEnabled val="1"/>
        </dgm:presLayoutVars>
      </dgm:prSet>
      <dgm:spPr/>
    </dgm:pt>
    <dgm:pt modelId="{E9FC817C-5BC1-4AAA-8399-EBD04A4876C9}" type="pres">
      <dgm:prSet presAssocID="{94EAB44E-3415-4F0A-950C-6A1AFBDA7504}" presName="funnel" presStyleLbl="trAlignAcc1" presStyleIdx="0" presStyleCnt="1" custScaleX="57129" custScaleY="47901" custLinFactNeighborX="-59313" custLinFactNeighborY="61569"/>
      <dgm:spPr/>
    </dgm:pt>
  </dgm:ptLst>
  <dgm:cxnLst>
    <dgm:cxn modelId="{50854401-130B-45B7-B87A-DCD7B21952A8}" type="presOf" srcId="{9FBC01DD-84A9-4155-9BB9-4D23138162D5}" destId="{B7CA9122-9CA7-4328-820B-9F483634B683}" srcOrd="0" destOrd="0" presId="urn:microsoft.com/office/officeart/2005/8/layout/funnel1"/>
    <dgm:cxn modelId="{66636A08-C7DF-4454-8892-1D78C146FD21}" type="presOf" srcId="{CE8DB532-358A-4747-B073-054EF2554CDF}" destId="{DB29D9EA-CAEF-408C-9787-8CD43138D5C0}" srcOrd="0" destOrd="0" presId="urn:microsoft.com/office/officeart/2005/8/layout/funnel1"/>
    <dgm:cxn modelId="{D7C0232B-4E52-4900-9ED0-99410C308363}" srcId="{94EAB44E-3415-4F0A-950C-6A1AFBDA7504}" destId="{2F0D3823-6018-48DD-B025-C92B2D353AB9}" srcOrd="6" destOrd="0" parTransId="{6D3FE093-A95F-45A8-BBA5-8BF2BE7DAC55}" sibTransId="{89393D58-FB83-4F4B-883C-A81D0698BBBC}"/>
    <dgm:cxn modelId="{1193E42C-9118-4F85-B085-DF39213D1587}" srcId="{94EAB44E-3415-4F0A-950C-6A1AFBDA7504}" destId="{BC331709-A581-4BCA-B1F8-093815839E6B}" srcOrd="7" destOrd="0" parTransId="{F4975D5D-1B4F-47BC-8817-A1E26A20E345}" sibTransId="{A2E612BC-FF77-42C2-A18A-BC5AE005DD42}"/>
    <dgm:cxn modelId="{7BDB245F-00EF-4852-9C07-CD47DB2489DF}" type="presOf" srcId="{BB5046E7-EC14-4973-BF3E-E163443BFD50}" destId="{BDD1AC7F-0462-4C50-AAAB-E4B580592599}" srcOrd="0" destOrd="0" presId="urn:microsoft.com/office/officeart/2005/8/layout/funnel1"/>
    <dgm:cxn modelId="{E5F88C44-647E-403F-99D1-AFB549C7229F}" srcId="{94EAB44E-3415-4F0A-950C-6A1AFBDA7504}" destId="{397C221C-7705-40A5-8114-97B524B8E702}" srcOrd="5" destOrd="0" parTransId="{B3FB3B00-CDD3-443D-910A-4F4BA4CF6101}" sibTransId="{D28C008B-AAC3-4775-856D-B9EDA8F0092A}"/>
    <dgm:cxn modelId="{F0344459-29BB-4BE7-B598-160381B77E81}" type="presOf" srcId="{94EAB44E-3415-4F0A-950C-6A1AFBDA7504}" destId="{06EDB49D-6830-486E-9A5D-0FD7F4933FAC}" srcOrd="0" destOrd="0" presId="urn:microsoft.com/office/officeart/2005/8/layout/funnel1"/>
    <dgm:cxn modelId="{935D9EA2-DF46-42EB-A3FE-A0AB88002EA1}" srcId="{94EAB44E-3415-4F0A-950C-6A1AFBDA7504}" destId="{D5E21DF3-F8F1-40C4-8654-CF6444F08324}" srcOrd="4" destOrd="0" parTransId="{086618D3-009B-4531-B029-9A55981B6B88}" sibTransId="{9E40C005-FD07-47E4-B774-026B747DA460}"/>
    <dgm:cxn modelId="{440D70C3-07E1-4AAE-99CC-DBEC4A8DFB5D}" srcId="{94EAB44E-3415-4F0A-950C-6A1AFBDA7504}" destId="{0B57F3CA-72A1-4AE7-B02F-536A125303CE}" srcOrd="8" destOrd="0" parTransId="{F8A53C4B-B643-46B2-9925-8302DDD9FC07}" sibTransId="{6A8470D8-4287-400D-B8B8-E883DB7C234E}"/>
    <dgm:cxn modelId="{31FADDCB-0C36-46EB-9FAD-83EAB6E08202}" srcId="{94EAB44E-3415-4F0A-950C-6A1AFBDA7504}" destId="{9FBC01DD-84A9-4155-9BB9-4D23138162D5}" srcOrd="0" destOrd="0" parTransId="{315FCDFB-E972-4666-937F-9B6517C95737}" sibTransId="{7CDFC6FD-58F1-4724-BCEF-C45822F36B04}"/>
    <dgm:cxn modelId="{C034E9D1-0A7E-41A4-8821-702B99946800}" srcId="{94EAB44E-3415-4F0A-950C-6A1AFBDA7504}" destId="{BB5046E7-EC14-4973-BF3E-E163443BFD50}" srcOrd="2" destOrd="0" parTransId="{B948F7A5-75B9-47D1-A872-FD6F1C1CED03}" sibTransId="{E832CE1D-586A-405E-ABB8-A4D37010C3B0}"/>
    <dgm:cxn modelId="{2CD739DE-E345-4879-8EC1-AE5E1CF89C34}" type="presOf" srcId="{C7160191-90E6-4E1B-BBD4-ECC71666C935}" destId="{071791F7-45E5-4644-BAD8-1C80DBD07008}" srcOrd="0" destOrd="0" presId="urn:microsoft.com/office/officeart/2005/8/layout/funnel1"/>
    <dgm:cxn modelId="{99A709E9-BED8-4307-98A8-D28DCAF73C1C}" srcId="{94EAB44E-3415-4F0A-950C-6A1AFBDA7504}" destId="{CE8DB532-358A-4747-B073-054EF2554CDF}" srcOrd="3" destOrd="0" parTransId="{95D2C5B4-60A3-454A-A61B-DC49D5613A72}" sibTransId="{651C1D9A-008A-460F-B2FF-6EB4634EDADF}"/>
    <dgm:cxn modelId="{87818EFE-0C73-4345-810F-038DB7A62F4E}" srcId="{94EAB44E-3415-4F0A-950C-6A1AFBDA7504}" destId="{C7160191-90E6-4E1B-BBD4-ECC71666C935}" srcOrd="1" destOrd="0" parTransId="{55F710B5-3959-4D15-9B85-9D40169C2275}" sibTransId="{CBE09B9C-1325-4595-8C69-CB0F2B8C3D34}"/>
    <dgm:cxn modelId="{F65E5268-1019-4364-A003-782AC704BB09}" type="presParOf" srcId="{06EDB49D-6830-486E-9A5D-0FD7F4933FAC}" destId="{CD97A239-EAB1-4E35-9A92-8F21F213ED32}" srcOrd="0" destOrd="0" presId="urn:microsoft.com/office/officeart/2005/8/layout/funnel1"/>
    <dgm:cxn modelId="{1F86A973-E6D6-4BE8-8F68-78A38B1C7E6F}" type="presParOf" srcId="{06EDB49D-6830-486E-9A5D-0FD7F4933FAC}" destId="{CA0BA3DD-5010-4A98-8AF5-E5A7CBC3F26C}" srcOrd="1" destOrd="0" presId="urn:microsoft.com/office/officeart/2005/8/layout/funnel1"/>
    <dgm:cxn modelId="{B81C4C3D-6F79-4A8D-81A8-78F73C63A2ED}" type="presParOf" srcId="{06EDB49D-6830-486E-9A5D-0FD7F4933FAC}" destId="{DB29D9EA-CAEF-408C-9787-8CD43138D5C0}" srcOrd="2" destOrd="0" presId="urn:microsoft.com/office/officeart/2005/8/layout/funnel1"/>
    <dgm:cxn modelId="{EC883E70-3B6B-4F3B-97A9-CB233AB858B0}" type="presParOf" srcId="{06EDB49D-6830-486E-9A5D-0FD7F4933FAC}" destId="{BDD1AC7F-0462-4C50-AAAB-E4B580592599}" srcOrd="3" destOrd="0" presId="urn:microsoft.com/office/officeart/2005/8/layout/funnel1"/>
    <dgm:cxn modelId="{8A068089-B37A-4CED-B7E0-16D75A9DC44F}" type="presParOf" srcId="{06EDB49D-6830-486E-9A5D-0FD7F4933FAC}" destId="{071791F7-45E5-4644-BAD8-1C80DBD07008}" srcOrd="4" destOrd="0" presId="urn:microsoft.com/office/officeart/2005/8/layout/funnel1"/>
    <dgm:cxn modelId="{7FEBC9B3-79F8-4B17-B011-F2069106ABEE}" type="presParOf" srcId="{06EDB49D-6830-486E-9A5D-0FD7F4933FAC}" destId="{B7CA9122-9CA7-4328-820B-9F483634B683}" srcOrd="5" destOrd="0" presId="urn:microsoft.com/office/officeart/2005/8/layout/funnel1"/>
    <dgm:cxn modelId="{C39D78D0-9D54-4584-ACBB-D49D4A9DEFB0}" type="presParOf" srcId="{06EDB49D-6830-486E-9A5D-0FD7F4933FAC}" destId="{E9FC817C-5BC1-4AAA-8399-EBD04A4876C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CFE07-35AC-45CF-886E-927DD88FFAD7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5A940B-E2EF-40B9-B7DF-7CE7797D07D6}">
      <dgm:prSet custT="1"/>
      <dgm:spPr/>
      <dgm:t>
        <a:bodyPr/>
        <a:lstStyle/>
        <a:p>
          <a:pPr rtl="0"/>
          <a:r>
            <a:rPr lang="ru-RU" sz="1600" dirty="0"/>
            <a:t>. 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F9BCF4E5-0AC1-4267-BEAD-C7A4B75235E4}" type="parTrans" cxnId="{6041E47E-8A86-4804-AE2B-A9947D5295D3}">
      <dgm:prSet/>
      <dgm:spPr/>
      <dgm:t>
        <a:bodyPr/>
        <a:lstStyle/>
        <a:p>
          <a:endParaRPr lang="ru-RU"/>
        </a:p>
      </dgm:t>
    </dgm:pt>
    <dgm:pt modelId="{58F0032E-2D57-42A8-BABF-00DDB819B912}" type="sibTrans" cxnId="{6041E47E-8A86-4804-AE2B-A9947D5295D3}">
      <dgm:prSet/>
      <dgm:spPr/>
      <dgm:t>
        <a:bodyPr/>
        <a:lstStyle/>
        <a:p>
          <a:endParaRPr lang="ru-RU"/>
        </a:p>
      </dgm:t>
    </dgm:pt>
    <dgm:pt modelId="{BDC9AD4F-6F49-4089-95B9-452DD0DE6D0B}">
      <dgm:prSet custT="1"/>
      <dgm:spPr/>
      <dgm:t>
        <a:bodyPr/>
        <a:lstStyle/>
        <a:p>
          <a:pPr rtl="0"/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5DF29ED5-6D28-4AE9-ACCC-6CF4437871AE}" type="parTrans" cxnId="{E75A6CB0-B350-4EB4-8EAD-A61CF0788894}">
      <dgm:prSet/>
      <dgm:spPr/>
      <dgm:t>
        <a:bodyPr/>
        <a:lstStyle/>
        <a:p>
          <a:endParaRPr lang="ru-RU"/>
        </a:p>
      </dgm:t>
    </dgm:pt>
    <dgm:pt modelId="{61FD5D44-4E55-4E88-9B80-CD6F1954FCAA}" type="sibTrans" cxnId="{E75A6CB0-B350-4EB4-8EAD-A61CF0788894}">
      <dgm:prSet/>
      <dgm:spPr/>
      <dgm:t>
        <a:bodyPr/>
        <a:lstStyle/>
        <a:p>
          <a:endParaRPr lang="ru-RU"/>
        </a:p>
      </dgm:t>
    </dgm:pt>
    <dgm:pt modelId="{F96FA785-ABF9-4EC1-92E2-1A5E8002EE74}">
      <dgm:prSet custT="1"/>
      <dgm:spPr/>
      <dgm:t>
        <a:bodyPr/>
        <a:lstStyle/>
        <a:p>
          <a:pPr algn="l" rtl="0"/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4ECD63B-A4C2-4AB7-B7D9-946481E2F3C3}" type="parTrans" cxnId="{9877D817-E90D-417C-A9BD-3466BFE63AD7}">
      <dgm:prSet/>
      <dgm:spPr/>
      <dgm:t>
        <a:bodyPr/>
        <a:lstStyle/>
        <a:p>
          <a:endParaRPr lang="ru-RU"/>
        </a:p>
      </dgm:t>
    </dgm:pt>
    <dgm:pt modelId="{6A81779C-D01C-4CAE-A705-BD709B4BE201}" type="sibTrans" cxnId="{9877D817-E90D-417C-A9BD-3466BFE63AD7}">
      <dgm:prSet/>
      <dgm:spPr/>
      <dgm:t>
        <a:bodyPr/>
        <a:lstStyle/>
        <a:p>
          <a:endParaRPr lang="ru-RU"/>
        </a:p>
      </dgm:t>
    </dgm:pt>
    <dgm:pt modelId="{CEA6E695-CC36-4558-9397-B482105927D8}">
      <dgm:prSet/>
      <dgm:spPr/>
      <dgm:t>
        <a:bodyPr/>
        <a:lstStyle/>
        <a:p>
          <a:r>
            <a:rPr lang="ru-RU" b="1" i="0" dirty="0">
              <a:solidFill>
                <a:srgbClr val="FFFF00"/>
              </a:solidFill>
            </a:rPr>
            <a:t>Преподаватели кафедры ведут научное руководство:</a:t>
          </a:r>
          <a:endParaRPr lang="ru-RU" b="0" i="0" dirty="0">
            <a:solidFill>
              <a:srgbClr val="FFFF00"/>
            </a:solidFill>
          </a:endParaRPr>
        </a:p>
        <a:p>
          <a:endParaRPr lang="ru-RU" b="0" i="0" dirty="0">
            <a:solidFill>
              <a:srgbClr val="FFFF00"/>
            </a:solidFill>
          </a:endParaRPr>
        </a:p>
        <a:p>
          <a:r>
            <a:rPr lang="ru-RU" b="0" i="1" dirty="0">
              <a:solidFill>
                <a:srgbClr val="FFFF00"/>
              </a:solidFill>
            </a:rPr>
            <a:t>ВКР бакалавров по направлению:</a:t>
          </a:r>
          <a:endParaRPr lang="ru-RU" b="0" i="0" dirty="0">
            <a:solidFill>
              <a:srgbClr val="FFFF00"/>
            </a:solidFill>
          </a:endParaRPr>
        </a:p>
        <a:p>
          <a:r>
            <a:rPr lang="ru-RU" b="0" i="0" dirty="0">
              <a:solidFill>
                <a:srgbClr val="FFFF00"/>
              </a:solidFill>
            </a:rPr>
            <a:t>«Прикладная математика и информатика», профиль "Системный анализ, исследование операций и управление в финансах";</a:t>
          </a:r>
        </a:p>
        <a:p>
          <a:r>
            <a:rPr lang="ru-RU" b="0" i="1" dirty="0">
              <a:solidFill>
                <a:srgbClr val="FFFF00"/>
              </a:solidFill>
            </a:rPr>
            <a:t>Диссертаций на соискание степени кандидата наук по специальностям:</a:t>
          </a:r>
          <a:endParaRPr lang="ru-RU" b="0" i="0" dirty="0">
            <a:solidFill>
              <a:srgbClr val="FFFF00"/>
            </a:solidFill>
          </a:endParaRPr>
        </a:p>
        <a:p>
          <a:r>
            <a:rPr lang="ru-RU" b="0" i="0" dirty="0">
              <a:solidFill>
                <a:srgbClr val="FFFF00"/>
              </a:solidFill>
            </a:rPr>
            <a:t>08.00.05 – Экономика и управление народным хозяйством: экономика, организация и управление предприятиями, отраслями, комплексами (промышленность); менеджмент; управление инновациями; маркетинг; региональная экономика;</a:t>
          </a:r>
        </a:p>
        <a:p>
          <a:r>
            <a:rPr lang="ru-RU" b="0" i="0" dirty="0">
              <a:solidFill>
                <a:srgbClr val="FFFF00"/>
              </a:solidFill>
            </a:rPr>
            <a:t>08.00.13 - Математические и инструментальные методы экономики.</a:t>
          </a:r>
          <a:endParaRPr lang="ru-RU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B32A9-77CD-40FF-9A1A-8A2D510EF979}" type="parTrans" cxnId="{DEF01063-4467-4FF3-9614-01574A374967}">
      <dgm:prSet/>
      <dgm:spPr/>
      <dgm:t>
        <a:bodyPr/>
        <a:lstStyle/>
        <a:p>
          <a:endParaRPr lang="ru-RU"/>
        </a:p>
      </dgm:t>
    </dgm:pt>
    <dgm:pt modelId="{944E29F5-95F6-439A-BC50-6E3C18E2BF6A}" type="sibTrans" cxnId="{DEF01063-4467-4FF3-9614-01574A374967}">
      <dgm:prSet/>
      <dgm:spPr/>
      <dgm:t>
        <a:bodyPr/>
        <a:lstStyle/>
        <a:p>
          <a:endParaRPr lang="ru-RU"/>
        </a:p>
      </dgm:t>
    </dgm:pt>
    <dgm:pt modelId="{D05F4D80-A196-49F2-AA6E-37C5B639CD55}" type="pres">
      <dgm:prSet presAssocID="{C3FCFE07-35AC-45CF-886E-927DD88FFAD7}" presName="arrowDiagram" presStyleCnt="0">
        <dgm:presLayoutVars>
          <dgm:chMax val="5"/>
          <dgm:dir/>
          <dgm:resizeHandles val="exact"/>
        </dgm:presLayoutVars>
      </dgm:prSet>
      <dgm:spPr/>
    </dgm:pt>
    <dgm:pt modelId="{54A77CCA-EF13-40F8-BD10-E8B9C3C04B5A}" type="pres">
      <dgm:prSet presAssocID="{C3FCFE07-35AC-45CF-886E-927DD88FFAD7}" presName="arrow" presStyleLbl="bgShp" presStyleIdx="0" presStyleCnt="1" custLinFactNeighborX="12423" custLinFactNeighborY="-12329"/>
      <dgm:spPr/>
    </dgm:pt>
    <dgm:pt modelId="{93AAB342-1C9A-403D-AA2B-C37F3BC2624D}" type="pres">
      <dgm:prSet presAssocID="{C3FCFE07-35AC-45CF-886E-927DD88FFAD7}" presName="arrowDiagram4" presStyleCnt="0"/>
      <dgm:spPr/>
    </dgm:pt>
    <dgm:pt modelId="{74AF9E77-C90A-4525-8182-AD3ED84A16B6}" type="pres">
      <dgm:prSet presAssocID="{915A940B-E2EF-40B9-B7DF-7CE7797D07D6}" presName="bullet4a" presStyleLbl="node1" presStyleIdx="0" presStyleCnt="4"/>
      <dgm:spPr/>
    </dgm:pt>
    <dgm:pt modelId="{81102176-CED2-4A0C-B1D8-9C38B27E7DBE}" type="pres">
      <dgm:prSet presAssocID="{915A940B-E2EF-40B9-B7DF-7CE7797D07D6}" presName="textBox4a" presStyleLbl="revTx" presStyleIdx="0" presStyleCnt="4">
        <dgm:presLayoutVars>
          <dgm:bulletEnabled val="1"/>
        </dgm:presLayoutVars>
      </dgm:prSet>
      <dgm:spPr/>
    </dgm:pt>
    <dgm:pt modelId="{1ADE1C06-0B59-4794-AF78-90783528CD8D}" type="pres">
      <dgm:prSet presAssocID="{BDC9AD4F-6F49-4089-95B9-452DD0DE6D0B}" presName="bullet4b" presStyleLbl="node1" presStyleIdx="1" presStyleCnt="4"/>
      <dgm:spPr/>
    </dgm:pt>
    <dgm:pt modelId="{EAAAFFC6-63BF-4602-A3FF-5C414BDE5C55}" type="pres">
      <dgm:prSet presAssocID="{BDC9AD4F-6F49-4089-95B9-452DD0DE6D0B}" presName="textBox4b" presStyleLbl="revTx" presStyleIdx="1" presStyleCnt="4">
        <dgm:presLayoutVars>
          <dgm:bulletEnabled val="1"/>
        </dgm:presLayoutVars>
      </dgm:prSet>
      <dgm:spPr/>
    </dgm:pt>
    <dgm:pt modelId="{C8F7EDF9-A2A0-4F56-B552-F975934AADFD}" type="pres">
      <dgm:prSet presAssocID="{F96FA785-ABF9-4EC1-92E2-1A5E8002EE74}" presName="bullet4c" presStyleLbl="node1" presStyleIdx="2" presStyleCnt="4"/>
      <dgm:spPr/>
    </dgm:pt>
    <dgm:pt modelId="{F79FE46F-F368-4804-A2C6-FCD0566A77F1}" type="pres">
      <dgm:prSet presAssocID="{F96FA785-ABF9-4EC1-92E2-1A5E8002EE74}" presName="textBox4c" presStyleLbl="revTx" presStyleIdx="2" presStyleCnt="4">
        <dgm:presLayoutVars>
          <dgm:bulletEnabled val="1"/>
        </dgm:presLayoutVars>
      </dgm:prSet>
      <dgm:spPr/>
    </dgm:pt>
    <dgm:pt modelId="{6BD25EC9-8A05-4622-8D49-9A3897540AAE}" type="pres">
      <dgm:prSet presAssocID="{CEA6E695-CC36-4558-9397-B482105927D8}" presName="bullet4d" presStyleLbl="node1" presStyleIdx="3" presStyleCnt="4"/>
      <dgm:spPr/>
    </dgm:pt>
    <dgm:pt modelId="{7A8DD672-A9CE-47DC-9C1B-520ECBC820C2}" type="pres">
      <dgm:prSet presAssocID="{CEA6E695-CC36-4558-9397-B482105927D8}" presName="textBox4d" presStyleLbl="revTx" presStyleIdx="3" presStyleCnt="4" custScaleX="517718" custLinFactX="-127938" custLinFactNeighborX="-200000" custLinFactNeighborY="-12526">
        <dgm:presLayoutVars>
          <dgm:bulletEnabled val="1"/>
        </dgm:presLayoutVars>
      </dgm:prSet>
      <dgm:spPr/>
    </dgm:pt>
  </dgm:ptLst>
  <dgm:cxnLst>
    <dgm:cxn modelId="{9877D817-E90D-417C-A9BD-3466BFE63AD7}" srcId="{C3FCFE07-35AC-45CF-886E-927DD88FFAD7}" destId="{F96FA785-ABF9-4EC1-92E2-1A5E8002EE74}" srcOrd="2" destOrd="0" parTransId="{74ECD63B-A4C2-4AB7-B7D9-946481E2F3C3}" sibTransId="{6A81779C-D01C-4CAE-A705-BD709B4BE201}"/>
    <dgm:cxn modelId="{9E0EEB19-AEF3-4CB4-897A-FE0D377774CE}" type="presOf" srcId="{C3FCFE07-35AC-45CF-886E-927DD88FFAD7}" destId="{D05F4D80-A196-49F2-AA6E-37C5B639CD55}" srcOrd="0" destOrd="0" presId="urn:microsoft.com/office/officeart/2005/8/layout/arrow2"/>
    <dgm:cxn modelId="{DEF01063-4467-4FF3-9614-01574A374967}" srcId="{C3FCFE07-35AC-45CF-886E-927DD88FFAD7}" destId="{CEA6E695-CC36-4558-9397-B482105927D8}" srcOrd="3" destOrd="0" parTransId="{E5FB32A9-77CD-40FF-9A1A-8A2D510EF979}" sibTransId="{944E29F5-95F6-439A-BC50-6E3C18E2BF6A}"/>
    <dgm:cxn modelId="{8587A145-3E97-425F-B052-57E985B19D33}" type="presOf" srcId="{CEA6E695-CC36-4558-9397-B482105927D8}" destId="{7A8DD672-A9CE-47DC-9C1B-520ECBC820C2}" srcOrd="0" destOrd="0" presId="urn:microsoft.com/office/officeart/2005/8/layout/arrow2"/>
    <dgm:cxn modelId="{6041E47E-8A86-4804-AE2B-A9947D5295D3}" srcId="{C3FCFE07-35AC-45CF-886E-927DD88FFAD7}" destId="{915A940B-E2EF-40B9-B7DF-7CE7797D07D6}" srcOrd="0" destOrd="0" parTransId="{F9BCF4E5-0AC1-4267-BEAD-C7A4B75235E4}" sibTransId="{58F0032E-2D57-42A8-BABF-00DDB819B912}"/>
    <dgm:cxn modelId="{A8A9A39A-A0C4-4625-9AB4-90811D9F5E0B}" type="presOf" srcId="{BDC9AD4F-6F49-4089-95B9-452DD0DE6D0B}" destId="{EAAAFFC6-63BF-4602-A3FF-5C414BDE5C55}" srcOrd="0" destOrd="0" presId="urn:microsoft.com/office/officeart/2005/8/layout/arrow2"/>
    <dgm:cxn modelId="{E75A6CB0-B350-4EB4-8EAD-A61CF0788894}" srcId="{C3FCFE07-35AC-45CF-886E-927DD88FFAD7}" destId="{BDC9AD4F-6F49-4089-95B9-452DD0DE6D0B}" srcOrd="1" destOrd="0" parTransId="{5DF29ED5-6D28-4AE9-ACCC-6CF4437871AE}" sibTransId="{61FD5D44-4E55-4E88-9B80-CD6F1954FCAA}"/>
    <dgm:cxn modelId="{F065A4BA-C172-4A0B-AA2B-C669E7661DF7}" type="presOf" srcId="{915A940B-E2EF-40B9-B7DF-7CE7797D07D6}" destId="{81102176-CED2-4A0C-B1D8-9C38B27E7DBE}" srcOrd="0" destOrd="0" presId="urn:microsoft.com/office/officeart/2005/8/layout/arrow2"/>
    <dgm:cxn modelId="{B2ACEFE6-5BE6-46AC-992A-7042A6795355}" type="presOf" srcId="{F96FA785-ABF9-4EC1-92E2-1A5E8002EE74}" destId="{F79FE46F-F368-4804-A2C6-FCD0566A77F1}" srcOrd="0" destOrd="0" presId="urn:microsoft.com/office/officeart/2005/8/layout/arrow2"/>
    <dgm:cxn modelId="{39A3300E-50E4-4254-BB53-90B0660FCE14}" type="presParOf" srcId="{D05F4D80-A196-49F2-AA6E-37C5B639CD55}" destId="{54A77CCA-EF13-40F8-BD10-E8B9C3C04B5A}" srcOrd="0" destOrd="0" presId="urn:microsoft.com/office/officeart/2005/8/layout/arrow2"/>
    <dgm:cxn modelId="{0B6D6354-1C2B-47E2-9F3C-14C4F89EC55F}" type="presParOf" srcId="{D05F4D80-A196-49F2-AA6E-37C5B639CD55}" destId="{93AAB342-1C9A-403D-AA2B-C37F3BC2624D}" srcOrd="1" destOrd="0" presId="urn:microsoft.com/office/officeart/2005/8/layout/arrow2"/>
    <dgm:cxn modelId="{B7666AEF-E72A-4D6D-B31C-C7332772025F}" type="presParOf" srcId="{93AAB342-1C9A-403D-AA2B-C37F3BC2624D}" destId="{74AF9E77-C90A-4525-8182-AD3ED84A16B6}" srcOrd="0" destOrd="0" presId="urn:microsoft.com/office/officeart/2005/8/layout/arrow2"/>
    <dgm:cxn modelId="{C120F6FA-2281-47C0-886D-B2DB3471A522}" type="presParOf" srcId="{93AAB342-1C9A-403D-AA2B-C37F3BC2624D}" destId="{81102176-CED2-4A0C-B1D8-9C38B27E7DBE}" srcOrd="1" destOrd="0" presId="urn:microsoft.com/office/officeart/2005/8/layout/arrow2"/>
    <dgm:cxn modelId="{C6688A7E-1C73-400D-B288-8FE2C7FD3BD3}" type="presParOf" srcId="{93AAB342-1C9A-403D-AA2B-C37F3BC2624D}" destId="{1ADE1C06-0B59-4794-AF78-90783528CD8D}" srcOrd="2" destOrd="0" presId="urn:microsoft.com/office/officeart/2005/8/layout/arrow2"/>
    <dgm:cxn modelId="{F7CA8426-1120-490A-A7A1-BE69FF2FE455}" type="presParOf" srcId="{93AAB342-1C9A-403D-AA2B-C37F3BC2624D}" destId="{EAAAFFC6-63BF-4602-A3FF-5C414BDE5C55}" srcOrd="3" destOrd="0" presId="urn:microsoft.com/office/officeart/2005/8/layout/arrow2"/>
    <dgm:cxn modelId="{5BA947D5-298C-4121-8494-18B7E6BEFBC0}" type="presParOf" srcId="{93AAB342-1C9A-403D-AA2B-C37F3BC2624D}" destId="{C8F7EDF9-A2A0-4F56-B552-F975934AADFD}" srcOrd="4" destOrd="0" presId="urn:microsoft.com/office/officeart/2005/8/layout/arrow2"/>
    <dgm:cxn modelId="{9E7DC245-082A-4F82-9C62-FED6E704D13B}" type="presParOf" srcId="{93AAB342-1C9A-403D-AA2B-C37F3BC2624D}" destId="{F79FE46F-F368-4804-A2C6-FCD0566A77F1}" srcOrd="5" destOrd="0" presId="urn:microsoft.com/office/officeart/2005/8/layout/arrow2"/>
    <dgm:cxn modelId="{4F8BA67B-5BB9-40B9-9054-2357FC0B9066}" type="presParOf" srcId="{93AAB342-1C9A-403D-AA2B-C37F3BC2624D}" destId="{6BD25EC9-8A05-4622-8D49-9A3897540AAE}" srcOrd="6" destOrd="0" presId="urn:microsoft.com/office/officeart/2005/8/layout/arrow2"/>
    <dgm:cxn modelId="{57416429-5904-4F43-9946-1B4314989E93}" type="presParOf" srcId="{93AAB342-1C9A-403D-AA2B-C37F3BC2624D}" destId="{7A8DD672-A9CE-47DC-9C1B-520ECBC820C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7A239-EAB1-4E35-9A92-8F21F213ED32}">
      <dsp:nvSpPr>
        <dsp:cNvPr id="0" name=""/>
        <dsp:cNvSpPr/>
      </dsp:nvSpPr>
      <dsp:spPr>
        <a:xfrm>
          <a:off x="2405095" y="428894"/>
          <a:ext cx="5319115" cy="184725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BA3DD-5010-4A98-8AF5-E5A7CBC3F26C}">
      <dsp:nvSpPr>
        <dsp:cNvPr id="0" name=""/>
        <dsp:cNvSpPr/>
      </dsp:nvSpPr>
      <dsp:spPr>
        <a:xfrm>
          <a:off x="2333689" y="3190289"/>
          <a:ext cx="1030836" cy="65973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9D9EA-CAEF-408C-9787-8CD43138D5C0}">
      <dsp:nvSpPr>
        <dsp:cNvPr id="0" name=""/>
        <dsp:cNvSpPr/>
      </dsp:nvSpPr>
      <dsp:spPr>
        <a:xfrm>
          <a:off x="3773848" y="5206515"/>
          <a:ext cx="4948014" cy="123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+mj-lt"/>
          </a:endParaRPr>
        </a:p>
      </dsp:txBody>
      <dsp:txXfrm>
        <a:off x="3773848" y="5206515"/>
        <a:ext cx="4948014" cy="1237003"/>
      </dsp:txXfrm>
    </dsp:sp>
    <dsp:sp modelId="{BDD1AC7F-0462-4C50-AAAB-E4B580592599}">
      <dsp:nvSpPr>
        <dsp:cNvPr id="0" name=""/>
        <dsp:cNvSpPr/>
      </dsp:nvSpPr>
      <dsp:spPr>
        <a:xfrm>
          <a:off x="179504" y="3"/>
          <a:ext cx="2801905" cy="4186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u="none" kern="1200" dirty="0">
            <a:solidFill>
              <a:schemeClr val="bg1"/>
            </a:solidFill>
          </a:endParaRPr>
        </a:p>
      </dsp:txBody>
      <dsp:txXfrm>
        <a:off x="589833" y="613064"/>
        <a:ext cx="1981247" cy="2960120"/>
      </dsp:txXfrm>
    </dsp:sp>
    <dsp:sp modelId="{071791F7-45E5-4644-BAD8-1C80DBD07008}">
      <dsp:nvSpPr>
        <dsp:cNvPr id="0" name=""/>
        <dsp:cNvSpPr/>
      </dsp:nvSpPr>
      <dsp:spPr>
        <a:xfrm>
          <a:off x="2051717" y="2448998"/>
          <a:ext cx="6802300" cy="4148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Клейнер Георгий Борисович</a:t>
          </a:r>
          <a:r>
            <a:rPr lang="ru-RU" sz="1400" kern="1200" dirty="0">
              <a:solidFill>
                <a:srgbClr val="002060"/>
              </a:solidFill>
            </a:rPr>
            <a:t> - заведующий кафедрой Системный анализ в экономике, член-корреспондент РАН, профессор. Родился 08 мая 1946 года. Закончил с отличием Московский государственный университет им. М.В. Ломоносова, механико-математический факультет.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Имеет более 40 лет научно-педагогического стажа. В 1989 году защитил докторскую диссертацию, в мае 2003 г. избран член - корреспондентом Российской академии наук. В 1991 году ему было присвоено звание профессора. Авторский объем опубликованных научных и учебно-методических работ составляет 686 </a:t>
          </a:r>
          <a:r>
            <a:rPr lang="ru-RU" sz="1400" kern="1200" dirty="0" err="1">
              <a:solidFill>
                <a:srgbClr val="002060"/>
              </a:solidFill>
            </a:rPr>
            <a:t>п.л</a:t>
          </a:r>
          <a:r>
            <a:rPr lang="ru-RU" sz="1400" kern="1200" dirty="0">
              <a:solidFill>
                <a:srgbClr val="002060"/>
              </a:solidFill>
            </a:rPr>
            <a:t>. (общий - 702 </a:t>
          </a:r>
          <a:r>
            <a:rPr lang="ru-RU" sz="1400" kern="1200" dirty="0" err="1">
              <a:solidFill>
                <a:srgbClr val="002060"/>
              </a:solidFill>
            </a:rPr>
            <a:t>п.л</a:t>
          </a:r>
          <a:r>
            <a:rPr lang="ru-RU" sz="1400" kern="1200" dirty="0">
              <a:solidFill>
                <a:srgbClr val="002060"/>
              </a:solidFill>
            </a:rPr>
            <a:t>.). Всего опубликовано 495 научных работ.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Клейнер Г.Б. сотрудничает с </a:t>
          </a:r>
          <a:r>
            <a:rPr lang="ru-RU" sz="1400" kern="1200" dirty="0" err="1">
              <a:solidFill>
                <a:srgbClr val="002060"/>
              </a:solidFill>
            </a:rPr>
            <a:t>Финуниверситетом</a:t>
          </a:r>
          <a:r>
            <a:rPr lang="ru-RU" sz="1400" kern="1200" dirty="0">
              <a:solidFill>
                <a:srgbClr val="002060"/>
              </a:solidFill>
            </a:rPr>
            <a:t> с 1992 г., являясь заместителем директора Центрального экономико-математического института Российской академии наук (</a:t>
          </a:r>
          <a:r>
            <a:rPr lang="ru-RU" sz="1400" kern="1200" dirty="0">
              <a:solidFill>
                <a:srgbClr val="002060"/>
              </a:solidFill>
              <a:hlinkClick xmlns:r="http://schemas.openxmlformats.org/officeDocument/2006/relationships" r:id="rId2"/>
            </a:rPr>
            <a:t>ЦЭМИ РАН</a:t>
          </a:r>
          <a:r>
            <a:rPr lang="ru-RU" sz="1400" kern="1200" dirty="0">
              <a:solidFill>
                <a:srgbClr val="002060"/>
              </a:solidFill>
            </a:rPr>
            <a:t>), неоднократно возглавлял Государственную Аттестационную комиссию факультета "М</a:t>
          </a:r>
        </a:p>
      </dsp:txBody>
      <dsp:txXfrm>
        <a:off x="3047891" y="3056510"/>
        <a:ext cx="4809952" cy="2933329"/>
      </dsp:txXfrm>
    </dsp:sp>
    <dsp:sp modelId="{B7CA9122-9CA7-4328-820B-9F483634B683}">
      <dsp:nvSpPr>
        <dsp:cNvPr id="0" name=""/>
        <dsp:cNvSpPr/>
      </dsp:nvSpPr>
      <dsp:spPr>
        <a:xfrm>
          <a:off x="3779920" y="72005"/>
          <a:ext cx="5037863" cy="2252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rgbClr val="002060"/>
              </a:solidFill>
            </a:rPr>
            <a:t>Назначение кафедры </a:t>
          </a:r>
          <a:r>
            <a:rPr lang="ru-RU" sz="1400" b="0" i="0" kern="1200" dirty="0" err="1">
              <a:solidFill>
                <a:schemeClr val="accent1"/>
              </a:solidFill>
            </a:rPr>
            <a:t>едры</a:t>
          </a:r>
          <a:r>
            <a:rPr lang="ru-RU" sz="1400" b="0" i="0" kern="1200" dirty="0">
              <a:solidFill>
                <a:srgbClr val="FF0000"/>
              </a:solidFill>
            </a:rPr>
            <a:t>                                                                     </a:t>
          </a:r>
          <a:r>
            <a:rPr lang="ru-RU" sz="1400" b="0" i="0" kern="1200" dirty="0">
              <a:solidFill>
                <a:schemeClr val="tx1"/>
              </a:solidFill>
            </a:rPr>
            <a:t>Создать научно-образовательный комплекс, который в перспективе должен стать центром системных исследований и системного моделирования экономики в России.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tx1"/>
              </a:solidFill>
            </a:rPr>
            <a:t>Качественно повысить подготовку студентов, магистрантов и аспирантов Финансовом университете в сфере исследования социально-экономических систем.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517698" y="401902"/>
        <a:ext cx="3562307" cy="1592882"/>
      </dsp:txXfrm>
    </dsp:sp>
    <dsp:sp modelId="{E9FC817C-5BC1-4AAA-8399-EBD04A4876C9}">
      <dsp:nvSpPr>
        <dsp:cNvPr id="0" name=""/>
        <dsp:cNvSpPr/>
      </dsp:nvSpPr>
      <dsp:spPr>
        <a:xfrm>
          <a:off x="10" y="4248461"/>
          <a:ext cx="3297876" cy="221213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77CCA-EF13-40F8-BD10-E8B9C3C04B5A}">
      <dsp:nvSpPr>
        <dsp:cNvPr id="0" name=""/>
        <dsp:cNvSpPr/>
      </dsp:nvSpPr>
      <dsp:spPr>
        <a:xfrm>
          <a:off x="-180557" y="0"/>
          <a:ext cx="8410534" cy="525658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4AF9E77-C90A-4525-8182-AD3ED84A16B6}">
      <dsp:nvSpPr>
        <dsp:cNvPr id="0" name=""/>
        <dsp:cNvSpPr/>
      </dsp:nvSpPr>
      <dsp:spPr>
        <a:xfrm>
          <a:off x="-396960" y="3908795"/>
          <a:ext cx="193442" cy="1934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02176-CED2-4A0C-B1D8-9C38B27E7DBE}">
      <dsp:nvSpPr>
        <dsp:cNvPr id="0" name=""/>
        <dsp:cNvSpPr/>
      </dsp:nvSpPr>
      <dsp:spPr>
        <a:xfrm>
          <a:off x="-300238" y="4005517"/>
          <a:ext cx="1438201" cy="125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01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. </a:t>
          </a: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-300238" y="4005517"/>
        <a:ext cx="1438201" cy="1251066"/>
      </dsp:txXfrm>
    </dsp:sp>
    <dsp:sp modelId="{1ADE1C06-0B59-4794-AF78-90783528CD8D}">
      <dsp:nvSpPr>
        <dsp:cNvPr id="0" name=""/>
        <dsp:cNvSpPr/>
      </dsp:nvSpPr>
      <dsp:spPr>
        <a:xfrm>
          <a:off x="969751" y="2686114"/>
          <a:ext cx="336421" cy="336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AFFC6-63BF-4602-A3FF-5C414BDE5C55}">
      <dsp:nvSpPr>
        <dsp:cNvPr id="0" name=""/>
        <dsp:cNvSpPr/>
      </dsp:nvSpPr>
      <dsp:spPr>
        <a:xfrm>
          <a:off x="1137962" y="2854325"/>
          <a:ext cx="1766212" cy="240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1137962" y="2854325"/>
        <a:ext cx="1766212" cy="2402258"/>
      </dsp:txXfrm>
    </dsp:sp>
    <dsp:sp modelId="{C8F7EDF9-A2A0-4F56-B552-F975934AADFD}">
      <dsp:nvSpPr>
        <dsp:cNvPr id="0" name=""/>
        <dsp:cNvSpPr/>
      </dsp:nvSpPr>
      <dsp:spPr>
        <a:xfrm>
          <a:off x="2714937" y="1785135"/>
          <a:ext cx="445758" cy="445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FE46F-F368-4804-A2C6-FCD0566A77F1}">
      <dsp:nvSpPr>
        <dsp:cNvPr id="0" name=""/>
        <dsp:cNvSpPr/>
      </dsp:nvSpPr>
      <dsp:spPr>
        <a:xfrm>
          <a:off x="2937816" y="2008015"/>
          <a:ext cx="1766212" cy="32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198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2937816" y="2008015"/>
        <a:ext cx="1766212" cy="3248568"/>
      </dsp:txXfrm>
    </dsp:sp>
    <dsp:sp modelId="{6BD25EC9-8A05-4622-8D49-9A3897540AAE}">
      <dsp:nvSpPr>
        <dsp:cNvPr id="0" name=""/>
        <dsp:cNvSpPr/>
      </dsp:nvSpPr>
      <dsp:spPr>
        <a:xfrm>
          <a:off x="4615718" y="1189039"/>
          <a:ext cx="597147" cy="5971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DD672-A9CE-47DC-9C1B-520ECBC820C2}">
      <dsp:nvSpPr>
        <dsp:cNvPr id="0" name=""/>
        <dsp:cNvSpPr/>
      </dsp:nvSpPr>
      <dsp:spPr>
        <a:xfrm>
          <a:off x="0" y="1015511"/>
          <a:ext cx="9143998" cy="376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416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 dirty="0">
              <a:solidFill>
                <a:srgbClr val="FFFF00"/>
              </a:solidFill>
            </a:rPr>
            <a:t>Преподаватели кафедры ведут научное руководство:</a:t>
          </a:r>
          <a:endParaRPr lang="ru-RU" sz="2100" b="0" i="0" kern="1200" dirty="0">
            <a:solidFill>
              <a:srgbClr val="FFFF00"/>
            </a:solidFill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b="0" i="0" kern="1200" dirty="0">
            <a:solidFill>
              <a:srgbClr val="FFFF00"/>
            </a:solidFill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1" kern="1200" dirty="0">
              <a:solidFill>
                <a:srgbClr val="FFFF00"/>
              </a:solidFill>
            </a:rPr>
            <a:t>ВКР бакалавров по направлению:</a:t>
          </a:r>
          <a:endParaRPr lang="ru-RU" sz="2100" b="0" i="0" kern="1200" dirty="0">
            <a:solidFill>
              <a:srgbClr val="FFFF00"/>
            </a:solidFill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>
              <a:solidFill>
                <a:srgbClr val="FFFF00"/>
              </a:solidFill>
            </a:rPr>
            <a:t>«Прикладная математика и информатика», профиль "Системный анализ, исследование операций и управление в финансах";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1" kern="1200" dirty="0">
              <a:solidFill>
                <a:srgbClr val="FFFF00"/>
              </a:solidFill>
            </a:rPr>
            <a:t>Диссертаций на соискание степени кандидата наук по специальностям:</a:t>
          </a:r>
          <a:endParaRPr lang="ru-RU" sz="2100" b="0" i="0" kern="1200" dirty="0">
            <a:solidFill>
              <a:srgbClr val="FFFF00"/>
            </a:solidFill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>
              <a:solidFill>
                <a:srgbClr val="FFFF00"/>
              </a:solidFill>
            </a:rPr>
            <a:t>08.00.05 – Экономика и управление народным хозяйством: экономика, организация и управление предприятиями, отраслями, комплексами (промышленность); менеджмент; управление инновациями; маркетинг; региональная экономика;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>
              <a:solidFill>
                <a:srgbClr val="FFFF00"/>
              </a:solidFill>
            </a:rPr>
            <a:t>08.00.13 - Математические и инструментальные методы экономики.</a:t>
          </a:r>
          <a:endParaRPr lang="ru-RU" sz="21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15511"/>
        <a:ext cx="9143998" cy="3768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41438-9674-4E18-9AF2-EDB461CDBEE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AE0E-FD05-453A-AA8F-E90E9F7CD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3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D7BDAB-95D7-4236-AAE8-500598D67B3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A63A7D-14F7-4AC6-99A7-30E6A79C6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e@fa.ru" TargetMode="External"/><Relationship Id="rId2" Type="http://schemas.openxmlformats.org/officeDocument/2006/relationships/hyperlink" Target="http://maps.yandex.ru/-/CBqFiH9j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emi.rss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96752"/>
            <a:ext cx="8568952" cy="514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spc="50" dirty="0"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spc="50" dirty="0"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50" dirty="0">
                <a:latin typeface="Arial Black" pitchFamily="34" charset="0"/>
                <a:ea typeface="Calibri"/>
                <a:cs typeface="Times New Roman"/>
              </a:rPr>
              <a:t>Федеральное бюджетное образовательное учреждение</a:t>
            </a:r>
            <a:br>
              <a:rPr lang="ru-RU" sz="1400" b="1" spc="5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1400" b="1" spc="50" dirty="0">
                <a:latin typeface="Arial Black" pitchFamily="34" charset="0"/>
                <a:ea typeface="Calibri"/>
                <a:cs typeface="Times New Roman"/>
              </a:rPr>
              <a:t>высшего образования</a:t>
            </a:r>
            <a:br>
              <a:rPr lang="ru-RU" sz="1400" b="1" spc="5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1400" b="1" spc="50" dirty="0">
                <a:latin typeface="Arial Black" pitchFamily="34" charset="0"/>
                <a:ea typeface="Calibri"/>
                <a:cs typeface="Times New Roman"/>
              </a:rPr>
              <a:t>«Финансовый университет при Правительстве Российской Федерации</a:t>
            </a:r>
            <a:br>
              <a:rPr lang="ru-RU" sz="1400" b="1" spc="5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1400" b="1" spc="50" dirty="0">
                <a:latin typeface="Arial Black" pitchFamily="34" charset="0"/>
                <a:ea typeface="Calibri"/>
                <a:cs typeface="Times New Roman"/>
              </a:rPr>
              <a:t>(Финансовый университет)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spc="5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«СИСТЕМНЫЙ АНАЛИЗ В ЭКОНОМИКЕ»</a:t>
            </a:r>
            <a:endParaRPr lang="ru-RU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10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                       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           Москва 2019                   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" y="3571557"/>
            <a:ext cx="4274019" cy="326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ZvyaginLS\YandexDisk\Скриншоты\2014-11-12 15-57-12 Скриншот экра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128" y="16430"/>
            <a:ext cx="1708872" cy="1708872"/>
          </a:xfrm>
          <a:prstGeom prst="rect">
            <a:avLst/>
          </a:prstGeom>
          <a:noFill/>
        </p:spPr>
      </p:pic>
      <p:pic>
        <p:nvPicPr>
          <p:cNvPr id="3074" name="Picture 2" descr="http://www.fa.ru/faculty/mmiar/PublishingImages/9PgzmZerdJc%20%281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27" y="3312846"/>
            <a:ext cx="1895624" cy="19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2orsc.rsue.ru/media/partners/fu_ru.png">
            <a:extLst>
              <a:ext uri="{FF2B5EF4-FFF2-40B4-BE49-F238E27FC236}">
                <a16:creationId xmlns:a16="http://schemas.microsoft.com/office/drawing/2014/main" id="{7AF13A1A-9BD0-4B2B-9E5A-72496D87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2" y="16430"/>
            <a:ext cx="5364088" cy="17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893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980728"/>
            <a:ext cx="8568952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/>
              <a:t>ОСНОВНЫЕ ДИСЦИПЛИНЫ КАФЕДРЫ:</a:t>
            </a:r>
            <a:br>
              <a:rPr lang="ru-RU" sz="1600" dirty="0"/>
            </a:br>
            <a:r>
              <a:rPr lang="ru-RU" sz="1250" dirty="0"/>
              <a:t>Системный анализ</a:t>
            </a:r>
          </a:p>
          <a:p>
            <a:r>
              <a:rPr lang="ru-RU" sz="1250" dirty="0"/>
              <a:t>Системный анализ и моделирование</a:t>
            </a:r>
          </a:p>
          <a:p>
            <a:r>
              <a:rPr lang="ru-RU" sz="1250" dirty="0"/>
              <a:t>Системный анализ и моделирование в менеджменте</a:t>
            </a:r>
          </a:p>
          <a:p>
            <a:r>
              <a:rPr lang="ru-RU" sz="1250" dirty="0"/>
              <a:t>Системный анализ в профессиональной деятельности</a:t>
            </a:r>
          </a:p>
          <a:p>
            <a:r>
              <a:rPr lang="ru-RU" sz="1250" dirty="0"/>
              <a:t>Динамика социально-экономических систем</a:t>
            </a:r>
          </a:p>
          <a:p>
            <a:r>
              <a:rPr lang="ru-RU" sz="1250" dirty="0"/>
              <a:t>Методы системного исследования экономических процессов</a:t>
            </a:r>
          </a:p>
          <a:p>
            <a:r>
              <a:rPr lang="ru-RU" sz="1250" dirty="0"/>
              <a:t>Аналитические исследования в экономике</a:t>
            </a:r>
          </a:p>
          <a:p>
            <a:r>
              <a:rPr lang="ru-RU" sz="1250" dirty="0"/>
              <a:t>Системные исследования: прикладные задачи</a:t>
            </a:r>
          </a:p>
          <a:p>
            <a:r>
              <a:rPr lang="ru-RU" sz="1250" dirty="0"/>
              <a:t>Теория игр</a:t>
            </a:r>
          </a:p>
          <a:p>
            <a:r>
              <a:rPr lang="ru-RU" sz="1250" dirty="0"/>
              <a:t>Основы математического моделирования социально-экономических процессов</a:t>
            </a:r>
          </a:p>
          <a:p>
            <a:r>
              <a:rPr lang="ru-RU" sz="1250" dirty="0"/>
              <a:t>Имитационное моделирование</a:t>
            </a:r>
          </a:p>
          <a:p>
            <a:r>
              <a:rPr lang="ru-RU" sz="1250" dirty="0"/>
              <a:t>Математическое и имитационное моделирование</a:t>
            </a:r>
          </a:p>
          <a:p>
            <a:r>
              <a:rPr lang="ru-RU" sz="1250" dirty="0"/>
              <a:t>Имитационное моделирование экономических и информационных систем</a:t>
            </a:r>
          </a:p>
          <a:p>
            <a:r>
              <a:rPr lang="ru-RU" sz="1250" dirty="0"/>
              <a:t>Математические методы и модели оценки активов</a:t>
            </a:r>
          </a:p>
          <a:p>
            <a:r>
              <a:rPr lang="ru-RU" sz="1250" dirty="0"/>
              <a:t>Математическое моделирование финансовых и экономических процессов</a:t>
            </a:r>
          </a:p>
          <a:p>
            <a:r>
              <a:rPr lang="ru-RU" sz="1250" dirty="0"/>
              <a:t>Сетевое моделирование и задачи управления системами</a:t>
            </a:r>
          </a:p>
          <a:p>
            <a:r>
              <a:rPr lang="ru-RU" sz="1250" dirty="0"/>
              <a:t>Теория финансово-экономических систем массового обслуживания</a:t>
            </a:r>
          </a:p>
          <a:p>
            <a:r>
              <a:rPr lang="ru-RU" sz="1250" dirty="0"/>
              <a:t>Управление инновационным проектом</a:t>
            </a:r>
          </a:p>
          <a:p>
            <a:r>
              <a:rPr lang="ru-RU" sz="1250" dirty="0"/>
              <a:t>Теория финансово-экономических систем массового обслуживания</a:t>
            </a:r>
          </a:p>
          <a:p>
            <a:r>
              <a:rPr lang="ru-RU" sz="1250" dirty="0"/>
              <a:t>Экономико-математическое моделирование логистики</a:t>
            </a:r>
          </a:p>
        </p:txBody>
      </p:sp>
    </p:spTree>
    <p:extLst>
      <p:ext uri="{BB962C8B-B14F-4D97-AF65-F5344CB8AC3E}">
        <p14:creationId xmlns:p14="http://schemas.microsoft.com/office/powerpoint/2010/main" val="127108318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56895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/>
              <a:t>НАУЧНЫЕ СЕМИНАРЫ КАФЕДРЫ ДЛЯ СТУДЕНТОВ</a:t>
            </a:r>
            <a:br>
              <a:rPr lang="ru-RU" sz="1600" dirty="0"/>
            </a:br>
            <a:endParaRPr lang="ru-RU" sz="1600" dirty="0"/>
          </a:p>
          <a:p>
            <a:br>
              <a:rPr lang="ru-RU" sz="1600" dirty="0"/>
            </a:br>
            <a:endParaRPr lang="ru-RU" sz="1600" dirty="0"/>
          </a:p>
          <a:p>
            <a:r>
              <a:rPr lang="ru-RU" sz="1600" b="1" dirty="0"/>
              <a:t>Научно-практический семинар "Теория игр"</a:t>
            </a:r>
            <a:endParaRPr lang="ru-RU" sz="1600" dirty="0"/>
          </a:p>
          <a:p>
            <a:r>
              <a:rPr lang="ru-RU" sz="1600" dirty="0"/>
              <a:t>Руководитель - профессор кафедры "Системный анализ в экономике", к.ф.-м.н. Л.Г. Лабскер.</a:t>
            </a:r>
          </a:p>
          <a:p>
            <a:r>
              <a:rPr lang="ru-RU" sz="1600" dirty="0"/>
              <a:t>Семинар предназначен для студентов Факультета прикладная математика и информационные технологии и кредитно-экономического факультета.​​​​​​​​​​​</a:t>
            </a:r>
          </a:p>
        </p:txBody>
      </p:sp>
    </p:spTree>
    <p:extLst>
      <p:ext uri="{BB962C8B-B14F-4D97-AF65-F5344CB8AC3E}">
        <p14:creationId xmlns:p14="http://schemas.microsoft.com/office/powerpoint/2010/main" val="111001928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578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>
                <a:effectLst/>
              </a:rPr>
              <a:t> Трудоустройство</a:t>
            </a:r>
            <a:br>
              <a:rPr lang="ru-RU" sz="2000" dirty="0">
                <a:effectLst/>
              </a:rPr>
            </a:br>
            <a:r>
              <a:rPr lang="ru-RU" sz="2000" b="0" dirty="0">
                <a:effectLst/>
              </a:rPr>
              <a:t>   Выпускники найдут свое место в сфере финансовой аналитики, управления рисками, актуарной деятельности и вообще во всех сферах экономики и финансов, где требуется применение математических  и новых информационных технологий. Они востребованы в органах государственного управления всех уровней, в финансовых, банковских и страховых учреждениях, экономических подразделениях предприятий и организаций, аудиторских и консалтинговых фирмах.</a:t>
            </a:r>
          </a:p>
        </p:txBody>
      </p:sp>
      <p:sp>
        <p:nvSpPr>
          <p:cNvPr id="4" name="Овал 3"/>
          <p:cNvSpPr/>
          <p:nvPr/>
        </p:nvSpPr>
        <p:spPr>
          <a:xfrm>
            <a:off x="3995936" y="2726160"/>
            <a:ext cx="4499992" cy="41318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3789040"/>
            <a:ext cx="3456384" cy="29139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3" name="Picture 3" descr="http://www.fa.ru/faculty/mmiar/about/PublishingImages/%D0%9F%D0%B0%D1%80%D1%82%D0%BD%D0%B5%D1%80%D1%8B/%D0%A0%D0%B8%D1%81%D1%83%D0%BD%D0%BE%D0%BA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43" y="5610597"/>
            <a:ext cx="15811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a.ru/faculty/mmiar/about/PublishingImages/%D0%9F%D0%B0%D1%80%D1%82%D0%BD%D0%B5%D1%80%D1%8B/%D0%A0%D0%B8%D1%81%D1%83%D0%BD%D0%BE%D0%B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0" y="4565181"/>
            <a:ext cx="2743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fa.ru/faculty/mmiar/about/PublishingImages/%D0%9F%D0%B0%D1%80%D1%82%D0%BD%D0%B5%D1%80%D1%8B/%D0%A0%D0%B8%D1%81%D1%83%D0%BD%D0%BE%D0%BA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84" y="4173477"/>
            <a:ext cx="15335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a.ru/faculty/mmiar/about/PublishingImages/%D0%9F%D0%B0%D1%80%D1%82%D0%BD%D0%B5%D1%80%D1%8B/%D0%A0%D0%B8%D1%81%D1%83%D0%BD%D0%BE%D0%BA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740" y="4541170"/>
            <a:ext cx="17335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www.fa.ru/faculty/mmiar/about/PublishingImages/%D0%9F%D0%B0%D1%80%D1%82%D0%BD%D0%B5%D1%80%D1%8B/%D0%A0%D0%B8%D1%81%D1%83%D0%BD%D0%BE%D0%BA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39" y="4899658"/>
            <a:ext cx="21431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fa.ru/faculty/mmiar/about/PublishingImages/%D0%9F%D0%B0%D1%80%D1%82%D0%BD%D0%B5%D1%80%D1%8B/%D0%A0%D0%B8%D1%81%D1%83%D0%BD%D0%BE%D0%BA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24860"/>
            <a:ext cx="14001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fa.ru/faculty/mmiar/about/PublishingImages/%D0%9F%D0%B0%D1%80%D1%82%D0%BD%D0%B5%D1%80%D1%8B/%D0%A0%D0%B8%D1%81%D1%83%D0%BD%D0%BE%D0%BA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09" y="2943162"/>
            <a:ext cx="45910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fa.ru/faculty/mmiar/about/PublishingImages/%D0%9F%D0%B0%D1%80%D1%82%D0%BD%D0%B5%D1%80%D1%8B/%D0%A0%D0%B8%D1%81%D1%83%D0%BD%D0%BE%D0%BA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5" y="4164906"/>
            <a:ext cx="20193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fa.ru/faculty/mmiar/about/PublishingImages/%D0%9F%D0%B0%D1%80%D1%82%D0%BD%D0%B5%D1%80%D1%8B/%D0%A0%D0%B8%D1%81%D1%83%D0%BD%D0%BE%D0%BA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15" y="3373378"/>
            <a:ext cx="19145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fa.ru/faculty/mmiar/about/PublishingImages/%D0%9F%D0%B0%D1%80%D1%82%D0%BD%D0%B5%D1%80%D1%8B/%D0%A0%D0%B8%D1%81%D1%83%D0%BD%D0%BE%D0%BA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6" y="3113981"/>
            <a:ext cx="14573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9112" y="3006174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Наши партнеры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561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74734"/>
              </p:ext>
            </p:extLst>
          </p:nvPr>
        </p:nvGraphicFramePr>
        <p:xfrm>
          <a:off x="899592" y="1052736"/>
          <a:ext cx="6947672" cy="4525962"/>
        </p:xfrm>
        <a:graphic>
          <a:graphicData uri="http://schemas.openxmlformats.org/drawingml/2006/table">
            <a:tbl>
              <a:tblPr/>
              <a:tblGrid>
                <a:gridCol w="694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596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8B0000"/>
                          </a:solidFill>
                          <a:effectLst/>
                        </a:rPr>
                        <a:t>Контакты:</a:t>
                      </a:r>
                    </a:p>
                    <a:p>
                      <a:r>
                        <a:rPr lang="ru-RU" sz="2400" b="1" dirty="0">
                          <a:solidFill>
                            <a:srgbClr val="8B0000"/>
                          </a:solidFill>
                          <a:effectLst/>
                        </a:rPr>
                        <a:t>Адрес кафедры: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ru-RU" sz="2400" u="sng" dirty="0">
                          <a:solidFill>
                            <a:srgbClr val="03497E"/>
                          </a:solidFill>
                          <a:effectLst/>
                          <a:hlinkClick r:id="rId2"/>
                        </a:rPr>
                        <a:t>ул. </a:t>
                      </a:r>
                      <a:r>
                        <a:rPr lang="ru-RU" sz="2400" u="sng" dirty="0" err="1">
                          <a:solidFill>
                            <a:srgbClr val="03497E"/>
                          </a:solidFill>
                          <a:effectLst/>
                          <a:hlinkClick r:id="rId2"/>
                        </a:rPr>
                        <a:t>Щербаковская</a:t>
                      </a:r>
                      <a:r>
                        <a:rPr lang="ru-RU" sz="2400" u="sng" dirty="0">
                          <a:solidFill>
                            <a:srgbClr val="03497E"/>
                          </a:solidFill>
                          <a:effectLst/>
                          <a:hlinkClick r:id="rId2"/>
                        </a:rPr>
                        <a:t>, 38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метро "Семеновская"                            </a:t>
                      </a:r>
                    </a:p>
                    <a:p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2400" b="1" dirty="0">
                          <a:solidFill>
                            <a:srgbClr val="8B0000"/>
                          </a:solidFill>
                          <a:effectLst/>
                        </a:rPr>
                        <a:t>Учебная работа</a:t>
                      </a:r>
                      <a:r>
                        <a:rPr lang="ru-RU" sz="2400" dirty="0">
                          <a:solidFill>
                            <a:srgbClr val="8B0000"/>
                          </a:solidFill>
                          <a:effectLst/>
                        </a:rPr>
                        <a:t>: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effectLst/>
                        </a:rPr>
                        <a:t>комн. 206</a:t>
                      </a:r>
                      <a:endParaRPr lang="ru-RU" sz="24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r>
                        <a:rPr lang="ru-RU" sz="2400" b="1" dirty="0">
                          <a:solidFill>
                            <a:srgbClr val="333333"/>
                          </a:solidFill>
                          <a:effectLst/>
                        </a:rPr>
                        <a:t>Телефоны: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 (499) 277-21-06</a:t>
                      </a:r>
                    </a:p>
                    <a:p>
                      <a:r>
                        <a:rPr lang="ru-RU" sz="2400" b="1" dirty="0">
                          <a:solidFill>
                            <a:srgbClr val="333333"/>
                          </a:solidFill>
                          <a:effectLst/>
                        </a:rPr>
                        <a:t>E-</a:t>
                      </a:r>
                      <a:r>
                        <a:rPr lang="ru-RU" sz="2400" b="1" dirty="0" err="1">
                          <a:solidFill>
                            <a:srgbClr val="333333"/>
                          </a:solidFill>
                          <a:effectLst/>
                        </a:rPr>
                        <a:t>mail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effectLst/>
                        </a:rPr>
                        <a:t>: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ru-RU" sz="2400" u="sng" dirty="0">
                          <a:solidFill>
                            <a:srgbClr val="385B83"/>
                          </a:solidFill>
                          <a:effectLst/>
                        </a:rPr>
                        <a:t>sae</a:t>
                      </a:r>
                      <a:r>
                        <a:rPr lang="ru-RU" sz="2400" u="sng" dirty="0">
                          <a:solidFill>
                            <a:srgbClr val="385B83"/>
                          </a:solidFill>
                          <a:effectLst/>
                          <a:hlinkClick r:id="rId3"/>
                        </a:rPr>
                        <a:t>@fa.ru​</a:t>
                      </a:r>
                      <a:endParaRPr lang="ru-RU" sz="24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2400" b="1" dirty="0">
                          <a:solidFill>
                            <a:srgbClr val="8B0000"/>
                          </a:solidFill>
                          <a:effectLst/>
                        </a:rPr>
                        <a:t>Научная работа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effectLst/>
                        </a:rPr>
                        <a:t>: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effectLst/>
                        </a:rPr>
                        <a:t>комн. 211</a:t>
                      </a:r>
                      <a:endParaRPr lang="ru-RU" sz="24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r>
                        <a:rPr lang="ru-RU" sz="2400" b="1" dirty="0"/>
                        <a:t>Телефон</a:t>
                      </a:r>
                      <a:r>
                        <a:rPr lang="ru-RU" sz="2400" dirty="0"/>
                        <a:t>: (499) 277-21-31</a:t>
                      </a:r>
                    </a:p>
                    <a:p>
                      <a:r>
                        <a:rPr lang="ru-RU" sz="2400" b="1" dirty="0">
                          <a:solidFill>
                            <a:srgbClr val="333333"/>
                          </a:solidFill>
                          <a:effectLst/>
                        </a:rPr>
                        <a:t>E-</a:t>
                      </a:r>
                      <a:r>
                        <a:rPr lang="ru-RU" sz="2400" b="1" dirty="0" err="1">
                          <a:solidFill>
                            <a:srgbClr val="333333"/>
                          </a:solidFill>
                          <a:effectLst/>
                        </a:rPr>
                        <a:t>mail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effectLst/>
                        </a:rPr>
                        <a:t>: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ru-RU" sz="2400" u="sng" dirty="0" err="1">
                          <a:solidFill>
                            <a:srgbClr val="385B83"/>
                          </a:solidFill>
                          <a:effectLst/>
                        </a:rPr>
                        <a:t>sa</a:t>
                      </a:r>
                      <a:r>
                        <a:rPr lang="en-US" sz="2400" u="sng" dirty="0">
                          <a:solidFill>
                            <a:srgbClr val="385B83"/>
                          </a:solidFill>
                          <a:effectLst/>
                        </a:rPr>
                        <a:t>v</a:t>
                      </a:r>
                      <a:r>
                        <a:rPr lang="ru-RU" sz="2400" u="sng" dirty="0">
                          <a:solidFill>
                            <a:srgbClr val="385B83"/>
                          </a:solidFill>
                          <a:effectLst/>
                        </a:rPr>
                        <a:t>e</a:t>
                      </a:r>
                      <a:r>
                        <a:rPr lang="ru-RU" sz="2400" u="sng" dirty="0">
                          <a:solidFill>
                            <a:srgbClr val="385B83"/>
                          </a:solidFill>
                          <a:effectLst/>
                          <a:hlinkClick r:id="rId3"/>
                        </a:rPr>
                        <a:t>@fa.ru</a:t>
                      </a:r>
                      <a:endParaRPr lang="ru-RU" sz="24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0831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6632"/>
            <a:ext cx="3705221" cy="4525963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/>
              <a:t>Миссия кафедры:</a:t>
            </a:r>
            <a:endParaRPr lang="ru-RU" sz="1400" dirty="0"/>
          </a:p>
          <a:p>
            <a:pPr algn="just"/>
            <a:r>
              <a:rPr lang="ru-RU" sz="1400" dirty="0"/>
              <a:t>в научной деятельности – интеграция и развитие научных школ по направлениям 08.00.13 «Математические и инструментальные методы экономики» и 08.00.05 «Экономика и организация управлением народным хозяйством» под эгидой системной парадигмы, а также проведение научных исследований и оказание консультационных услуг хозяйствующим субъектам и органам власти по актуальным проблемам экономического развития;</a:t>
            </a:r>
          </a:p>
          <a:p>
            <a:pPr algn="just"/>
            <a:r>
              <a:rPr lang="ru-RU" sz="1400" dirty="0"/>
              <a:t>в учебной деятельности – подготовка высококвалифицированных бакалавров, магистров и аспирантов, обладающих широким кругозором, фундаментальными знаниями и профессиональными компетенциями в применении системной парадигмы в анализе и решении разнообразных проблем в жизни общества;</a:t>
            </a:r>
          </a:p>
          <a:p>
            <a:pPr algn="just"/>
            <a:r>
              <a:rPr lang="ru-RU" sz="1400" dirty="0"/>
              <a:t>в методической деятельности – повсеместное распространение и методическая поддержка культуры системного мышления и системного подхода к решению поставленных задач.</a:t>
            </a: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5716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Кафедра  реорганизована и переименована с 1 июля 2016 г.</a:t>
            </a:r>
            <a:endParaRPr lang="ru-RU" sz="1600" dirty="0"/>
          </a:p>
          <a:p>
            <a:r>
              <a:rPr lang="ru-RU" sz="1600" dirty="0"/>
              <a:t>Коллектив кафедры сформирован из представителей кафедр Финансового университета "Системный анализ в экономике" и "Математическое моделирование экономических процессов", а также ведущих сотрудников </a:t>
            </a:r>
            <a:r>
              <a:rPr lang="ru-RU" sz="1600" u="sng" dirty="0">
                <a:hlinkClick r:id="rId2"/>
              </a:rPr>
              <a:t>Центрального экономико-математического института </a:t>
            </a:r>
            <a:r>
              <a:rPr lang="ru-RU" sz="1600" dirty="0"/>
              <a:t>Российской Академии Наук.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219568" cy="33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9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61773035"/>
              </p:ext>
            </p:extLst>
          </p:nvPr>
        </p:nvGraphicFramePr>
        <p:xfrm>
          <a:off x="0" y="260648"/>
          <a:ext cx="88924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57" y="3429000"/>
            <a:ext cx="3523343" cy="3429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04056"/>
            <a:ext cx="4248472" cy="576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История кафедры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23152" y="0"/>
            <a:ext cx="2128943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2076" y="3140968"/>
            <a:ext cx="8424936" cy="134250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1989 год.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 В </a:t>
            </a:r>
            <a:r>
              <a:rPr lang="ru-RU" sz="1200" b="0" dirty="0" err="1">
                <a:solidFill>
                  <a:schemeClr val="tx1"/>
                </a:solidFill>
                <a:effectLst/>
              </a:rPr>
              <a:t>Московком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 финансовом институте создана кафедра "Математическое моделирование экономических процессов". Кафедру возглавила доктор экономических наук, профессор </a:t>
            </a:r>
            <a:r>
              <a:rPr lang="ru-RU" sz="1200" dirty="0">
                <a:solidFill>
                  <a:schemeClr val="tx1"/>
                </a:solidFill>
                <a:effectLst/>
              </a:rPr>
              <a:t>Валентина Петровна Михайлова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, заведовавшая кафедрой с 1989 года по 1995 год.</a:t>
            </a:r>
            <a:br>
              <a:rPr lang="ru-RU" sz="1200" b="0" dirty="0">
                <a:solidFill>
                  <a:schemeClr val="tx1"/>
                </a:solidFill>
                <a:effectLst/>
              </a:rPr>
            </a:br>
            <a:r>
              <a:rPr lang="ru-RU" sz="1200" b="0" dirty="0">
                <a:solidFill>
                  <a:schemeClr val="tx1"/>
                </a:solidFill>
                <a:effectLst/>
              </a:rPr>
              <a:t> </a:t>
            </a:r>
            <a:br>
              <a:rPr lang="ru-RU" sz="1200" b="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1995 год.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 Финансовая академия при правительстве Российской Федерации. Кафедру "Математическое моделирование экономических процессов" возглавил доктор экономических наук, профессор </a:t>
            </a:r>
            <a:r>
              <a:rPr lang="ru-RU" sz="1200" dirty="0">
                <a:solidFill>
                  <a:schemeClr val="tx1"/>
                </a:solidFill>
                <a:effectLst/>
              </a:rPr>
              <a:t>Иван Николаевич Дрогобыцкий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, заведовавший кафедрой с 1995 года по 2004 год.</a:t>
            </a:r>
            <a:br>
              <a:rPr lang="ru-RU" sz="1200" b="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2004 год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. Финансовая академия при Правительстве Российской Федерации. Кафедру "Математическое моделирование экономических процессов" возглавил доктор технических наук, профессор </a:t>
            </a:r>
            <a:r>
              <a:rPr lang="ru-RU" sz="1200" dirty="0">
                <a:solidFill>
                  <a:schemeClr val="tx1"/>
                </a:solidFill>
                <a:effectLst/>
              </a:rPr>
              <a:t>Виктор Алексеевич Бывшев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, заведовавший кафедрой с 2006 года по 2012 год.</a:t>
            </a:r>
            <a:br>
              <a:rPr lang="ru-RU" sz="1200" b="0" dirty="0">
                <a:solidFill>
                  <a:schemeClr val="tx1"/>
                </a:solidFill>
                <a:effectLst/>
              </a:rPr>
            </a:br>
            <a:r>
              <a:rPr lang="ru-RU" sz="1200" b="0" dirty="0">
                <a:solidFill>
                  <a:schemeClr val="tx1"/>
                </a:solidFill>
                <a:effectLst/>
              </a:rPr>
              <a:t> </a:t>
            </a:r>
            <a:br>
              <a:rPr lang="ru-RU" sz="1200" b="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2009 год. 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 Финансовый  университет при Правительстве Российской Федерации. В соответствии с решением Ученого Совета </a:t>
            </a:r>
            <a:r>
              <a:rPr lang="ru-RU" sz="1200" b="0" dirty="0" err="1">
                <a:solidFill>
                  <a:schemeClr val="tx1"/>
                </a:solidFill>
                <a:effectLst/>
              </a:rPr>
              <a:t>Финуниверситета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 создана  Кафедра "Системный анализ в экономике". Коллектив кафедры сформирован из представителей кафедры "Математическое моделирование экономических процессов" </a:t>
            </a:r>
            <a:r>
              <a:rPr lang="ru-RU" sz="1200" b="0" dirty="0" err="1">
                <a:solidFill>
                  <a:schemeClr val="tx1"/>
                </a:solidFill>
                <a:effectLst/>
              </a:rPr>
              <a:t>Финуниверситета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 и ведущих сотрудников Центрального экономико-математического института РАН. Возглавил коллектив член-корреспондент РАН, доктор экономических наук, профессор </a:t>
            </a:r>
            <a:r>
              <a:rPr lang="ru-RU" sz="1200" dirty="0">
                <a:solidFill>
                  <a:schemeClr val="tx1"/>
                </a:solidFill>
                <a:effectLst/>
              </a:rPr>
              <a:t>Георгий Борисович Клейнер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.</a:t>
            </a:r>
            <a:br>
              <a:rPr lang="ru-RU" sz="1200" b="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2012 год. 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Финансовый университет при Правительстве Российской Федерации. На базе </a:t>
            </a:r>
            <a:r>
              <a:rPr lang="ru-RU" sz="1200" b="0" dirty="0" err="1">
                <a:solidFill>
                  <a:schemeClr val="tx1"/>
                </a:solidFill>
                <a:effectLst/>
              </a:rPr>
              <a:t>кафедры"Математическое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 моделирование экономических процессов"  создана кафедра "Моделирование экономических и информационных систем". Кафедру возглавил доктор экономических наук, профессор </a:t>
            </a:r>
            <a:r>
              <a:rPr lang="ru-RU" sz="1200" dirty="0">
                <a:solidFill>
                  <a:schemeClr val="tx1"/>
                </a:solidFill>
                <a:effectLst/>
              </a:rPr>
              <a:t>Иван Николаевич Дрогобыцкий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, заведовавший кафедрой с 1995 года по 2004 год. </a:t>
            </a:r>
            <a:br>
              <a:rPr lang="ru-RU" sz="1200" b="0" dirty="0">
                <a:solidFill>
                  <a:schemeClr val="tx1"/>
                </a:solidFill>
                <a:effectLst/>
              </a:rPr>
            </a:br>
            <a:r>
              <a:rPr lang="ru-RU" sz="1200" b="0" dirty="0">
                <a:solidFill>
                  <a:schemeClr val="tx1"/>
                </a:solidFill>
                <a:effectLst/>
              </a:rPr>
              <a:t> </a:t>
            </a:r>
            <a:r>
              <a:rPr lang="ru-RU" sz="1200" dirty="0">
                <a:solidFill>
                  <a:schemeClr val="tx1"/>
                </a:solidFill>
                <a:effectLst/>
              </a:rPr>
              <a:t>2014 год.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 Финансовый университет при Правительстве Российской Федерации. На базе кафедры "Системный анализ в экономике" и кафедры "Моделирование экономических и информационных систем" создана кафедра "Системный анализ и моделирование экономических процессов". Возглавил кафедру член-корреспондент РАН, доктор экономических наук, профессор </a:t>
            </a:r>
            <a:r>
              <a:rPr lang="ru-RU" sz="1200" dirty="0">
                <a:solidFill>
                  <a:schemeClr val="tx1"/>
                </a:solidFill>
                <a:effectLst/>
              </a:rPr>
              <a:t>Георгий Борисович Клейнер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.</a:t>
            </a:r>
            <a:br>
              <a:rPr lang="ru-RU" sz="1800" b="0" dirty="0">
                <a:effectLst/>
              </a:rPr>
            </a:br>
            <a:endParaRPr lang="ru-RU" sz="18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994207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88189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>
                <a:effectLst/>
              </a:rPr>
              <a:t>Основные задачи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Кафедра участвует в учебном обеспечивая преподавание прикладных математических дисциплин для студентов различных направлений подготовки, осуществляемых в Финансовом университете. 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Ведет осуществление учебной, научной, методической работы, необходимой для подготовки квалифицированных специалистов, системных аналитиков в финансово-кредитной сфере.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79202414"/>
              </p:ext>
            </p:extLst>
          </p:nvPr>
        </p:nvGraphicFramePr>
        <p:xfrm>
          <a:off x="0" y="1484784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6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6995119" cy="48105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B050"/>
                </a:solidFill>
                <a:effectLst/>
              </a:rPr>
              <a:t>Научные связи кафедры</a:t>
            </a:r>
            <a:br>
              <a:rPr lang="ru-RU" sz="2800" b="0" dirty="0">
                <a:solidFill>
                  <a:srgbClr val="FFFF00"/>
                </a:solidFill>
                <a:effectLst/>
              </a:rPr>
            </a:br>
            <a:r>
              <a:rPr lang="ru-RU" sz="2800" b="0" dirty="0">
                <a:solidFill>
                  <a:srgbClr val="FFFF00"/>
                </a:solidFill>
                <a:effectLst/>
              </a:rPr>
              <a:t>Кафедра осуществляет тесные научные связи с ведущими университетами и институтами страны:</a:t>
            </a:r>
            <a:br>
              <a:rPr lang="ru-RU" sz="2800" b="0" dirty="0">
                <a:solidFill>
                  <a:srgbClr val="FFFF00"/>
                </a:solidFill>
                <a:effectLst/>
              </a:rPr>
            </a:br>
            <a:r>
              <a:rPr lang="ru-RU" sz="2800" b="0" dirty="0">
                <a:solidFill>
                  <a:srgbClr val="FFFF00"/>
                </a:solidFill>
                <a:effectLst/>
              </a:rPr>
              <a:t>Центральный экономико-математический институт РАН;</a:t>
            </a:r>
            <a:br>
              <a:rPr lang="ru-RU" sz="2800" b="0" dirty="0">
                <a:solidFill>
                  <a:srgbClr val="FFFF00"/>
                </a:solidFill>
                <a:effectLst/>
              </a:rPr>
            </a:br>
            <a:r>
              <a:rPr lang="ru-RU" sz="2800" b="0" dirty="0">
                <a:solidFill>
                  <a:srgbClr val="FFFF00"/>
                </a:solidFill>
                <a:effectLst/>
              </a:rPr>
              <a:t>Государственный университет управления</a:t>
            </a:r>
            <a:br>
              <a:rPr lang="ru-RU" sz="2800" b="0" dirty="0">
                <a:solidFill>
                  <a:srgbClr val="FFFF00"/>
                </a:solidFill>
                <a:effectLst/>
              </a:rPr>
            </a:br>
            <a:r>
              <a:rPr lang="ru-RU" sz="2800" b="0" dirty="0">
                <a:solidFill>
                  <a:srgbClr val="FFFF00"/>
                </a:solidFill>
                <a:effectLst/>
              </a:rPr>
              <a:t>Национальный исследовательский университет "Государственный университет - Высшая школа экономики"</a:t>
            </a:r>
            <a:br>
              <a:rPr lang="ru-RU" sz="2800" b="0" dirty="0">
                <a:solidFill>
                  <a:srgbClr val="FFFF00"/>
                </a:solidFill>
                <a:effectLst/>
              </a:rPr>
            </a:br>
            <a:r>
              <a:rPr lang="ru-RU" sz="2800" b="0" dirty="0">
                <a:solidFill>
                  <a:srgbClr val="FFFF00"/>
                </a:solidFill>
                <a:effectLst/>
              </a:rPr>
              <a:t>Санкт-петербургский государственный политехнический университет</a:t>
            </a:r>
            <a:r>
              <a:rPr lang="ru-RU" sz="2800" b="0" dirty="0">
                <a:effectLst/>
              </a:rPr>
              <a:t> 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07504" y="2276872"/>
            <a:ext cx="1584176" cy="1800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177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8841160" cy="5292080"/>
          </a:xfrm>
        </p:spPr>
        <p:txBody>
          <a:bodyPr>
            <a:normAutofit fontScale="90000"/>
          </a:bodyPr>
          <a:lstStyle/>
          <a:p>
            <a:br>
              <a:rPr lang="ru-RU" sz="1800" dirty="0"/>
            </a:br>
            <a:r>
              <a:rPr lang="ru-RU" sz="1800" dirty="0">
                <a:solidFill>
                  <a:srgbClr val="FF0000"/>
                </a:solidFill>
                <a:effectLst/>
              </a:rPr>
              <a:t>Научные мероприятия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r>
              <a:rPr lang="ru-RU" sz="1600" dirty="0">
                <a:solidFill>
                  <a:srgbClr val="FFFF00"/>
                </a:solidFill>
                <a:effectLst/>
              </a:rPr>
              <a:t>Кафедра "Системный анализ и моделирование экономических процессов" активно занимается научной деятельностью в том числе организует научные мероприятия.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br>
              <a:rPr lang="ru-RU" sz="1600" dirty="0">
                <a:solidFill>
                  <a:srgbClr val="FFFF00"/>
                </a:solidFill>
                <a:effectLst/>
              </a:rPr>
            </a:br>
            <a:r>
              <a:rPr lang="ru-RU" sz="1600" dirty="0">
                <a:solidFill>
                  <a:srgbClr val="FFFF00"/>
                </a:solidFill>
                <a:effectLst/>
              </a:rPr>
              <a:t>За многолетнюю историю существования кафедры сформировалась стабильная программа проведения научных мероприятий: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r>
              <a:rPr lang="ru-RU" sz="1600" dirty="0">
                <a:solidFill>
                  <a:srgbClr val="FFFF00"/>
                </a:solidFill>
                <a:effectLst/>
              </a:rPr>
              <a:t> 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r>
              <a:rPr lang="ru-RU" sz="1600" dirty="0">
                <a:solidFill>
                  <a:srgbClr val="FFFF00"/>
                </a:solidFill>
                <a:effectLst/>
              </a:rPr>
              <a:t>- Международная научно-практическая конференция "Системный анализ в экономике" - проводится каждые 2 года;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r>
              <a:rPr lang="ru-RU" sz="1600" dirty="0">
                <a:solidFill>
                  <a:srgbClr val="FFFF00"/>
                </a:solidFill>
                <a:effectLst/>
              </a:rPr>
              <a:t> 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r>
              <a:rPr lang="ru-RU" sz="1600" dirty="0">
                <a:solidFill>
                  <a:srgbClr val="FFFF00"/>
                </a:solidFill>
                <a:effectLst/>
              </a:rPr>
              <a:t>- Круглый стол памяти Д.С. Львова -  ежегодно;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r>
              <a:rPr lang="ru-RU" sz="1600" dirty="0">
                <a:solidFill>
                  <a:srgbClr val="FFFF00"/>
                </a:solidFill>
                <a:effectLst/>
              </a:rPr>
              <a:t> 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r>
              <a:rPr lang="ru-RU" sz="1600" dirty="0">
                <a:solidFill>
                  <a:srgbClr val="FFFF00"/>
                </a:solidFill>
                <a:effectLst/>
              </a:rPr>
              <a:t>-  Международная научно-практическая конференция «Системная экономика, экономическая кибернетика, мягкие измерения в экономических системах»​ - ежегодно.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r>
              <a:rPr lang="ru-RU" sz="1600" dirty="0">
                <a:solidFill>
                  <a:srgbClr val="FFFF00"/>
                </a:solidFill>
                <a:effectLst/>
              </a:rPr>
              <a:t> </a:t>
            </a:r>
            <a:br>
              <a:rPr lang="ru-RU" sz="1600" dirty="0">
                <a:solidFill>
                  <a:srgbClr val="FFFF00"/>
                </a:solidFill>
                <a:effectLst/>
              </a:rPr>
            </a:b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ru-RU" sz="1600" b="0" dirty="0">
                <a:solidFill>
                  <a:schemeClr val="tx1"/>
                </a:solidFill>
                <a:effectLst/>
              </a:rPr>
              <a:t> </a:t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​</a:t>
            </a:r>
            <a:br>
              <a:rPr lang="ru-RU" sz="1800" b="0" dirty="0">
                <a:effectLst/>
              </a:rPr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55" y="14114"/>
            <a:ext cx="5623867" cy="21907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540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88032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/>
              <a:t>Направление "Прикладная математика и информатика" в Финансовом университете дает возможность студентам получать обширные знания фундаментального и прикладного характера. В процессе подготовки студенты получают практические навыки эффективного решения финансово-экономических задач с применением современных математических методов, информационных технологий и систем.</a:t>
            </a:r>
          </a:p>
          <a:p>
            <a:pPr algn="just"/>
            <a:r>
              <a:rPr lang="ru-RU" sz="5600" dirty="0"/>
              <a:t>    Уникальность направления "Прикладная математика и информатика" заключается в том, что обучение по этому направлению в Финансовом университете позволяет получить образование, включающее в себя необходимые экономические навыки, фундаментальную подготовку по математике, современные математические методы и новейшие информационные технологии.      </a:t>
            </a:r>
          </a:p>
          <a:p>
            <a:pPr algn="just"/>
            <a:r>
              <a:rPr lang="ru-RU" sz="5600" dirty="0"/>
              <a:t>    Потребность финансово-экономической сферы в бакалаврах прикладной математики и информатики имеет устойчивую тенденцию к росту. Это обусловлено глубоким проникновением количественных методов в экономику и финансы.  Многолетний опыт работы Финансового университета по подготовке специалистов по специальности "Математические методы в экономике" показал востребованность и высокую конкурентоспособность выпускников с подготовкой по прикладной математике и информатике.  Выпускники найдут свое место в сфере финансовой аналитики, управления рисками, актуарной (страховой) деятельности. Они владеют навыками решения задач управления информационными, материальными и денежными потоками в конкретном секторе экономики с помощью информационных систем.</a:t>
            </a:r>
          </a:p>
          <a:p>
            <a:pPr algn="just"/>
            <a:r>
              <a:rPr lang="ru-RU" sz="5600" dirty="0"/>
              <a:t>    В компетенцию выпускника направления "Прикладная математика и информатика" входит инвестиционный анализ, управление рисками, прогнозирование и многовариантные аналитические расчеты в области экономической и управленческой деятельности, информационно-аналитическое сопровождение бизнеса. </a:t>
            </a:r>
          </a:p>
          <a:p>
            <a:pPr algn="just"/>
            <a:r>
              <a:rPr lang="ru-RU" sz="5600" dirty="0"/>
              <a:t>    Продолжение образования возможно в магистратуре и аспирантуре.     </a:t>
            </a:r>
            <a:r>
              <a:rPr lang="ru-RU" dirty="0"/>
              <a:t>  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>
                <a:effectLst/>
              </a:rPr>
              <a:t>Профиль подготовки бакалавров: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01.03.02 - "Прикладная математика и информатика"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86116" y="6215082"/>
            <a:ext cx="5729270" cy="3460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48444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90872" y="1268760"/>
            <a:ext cx="8013576" cy="1368152"/>
          </a:xfrm>
        </p:spPr>
        <p:txBody>
          <a:bodyPr>
            <a:noAutofit/>
          </a:bodyPr>
          <a:lstStyle/>
          <a:p>
            <a:r>
              <a:rPr lang="ru-RU" sz="1600" b="1" dirty="0"/>
              <a:t>Аспирантура</a:t>
            </a:r>
          </a:p>
          <a:p>
            <a:pPr fontAlgn="t"/>
            <a:r>
              <a:rPr lang="ru-RU" sz="1600" dirty="0"/>
              <a:t>Направления, по которым осуществляется подготовка научно-педагогических и научных кадров на кафедре:</a:t>
            </a:r>
          </a:p>
          <a:p>
            <a:pPr fontAlgn="t"/>
            <a:r>
              <a:rPr lang="ru-RU" sz="1600" dirty="0"/>
              <a:t>08.00.05 – Экономика и управление народным хозяйством: экономика, организация и управление предприятиями, отраслями, комплексами (промышленность); менеджмент; управление инновациями; маркетинг; региональная экономика;</a:t>
            </a:r>
          </a:p>
          <a:p>
            <a:pPr fontAlgn="t"/>
            <a:r>
              <a:rPr lang="ru-RU" sz="1600" dirty="0"/>
              <a:t>08.00.13 - Математические и инструментальные методы экономики.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0872" y="659123"/>
            <a:ext cx="7943848" cy="3460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9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Другая 3">
      <a:majorFont>
        <a:latin typeface="Bookman Old Style"/>
        <a:ea typeface=""/>
        <a:cs typeface=""/>
      </a:majorFont>
      <a:minorFont>
        <a:latin typeface="Times New Ro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C38BEEB474C243B1E2931BA22DF000" ma:contentTypeVersion="0" ma:contentTypeDescription="Создание документа." ma:contentTypeScope="" ma:versionID="b284447b1d2c35b31d06f0095794aa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3A7CD1-9DF8-455E-B2F5-37EF30C4C3EB}"/>
</file>

<file path=customXml/itemProps2.xml><?xml version="1.0" encoding="utf-8"?>
<ds:datastoreItem xmlns:ds="http://schemas.openxmlformats.org/officeDocument/2006/customXml" ds:itemID="{3F8D793D-FE94-446E-BCE2-5E93647104F4}"/>
</file>

<file path=customXml/itemProps3.xml><?xml version="1.0" encoding="utf-8"?>
<ds:datastoreItem xmlns:ds="http://schemas.openxmlformats.org/officeDocument/2006/customXml" ds:itemID="{DBA59B37-C150-4467-A734-61DD50AAE707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2089</TotalTime>
  <Words>119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Times New Roman</vt:lpstr>
      <vt:lpstr>trebuchet MS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История кафедры</vt:lpstr>
      <vt:lpstr>Основные задачи Кафедра участвует в учебном обеспечивая преподавание прикладных математических дисциплин для студентов различных направлений подготовки, осуществляемых в Финансовом университете.  Ведет осуществление учебной, научной, методической работы, необходимой для подготовки квалифицированных специалистов, системных аналитиков в финансово-кредитной сфере.</vt:lpstr>
      <vt:lpstr>Научные связи кафедры Кафедра осуществляет тесные научные связи с ведущими университетами и институтами страны: Центральный экономико-математический институт РАН; Государственный университет управления Национальный исследовательский университет "Государственный университет - Высшая школа экономики" Санкт-петербургский государственный политехнический университет </vt:lpstr>
      <vt:lpstr> Научные мероприятия Кафедра "Системный анализ и моделирование экономических процессов" активно занимается научной деятельностью в том числе организует научные мероприятия.  За многолетнюю историю существования кафедры сформировалась стабильная программа проведения научных мероприятий:   - Международная научно-практическая конференция "Системный анализ в экономике" - проводится каждые 2 года;   - Круглый стол памяти Д.С. Львова -  ежегодно;   -  Международная научно-практическая конференция «Системная экономика, экономическая кибернетика, мягкие измерения в экономических системах»​ - ежегодно.       ​    </vt:lpstr>
      <vt:lpstr>Профиль подготовки бакалавров: 01.03.02 - "Прикладная математика и информатика"</vt:lpstr>
      <vt:lpstr> </vt:lpstr>
      <vt:lpstr>Презентация PowerPoint</vt:lpstr>
      <vt:lpstr>Презентация PowerPoint</vt:lpstr>
      <vt:lpstr> Трудоустройство    Выпускники найдут свое место в сфере финансовой аналитики, управления рисками, актуарной деятельности и вообще во всех сферах экономики и финансов, где требуется применение математических  и новых информационных технологий. Они востребованы в органах государственного управления всех уровней, в финансовых, банковских и страховых учреждениях, экономических подразделениях предприятий и организаций, аудиторских и консалтинговых фирмах.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Интуитивное и аналитическое мышление в решении финансовых проблем</dc:title>
  <dc:creator>Валерия</dc:creator>
  <cp:lastModifiedBy>Звягин Леонид Сергеевич</cp:lastModifiedBy>
  <cp:revision>102</cp:revision>
  <dcterms:created xsi:type="dcterms:W3CDTF">2014-04-02T06:36:04Z</dcterms:created>
  <dcterms:modified xsi:type="dcterms:W3CDTF">2019-01-16T07:37:37Z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0x01010079C38BEEB474C243B1E2931BA22DF000</vt:lpwstr>
  </property>
</Properties>
</file>