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1535-F2C8-49FF-8E59-A59B858336CA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859F721-607A-4C74-AF79-83950ACB8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68380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1535-F2C8-49FF-8E59-A59B858336CA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859F721-607A-4C74-AF79-83950ACB8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68182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1535-F2C8-49FF-8E59-A59B858336CA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859F721-607A-4C74-AF79-83950ACB87C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47973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1535-F2C8-49FF-8E59-A59B858336CA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859F721-607A-4C74-AF79-83950ACB8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79959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1535-F2C8-49FF-8E59-A59B858336CA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859F721-607A-4C74-AF79-83950ACB87C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543284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1535-F2C8-49FF-8E59-A59B858336CA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859F721-607A-4C74-AF79-83950ACB8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54003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1535-F2C8-49FF-8E59-A59B858336CA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F721-607A-4C74-AF79-83950ACB8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158277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1535-F2C8-49FF-8E59-A59B858336CA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F721-607A-4C74-AF79-83950ACB8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05209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1535-F2C8-49FF-8E59-A59B858336CA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F721-607A-4C74-AF79-83950ACB8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59998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1535-F2C8-49FF-8E59-A59B858336CA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859F721-607A-4C74-AF79-83950ACB8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48641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1535-F2C8-49FF-8E59-A59B858336CA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859F721-607A-4C74-AF79-83950ACB8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30316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1535-F2C8-49FF-8E59-A59B858336CA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859F721-607A-4C74-AF79-83950ACB8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4050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1535-F2C8-49FF-8E59-A59B858336CA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F721-607A-4C74-AF79-83950ACB8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0503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1535-F2C8-49FF-8E59-A59B858336CA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F721-607A-4C74-AF79-83950ACB8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05266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1535-F2C8-49FF-8E59-A59B858336CA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9F721-607A-4C74-AF79-83950ACB8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72819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1535-F2C8-49FF-8E59-A59B858336CA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859F721-607A-4C74-AF79-83950ACB8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64118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A1535-F2C8-49FF-8E59-A59B858336CA}" type="datetimeFigureOut">
              <a:rPr lang="ru-RU" smtClean="0"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859F721-607A-4C74-AF79-83950ACB8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88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0367" y="1606732"/>
            <a:ext cx="5065621" cy="204724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/>
              <a:t>Дизайн-завод Флакон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988" y="362631"/>
            <a:ext cx="6468292" cy="4326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2743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9611" y="326571"/>
            <a:ext cx="9914709" cy="621792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«Дизайн-завод Флакон» — торгово-выставочный и офисный комплекс в Бутырском районе Москвы на территории бывшего Хрустального завода имени Калинина. Принадлежит Николаю </a:t>
            </a:r>
            <a:r>
              <a:rPr lang="ru-RU" dirty="0" err="1">
                <a:solidFill>
                  <a:schemeClr val="tx1"/>
                </a:solidFill>
              </a:rPr>
              <a:t>Матушевскому</a:t>
            </a:r>
            <a:r>
              <a:rPr lang="ru-RU" dirty="0">
                <a:solidFill>
                  <a:schemeClr val="tx1"/>
                </a:solidFill>
              </a:rPr>
              <a:t>. Открыт в 2009 году, площадь выставочных и торгово-офисных пространств составляет 25 тыс. м².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Остановленный завод </a:t>
            </a:r>
            <a:r>
              <a:rPr lang="ru-RU" dirty="0" err="1">
                <a:solidFill>
                  <a:schemeClr val="tx1"/>
                </a:solidFill>
              </a:rPr>
              <a:t>Матушевский</a:t>
            </a:r>
            <a:r>
              <a:rPr lang="ru-RU" dirty="0">
                <a:solidFill>
                  <a:schemeClr val="tx1"/>
                </a:solidFill>
              </a:rPr>
              <a:t> выкупил у французских собственников в 2005 году. Первоначально планировался полный </a:t>
            </a:r>
            <a:r>
              <a:rPr lang="ru-RU" dirty="0" err="1">
                <a:solidFill>
                  <a:schemeClr val="tx1"/>
                </a:solidFill>
              </a:rPr>
              <a:t>редевелопмент</a:t>
            </a:r>
            <a:r>
              <a:rPr lang="ru-RU" dirty="0">
                <a:solidFill>
                  <a:schemeClr val="tx1"/>
                </a:solidFill>
              </a:rPr>
              <a:t> территории завода и строительство делового центра, для оценки проекта было привлечено агентство </a:t>
            </a:r>
            <a:r>
              <a:rPr lang="ru-RU" dirty="0" err="1">
                <a:solidFill>
                  <a:schemeClr val="tx1"/>
                </a:solidFill>
              </a:rPr>
              <a:t>Knight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Frank</a:t>
            </a:r>
            <a:r>
              <a:rPr lang="ru-RU" dirty="0">
                <a:solidFill>
                  <a:schemeClr val="tx1"/>
                </a:solidFill>
              </a:rPr>
              <a:t>, но с наступлением кризиса 2008 года от требовавшего 56 млн долларов проекта предприниматель отказался, упростив концепцию. В 2009 году в замену инженерных сетей и инженерной инфраструктуры зданий, вывоз устаревшего производственного оборудования и очистку территории было вложено 10 млн долларов, в качестве целевых арендаторов были выбраны рекламные агентства и дизайн-студии, будущие арендаторы получили возможность организовать необустроенные помещения по собственным дизайн-проектам.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С начала 2010-х годов комплекс целиком переориентирован на арендаторов из творческих отраслей с упором на сферы дизайна, моды и архитектуры.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В 2011 году в российской версии журнала </a:t>
            </a:r>
            <a:r>
              <a:rPr lang="ru-RU" dirty="0" err="1">
                <a:solidFill>
                  <a:schemeClr val="tx1"/>
                </a:solidFill>
              </a:rPr>
              <a:t>Форбс</a:t>
            </a:r>
            <a:r>
              <a:rPr lang="ru-RU" dirty="0">
                <a:solidFill>
                  <a:schemeClr val="tx1"/>
                </a:solidFill>
              </a:rPr>
              <a:t> предприятие было включено в список 14 проектов, изменивших облик Москвы к лучшему за предшествовавшие 20 лет.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05825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6354" y="2361469"/>
            <a:ext cx="9529406" cy="23934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Составьте </a:t>
            </a:r>
            <a:r>
              <a:rPr lang="en-US" sz="4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SWOT-</a:t>
            </a:r>
            <a:r>
              <a:rPr lang="ru-RU" sz="4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анализ и на его основе разработайте предложения по развитию </a:t>
            </a:r>
            <a:r>
              <a:rPr lang="ru-RU" sz="40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дестинации</a:t>
            </a:r>
            <a:endParaRPr lang="ru-RU" sz="4000" b="1" dirty="0">
              <a:ln w="660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002948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053163"/>
              </p:ext>
            </p:extLst>
          </p:nvPr>
        </p:nvGraphicFramePr>
        <p:xfrm>
          <a:off x="676275" y="2011363"/>
          <a:ext cx="10753726" cy="4213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6863">
                  <a:extLst>
                    <a:ext uri="{9D8B030D-6E8A-4147-A177-3AD203B41FA5}">
                      <a16:colId xmlns:a16="http://schemas.microsoft.com/office/drawing/2014/main" val="4118349000"/>
                    </a:ext>
                  </a:extLst>
                </a:gridCol>
                <a:gridCol w="5376863">
                  <a:extLst>
                    <a:ext uri="{9D8B030D-6E8A-4147-A177-3AD203B41FA5}">
                      <a16:colId xmlns:a16="http://schemas.microsoft.com/office/drawing/2014/main" val="442579279"/>
                    </a:ext>
                  </a:extLst>
                </a:gridCol>
              </a:tblGrid>
              <a:tr h="3955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Сильные стороны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Слабые стороны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1065334"/>
                  </a:ext>
                </a:extLst>
              </a:tr>
              <a:tr h="2803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Большая территория.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Близкое расположение к метро.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Часто проводятся ярмарки, фестивали.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арт-точек.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Отсутствие выбора кафе, ресторанов с хорошей едой.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Неэффективная система ценообразования (дорогие магазины). Дорогая парковка.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Нет четкой системы навигации.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Мужчине, как потребителю нечего предложить.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Недостаточно развитая инфраструктура в округе.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Недостаточное анонсирование мероприятий в СМИ.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территории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7167913"/>
                  </a:ext>
                </a:extLst>
              </a:tr>
              <a:tr h="402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Возможности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Угрозы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152220"/>
                  </a:ext>
                </a:extLst>
              </a:tr>
              <a:tr h="6121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креативных локаций. (Проведение фотосессий)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Сложность привлечения</a:t>
                      </a:r>
                      <a:r>
                        <a:rPr lang="ru-RU" sz="18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иностранных инвесторов в силу их жестких требований к проектам 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9042622"/>
                  </a:ext>
                </a:extLst>
              </a:tr>
            </a:tbl>
          </a:graphicData>
        </a:graphic>
      </p:graphicFrame>
      <p:pic>
        <p:nvPicPr>
          <p:cNvPr id="1026" name="Picture 2" descr="Картинки по запросу дизайн завод флакон л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882" y="0"/>
            <a:ext cx="2132512" cy="21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18938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Рекомендации по улучшению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Для расширения целевой аудитории можно открыть </a:t>
            </a:r>
            <a:r>
              <a:rPr lang="ru-RU" dirty="0" err="1">
                <a:solidFill>
                  <a:schemeClr val="tx1"/>
                </a:solidFill>
              </a:rPr>
              <a:t>барбершоп</a:t>
            </a:r>
            <a:r>
              <a:rPr lang="ru-RU" dirty="0">
                <a:solidFill>
                  <a:schemeClr val="tx1"/>
                </a:solidFill>
              </a:rPr>
              <a:t> для мужчин, магазины со </a:t>
            </a:r>
            <a:r>
              <a:rPr lang="ru-RU" dirty="0" err="1">
                <a:solidFill>
                  <a:schemeClr val="tx1"/>
                </a:solidFill>
              </a:rPr>
              <a:t>здорой</a:t>
            </a:r>
            <a:r>
              <a:rPr lang="ru-RU" dirty="0">
                <a:solidFill>
                  <a:schemeClr val="tx1"/>
                </a:solidFill>
              </a:rPr>
              <a:t> пищей для спортсменов, </a:t>
            </a:r>
            <a:r>
              <a:rPr lang="ru-RU" dirty="0" err="1">
                <a:solidFill>
                  <a:schemeClr val="tx1"/>
                </a:solidFill>
              </a:rPr>
              <a:t>веганов</a:t>
            </a:r>
            <a:r>
              <a:rPr lang="ru-RU" dirty="0">
                <a:solidFill>
                  <a:schemeClr val="tx1"/>
                </a:solidFill>
              </a:rPr>
              <a:t>, зал в беговыми дорожками/велосипедами, проводить йогу и </a:t>
            </a:r>
            <a:r>
              <a:rPr lang="ru-RU" dirty="0" err="1">
                <a:solidFill>
                  <a:schemeClr val="tx1"/>
                </a:solidFill>
              </a:rPr>
              <a:t>тп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</a:rPr>
              <a:t>Проведение конкурсов, </a:t>
            </a:r>
            <a:r>
              <a:rPr lang="ru-RU" dirty="0" err="1">
                <a:solidFill>
                  <a:schemeClr val="tx1"/>
                </a:solidFill>
              </a:rPr>
              <a:t>баттлов</a:t>
            </a:r>
            <a:r>
              <a:rPr lang="ru-RU" dirty="0">
                <a:solidFill>
                  <a:schemeClr val="tx1"/>
                </a:solidFill>
              </a:rPr>
              <a:t> между любителями бургеров и спортсменами.</a:t>
            </a:r>
          </a:p>
          <a:p>
            <a:r>
              <a:rPr lang="ru-RU" dirty="0">
                <a:solidFill>
                  <a:schemeClr val="tx1"/>
                </a:solidFill>
              </a:rPr>
              <a:t>Открыть больше кафе, ресторанов, но не сетевых. </a:t>
            </a:r>
          </a:p>
          <a:p>
            <a:r>
              <a:rPr lang="ru-RU" dirty="0">
                <a:solidFill>
                  <a:schemeClr val="tx1"/>
                </a:solidFill>
              </a:rPr>
              <a:t>Задействовать блогеров для раскрутки места. Сделать акцент на событийных, концертных мероприятиях. </a:t>
            </a:r>
          </a:p>
          <a:p>
            <a:r>
              <a:rPr lang="ru-RU" dirty="0">
                <a:solidFill>
                  <a:schemeClr val="tx1"/>
                </a:solidFill>
              </a:rPr>
              <a:t>Сделать навигацию более наглядной. (указатели на асфальте, зданиях).</a:t>
            </a:r>
          </a:p>
          <a:p>
            <a:r>
              <a:rPr lang="ru-RU" dirty="0">
                <a:solidFill>
                  <a:schemeClr val="tx1"/>
                </a:solidFill>
              </a:rPr>
              <a:t>Добавить магазины массового потребления.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6023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0045" y="362853"/>
            <a:ext cx="8911687" cy="1280890"/>
          </a:xfrm>
        </p:spPr>
        <p:txBody>
          <a:bodyPr/>
          <a:lstStyle/>
          <a:p>
            <a:pPr algn="ctr"/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</a:t>
            </a:r>
            <a:r>
              <a:rPr lang="ru-RU" dirty="0"/>
              <a:t> 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 ВНИМАНИЕ</a:t>
            </a:r>
            <a:endParaRPr lang="ru-RU" dirty="0"/>
          </a:p>
        </p:txBody>
      </p:sp>
      <p:pic>
        <p:nvPicPr>
          <p:cNvPr id="2050" name="Picture 2" descr="Картинки по запросу дизайн завод флакон лог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74" y="1402452"/>
            <a:ext cx="7143500" cy="5348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85803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89CA12A2AE0064C81879BF692ABCF87" ma:contentTypeVersion="0" ma:contentTypeDescription="Создание документа." ma:contentTypeScope="" ma:versionID="6007687a88af9471921d52617740bf4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6ee6868b3de15550ffcb219b05998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6F637A-D3AB-4DA3-A97F-CB2652666F14}"/>
</file>

<file path=customXml/itemProps2.xml><?xml version="1.0" encoding="utf-8"?>
<ds:datastoreItem xmlns:ds="http://schemas.openxmlformats.org/officeDocument/2006/customXml" ds:itemID="{4731F18B-CA92-40C0-B9AD-FA4AF34CD164}"/>
</file>

<file path=customXml/itemProps3.xml><?xml version="1.0" encoding="utf-8"?>
<ds:datastoreItem xmlns:ds="http://schemas.openxmlformats.org/officeDocument/2006/customXml" ds:itemID="{1AD2C964-06F8-44A4-B59E-A66C6AE9803A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</TotalTime>
  <Words>374</Words>
  <Application>Microsoft Office PowerPoint</Application>
  <PresentationFormat>Широкоэкранный</PresentationFormat>
  <Paragraphs>31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Times New Roman</vt:lpstr>
      <vt:lpstr>Wingdings 3</vt:lpstr>
      <vt:lpstr>Легкий дым</vt:lpstr>
      <vt:lpstr>Дизайн-завод Флакон</vt:lpstr>
      <vt:lpstr>Презентация PowerPoint</vt:lpstr>
      <vt:lpstr>Составьте SWOT-анализ и на его основе разработайте предложения по развитию дестинации</vt:lpstr>
      <vt:lpstr>Презентация PowerPoint</vt:lpstr>
      <vt:lpstr>Рекомендации по улучшению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Дизайн-завод Флакон</dc:title>
  <dc:creator>ольга Захарова</dc:creator>
  <cp:lastModifiedBy>РИТА</cp:lastModifiedBy>
  <cp:revision>5</cp:revision>
  <dcterms:created xsi:type="dcterms:W3CDTF">2017-04-20T17:33:24Z</dcterms:created>
  <dcterms:modified xsi:type="dcterms:W3CDTF">2018-01-24T15:21:57Z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0x010100489CA12A2AE0064C81879BF692ABCF87</vt:lpwstr>
  </property>
</Properties>
</file>