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79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7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8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80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1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8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8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0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5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2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8918A39-4F6A-4A5F-83DC-1C37DBF404A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970ED1F-2A74-4C5C-868E-84700457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2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6%D0%B4%D1%83%D0%BD%D0%B0%D1%80%D0%BE%D0%B4%D0%BD%D1%8B%D0%B9_%D0%B4%D0%B5%D0%BD%D1%8C_%D0%BC%D1%83%D0%B7%D0%B5%D0%B5%D0%B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61156-9993-407C-B56B-B4B9B21A5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Культурное мероприятие – акция «Ночь музеев» в Москве и Париже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E4D77D-5042-4793-B172-CBEAFE94DA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9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очь музеев">
            <a:extLst>
              <a:ext uri="{FF2B5EF4-FFF2-40B4-BE49-F238E27FC236}">
                <a16:creationId xmlns:a16="http://schemas.microsoft.com/office/drawing/2014/main" id="{8F3F3E90-98EA-4B9C-872F-98A7097E6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B15D626-A314-414E-BE6F-092052D8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46" y="2173810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Ночь музеев</a:t>
            </a:r>
            <a:r>
              <a:rPr lang="ru-RU" dirty="0"/>
              <a:t> — международная акция, приуроченная к </a:t>
            </a:r>
            <a:r>
              <a:rPr lang="ru-RU" dirty="0">
                <a:hlinkClick r:id="rId3" tooltip="Международный день музеев"/>
              </a:rPr>
              <a:t>Международному дню музеев</a:t>
            </a:r>
            <a:r>
              <a:rPr lang="ru-RU" dirty="0"/>
              <a:t>, во время которой можно осмотреть музейные экспозиции ночью. </a:t>
            </a:r>
          </a:p>
          <a:p>
            <a:pPr marL="0" indent="0">
              <a:buNone/>
            </a:pPr>
            <a:r>
              <a:rPr lang="ru-RU" dirty="0"/>
              <a:t>Традиционным временем ее проведением является весна, а его эффект был настолько ошеломляющим, что проведение «Ночи музеев» входит в перечень обязательных мероприятий ЕС, и его проведение оплачивается из фонда Генерального секретаря Европейского Союза.</a:t>
            </a:r>
          </a:p>
          <a:p>
            <a:pPr marL="0" indent="0">
              <a:buNone/>
            </a:pPr>
            <a:r>
              <a:rPr lang="ru-RU" dirty="0"/>
              <a:t>Сравнительно позднее была определена единая дата проведения «ночи» - суббота, максимально приближенная к 18 мая, Международному Дню музея.</a:t>
            </a:r>
          </a:p>
        </p:txBody>
      </p:sp>
    </p:spTree>
    <p:extLst>
      <p:ext uri="{BB962C8B-B14F-4D97-AF65-F5344CB8AC3E}">
        <p14:creationId xmlns:p14="http://schemas.microsoft.com/office/powerpoint/2010/main" val="12253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ночь музеев">
            <a:extLst>
              <a:ext uri="{FF2B5EF4-FFF2-40B4-BE49-F238E27FC236}">
                <a16:creationId xmlns:a16="http://schemas.microsoft.com/office/drawing/2014/main" id="{6732FF20-DAE7-4F73-BB70-E93BEA10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59D41-5B1B-431F-A971-398A0CC5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Куда пойти на</a:t>
            </a:r>
            <a:br>
              <a:rPr lang="ru-RU" b="1" dirty="0"/>
            </a:br>
            <a:r>
              <a:rPr lang="ru-RU" b="1" dirty="0"/>
              <a:t> «Ночь музеев»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B4021C8-F2BE-42C8-B157-7FA157A58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904252"/>
              </p:ext>
            </p:extLst>
          </p:nvPr>
        </p:nvGraphicFramePr>
        <p:xfrm>
          <a:off x="2230438" y="2638425"/>
          <a:ext cx="7731126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65563">
                  <a:extLst>
                    <a:ext uri="{9D8B030D-6E8A-4147-A177-3AD203B41FA5}">
                      <a16:colId xmlns:a16="http://schemas.microsoft.com/office/drawing/2014/main" val="193204539"/>
                    </a:ext>
                  </a:extLst>
                </a:gridCol>
                <a:gridCol w="3865563">
                  <a:extLst>
                    <a:ext uri="{9D8B030D-6E8A-4147-A177-3AD203B41FA5}">
                      <a16:colId xmlns:a16="http://schemas.microsoft.com/office/drawing/2014/main" val="4204851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Москва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Париж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90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Манеж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Лувр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2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Музеи Кремля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Дом-музей Оноре де Бальзака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1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Музей Москвы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Музей вина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89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Московский планетарий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Центр Жоржа Помпиду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3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90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ночь музеев">
            <a:extLst>
              <a:ext uri="{FF2B5EF4-FFF2-40B4-BE49-F238E27FC236}">
                <a16:creationId xmlns:a16="http://schemas.microsoft.com/office/drawing/2014/main" id="{C5A5FA58-51EB-4BF3-B454-439A3BCE8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D3910-707B-4683-ABD6-A8581CCF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771" y="397888"/>
            <a:ext cx="7871254" cy="1188720"/>
          </a:xfrm>
        </p:spPr>
        <p:txBody>
          <a:bodyPr/>
          <a:lstStyle/>
          <a:p>
            <a:r>
              <a:rPr lang="ru-RU" dirty="0"/>
              <a:t>Партнеры и спонсоры акции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A5F9A96-33DC-4965-973C-15FFB372D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092641"/>
              </p:ext>
            </p:extLst>
          </p:nvPr>
        </p:nvGraphicFramePr>
        <p:xfrm>
          <a:off x="2160373" y="1917769"/>
          <a:ext cx="7872652" cy="34203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36326">
                  <a:extLst>
                    <a:ext uri="{9D8B030D-6E8A-4147-A177-3AD203B41FA5}">
                      <a16:colId xmlns:a16="http://schemas.microsoft.com/office/drawing/2014/main" val="2710641756"/>
                    </a:ext>
                  </a:extLst>
                </a:gridCol>
                <a:gridCol w="3936326">
                  <a:extLst>
                    <a:ext uri="{9D8B030D-6E8A-4147-A177-3AD203B41FA5}">
                      <a16:colId xmlns:a16="http://schemas.microsoft.com/office/drawing/2014/main" val="3556900825"/>
                    </a:ext>
                  </a:extLst>
                </a:gridCol>
              </a:tblGrid>
              <a:tr h="432731">
                <a:tc>
                  <a:txBody>
                    <a:bodyPr/>
                    <a:lstStyle/>
                    <a:p>
                      <a:r>
                        <a:rPr lang="ru-RU" dirty="0"/>
                        <a:t>Москва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Париж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936860"/>
                  </a:ext>
                </a:extLst>
              </a:tr>
              <a:tr h="2987619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Министерство культуры РФ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800" kern="1200" dirty="0">
                          <a:effectLst/>
                        </a:rPr>
                        <a:t>2</a:t>
                      </a:r>
                      <a:r>
                        <a:rPr lang="en-US" sz="1800" kern="1200" dirty="0">
                          <a:effectLst/>
                        </a:rPr>
                        <a:t>DO</a:t>
                      </a:r>
                      <a:r>
                        <a:rPr lang="ru-RU" sz="1800" kern="1200" dirty="0">
                          <a:effectLst/>
                        </a:rPr>
                        <a:t>2</a:t>
                      </a:r>
                      <a:r>
                        <a:rPr lang="en-US" sz="1800" kern="1200" dirty="0">
                          <a:effectLst/>
                        </a:rPr>
                        <a:t>GO</a:t>
                      </a:r>
                      <a:r>
                        <a:rPr lang="ru-RU" sz="1800" kern="1200" dirty="0">
                          <a:effectLst/>
                        </a:rPr>
                        <a:t>.</a:t>
                      </a:r>
                      <a:r>
                        <a:rPr lang="en-US" sz="1800" kern="1200" dirty="0">
                          <a:effectLst/>
                        </a:rPr>
                        <a:t>RU</a:t>
                      </a:r>
                      <a:r>
                        <a:rPr lang="ru-RU" sz="1800" kern="1200" dirty="0">
                          <a:effectLst/>
                        </a:rPr>
                        <a:t> Афиша города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800" kern="1200" dirty="0">
                          <a:effectLst/>
                        </a:rPr>
                        <a:t>АИС «Единое информационное пространство в сфере культуры»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en-US" sz="1800" kern="1200" dirty="0" err="1">
                          <a:effectLst/>
                        </a:rPr>
                        <a:t>Mos</a:t>
                      </a:r>
                      <a:r>
                        <a:rPr lang="ru-RU" sz="1800" kern="1200" dirty="0">
                          <a:effectLst/>
                        </a:rPr>
                        <a:t>.</a:t>
                      </a:r>
                      <a:r>
                        <a:rPr lang="en-US" sz="1800" kern="1200" dirty="0" err="1">
                          <a:effectLst/>
                        </a:rPr>
                        <a:t>ru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ru-RU" sz="1800" kern="1200" dirty="0">
                          <a:effectLst/>
                        </a:rPr>
                        <a:t>– Официальный портал мера Москвы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800" kern="1200" dirty="0">
                          <a:effectLst/>
                        </a:rPr>
                        <a:t>Социальная сеть Одноклассники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ЮНЕСКО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Совет Европы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Французская федерация друзей музеев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Автономное управление транспортом Парижа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ICOM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Ministry of culture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Paris Museums </a:t>
                      </a:r>
                      <a:r>
                        <a:rPr lang="ru-RU" sz="1400" dirty="0">
                          <a:effectLst/>
                        </a:rPr>
                        <a:t>Публичное учреждение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СМИ (Радио Франции)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935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84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43EE4E4-4F6E-4D0C-8241-7422485C59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CDFF21-67C6-4C4C-9A1C-C7726D3D39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98F8D60-BC6F-4B41-9481-5F49C96A10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Картинки по запросу ночь музеев">
            <a:extLst>
              <a:ext uri="{FF2B5EF4-FFF2-40B4-BE49-F238E27FC236}">
                <a16:creationId xmlns:a16="http://schemas.microsoft.com/office/drawing/2014/main" id="{098D8967-4A91-45CD-BFF5-0E670CC26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3"/>
          <a:stretch/>
        </p:blipFill>
        <p:spPr bwMode="auto">
          <a:xfrm>
            <a:off x="988626" y="1887609"/>
            <a:ext cx="4159568" cy="24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14CB7-49D8-41B8-9352-01F0B421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57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ru-RU"/>
              <a:t>Стратегия развития акции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70834-1794-4760-BC2A-FC1DE4C06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757" y="2858703"/>
            <a:ext cx="4475892" cy="304254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1100">
                <a:solidFill>
                  <a:srgbClr val="FFFFFF"/>
                </a:solidFill>
              </a:rPr>
              <a:t>развитие партнерских отношений, в том числе во внешнеэкономической деятельности</a:t>
            </a:r>
          </a:p>
          <a:p>
            <a:pPr lvl="0">
              <a:lnSpc>
                <a:spcPct val="90000"/>
              </a:lnSpc>
            </a:pPr>
            <a:r>
              <a:rPr lang="ru-RU" sz="1100">
                <a:solidFill>
                  <a:srgbClr val="FFFFFF"/>
                </a:solidFill>
              </a:rPr>
              <a:t>привлечение инвестиций</a:t>
            </a:r>
          </a:p>
          <a:p>
            <a:pPr lvl="0">
              <a:lnSpc>
                <a:spcPct val="90000"/>
              </a:lnSpc>
            </a:pPr>
            <a:r>
              <a:rPr lang="ru-RU" sz="1100">
                <a:solidFill>
                  <a:srgbClr val="FFFFFF"/>
                </a:solidFill>
              </a:rPr>
              <a:t>выстраивание оптимальных отношений с органами государственной власти (законодательной и исполнительной), органами местного самоуправления</a:t>
            </a:r>
          </a:p>
          <a:p>
            <a:pPr lvl="0">
              <a:lnSpc>
                <a:spcPct val="90000"/>
              </a:lnSpc>
            </a:pPr>
            <a:r>
              <a:rPr lang="ru-RU" sz="1100">
                <a:solidFill>
                  <a:srgbClr val="FFFFFF"/>
                </a:solidFill>
              </a:rPr>
              <a:t>оптимизация внешних и внутренних социальных инвестиций</a:t>
            </a:r>
          </a:p>
          <a:p>
            <a:pPr lvl="0">
              <a:lnSpc>
                <a:spcPct val="90000"/>
              </a:lnSpc>
            </a:pPr>
            <a:r>
              <a:rPr lang="ru-RU" sz="1100">
                <a:solidFill>
                  <a:srgbClr val="FFFFFF"/>
                </a:solidFill>
              </a:rPr>
              <a:t>благотворительность и спонсорство</a:t>
            </a:r>
          </a:p>
          <a:p>
            <a:pPr lvl="0">
              <a:lnSpc>
                <a:spcPct val="90000"/>
              </a:lnSpc>
            </a:pPr>
            <a:r>
              <a:rPr lang="ru-RU" sz="1100">
                <a:solidFill>
                  <a:srgbClr val="FFFFFF"/>
                </a:solidFill>
              </a:rPr>
              <a:t>социальное позиционирование организации, развитие отношений с организованной общественностью (НКО, партиями, профсоюзами, конфессиями и т. д.)</a:t>
            </a:r>
          </a:p>
          <a:p>
            <a:pPr lvl="0">
              <a:lnSpc>
                <a:spcPct val="90000"/>
              </a:lnSpc>
            </a:pPr>
            <a:r>
              <a:rPr lang="ru-RU" sz="1100">
                <a:solidFill>
                  <a:srgbClr val="FFFFFF"/>
                </a:solidFill>
              </a:rPr>
              <a:t>добрососедские отношения с населением, другими организациями и предприятиями.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100">
              <a:solidFill>
                <a:srgbClr val="FFFFFF"/>
              </a:solidFill>
            </a:endParaRPr>
          </a:p>
        </p:txBody>
      </p:sp>
      <p:pic>
        <p:nvPicPr>
          <p:cNvPr id="4104" name="Picture 8" descr="Картинки по запросу ночь музеев">
            <a:extLst>
              <a:ext uri="{FF2B5EF4-FFF2-40B4-BE49-F238E27FC236}">
                <a16:creationId xmlns:a16="http://schemas.microsoft.com/office/drawing/2014/main" id="{E9100C07-3CC5-4FE8-9751-62B86F5B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39" y="2331941"/>
            <a:ext cx="1268468" cy="6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ночь музеев">
            <a:extLst>
              <a:ext uri="{FF2B5EF4-FFF2-40B4-BE49-F238E27FC236}">
                <a16:creationId xmlns:a16="http://schemas.microsoft.com/office/drawing/2014/main" id="{3329E23F-CFB9-4F5D-9F67-BC2A06E6F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4" b="15802"/>
          <a:stretch/>
        </p:blipFill>
        <p:spPr bwMode="auto">
          <a:xfrm>
            <a:off x="3687307" y="2331941"/>
            <a:ext cx="503216" cy="6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5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хожее изображение">
            <a:extLst>
              <a:ext uri="{FF2B5EF4-FFF2-40B4-BE49-F238E27FC236}">
                <a16:creationId xmlns:a16="http://schemas.microsoft.com/office/drawing/2014/main" id="{A7566A7A-6951-4AD1-A89C-3085EE53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39225" cy="87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07DBA-248D-46A2-B43E-CFE1F2AB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</a:t>
            </a:r>
            <a:r>
              <a:rPr lang="ru-RU" dirty="0"/>
              <a:t>анализ «Ночи музеев»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22D6C5E-B000-4D83-9E82-7EE61F30E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0943"/>
              </p:ext>
            </p:extLst>
          </p:nvPr>
        </p:nvGraphicFramePr>
        <p:xfrm>
          <a:off x="2231136" y="2508422"/>
          <a:ext cx="7729728" cy="41605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64451">
                  <a:extLst>
                    <a:ext uri="{9D8B030D-6E8A-4147-A177-3AD203B41FA5}">
                      <a16:colId xmlns:a16="http://schemas.microsoft.com/office/drawing/2014/main" val="1466321737"/>
                    </a:ext>
                  </a:extLst>
                </a:gridCol>
                <a:gridCol w="3865277">
                  <a:extLst>
                    <a:ext uri="{9D8B030D-6E8A-4147-A177-3AD203B41FA5}">
                      <a16:colId xmlns:a16="http://schemas.microsoft.com/office/drawing/2014/main" val="1337946536"/>
                    </a:ext>
                  </a:extLst>
                </a:gridCol>
              </a:tblGrid>
              <a:tr h="247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Сильные стороны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92" marR="553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Возможности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92" marR="55392" marT="0" marB="0"/>
                </a:tc>
                <a:extLst>
                  <a:ext uri="{0D108BD9-81ED-4DB2-BD59-A6C34878D82A}">
                    <a16:rowId xmlns:a16="http://schemas.microsoft.com/office/drawing/2014/main" val="3935429444"/>
                  </a:ext>
                </a:extLst>
              </a:tr>
              <a:tr h="17452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программа, подчеркивающая сильную сторону города, организация дополнительных мероприятий, инновационный подход к спонсорству активное участие аудитории, Работа со СМИ путем создания информационного повода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92" marR="553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съемка видеоклипов, рекламных роликов и видео отчетов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92" marR="55392" marT="0" marB="0"/>
                </a:tc>
                <a:extLst>
                  <a:ext uri="{0D108BD9-81ED-4DB2-BD59-A6C34878D82A}">
                    <a16:rowId xmlns:a16="http://schemas.microsoft.com/office/drawing/2014/main" val="2179931631"/>
                  </a:ext>
                </a:extLst>
              </a:tr>
              <a:tr h="247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Слабые стороны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92" marR="553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Угрозы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92" marR="55392" marT="0" marB="0"/>
                </a:tc>
                <a:extLst>
                  <a:ext uri="{0D108BD9-81ED-4DB2-BD59-A6C34878D82A}">
                    <a16:rowId xmlns:a16="http://schemas.microsoft.com/office/drawing/2014/main" val="3072019105"/>
                  </a:ext>
                </a:extLst>
              </a:tr>
              <a:tr h="14922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музейная сфера – это бюджетная сфера, которая не так хорошо финансируется государством; сложность привлечения спонсоров и партнеров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92" marR="553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оплата гонораров приглашенным и задействованным в мероприятии может привести к значительному удорожанию билетов, что приведет к противоречию с первоначальной идеей свободного входа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92" marR="55392" marT="0" marB="0"/>
                </a:tc>
                <a:extLst>
                  <a:ext uri="{0D108BD9-81ED-4DB2-BD59-A6C34878D82A}">
                    <a16:rowId xmlns:a16="http://schemas.microsoft.com/office/drawing/2014/main" val="37947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05526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9CA12A2AE0064C81879BF692ABCF87" ma:contentTypeVersion="0" ma:contentTypeDescription="Создание документа." ma:contentTypeScope="" ma:versionID="6007687a88af9471921d52617740bf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672AD3-F57D-4996-AE90-F8B968C297E9}"/>
</file>

<file path=customXml/itemProps2.xml><?xml version="1.0" encoding="utf-8"?>
<ds:datastoreItem xmlns:ds="http://schemas.openxmlformats.org/officeDocument/2006/customXml" ds:itemID="{0297DD14-C8EA-4453-98AA-D7169218D114}"/>
</file>

<file path=customXml/itemProps3.xml><?xml version="1.0" encoding="utf-8"?>
<ds:datastoreItem xmlns:ds="http://schemas.openxmlformats.org/officeDocument/2006/customXml" ds:itemID="{7D0CE4BD-797B-4890-B69A-88E469378256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23</TotalTime>
  <Words>257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Gill Sans MT</vt:lpstr>
      <vt:lpstr>Times New Roman</vt:lpstr>
      <vt:lpstr>Посылка</vt:lpstr>
      <vt:lpstr>Культурное мероприятие – акция «Ночь музеев» в Москве и Париже</vt:lpstr>
      <vt:lpstr>Презентация PowerPoint</vt:lpstr>
      <vt:lpstr>Куда пойти на  «Ночь музеев» </vt:lpstr>
      <vt:lpstr>Партнеры и спонсоры акции</vt:lpstr>
      <vt:lpstr>Стратегия развития акции</vt:lpstr>
      <vt:lpstr>SWOT анализ «Ночи музеев»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Культурное мероприятие – акция «Ночь музеев» в Москве и Париже</dc:title>
  <dc:creator>Алексей Гусев</dc:creator>
  <cp:lastModifiedBy>РИТА</cp:lastModifiedBy>
  <cp:revision>4</cp:revision>
  <dcterms:created xsi:type="dcterms:W3CDTF">2017-10-15T19:45:48Z</dcterms:created>
  <dcterms:modified xsi:type="dcterms:W3CDTF">2018-01-24T15:10:15Z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0x010100489CA12A2AE0064C81879BF692ABCF87</vt:lpwstr>
  </property>
</Properties>
</file>