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201FEE-4521-49D4-A80A-C55581796CB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422F414-B1AD-4D08-871D-40B9336D8C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49289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Кейс «Московский зоопарк»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260648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</a:rPr>
              <a:t>Маркетинг дестинаций</a:t>
            </a:r>
          </a:p>
        </p:txBody>
      </p:sp>
    </p:spTree>
    <p:extLst>
      <p:ext uri="{BB962C8B-B14F-4D97-AF65-F5344CB8AC3E}">
        <p14:creationId xmlns:p14="http://schemas.microsoft.com/office/powerpoint/2010/main" val="703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Инвестиции</a:t>
            </a:r>
          </a:p>
        </p:txBody>
      </p:sp>
      <p:sp>
        <p:nvSpPr>
          <p:cNvPr id="6" name="AutoShape 2" descr="https://d3hdm9bjz45yxn.cloudfront.net/userfiles/tourgalleries/pictureshd/782/1613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5049" y="10527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Новые виды животных</a:t>
            </a:r>
          </a:p>
          <a:p>
            <a:r>
              <a:rPr lang="ru-RU" dirty="0"/>
              <a:t>Обновление территории зоопарка</a:t>
            </a:r>
          </a:p>
          <a:p>
            <a:r>
              <a:rPr lang="ru-RU" dirty="0"/>
              <a:t>Создание современных павильонов с контактным зоопарком</a:t>
            </a:r>
          </a:p>
          <a:p>
            <a:r>
              <a:rPr lang="ru-RU" dirty="0"/>
              <a:t>Создание на территории зоопарка качественных сувенирных магазинов, кафе, мест проведения досуга и т.д.</a:t>
            </a:r>
          </a:p>
        </p:txBody>
      </p:sp>
      <p:pic>
        <p:nvPicPr>
          <p:cNvPr id="9218" name="Picture 2" descr="http://s0.bloknot-stavropol.ru/thumb/850x0xcut/upload/iblock/737/1261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63" y="2840986"/>
            <a:ext cx="5215929" cy="3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5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Мы и ЗООПАРК!</a:t>
            </a:r>
          </a:p>
        </p:txBody>
      </p:sp>
      <p:pic>
        <p:nvPicPr>
          <p:cNvPr id="10242" name="Picture 2" descr="https://pp.userapi.com/c626531/v626531743/5b130/DiR1pjfaR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2" y="692696"/>
            <a:ext cx="7900638" cy="55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8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Мы и ЗООПАРК!</a:t>
            </a:r>
          </a:p>
        </p:txBody>
      </p:sp>
      <p:pic>
        <p:nvPicPr>
          <p:cNvPr id="11266" name="Picture 2" descr="https://pp.userapi.com/c626531/v626531743/5b130/DiR1pjfaR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1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Мы и ЗООПАРК!</a:t>
            </a:r>
          </a:p>
        </p:txBody>
      </p:sp>
      <p:pic>
        <p:nvPicPr>
          <p:cNvPr id="12290" name="Picture 2" descr="https://pp.userapi.com/c626531/v626531743/5b142/ErENx7GkE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4137"/>
            <a:ext cx="7632849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64704"/>
            <a:ext cx="582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Приходите в Московский ЗООПАРК!</a:t>
            </a:r>
          </a:p>
        </p:txBody>
      </p:sp>
      <p:pic>
        <p:nvPicPr>
          <p:cNvPr id="13314" name="Picture 2" descr="http://densegodnya.ru/d/814355/d/moskovskiy_zoo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9442"/>
            <a:ext cx="8208912" cy="53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7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kamaran.ru/thumbs/place/750x421/e0fb5d6d44db0d07e8c0a59066e8df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6029"/>
            <a:ext cx="7850970" cy="37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старейших зоопарков в Европе. Основан в 1864 году. Имеет стабильное количество посетителей в год — до 3,5 млн. человек. </a:t>
            </a:r>
          </a:p>
          <a:p>
            <a:r>
              <a:rPr lang="ru-RU" dirty="0"/>
              <a:t>Входит в первую десятку зоопарков мира по посещаемости. В его коллекции представлены 1132 видов животных, численность живых экземпляров составляет более 5000 особей. 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28801" y="-171400"/>
            <a:ext cx="3803639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МОСКОВСКИЙ ЗООПАРК</a:t>
            </a:r>
          </a:p>
        </p:txBody>
      </p:sp>
    </p:spTree>
    <p:extLst>
      <p:ext uri="{BB962C8B-B14F-4D97-AF65-F5344CB8AC3E}">
        <p14:creationId xmlns:p14="http://schemas.microsoft.com/office/powerpoint/2010/main" val="29240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5454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Лондонский зоопарк (Великобритания)</a:t>
            </a:r>
          </a:p>
          <a:p>
            <a:endParaRPr lang="ru-RU" dirty="0"/>
          </a:p>
          <a:p>
            <a:r>
              <a:rPr lang="ru-RU" dirty="0"/>
              <a:t>Пражский зоопарк (Чехия)</a:t>
            </a:r>
          </a:p>
          <a:p>
            <a:endParaRPr lang="ru-RU" dirty="0"/>
          </a:p>
          <a:p>
            <a:r>
              <a:rPr lang="ru-RU" dirty="0"/>
              <a:t>Берлинский зоопарк (Германия)</a:t>
            </a:r>
          </a:p>
          <a:p>
            <a:endParaRPr lang="ru-RU" dirty="0"/>
          </a:p>
          <a:p>
            <a:r>
              <a:rPr lang="ru-RU" dirty="0"/>
              <a:t>Зоопарк Базеля (Швейцария)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0849" y="-171400"/>
            <a:ext cx="3443599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МИРОВЫЕ АНАЛОГИ</a:t>
            </a:r>
          </a:p>
        </p:txBody>
      </p:sp>
      <p:pic>
        <p:nvPicPr>
          <p:cNvPr id="2050" name="Picture 2" descr="http://rbnews.uk/wp-content/uploads/2014/08/zsl-london-z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1"/>
          <a:stretch/>
        </p:blipFill>
        <p:spPr bwMode="auto">
          <a:xfrm>
            <a:off x="512974" y="3501008"/>
            <a:ext cx="42750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verything2.ru/userfiles/interesting/germany/Berlin_Zo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60441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SWOT </a:t>
            </a:r>
            <a:r>
              <a:rPr lang="ru-RU" sz="2000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7056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dirty="0"/>
              <a:t>Расположение 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Питомник для разведения редких видов животных 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Экспозиция "ночной мир"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Террариум 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Площадь парка</a:t>
            </a:r>
            <a:endParaRPr lang="en-US" dirty="0"/>
          </a:p>
          <a:p>
            <a:pPr algn="r">
              <a:lnSpc>
                <a:spcPts val="2400"/>
              </a:lnSpc>
            </a:pPr>
            <a:r>
              <a:rPr lang="ru-RU" dirty="0"/>
              <a:t>Отсутствие прямой конкуренции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Большое количество разных видов животных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Крытые павильоны (возможность посещения зимой)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Информативный сайт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2491" y="980728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zyuzinomedia.ru/upload/medialibrary/472/472d0bf8926be77fbc589ececa69f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7" y="4039329"/>
            <a:ext cx="4493891" cy="24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4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SWOT </a:t>
            </a:r>
            <a:r>
              <a:rPr lang="ru-RU" sz="2000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7056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dirty="0"/>
              <a:t> Презентабельность парка в целом 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Непродуманная ценовая политика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Сувенирная продукция плохого качества или ее 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полное отсутствие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Мало познавательной информации о животных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Отсутствие интерактива</a:t>
            </a:r>
          </a:p>
          <a:p>
            <a:pPr algn="r">
              <a:lnSpc>
                <a:spcPts val="2400"/>
              </a:lnSpc>
            </a:pPr>
            <a:endParaRPr lang="ru-RU" dirty="0"/>
          </a:p>
          <a:p>
            <a:pPr algn="r">
              <a:lnSpc>
                <a:spcPts val="2400"/>
              </a:lnSpc>
            </a:pPr>
            <a:endParaRPr lang="ru-RU" dirty="0"/>
          </a:p>
          <a:p>
            <a:pPr algn="r">
              <a:lnSpc>
                <a:spcPts val="2400"/>
              </a:lnSpc>
            </a:pPr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1682" y="980728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Weakness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http://presnya.mos.ru/upload/medialibrary/fe0/10927521_876372739051217_585203884709936856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461296" cy="29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4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SWOT </a:t>
            </a:r>
            <a:r>
              <a:rPr lang="ru-RU" sz="2000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7056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dirty="0"/>
              <a:t> Использование территории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Замена магазинов и сувенирных лавок на более современную продукцию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Создание различных активностей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Задействовать </a:t>
            </a:r>
            <a:r>
              <a:rPr lang="en-US" dirty="0"/>
              <a:t>IT </a:t>
            </a:r>
            <a:r>
              <a:rPr lang="ru-RU" dirty="0"/>
              <a:t>технологии</a:t>
            </a:r>
            <a:endParaRPr lang="en-US" dirty="0"/>
          </a:p>
          <a:p>
            <a:pPr algn="r">
              <a:lnSpc>
                <a:spcPts val="2400"/>
              </a:lnSpc>
            </a:pPr>
            <a:endParaRPr lang="ru-RU" dirty="0"/>
          </a:p>
          <a:p>
            <a:pPr algn="r">
              <a:lnSpc>
                <a:spcPts val="2400"/>
              </a:lnSpc>
            </a:pPr>
            <a:r>
              <a:rPr lang="ru-RU" dirty="0"/>
              <a:t> </a:t>
            </a:r>
          </a:p>
          <a:p>
            <a:pPr algn="r">
              <a:lnSpc>
                <a:spcPts val="2400"/>
              </a:lnSpc>
            </a:pPr>
            <a:endParaRPr lang="ru-RU" dirty="0"/>
          </a:p>
          <a:p>
            <a:pPr algn="r">
              <a:lnSpc>
                <a:spcPts val="2400"/>
              </a:lnSpc>
            </a:pPr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980728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2146" y="3020759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Проводить конкурсы, мероприятия, мастер классы на территории зоопарка</a:t>
            </a:r>
          </a:p>
        </p:txBody>
      </p:sp>
      <p:pic>
        <p:nvPicPr>
          <p:cNvPr id="5122" name="Picture 2" descr="http://www.smoliy.ru/dat/alb/3/201/lrg/9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15944"/>
            <a:ext cx="4364602" cy="36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4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SWOT </a:t>
            </a:r>
            <a:r>
              <a:rPr lang="ru-RU" sz="2000" b="1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7056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dirty="0"/>
              <a:t>   Появление современного большого зоопарка в Москве/Подмосковье</a:t>
            </a:r>
          </a:p>
          <a:p>
            <a:pPr algn="r">
              <a:lnSpc>
                <a:spcPts val="2400"/>
              </a:lnSpc>
            </a:pPr>
            <a:r>
              <a:rPr lang="ru-RU" dirty="0"/>
              <a:t>Развитие частных контактных зоопарков</a:t>
            </a:r>
          </a:p>
          <a:p>
            <a:pPr algn="r">
              <a:lnSpc>
                <a:spcPts val="2400"/>
              </a:lnSpc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1" y="961564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http://kurkino.mos.ru/upload/medialibrary/6df/photo_2017_02_06_09_15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32" y="2668278"/>
            <a:ext cx="5853167" cy="37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rhano.ru/sites/default/files/asp_lj/f9c7e63da2fc75c1c6c29fc6442be0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6567"/>
          <a:stretch/>
        </p:blipFill>
        <p:spPr bwMode="auto">
          <a:xfrm>
            <a:off x="4455069" y="3769076"/>
            <a:ext cx="4165390" cy="25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Монетизация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75608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Оптимизация цены на билет (На данный момент существует 2 варианта - либо льготный либо 500 р) Следует снизить цену до 300 </a:t>
            </a:r>
            <a:r>
              <a:rPr lang="ru-RU" dirty="0" err="1"/>
              <a:t>руб</a:t>
            </a:r>
            <a:r>
              <a:rPr lang="ru-RU" dirty="0"/>
              <a:t> и создать групповые билеты (например для семьи) </a:t>
            </a:r>
          </a:p>
          <a:p>
            <a:pPr marL="285750" indent="-28575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Обновление продукции сувенирных лавок, создание уникальных товаров</a:t>
            </a:r>
          </a:p>
          <a:p>
            <a:pPr marL="285750" indent="-28575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Увеличение животных для контактного зоопарка</a:t>
            </a:r>
          </a:p>
          <a:p>
            <a:pPr marL="285750" indent="-285750">
              <a:lnSpc>
                <a:spcPts val="2400"/>
              </a:lnSpc>
              <a:buFont typeface="Wingdings" pitchFamily="2" charset="2"/>
              <a:buChar char="ü"/>
            </a:pPr>
            <a:r>
              <a:rPr lang="ru-RU" dirty="0"/>
              <a:t>Создание аналогов шерсти/ шкуры/ кожи животных для тактильного восприятия тех животных, которых запрещено трогать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0248" y="4006810"/>
            <a:ext cx="4038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Смена табличек в парке, создание более красочных схем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Создание фото услуг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Автоматы со специализированной едой для животных </a:t>
            </a:r>
          </a:p>
        </p:txBody>
      </p:sp>
    </p:spTree>
    <p:extLst>
      <p:ext uri="{BB962C8B-B14F-4D97-AF65-F5344CB8AC3E}">
        <p14:creationId xmlns:p14="http://schemas.microsoft.com/office/powerpoint/2010/main" val="309824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9" y="-171400"/>
            <a:ext cx="3456384" cy="662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Привлечение </a:t>
            </a:r>
            <a:r>
              <a:rPr lang="en-US" sz="2000" b="1" dirty="0">
                <a:solidFill>
                  <a:schemeClr val="bg1"/>
                </a:solidFill>
              </a:rPr>
              <a:t>media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4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Публикации в социальных сетях, в особенности группах связанных с животными 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Распространение информации в детских садах, школах, институтах 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Создание промо акций для групп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Проводить различные конкурсы в соц. сетях (где приз например индивидуальная экскурсия с гидом)</a:t>
            </a:r>
          </a:p>
        </p:txBody>
      </p:sp>
      <p:sp>
        <p:nvSpPr>
          <p:cNvPr id="6" name="AutoShape 2" descr="https://d3hdm9bjz45yxn.cloudfront.net/userfiles/tourgalleries/pictureshd/782/1613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r25.ru/alias/2kill_la-star/mlf/pic_prebig/img_7350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78" y="3156066"/>
            <a:ext cx="5053662" cy="33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3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9CA12A2AE0064C81879BF692ABCF87" ma:contentTypeVersion="0" ma:contentTypeDescription="Создание документа." ma:contentTypeScope="" ma:versionID="6007687a88af9471921d52617740b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778588-1A14-43FD-8A24-2773AE4D595A}"/>
</file>

<file path=customXml/itemProps2.xml><?xml version="1.0" encoding="utf-8"?>
<ds:datastoreItem xmlns:ds="http://schemas.openxmlformats.org/officeDocument/2006/customXml" ds:itemID="{049E834D-461D-4726-B4B4-6772124D7A83}"/>
</file>

<file path=customXml/itemProps3.xml><?xml version="1.0" encoding="utf-8"?>
<ds:datastoreItem xmlns:ds="http://schemas.openxmlformats.org/officeDocument/2006/customXml" ds:itemID="{725C12D9-27BA-4738-9004-B1C7DE5FC3D5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</TotalTime>
  <Words>365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2</vt:lpstr>
      <vt:lpstr>Остин</vt:lpstr>
      <vt:lpstr>Кейс «Московский зоопарк»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РИТА</cp:lastModifiedBy>
  <cp:revision>24</cp:revision>
  <dcterms:created xsi:type="dcterms:W3CDTF">2017-04-20T08:17:06Z</dcterms:created>
  <dcterms:modified xsi:type="dcterms:W3CDTF">2018-01-24T15:19:36Z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0x010100489CA12A2AE0064C81879BF692ABCF87</vt:lpwstr>
  </property>
</Properties>
</file>