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6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>
      <p:cViewPr varScale="1">
        <p:scale>
          <a:sx n="108" d="100"/>
          <a:sy n="108" d="100"/>
        </p:scale>
        <p:origin x="174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2E7B6-883C-4624-BFF2-A44942C6FD38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22644-5F6F-4AED-81E8-2FC1CFEE8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537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9184327-F33B-428F-A559-682D2642B3A4}" type="datetime1">
              <a:rPr lang="ru-RU" smtClean="0"/>
              <a:t>24.01.2018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ru-RU"/>
              <a:t>Ляменкова Е.А. «Оценка рыночной стоимости жилой недвижимости для целей определения упущенной выгоды"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2E5A-5586-4FAD-98D0-34F97784463E}" type="datetime1">
              <a:rPr lang="ru-RU" smtClean="0"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Ляменкова Е.А. «Оценка рыночной стоимости жилой недвижимости для целей определения упущенной выгоды"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7E1C-CC66-4187-960B-8A302793BAD7}" type="datetime1">
              <a:rPr lang="ru-RU" smtClean="0"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Ляменкова Е.А. «Оценка рыночной стоимости жилой недвижимости для целей определения упущенной выгоды"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E33454A-461D-4279-9C07-F7F4469B60F7}" type="datetime1">
              <a:rPr lang="ru-RU" smtClean="0"/>
              <a:t>24.01.2018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ru-RU"/>
              <a:t>Ляменкова Е.А. «Оценка рыночной стоимости жилой недвижимости для целей определения упущенной выгоды"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03932E9-A3C6-447B-81EE-2F51C730BBDB}" type="datetime1">
              <a:rPr lang="ru-RU" smtClean="0"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ru-RU"/>
              <a:t>Ляменкова Е.А. «Оценка рыночной стоимости жилой недвижимости для целей определения упущенной выгоды"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253A-615E-4A66-9E72-F9653DEDAE5D}" type="datetime1">
              <a:rPr lang="ru-RU" smtClean="0"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Ляменкова Е.А. «Оценка рыночной стоимости жилой недвижимости для целей определения упущенной выгоды"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A49D-639B-4940-8DE3-540DD8419C79}" type="datetime1">
              <a:rPr lang="ru-RU" smtClean="0"/>
              <a:t>24.01.2018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Ляменкова Е.А. «Оценка рыночной стоимости жилой недвижимости для целей определения упущенной выгоды"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9A59DDE-896B-4CFD-9833-BAFC13E48ED2}" type="datetime1">
              <a:rPr lang="ru-RU" smtClean="0"/>
              <a:t>24.01.2018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/>
              <a:t>Ляменкова Е.А. «Оценка рыночной стоимости жилой недвижимости для целей определения упущенной выгоды"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EE23-22FE-4E32-A7DB-1F5E29B4DD8B}" type="datetime1">
              <a:rPr lang="ru-RU" smtClean="0"/>
              <a:t>24.01.2018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Ляменкова Е.А. «Оценка рыночной стоимости жилой недвижимости для целей определения упущенной выгоды"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3BC4BD4-F0B0-4407-A201-1762D0D99CEB}" type="datetime1">
              <a:rPr lang="ru-RU" smtClean="0"/>
              <a:t>24.01.2018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ru-RU"/>
              <a:t>Ляменкова Е.А. «Оценка рыночной стоимости жилой недвижимости для целей определения упущенной выгоды"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5879A97-946B-420C-800E-7F2FB4D9E3D0}" type="datetime1">
              <a:rPr lang="ru-RU" smtClean="0"/>
              <a:t>24.01.2018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/>
              <a:t>Ляменкова Е.А. «Оценка рыночной стоимости жилой недвижимости для целей определения упущенной выгоды"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22C848F-B871-4CAA-A40A-3AC1084CDEB3}" type="datetime1">
              <a:rPr lang="ru-RU" smtClean="0"/>
              <a:t>24.01.2018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ru-RU"/>
              <a:t>Ляменкова Е.А. «Оценка рыночной стоимости жилой недвижимости для целей определения упущенной выгоды"</a:t>
            </a: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332656"/>
            <a:ext cx="6552728" cy="1944216"/>
          </a:xfrm>
        </p:spPr>
        <p:txBody>
          <a:bodyPr>
            <a:noAutofit/>
          </a:bodyPr>
          <a:lstStyle/>
          <a:p>
            <a:pPr algn="ctr"/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Федеральное государственное образовательное бюджетное учреждение  высшего образования</a:t>
            </a:r>
            <a:b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«Финансовый университет при Правительстве Российской Федерации»</a:t>
            </a:r>
            <a:b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endParaRPr lang="ru-R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276872"/>
            <a:ext cx="8835280" cy="1584176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Фестиваль «Времена и эпохи 2017»</a:t>
            </a:r>
          </a:p>
        </p:txBody>
      </p:sp>
    </p:spTree>
    <p:extLst>
      <p:ext uri="{BB962C8B-B14F-4D97-AF65-F5344CB8AC3E}">
        <p14:creationId xmlns:p14="http://schemas.microsoft.com/office/powerpoint/2010/main" val="1006899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7693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«Времена и Эпохи»</a:t>
            </a:r>
            <a:r>
              <a:rPr lang="ru-RU" dirty="0"/>
              <a:t> — серия фестивалей, посвящённых исторической реконструкции. Проводился с 2011 года в музее-заповеднике «Коломенское» (г. Москва), а с 2017 года проводится на различных площадках по всей Москве. Каждый год меняется эпоха, которой посвящён фестиваль.</a:t>
            </a:r>
          </a:p>
          <a:p>
            <a:pPr algn="just"/>
            <a:r>
              <a:rPr lang="ru-RU" dirty="0"/>
              <a:t>Смысл «Времен и эпох» — максимально вовлекать гостей в фестивальный процесс. На каждой площадке можно пообщаться с </a:t>
            </a:r>
            <a:r>
              <a:rPr lang="ru-RU" dirty="0" err="1"/>
              <a:t>реконструкторами</a:t>
            </a:r>
            <a:r>
              <a:rPr lang="ru-RU" dirty="0"/>
              <a:t>, узнать необычные подробности из жизни эпохи, научиться ремеслам и играм минувших времен.</a:t>
            </a:r>
          </a:p>
          <a:p>
            <a:pPr algn="just"/>
            <a:r>
              <a:rPr lang="ru-RU" dirty="0"/>
              <a:t>Идея фестиваля — собрать в столице всё лучшее из мира реконструкции со всего света. Разные эпохи переплетутся на улицах и в парках в единое историческое представление. Москвичи и туристы будут гулять по центру от одной эпохи к другой, ездить в парки, чтобы посмотреть кавалькаду Екатерины Великой, бой римских легионов с варварами или лагерь Русской императорской армии.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65010"/>
            <a:ext cx="3446153" cy="229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715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0566"/>
            <a:ext cx="84969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«Времена и эпохи. Собрание» — главный исторический фестиваль в России и один из крупнейших в мире. Это выставка достижений мировой реконструкции. Бойцы и торговцы, музыканты и ремесленники, военные инженеры и каскадеры со всего света везут свои лучшие наработки, чтобы показать их гостям.</a:t>
            </a:r>
          </a:p>
          <a:p>
            <a:pPr algn="just"/>
            <a:r>
              <a:rPr lang="ru-RU"/>
              <a:t>Он проходил </a:t>
            </a:r>
            <a:r>
              <a:rPr lang="ru-RU" dirty="0"/>
              <a:t>на 30 площадках столицы с 1 по 12 июня 2017 года. На площадках фестиваля прошли выставки, полноценные широкомасштабные представления и ярмарки. </a:t>
            </a:r>
          </a:p>
          <a:p>
            <a:pPr algn="just"/>
            <a:r>
              <a:rPr lang="ru-RU" dirty="0"/>
              <a:t>Фестиваль начался 1 июня с прибытия на станцию «Подмосковная» (Рижский вокзал в Москве) </a:t>
            </a:r>
            <a:r>
              <a:rPr lang="ru-RU" dirty="0" err="1"/>
              <a:t>ретропоезда</a:t>
            </a:r>
            <a:r>
              <a:rPr lang="ru-RU" dirty="0"/>
              <a:t> с персонажами, представляющими все эпохи фестиваля.</a:t>
            </a:r>
          </a:p>
          <a:p>
            <a:pPr algn="just"/>
            <a:r>
              <a:rPr lang="ru-RU" dirty="0"/>
              <a:t>Кульминацией фестиваля «Времена и эпохи» стала пограничная битва XVII века, которая прошла 11 июня в музее-заповеднике «Коломенское».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59151"/>
            <a:ext cx="5004048" cy="250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646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43608" y="10734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SWOT-</a:t>
            </a:r>
            <a:r>
              <a:rPr lang="ru-RU" dirty="0"/>
              <a:t>анализ фестиваля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849740"/>
              </p:ext>
            </p:extLst>
          </p:nvPr>
        </p:nvGraphicFramePr>
        <p:xfrm>
          <a:off x="143508" y="557559"/>
          <a:ext cx="8568952" cy="3645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4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4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Сильные стороны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9" marR="31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Слабые стороны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9" marR="3167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684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</a:rPr>
                        <a:t>Уникальное, познавательное</a:t>
                      </a:r>
                      <a:r>
                        <a:rPr lang="ru-RU" sz="1600" baseline="0" dirty="0">
                          <a:effectLst/>
                        </a:rPr>
                        <a:t>, интересное, бесплатное мероприятие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aseline="0" dirty="0">
                          <a:effectLst/>
                        </a:rPr>
                        <a:t>Разнообразная программа фестиваля,  рассчитанная на детей и взрослых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aseline="0" dirty="0">
                          <a:effectLst/>
                        </a:rPr>
                        <a:t>Разнообразные мастер-классы, показательные выступления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aseline="0" dirty="0">
                          <a:effectLst/>
                        </a:rPr>
                        <a:t>Много различных площадок проведения фестиваля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aseline="0" dirty="0">
                          <a:effectLst/>
                        </a:rPr>
                        <a:t>Шаговая доступность от метро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ru-RU" sz="1600" dirty="0">
                        <a:effectLst/>
                      </a:endParaRPr>
                    </a:p>
                  </a:txBody>
                  <a:tcPr marL="31679" marR="31679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Высокие цены в кафе и точках питания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Большое количество людей,</a:t>
                      </a:r>
                      <a:r>
                        <a:rPr lang="ru-RU" sz="16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среди которых попадаются воры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Информационные столбы с картой площадок и расписанием не продуманы, неудобно одновременно смотреть расписание и карту площадок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 будние дни на фестивале много пустых палаток, мало </a:t>
                      </a:r>
                      <a:r>
                        <a:rPr lang="ru-RU" sz="1600" baseline="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реконструкторов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9" marR="3167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06890"/>
            <a:ext cx="3672408" cy="244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93650"/>
            <a:ext cx="4036860" cy="227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187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161525"/>
              </p:ext>
            </p:extLst>
          </p:nvPr>
        </p:nvGraphicFramePr>
        <p:xfrm>
          <a:off x="143508" y="836712"/>
          <a:ext cx="8568952" cy="3645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4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4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Угрозы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9" marR="316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Возможности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9" marR="3167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010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</a:rPr>
                        <a:t>Появление новых фестивалей</a:t>
                      </a:r>
                      <a:r>
                        <a:rPr lang="ru-RU" sz="1600" baseline="0" dirty="0">
                          <a:effectLst/>
                        </a:rPr>
                        <a:t>, посвященных реконструкциям</a:t>
                      </a:r>
                      <a:endParaRPr lang="ru-RU" sz="1600" dirty="0">
                        <a:effectLst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9" marR="31679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</a:rPr>
                        <a:t>Сотрудничество с кафе и точками питания, с целью разработки</a:t>
                      </a:r>
                      <a:r>
                        <a:rPr lang="ru-RU" sz="1600" baseline="0" dirty="0">
                          <a:effectLst/>
                        </a:rPr>
                        <a:t> ценовой политики на время проведения фестиваля</a:t>
                      </a:r>
                      <a:endParaRPr lang="ru-RU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</a:rPr>
                        <a:t>Создание удобных информационных столбов для посетителей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</a:rPr>
                        <a:t>Разработка интересной программы не только в выходные,</a:t>
                      </a:r>
                      <a:r>
                        <a:rPr lang="ru-RU" sz="1600" baseline="0" dirty="0">
                          <a:effectLst/>
                        </a:rPr>
                        <a:t> но и в будние дни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aseline="0" dirty="0">
                          <a:effectLst/>
                        </a:rPr>
                        <a:t>Привлечение спонсоров фестиваля для </a:t>
                      </a:r>
                      <a:r>
                        <a:rPr lang="ru-RU" sz="1600" baseline="0" dirty="0" err="1">
                          <a:effectLst/>
                        </a:rPr>
                        <a:t>самообеспечения</a:t>
                      </a:r>
                      <a:r>
                        <a:rPr lang="ru-RU" sz="1600" baseline="0" dirty="0">
                          <a:effectLst/>
                        </a:rPr>
                        <a:t> (в настоящий момент фестиваль спонсируется из бюджета Москвы)</a:t>
                      </a:r>
                      <a:endParaRPr lang="ru-RU" sz="1600" dirty="0">
                        <a:effectLst/>
                      </a:endParaRPr>
                    </a:p>
                  </a:txBody>
                  <a:tcPr marL="31679" marR="3167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10734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SWOT-</a:t>
            </a:r>
            <a:r>
              <a:rPr lang="ru-RU" dirty="0"/>
              <a:t>анализ «Парка Горького»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028" y="4633304"/>
            <a:ext cx="62769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024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764704"/>
            <a:ext cx="8280920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/>
              <a:t>Сотрудничество с кафе и точками питания, с целью разработки доступной ценовой политики на время проведения фестиваля (это будет выгодно и кафе, в которых будет приток посетителей фестиваля).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/>
              <a:t>Разработка и создание удобных информационных столбов для посетителей.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/>
              <a:t>Разработка новых программ, мастер-классов, реконструкций в будние дни.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/>
              <a:t>Раскрутка фестиваля на базе существующих </a:t>
            </a:r>
            <a:r>
              <a:rPr lang="ru-RU" dirty="0" err="1"/>
              <a:t>пабликов</a:t>
            </a:r>
            <a:r>
              <a:rPr lang="ru-RU" dirty="0"/>
              <a:t> «</a:t>
            </a:r>
            <a:r>
              <a:rPr lang="ru-RU" dirty="0" err="1"/>
              <a:t>Вконтакте</a:t>
            </a:r>
            <a:r>
              <a:rPr lang="ru-RU" dirty="0"/>
              <a:t>», создание разнообразных конкурсов, посвященных фестивалю с призами в виде сувенирной продукции фестиваля.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/>
              <a:t>Расширение сотрудничества с </a:t>
            </a:r>
            <a:r>
              <a:rPr lang="ru-RU" dirty="0" err="1"/>
              <a:t>реконструкторами</a:t>
            </a:r>
            <a:r>
              <a:rPr lang="ru-RU" dirty="0"/>
              <a:t> по всему миру.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/>
              <a:t>Привлечение спонсоров для сотрудничества.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260648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Предложения по совершенствованию фестиваля: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751" y="5125000"/>
            <a:ext cx="4016474" cy="170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771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450"/>
            <a:ext cx="9144000" cy="693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266429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Москва 2017 год</a:t>
            </a:r>
          </a:p>
        </p:txBody>
      </p:sp>
    </p:spTree>
    <p:extLst>
      <p:ext uri="{BB962C8B-B14F-4D97-AF65-F5344CB8AC3E}">
        <p14:creationId xmlns:p14="http://schemas.microsoft.com/office/powerpoint/2010/main" val="2170352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89CA12A2AE0064C81879BF692ABCF87" ma:contentTypeVersion="0" ma:contentTypeDescription="Создание документа." ma:contentTypeScope="" ma:versionID="6007687a88af9471921d52617740bf4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6ee6868b3de15550ffcb219b05998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AE4F9F-5EEC-4BC6-9778-4917D47D68F6}"/>
</file>

<file path=customXml/itemProps2.xml><?xml version="1.0" encoding="utf-8"?>
<ds:datastoreItem xmlns:ds="http://schemas.openxmlformats.org/officeDocument/2006/customXml" ds:itemID="{4AD3C4D7-6533-488D-BE89-8DB66F41CC4A}"/>
</file>

<file path=customXml/itemProps3.xml><?xml version="1.0" encoding="utf-8"?>
<ds:datastoreItem xmlns:ds="http://schemas.openxmlformats.org/officeDocument/2006/customXml" ds:itemID="{012CB2B9-2B22-48E4-BA3F-A5AFFEC363AF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2052</TotalTime>
  <Words>268</Words>
  <Application>Microsoft Office PowerPoint</Application>
  <PresentationFormat>Экран (4:3)</PresentationFormat>
  <Paragraphs>43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Calibri</vt:lpstr>
      <vt:lpstr>Century Schoolbook</vt:lpstr>
      <vt:lpstr>Symbol</vt:lpstr>
      <vt:lpstr>Times New Roman</vt:lpstr>
      <vt:lpstr>Wingdings</vt:lpstr>
      <vt:lpstr>Wingdings 2</vt:lpstr>
      <vt:lpstr>Эркер</vt:lpstr>
      <vt:lpstr>Федеральное государственное образовательное бюджетное учреждение  высшего образования «Финансовый университет при Правительстве Российской Федерации»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Ляменкова</dc:creator>
  <cp:lastModifiedBy>РИТА</cp:lastModifiedBy>
  <cp:revision>83</cp:revision>
  <dcterms:created xsi:type="dcterms:W3CDTF">2016-06-13T16:44:31Z</dcterms:created>
  <dcterms:modified xsi:type="dcterms:W3CDTF">2018-01-24T15:06:47Z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0x010100489CA12A2AE0064C81879BF692ABCF87</vt:lpwstr>
  </property>
</Properties>
</file>