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91" r:id="rId2"/>
    <p:sldId id="292" r:id="rId3"/>
    <p:sldId id="301" r:id="rId4"/>
    <p:sldId id="300" r:id="rId5"/>
    <p:sldId id="294" r:id="rId6"/>
    <p:sldId id="302" r:id="rId7"/>
    <p:sldId id="295" r:id="rId8"/>
    <p:sldId id="293" r:id="rId9"/>
    <p:sldId id="296" r:id="rId10"/>
    <p:sldId id="297" r:id="rId11"/>
    <p:sldId id="299" r:id="rId12"/>
    <p:sldId id="29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5C816-015E-43BD-9270-078F51ACB431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B2878-34C9-4B48-AB49-409009861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915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t="-4000" r="-6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645024"/>
            <a:ext cx="7772400" cy="1362075"/>
          </a:xfrm>
        </p:spPr>
        <p:txBody>
          <a:bodyPr/>
          <a:lstStyle/>
          <a:p>
            <a:r>
              <a:rPr lang="ru-RU" b="1" dirty="0"/>
              <a:t> «Ак Барс </a:t>
            </a:r>
            <a:r>
              <a:rPr lang="ru-RU" b="1" dirty="0" err="1"/>
              <a:t>аэро</a:t>
            </a:r>
            <a:r>
              <a:rPr lang="ru-RU" b="1" dirty="0"/>
              <a:t>»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55576" y="3140968"/>
            <a:ext cx="7772400" cy="1500187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/>
              <a:t>Авиакомпания                         </a:t>
            </a:r>
          </a:p>
          <a:p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Подготовил - проф. </a:t>
            </a:r>
            <a:r>
              <a:rPr lang="ru-RU" sz="2800" dirty="0" err="1"/>
              <a:t>Стыцюк</a:t>
            </a:r>
            <a:r>
              <a:rPr lang="ru-RU" sz="2800" dirty="0"/>
              <a:t> Р.Ю.      </a:t>
            </a:r>
          </a:p>
        </p:txBody>
      </p:sp>
    </p:spTree>
    <p:extLst>
      <p:ext uri="{BB962C8B-B14F-4D97-AF65-F5344CB8AC3E}">
        <p14:creationId xmlns:p14="http://schemas.microsoft.com/office/powerpoint/2010/main" val="4269008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/>
          <a:lstStyle/>
          <a:p>
            <a:r>
              <a:rPr lang="ru-RU" dirty="0"/>
              <a:t>Лучшее решение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608511"/>
          </a:xfrm>
        </p:spPr>
        <p:txBody>
          <a:bodyPr>
            <a:noAutofit/>
          </a:bodyPr>
          <a:lstStyle/>
          <a:p>
            <a:pPr fontAlgn="base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34294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561662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316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Худшее решение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95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1143000"/>
          </a:xfrm>
        </p:spPr>
        <p:txBody>
          <a:bodyPr/>
          <a:lstStyle/>
          <a:p>
            <a:r>
              <a:rPr lang="ru-RU" dirty="0"/>
              <a:t>Информация о компании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980728"/>
            <a:ext cx="8892480" cy="4680520"/>
          </a:xfrm>
        </p:spPr>
        <p:txBody>
          <a:bodyPr>
            <a:noAutofit/>
          </a:bodyPr>
          <a:lstStyle/>
          <a:p>
            <a:pPr marL="114300" indent="0">
              <a:spcBef>
                <a:spcPts val="600"/>
              </a:spcBef>
              <a:buNone/>
            </a:pPr>
            <a:r>
              <a:rPr lang="ru-RU" sz="2400" b="1" dirty="0">
                <a:solidFill>
                  <a:schemeClr val="tx1">
                    <a:lumMod val="75000"/>
                  </a:schemeClr>
                </a:solidFill>
              </a:rPr>
              <a:t>Направление деятельности: </a:t>
            </a:r>
            <a:r>
              <a:rPr lang="ru-RU" sz="2400" dirty="0"/>
              <a:t>авиакомпания.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 marL="114300" indent="0">
              <a:spcBef>
                <a:spcPts val="600"/>
              </a:spcBef>
              <a:buNone/>
            </a:pPr>
            <a:r>
              <a:rPr lang="ru-RU" sz="2400" b="1" dirty="0">
                <a:solidFill>
                  <a:schemeClr val="tx1">
                    <a:lumMod val="75000"/>
                  </a:schemeClr>
                </a:solidFill>
              </a:rPr>
              <a:t>Создание: </a:t>
            </a:r>
            <a:r>
              <a:rPr lang="ru-RU" sz="2400" dirty="0"/>
              <a:t>1993 год ( как ОАО «</a:t>
            </a:r>
            <a:r>
              <a:rPr lang="ru-RU" sz="2400" dirty="0" err="1"/>
              <a:t>Бугульминское</a:t>
            </a:r>
            <a:r>
              <a:rPr lang="ru-RU" sz="2400" dirty="0"/>
              <a:t> авиапредприятие»).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 marL="114300" indent="0">
              <a:spcBef>
                <a:spcPts val="600"/>
              </a:spcBef>
              <a:buNone/>
            </a:pPr>
            <a:r>
              <a:rPr lang="ru-RU" sz="2400" b="1" dirty="0">
                <a:solidFill>
                  <a:schemeClr val="tx1">
                    <a:lumMod val="75000"/>
                  </a:schemeClr>
                </a:solidFill>
              </a:rPr>
              <a:t>Расположение: </a:t>
            </a:r>
            <a:r>
              <a:rPr lang="ru-RU" sz="2400" dirty="0"/>
              <a:t>Казань.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 marL="114300" indent="0">
              <a:spcBef>
                <a:spcPts val="600"/>
              </a:spcBef>
              <a:buNone/>
            </a:pPr>
            <a:r>
              <a:rPr lang="ru-RU" sz="2400" b="1" dirty="0">
                <a:solidFill>
                  <a:schemeClr val="tx1">
                    <a:lumMod val="75000"/>
                  </a:schemeClr>
                </a:solidFill>
              </a:rPr>
              <a:t>Услуги: </a:t>
            </a:r>
            <a:r>
              <a:rPr lang="ru-RU" sz="2400" dirty="0"/>
              <a:t>пассажирские и грузовые авиаперевозки,  трансфер до аэропорта и обратно,  техобслуживание воздушных судов (ВС).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ru-RU" sz="2400" b="1" dirty="0">
                <a:solidFill>
                  <a:schemeClr val="tx1">
                    <a:lumMod val="75000"/>
                  </a:schemeClr>
                </a:solidFill>
              </a:rPr>
              <a:t>Персонал: </a:t>
            </a:r>
            <a:r>
              <a:rPr lang="ru-RU" sz="2400" dirty="0"/>
              <a:t>630 сотрудников. 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ru-RU" sz="2400" b="1" dirty="0">
                <a:solidFill>
                  <a:schemeClr val="tx1">
                    <a:lumMod val="75000"/>
                  </a:schemeClr>
                </a:solidFill>
              </a:rPr>
              <a:t>Выручка: </a:t>
            </a:r>
            <a:r>
              <a:rPr lang="ru-RU" sz="2400" dirty="0"/>
              <a:t> за 2015 год составила 3 млрд. руб.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ru-RU" sz="2400" dirty="0"/>
              <a:t>Авиапредприятию принадлежит аэропорт Бугульма, есть  базовые аэропорты: Казань, Калининград, </a:t>
            </a:r>
            <a:r>
              <a:rPr lang="ru-RU" sz="2400" dirty="0" err="1"/>
              <a:t>Бегишево</a:t>
            </a:r>
            <a:r>
              <a:rPr lang="ru-RU" sz="2400" dirty="0"/>
              <a:t> (Нижнекамск) и московское Домодедово, где у компании есть 		возможности для длительной стоянки самолетов.</a:t>
            </a:r>
          </a:p>
        </p:txBody>
      </p:sp>
    </p:spTree>
    <p:extLst>
      <p:ext uri="{BB962C8B-B14F-4D97-AF65-F5344CB8AC3E}">
        <p14:creationId xmlns:p14="http://schemas.microsoft.com/office/powerpoint/2010/main" val="120687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062664" cy="4785321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2800" dirty="0"/>
              <a:t>В 2005 году авиапредприятие вошло в состав «Холдинговой компании „Ак Барс“» и получило инвестиционную поддержку, в частности кредиты на покупку 15 канадских самолетов </a:t>
            </a:r>
            <a:r>
              <a:rPr lang="ru-RU" sz="2800" dirty="0" err="1"/>
              <a:t>Вombardier</a:t>
            </a:r>
            <a:r>
              <a:rPr lang="ru-RU" sz="2800" dirty="0"/>
              <a:t> CRJ-200. Возраст машин не превышает восьми лет.</a:t>
            </a:r>
          </a:p>
          <a:p>
            <a:pPr marL="68580" indent="0">
              <a:buNone/>
            </a:pPr>
            <a:r>
              <a:rPr lang="ru-RU" sz="2800" dirty="0"/>
              <a:t>Значительные средства «Ак Барс </a:t>
            </a:r>
            <a:r>
              <a:rPr lang="ru-RU" sz="2800" dirty="0" err="1"/>
              <a:t>аэро</a:t>
            </a:r>
            <a:r>
              <a:rPr lang="ru-RU" sz="2800" dirty="0"/>
              <a:t>» вложило и в реконструкцию аэропорта Бугульмы. Сегодня «Ак Барс </a:t>
            </a:r>
            <a:r>
              <a:rPr lang="ru-RU" sz="2800" dirty="0" err="1"/>
              <a:t>аэро</a:t>
            </a:r>
            <a:r>
              <a:rPr lang="ru-RU" sz="2800" dirty="0"/>
              <a:t>» эксплуатирует 32 единицы техники: семь </a:t>
            </a:r>
            <a:r>
              <a:rPr lang="ru-RU" sz="2800" dirty="0" err="1"/>
              <a:t>Вombardier</a:t>
            </a:r>
            <a:r>
              <a:rPr lang="ru-RU" sz="2800" dirty="0"/>
              <a:t> CRJ-200, три Як-40 и четыре </a:t>
            </a:r>
            <a:r>
              <a:rPr lang="ru-RU" sz="2800" dirty="0" err="1"/>
              <a:t>Challenger</a:t>
            </a:r>
            <a:r>
              <a:rPr lang="ru-RU" sz="2800" dirty="0"/>
              <a:t>, один четырехместный </a:t>
            </a:r>
            <a:r>
              <a:rPr lang="ru-RU" sz="2800" dirty="0" err="1"/>
              <a:t>Diamond</a:t>
            </a:r>
            <a:r>
              <a:rPr lang="ru-RU" sz="2800" dirty="0"/>
              <a:t> DA42, а также вертолеты </a:t>
            </a:r>
            <a:r>
              <a:rPr lang="ru-RU" sz="2800" dirty="0" err="1"/>
              <a:t>Robinson</a:t>
            </a:r>
            <a:r>
              <a:rPr lang="ru-RU" sz="2800" dirty="0"/>
              <a:t>, </a:t>
            </a:r>
            <a:r>
              <a:rPr lang="ru-RU" sz="2800" dirty="0" err="1"/>
              <a:t>Bell</a:t>
            </a:r>
            <a:r>
              <a:rPr lang="ru-RU" sz="2800" dirty="0"/>
              <a:t> 407 и МИ-8.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5310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рынка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1"/>
            <a:ext cx="8278688" cy="373380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На ряде направлений у компании самые низкие цены, на других выше, чем у конкурентов, поскольку себестоимость кресла в самолете меньшей вместимости всегда больше;</a:t>
            </a:r>
          </a:p>
          <a:p>
            <a:r>
              <a:rPr lang="ru-RU" sz="2800" dirty="0"/>
              <a:t>Внутренний туризм в России плохо развит, что исключает возможность туристических чартерных рейсов по стране;</a:t>
            </a:r>
          </a:p>
          <a:p>
            <a:r>
              <a:rPr lang="ru-RU" sz="2800" dirty="0"/>
              <a:t>Люди боятся летать российскими авиакомпаниями.  Родители опасаются отправлять детей «по воздуху».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68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940966"/>
          </a:xfrm>
        </p:spPr>
        <p:txBody>
          <a:bodyPr/>
          <a:lstStyle/>
          <a:p>
            <a:r>
              <a:rPr lang="ru-RU" dirty="0"/>
              <a:t>Важная информация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640960" cy="3733800"/>
          </a:xfrm>
        </p:spPr>
        <p:txBody>
          <a:bodyPr>
            <a:noAutofit/>
          </a:bodyPr>
          <a:lstStyle/>
          <a:p>
            <a:r>
              <a:rPr lang="ru-RU" sz="2400" dirty="0"/>
              <a:t>На </a:t>
            </a:r>
            <a:r>
              <a:rPr lang="ru-RU" sz="2400" dirty="0" err="1"/>
              <a:t>дальнемагистральных</a:t>
            </a:r>
            <a:r>
              <a:rPr lang="ru-RU" sz="2400" dirty="0"/>
              <a:t> маршрутах чистая прибыль авиакомпаний достигает 5%, на коротких рейсах часто «уходит в ноль».</a:t>
            </a:r>
          </a:p>
          <a:p>
            <a:r>
              <a:rPr lang="ru-RU" sz="2400" dirty="0"/>
              <a:t>«Ак Барс </a:t>
            </a:r>
            <a:r>
              <a:rPr lang="ru-RU" sz="2400" dirty="0" err="1"/>
              <a:t>аэро</a:t>
            </a:r>
            <a:r>
              <a:rPr lang="ru-RU" sz="2400" dirty="0"/>
              <a:t>» летает из 15 городов России, шесть городов связывает авиасообщением с Москвой, четыре - с Санкт-Петербургом, совершает два регулярных международных рейса (Казань-Мюнхен и Нижнекамск-Баку). Осуществляет больше 100 регулярных и около 20 чартерных рейсов в неделю по России и за рубеж.</a:t>
            </a:r>
          </a:p>
          <a:p>
            <a:r>
              <a:rPr lang="ru-RU" sz="2400" dirty="0"/>
              <a:t>На большинстве регулярных рейсов «Ак Барс </a:t>
            </a:r>
            <a:r>
              <a:rPr lang="ru-RU" sz="2400" dirty="0" err="1"/>
              <a:t>аэро</a:t>
            </a:r>
            <a:r>
              <a:rPr lang="ru-RU" sz="2400" dirty="0"/>
              <a:t>» - единственный перевозчик. Конкуренция есть в основном на   		«московских» рейсах.</a:t>
            </a:r>
          </a:p>
          <a:p>
            <a:pPr marL="68580" indent="0">
              <a:buNone/>
            </a:pP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2409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4093840"/>
          </a:xfrm>
        </p:spPr>
        <p:txBody>
          <a:bodyPr>
            <a:noAutofit/>
          </a:bodyPr>
          <a:lstStyle/>
          <a:p>
            <a:r>
              <a:rPr lang="ru-RU" sz="2400" dirty="0"/>
              <a:t>На период зимних каникул «Ак Барс </a:t>
            </a:r>
            <a:r>
              <a:rPr lang="ru-RU" sz="2400" dirty="0" err="1"/>
              <a:t>аэро</a:t>
            </a:r>
            <a:r>
              <a:rPr lang="ru-RU" sz="2400" dirty="0"/>
              <a:t>» предлагает </a:t>
            </a:r>
            <a:r>
              <a:rPr lang="ru-RU" sz="2400" dirty="0" err="1"/>
              <a:t>спецтариф</a:t>
            </a:r>
            <a:r>
              <a:rPr lang="ru-RU" sz="2400" dirty="0"/>
              <a:t> «Студенческий». Регулярно делает сезонные </a:t>
            </a:r>
            <a:r>
              <a:rPr lang="ru-RU" sz="2400" dirty="0" err="1"/>
              <a:t>спецпредложения</a:t>
            </a:r>
            <a:r>
              <a:rPr lang="ru-RU" sz="2400" dirty="0"/>
              <a:t>.</a:t>
            </a:r>
          </a:p>
          <a:p>
            <a:r>
              <a:rPr lang="ru-RU" sz="2400" dirty="0"/>
              <a:t>Чартерная программа приносит 55–60% общей прибыли авиакомпании. Компания работает с 12 российскими спортивными клубами. Сотрудничает с туроператорами, отправляющими группы на горнолыжные курорты Австрии и Италии. Корпоративные клиенты-крупнейшие предприятия России. «Ак Барс </a:t>
            </a:r>
            <a:r>
              <a:rPr lang="ru-RU" sz="2400" dirty="0" err="1"/>
              <a:t>аэро</a:t>
            </a:r>
            <a:r>
              <a:rPr lang="ru-RU" sz="2400" dirty="0"/>
              <a:t>» обслуживает и первых лиц Татарстана, а также крупных бизнесменов. </a:t>
            </a:r>
          </a:p>
          <a:p>
            <a:r>
              <a:rPr lang="ru-RU" sz="2400" dirty="0"/>
              <a:t>«Ак Барс </a:t>
            </a:r>
            <a:r>
              <a:rPr lang="ru-RU" sz="2400" dirty="0" err="1"/>
              <a:t>аэро</a:t>
            </a:r>
            <a:r>
              <a:rPr lang="ru-RU" sz="2400" dirty="0"/>
              <a:t>»  предлагает бесплатный трансфер для жителей населенных пунктов, расположенных в радиусе до 200 км от аэропортов Бугульма, Казань и ряда других (у авиакомпании есть договоры с местными транспортными компаниями)</a:t>
            </a:r>
          </a:p>
        </p:txBody>
      </p:sp>
    </p:spTree>
    <p:extLst>
      <p:ext uri="{BB962C8B-B14F-4D97-AF65-F5344CB8AC3E}">
        <p14:creationId xmlns:p14="http://schemas.microsoft.com/office/powerpoint/2010/main" val="1473381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dirty="0"/>
              <a:t>Как увеличить пассажиропоток на региональных рейсах, если многие потенциальные клиенты предпочитают железнодорожный транспорт ? </a:t>
            </a:r>
          </a:p>
          <a:p>
            <a:pPr marL="68580" indent="0">
              <a:buNone/>
            </a:pPr>
            <a:endParaRPr lang="ru-RU" sz="2800" dirty="0"/>
          </a:p>
          <a:p>
            <a:pPr marL="68580" indent="0">
              <a:buNone/>
            </a:pPr>
            <a:r>
              <a:rPr lang="ru-RU" sz="2800" dirty="0"/>
              <a:t>Как увеличить количество чартеров не только за рубеж, но и по России?</a:t>
            </a:r>
            <a:br>
              <a:rPr lang="ru-RU" sz="28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821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48680"/>
            <a:ext cx="9477257" cy="5606008"/>
          </a:xfrm>
        </p:spPr>
      </p:pic>
    </p:spTree>
    <p:extLst>
      <p:ext uri="{BB962C8B-B14F-4D97-AF65-F5344CB8AC3E}">
        <p14:creationId xmlns:p14="http://schemas.microsoft.com/office/powerpoint/2010/main" val="47074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ru-RU" dirty="0"/>
              <a:t>Советы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4392488"/>
          </a:xfrm>
        </p:spPr>
        <p:txBody>
          <a:bodyPr>
            <a:noAutofit/>
          </a:bodyPr>
          <a:lstStyle/>
          <a:p>
            <a:pPr marL="68580" indent="0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43870048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89CA12A2AE0064C81879BF692ABCF87" ma:contentTypeVersion="0" ma:contentTypeDescription="Создание документа." ma:contentTypeScope="" ma:versionID="6007687a88af9471921d52617740bf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FD2054-FC6E-4BF7-8297-C8EB0A4510FE}"/>
</file>

<file path=customXml/itemProps2.xml><?xml version="1.0" encoding="utf-8"?>
<ds:datastoreItem xmlns:ds="http://schemas.openxmlformats.org/officeDocument/2006/customXml" ds:itemID="{2C890696-78F9-43D2-8F87-77EC77DA487D}"/>
</file>

<file path=customXml/itemProps3.xml><?xml version="1.0" encoding="utf-8"?>
<ds:datastoreItem xmlns:ds="http://schemas.openxmlformats.org/officeDocument/2006/customXml" ds:itemID="{D8E9F50C-F516-4B87-A099-0B3DA33B675F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1282</TotalTime>
  <Words>349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Gill Sans MT</vt:lpstr>
      <vt:lpstr>Wingdings 3</vt:lpstr>
      <vt:lpstr>Urban Pop</vt:lpstr>
      <vt:lpstr> «Ак Барс аэро»</vt:lpstr>
      <vt:lpstr>Информация о компании</vt:lpstr>
      <vt:lpstr>Презентация PowerPoint</vt:lpstr>
      <vt:lpstr>Анализ рынка</vt:lpstr>
      <vt:lpstr>Важная информация</vt:lpstr>
      <vt:lpstr>Презентация PowerPoint</vt:lpstr>
      <vt:lpstr>Проблема</vt:lpstr>
      <vt:lpstr>Презентация PowerPoint</vt:lpstr>
      <vt:lpstr>Советы</vt:lpstr>
      <vt:lpstr>Лучшее решение</vt:lpstr>
      <vt:lpstr>Презентация PowerPoint</vt:lpstr>
      <vt:lpstr>Худшее решение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Индивидуальное задание по материалам журнала  «Секрет фирмы»</dc:title>
  <dc:creator>Нажиюшка</dc:creator>
  <cp:lastModifiedBy>РИТА</cp:lastModifiedBy>
  <cp:revision>77</cp:revision>
  <dcterms:created xsi:type="dcterms:W3CDTF">2014-10-28T16:12:47Z</dcterms:created>
  <dcterms:modified xsi:type="dcterms:W3CDTF">2018-01-24T14:54:53Z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0x010100489CA12A2AE0064C81879BF692ABCF87</vt:lpwstr>
  </property>
</Properties>
</file>