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7" r:id="rId8"/>
    <p:sldId id="276" r:id="rId9"/>
    <p:sldId id="263" r:id="rId10"/>
    <p:sldId id="268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нгарт Василий Вячеславович" initials="ЛВВ" lastIdx="1" clrIdx="0">
    <p:extLst>
      <p:ext uri="{19B8F6BF-5375-455C-9EA6-DF929625EA0E}">
        <p15:presenceInfo xmlns:p15="http://schemas.microsoft.com/office/powerpoint/2012/main" userId="Лингарт Василий Вячеслав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520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3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0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053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5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6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0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3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0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5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5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7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1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ADDA48-16D4-4A0F-BBE5-BC9539756C0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4D9915-8E2F-49B1-AE34-3B547C4D2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95C7A-6265-4506-BE3E-560D92032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Информационные войны.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618095-C996-44AA-8531-42F2937893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7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3D74A6B-0C38-4E71-9E28-A942F9FDD4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7605" r="1194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C631DC-F806-4897-9CBB-0C6908A238EC}"/>
              </a:ext>
            </a:extLst>
          </p:cNvPr>
          <p:cNvSpPr/>
          <p:nvPr/>
        </p:nvSpPr>
        <p:spPr>
          <a:xfrm>
            <a:off x="0" y="593466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https://www.google.ru/url?sa=i&amp;rct=j&amp;q=&amp;esrc=s&amp;source=images&amp;cd=&amp;cad=rja&amp;uact=8&amp;ved=2ahUKEwidrI_fs9TdAhVCjiwKHRgXBXoQjRx6BAgBEAU&amp;url=http%3A%2F%2Fmapinmap.ru%2Farchives%2F9367&amp;psig=AOvVaw1MHIAEC3j4zQQZUZHWegUY&amp;ust=1537904735641607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9784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1E89E-B5A5-4DEC-B665-03785477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>
                <a:solidFill>
                  <a:srgbClr val="262626"/>
                </a:solidFill>
              </a:rPr>
              <a:t>Арабо-израильский конфликт</a:t>
            </a:r>
            <a:br>
              <a:rPr lang="en-US" sz="2600" b="1">
                <a:solidFill>
                  <a:srgbClr val="262626"/>
                </a:solidFill>
              </a:rPr>
            </a:br>
            <a:endParaRPr lang="en-US" sz="2600">
              <a:solidFill>
                <a:srgbClr val="262626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D53592-D6A4-4511-94C8-B414435FB2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1324" b="136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4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1590-ABC6-466B-8CCF-BF5F71C3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Грузино-осетинский конфликт 2008 года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AA4FE7-377F-4B17-9BF9-8CC8D7B8C3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9550" y="1571625"/>
            <a:ext cx="6096000" cy="3714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113E3-7F19-465E-9B02-B640564F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263" y="2894013"/>
            <a:ext cx="5860537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4F9-8BB9-4326-B42E-C048F7AA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9C41A-BB8A-4AFE-B53B-0522860627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Таким образом можно сделать вывод, что в наше время информационная война является самым распространённым видом конфронтации и наиболее приоритетным в глазах крупнейших держав. Противостоять информационной атаке трудно, но будучи подготовленным и осведомленным — это становится возможным. Мы все должны понимать, что находимся в точке боевых действий и не поддаваться атакам врага, наша прямая обязанность.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77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2C46D-5E5F-4016-ACAB-C23F104A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Литература.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24704A-4758-49DD-82D5-4DEB8E8A52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•	https://ru.wikipedia.org/wiki/ </a:t>
            </a:r>
            <a:r>
              <a:rPr lang="ru-RU" dirty="0" err="1"/>
              <a:t>Информационная_война</a:t>
            </a:r>
            <a:endParaRPr lang="ru-RU" dirty="0"/>
          </a:p>
          <a:p>
            <a:r>
              <a:rPr lang="ru-RU" dirty="0"/>
              <a:t>•	https://ru.wikipedia.org/wiki/Холодная_война</a:t>
            </a:r>
          </a:p>
          <a:p>
            <a:r>
              <a:rPr lang="ru-RU" dirty="0"/>
              <a:t>•	https://public.wikireading.ru/77134</a:t>
            </a:r>
          </a:p>
          <a:p>
            <a:r>
              <a:rPr lang="ru-RU" dirty="0"/>
              <a:t>•	http://www.voina-i-mir.ru/article/106</a:t>
            </a:r>
          </a:p>
          <a:p>
            <a:r>
              <a:rPr lang="ru-RU" dirty="0"/>
              <a:t>•	http://www.lib.ru/SECURITY/kvn/corner.txt_with-big-pictures.htm</a:t>
            </a:r>
          </a:p>
          <a:p>
            <a:r>
              <a:rPr lang="ru-RU" dirty="0"/>
              <a:t>•	Информационная безопасность : учеб. пособие / Т.Л. </a:t>
            </a:r>
            <a:r>
              <a:rPr lang="ru-RU" dirty="0" err="1"/>
              <a:t>Партыка</a:t>
            </a:r>
            <a:r>
              <a:rPr lang="ru-RU" dirty="0"/>
              <a:t>, И.И. Попов. — 5-е изд., </a:t>
            </a:r>
            <a:r>
              <a:rPr lang="ru-RU" dirty="0" err="1"/>
              <a:t>перераб</a:t>
            </a:r>
            <a:r>
              <a:rPr lang="ru-RU" dirty="0"/>
              <a:t>. и доп. — М. : ФОРУМ : ИНФРА-М, 2019. — 432 с. — (Среднее профессиональное образование).</a:t>
            </a:r>
          </a:p>
          <a:p>
            <a:r>
              <a:rPr lang="ru-RU" dirty="0"/>
              <a:t>•	Информационное оружие-оружие современных и будущих войн / Новиков В.К., 2-е изд., </a:t>
            </a:r>
            <a:r>
              <a:rPr lang="ru-RU" dirty="0" err="1"/>
              <a:t>исправ</a:t>
            </a:r>
            <a:r>
              <a:rPr lang="ru-RU" dirty="0"/>
              <a:t>. - М.: Гор</a:t>
            </a:r>
          </a:p>
        </p:txBody>
      </p:sp>
    </p:spTree>
    <p:extLst>
      <p:ext uri="{BB962C8B-B14F-4D97-AF65-F5344CB8AC3E}">
        <p14:creationId xmlns:p14="http://schemas.microsoft.com/office/powerpoint/2010/main" val="96324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8533B-3153-4EDC-BB29-CEA6AECD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6A51D0-711F-4ADC-BB77-C03CE9B469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Какие примеры информационной войны вы можете вспомнить?</a:t>
            </a:r>
          </a:p>
          <a:p>
            <a:r>
              <a:rPr lang="ru-RU" dirty="0"/>
              <a:t>Сталкивались ли вы с информационно-психологическим оружием?</a:t>
            </a:r>
          </a:p>
          <a:p>
            <a:r>
              <a:rPr lang="ru-RU" dirty="0"/>
              <a:t>Какую позицию занимает Россия в информационной борьбе?</a:t>
            </a:r>
          </a:p>
          <a:p>
            <a:r>
              <a:rPr lang="ru-RU" dirty="0"/>
              <a:t>Можно ли с уверенностью сказать, что Холодная война закончена?</a:t>
            </a:r>
          </a:p>
          <a:p>
            <a:r>
              <a:rPr lang="ru-RU" dirty="0"/>
              <a:t>Можете ли вы привести пример, когда информационная война перерастала в горячие боевые действия?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14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B88AF-CFF2-43DE-94B1-2FBABB16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информационного воздействия?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852C13-152B-4F9B-962C-7D4FBFFAF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4654196"/>
            <a:ext cx="10394707" cy="33111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7CF8CC-E0AF-4A7A-87BC-D7363C6D360D}"/>
              </a:ext>
            </a:extLst>
          </p:cNvPr>
          <p:cNvSpPr/>
          <p:nvPr/>
        </p:nvSpPr>
        <p:spPr>
          <a:xfrm>
            <a:off x="1111492" y="2640458"/>
            <a:ext cx="441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Прямое и косвенное.</a:t>
            </a:r>
          </a:p>
        </p:txBody>
      </p:sp>
    </p:spTree>
    <p:extLst>
      <p:ext uri="{BB962C8B-B14F-4D97-AF65-F5344CB8AC3E}">
        <p14:creationId xmlns:p14="http://schemas.microsoft.com/office/powerpoint/2010/main" val="9794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8FA4C-A3FE-45F9-9E14-37F4D511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информационного оружия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8935D-103E-454A-9504-9E94EA1D8D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0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C3285-208C-43EB-BFC6-728EC38B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информационная война является наиболее жестокой?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C15AD-1AD1-48BE-8E1D-BFCA199C23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8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305D7-A151-4F2C-9BA9-7D3D4672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DDCB8-4429-4E32-A32D-06364CB5FE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Введение</a:t>
            </a:r>
          </a:p>
          <a:p>
            <a:r>
              <a:rPr lang="ru-RU" dirty="0"/>
              <a:t>Определение</a:t>
            </a:r>
          </a:p>
          <a:p>
            <a:r>
              <a:rPr lang="ru-RU" dirty="0"/>
              <a:t>История</a:t>
            </a:r>
          </a:p>
          <a:p>
            <a:r>
              <a:rPr lang="ru-RU" dirty="0"/>
              <a:t>Черты информационной войны</a:t>
            </a:r>
          </a:p>
          <a:p>
            <a:r>
              <a:rPr lang="ru-RU" dirty="0"/>
              <a:t>Методы ведения информационных войн</a:t>
            </a:r>
          </a:p>
          <a:p>
            <a:r>
              <a:rPr lang="ru-RU" dirty="0"/>
              <a:t>Примеры информационных войн</a:t>
            </a:r>
          </a:p>
          <a:p>
            <a:r>
              <a:rPr lang="ru-RU" dirty="0"/>
              <a:t>Заключение</a:t>
            </a:r>
          </a:p>
          <a:p>
            <a:r>
              <a:rPr lang="ru-RU" dirty="0"/>
              <a:t>Литература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0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4603F-3A50-4B8A-A5D8-3936194A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05785-EACC-4E46-A52C-02027C5234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Целенаправленные действия, предпринятые для достижения информационного превосходства путём нанесения ущерба информации, информационным процессам и информационным системам противника при одновременной защите собственной информации, информационных процессов и информационных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9616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B7AC2-E3D2-4566-9E4B-8D6C2DB8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825DE9-10A6-4B6C-8D57-C230839C93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08703" y="1799254"/>
            <a:ext cx="7374593" cy="4129772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8EB88DED-32DB-45AF-9D3E-C734470ED304}"/>
              </a:ext>
            </a:extLst>
          </p:cNvPr>
          <p:cNvSpPr/>
          <p:nvPr/>
        </p:nvSpPr>
        <p:spPr>
          <a:xfrm>
            <a:off x="3565236" y="1570763"/>
            <a:ext cx="1431636" cy="91396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D375BA34-3137-4831-9DFE-E20ABB58FA39}"/>
              </a:ext>
            </a:extLst>
          </p:cNvPr>
          <p:cNvSpPr/>
          <p:nvPr/>
        </p:nvSpPr>
        <p:spPr>
          <a:xfrm rot="11110957">
            <a:off x="5115282" y="3491134"/>
            <a:ext cx="1431636" cy="12353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21432-B535-4EAB-B44A-DA6B7063963C}"/>
              </a:ext>
            </a:extLst>
          </p:cNvPr>
          <p:cNvSpPr txBox="1"/>
          <p:nvPr/>
        </p:nvSpPr>
        <p:spPr>
          <a:xfrm>
            <a:off x="3646142" y="1799254"/>
            <a:ext cx="126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Крит-наш!!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892E7-9961-4F29-92AF-B02A74A31989}"/>
              </a:ext>
            </a:extLst>
          </p:cNvPr>
          <p:cNvSpPr txBox="1"/>
          <p:nvPr/>
        </p:nvSpPr>
        <p:spPr>
          <a:xfrm>
            <a:off x="5324355" y="3647151"/>
            <a:ext cx="1192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Афины-полис агрессор!</a:t>
            </a:r>
          </a:p>
        </p:txBody>
      </p:sp>
    </p:spTree>
    <p:extLst>
      <p:ext uri="{BB962C8B-B14F-4D97-AF65-F5344CB8AC3E}">
        <p14:creationId xmlns:p14="http://schemas.microsoft.com/office/powerpoint/2010/main" val="301349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DFCF4-0CBA-4505-BB08-A016747E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F43167-C876-47C7-92FF-BC484688F6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8324" y="40756"/>
            <a:ext cx="8179576" cy="5446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9F510-5F6E-4CF5-B8A2-4FDDA0AB3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28" y="-67531"/>
            <a:ext cx="8179575" cy="5585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779014-8B41-485E-AB82-182581D7A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136" y="47090"/>
            <a:ext cx="8182582" cy="54466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11E61B-C771-4FCC-9F6E-25E074CCC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144" y="0"/>
            <a:ext cx="8179574" cy="54501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629178-5443-4860-B358-5DEB6EB5EEAD}"/>
              </a:ext>
            </a:extLst>
          </p:cNvPr>
          <p:cNvSpPr/>
          <p:nvPr/>
        </p:nvSpPr>
        <p:spPr>
          <a:xfrm>
            <a:off x="57151" y="5664437"/>
            <a:ext cx="12134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google.ru/url?sa=i&amp;rct=j&amp;q=&amp;esrc=s&amp;source=images&amp;cd=&amp;cad=rja&amp;uact=8&amp;ved=2ahUKEwicitvRstTdAhWEkywKHeoEAg4QjRx6BAgBEAU&amp;url=http%3A%2F%2Fpropagandahistory.ru%2F2286%2FAngliyskie-karikatury-na-Russko-turetskuyu-voynu-1828-1829-gg%2F&amp;psig=AOvVaw3nHUnAh123AI-b1F9Q3v7G&amp;ust=1537904441144947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216ED-8F05-41F8-A6BA-D2125010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черты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266A9-3508-4DE5-8F6B-AD07147679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Противоборство в информационном пространстве сопровождает и обеспечивает поддержку противоборства, реализующегося в базовых сферах жизни и деятельности: политической, экономической, военной и других.</a:t>
            </a:r>
          </a:p>
          <a:p>
            <a:r>
              <a:rPr lang="ru-RU" dirty="0"/>
              <a:t>В информационной войне могут участвовать как созданные властями структуры, так и отдельные сообщества, группы и лица.</a:t>
            </a:r>
          </a:p>
          <a:p>
            <a:r>
              <a:rPr lang="ru-RU" dirty="0"/>
              <a:t>Информационная война — самый жесткий вид информационного противоборства. Не существует общепризнанных юридических, моральных норм и ограничений на способы и средства ведения информационной войны, они ограничены только соображениями эффективности.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60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7005C-0021-4F2A-9135-21150AA6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DDAE08-6548-440F-9F05-B1585DCCF7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33700" y="1566862"/>
            <a:ext cx="5753100" cy="37242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01466B-CAC0-40D0-B525-5D16AC0AC7E8}"/>
              </a:ext>
            </a:extLst>
          </p:cNvPr>
          <p:cNvSpPr/>
          <p:nvPr/>
        </p:nvSpPr>
        <p:spPr>
          <a:xfrm>
            <a:off x="2590800" y="57045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https://www.google.ru/url?sa=i&amp;rct=j&amp;q=&amp;esrc=s&amp;source=images&amp;cd=&amp;cad=rja&amp;uact=8&amp;ved=2ahUKEwi46%2Fwebdiscover.ru%2F98717.html&amp;psig=AOvVaw3dFEs7KtQxBRuhNWZXJwOK&amp;ust=1537902779245620f25rNTdAhVLjiwKHRQMBTkQjRx6BAgBEAU&amp;url=http%3A%2F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3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6E583-A61A-4761-A43A-A38BD808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9441C-82C3-4D82-861F-A8BFE9772C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266700"/>
            <a:ext cx="11201400" cy="567986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Масс-медиа оружие</a:t>
            </a:r>
          </a:p>
          <a:p>
            <a:pPr lvl="0"/>
            <a:r>
              <a:rPr lang="ru-RU" dirty="0"/>
              <a:t>Виртуально-информационное оружие</a:t>
            </a:r>
          </a:p>
          <a:p>
            <a:pPr lvl="0"/>
            <a:r>
              <a:rPr lang="ru-RU" dirty="0"/>
              <a:t>Энергоинформационное психологическое оружие</a:t>
            </a:r>
          </a:p>
          <a:p>
            <a:pPr lvl="0"/>
            <a:r>
              <a:rPr lang="ru-RU" dirty="0" err="1"/>
              <a:t>Психотронно</a:t>
            </a:r>
            <a:r>
              <a:rPr lang="ru-RU" dirty="0"/>
              <a:t>-информационное оружие</a:t>
            </a:r>
          </a:p>
          <a:p>
            <a:pPr lvl="0"/>
            <a:r>
              <a:rPr lang="ru-RU" dirty="0" err="1"/>
              <a:t>Психотропно</a:t>
            </a:r>
            <a:r>
              <a:rPr lang="ru-RU" dirty="0"/>
              <a:t>-информационное оружие</a:t>
            </a:r>
          </a:p>
          <a:p>
            <a:pPr lvl="0"/>
            <a:r>
              <a:rPr lang="ru-RU" dirty="0"/>
              <a:t>Биоэнергоинформационное оружие</a:t>
            </a:r>
          </a:p>
          <a:p>
            <a:pPr lvl="0"/>
            <a:r>
              <a:rPr lang="ru-RU" dirty="0"/>
              <a:t>Информационно-генетическое оружие</a:t>
            </a:r>
          </a:p>
          <a:p>
            <a:pPr lvl="0"/>
            <a:r>
              <a:rPr lang="ru-RU" dirty="0" err="1"/>
              <a:t>Соматропно-психоинформационное</a:t>
            </a:r>
            <a:r>
              <a:rPr lang="ru-RU" dirty="0"/>
              <a:t> оружие</a:t>
            </a:r>
          </a:p>
          <a:p>
            <a:pPr lvl="0"/>
            <a:r>
              <a:rPr lang="ru-RU" dirty="0"/>
              <a:t>Методы лингвистической борьбы</a:t>
            </a:r>
          </a:p>
          <a:p>
            <a:pPr lvl="0"/>
            <a:r>
              <a:rPr lang="ru-RU" dirty="0"/>
              <a:t>Нейролингвистическое воздействие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57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CC4C6-39B9-44ED-B6A2-6E59998D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Холодная война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664365-5445-43B1-8F0C-5F09E5141C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B388D-7488-44D3-AE95-5FB09FCD2304}"/>
              </a:ext>
            </a:extLst>
          </p:cNvPr>
          <p:cNvSpPr/>
          <p:nvPr/>
        </p:nvSpPr>
        <p:spPr>
          <a:xfrm>
            <a:off x="33347" y="6432050"/>
            <a:ext cx="12191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google.ru/url?sa=i&amp;rct=j&amp;q=&amp;esrc=s&amp;source=images&amp;cd=&amp;cad=rja&amp;uact=8&amp;ved=2ahUKEwiJ84XPs9TdAhUEfywKHcNhB0AQjRx6BAgBEAU&amp;url=http%3A%2F%2Fhistory-doc.ru%2Fxolodnaya-vojna%2F&amp;psig=AOvVaw0P60kRPCsYWIX3toCR4u2I&amp;ust=1537904704195098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54996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72B55CF33AE63468345522428A0235C" ma:contentTypeVersion="0" ma:contentTypeDescription="Создание документа." ma:contentTypeScope="" ma:versionID="4e93a32434056c4167c2dab136f984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365083-29E0-4909-BA3A-0D47D4BA2F5E}"/>
</file>

<file path=customXml/itemProps2.xml><?xml version="1.0" encoding="utf-8"?>
<ds:datastoreItem xmlns:ds="http://schemas.openxmlformats.org/officeDocument/2006/customXml" ds:itemID="{E2F496A9-26FE-406D-8994-8512FB094560}"/>
</file>

<file path=customXml/itemProps3.xml><?xml version="1.0" encoding="utf-8"?>
<ds:datastoreItem xmlns:ds="http://schemas.openxmlformats.org/officeDocument/2006/customXml" ds:itemID="{6A908B63-5B4C-4FC3-86BA-02EE8AB29844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101</TotalTime>
  <Words>558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Impact</vt:lpstr>
      <vt:lpstr>Главное мероприятие</vt:lpstr>
      <vt:lpstr>Информационные войны.</vt:lpstr>
      <vt:lpstr>Оглавление</vt:lpstr>
      <vt:lpstr>Определение</vt:lpstr>
      <vt:lpstr>Презентация PowerPoint</vt:lpstr>
      <vt:lpstr>Презентация PowerPoint</vt:lpstr>
      <vt:lpstr>Основные черты</vt:lpstr>
      <vt:lpstr>Методы</vt:lpstr>
      <vt:lpstr>Презентация PowerPoint</vt:lpstr>
      <vt:lpstr>Холодная война</vt:lpstr>
      <vt:lpstr>Презентация PowerPoint</vt:lpstr>
      <vt:lpstr>Арабо-израильский конфликт </vt:lpstr>
      <vt:lpstr>Грузино-осетинский конфликт 2008 года </vt:lpstr>
      <vt:lpstr>Заключение</vt:lpstr>
      <vt:lpstr>Литература. </vt:lpstr>
      <vt:lpstr>Вопросы</vt:lpstr>
      <vt:lpstr>Виды информационного воздействия? </vt:lpstr>
      <vt:lpstr>Виды информационного оружия</vt:lpstr>
      <vt:lpstr>Почему информационная война является наиболее жестокой?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войны.</dc:title>
  <dc:creator>Лингарт Василий Вячеславович</dc:creator>
  <cp:lastModifiedBy>Лингарт Василий Вячеславович</cp:lastModifiedBy>
  <cp:revision>10</cp:revision>
  <dcterms:created xsi:type="dcterms:W3CDTF">2018-09-06T14:27:48Z</dcterms:created>
  <dcterms:modified xsi:type="dcterms:W3CDTF">2018-09-24T19:46:02Z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0x010100272B55CF33AE63468345522428A0235C</vt:lpwstr>
  </property>
</Properties>
</file>