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5488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7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5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6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13050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4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31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6749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726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ED9453B-9F5C-43CE-BC1E-10BA1F5B9930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3572BF0-9D3B-4B0B-9A0F-58EC43C68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369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vrain.ru/" TargetMode="External"/><Relationship Id="rId3" Type="http://schemas.openxmlformats.org/officeDocument/2006/relationships/hyperlink" Target="https://www.mil.ru/" TargetMode="External"/><Relationship Id="rId7" Type="http://schemas.openxmlformats.org/officeDocument/2006/relationships/hyperlink" Target="https://zen.yandex.ru/media/kmbook/popytki-falsifikacii-istorii-vtoroi-mirovoi-voiny-5d972559d5bbc300adf36a76" TargetMode="External"/><Relationship Id="rId2" Type="http://schemas.openxmlformats.org/officeDocument/2006/relationships/hyperlink" Target="https://www.washingtonpo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&#1044;&#1077;&#1085;&#1100;_&#1087;&#1072;&#1084;&#1103;&#1090;&#1080;_&#1083;&#1072;&#1090;&#1099;&#1096;&#1089;&#1082;&#1080;&#1093;_&#1083;&#1077;&#1075;&#1080;&#1086;&#1085;&#1077;&#1088;&#1086;&#1074;" TargetMode="External"/><Relationship Id="rId5" Type="http://schemas.openxmlformats.org/officeDocument/2006/relationships/hyperlink" Target="https://baltnews.lt/Russia_West/20200117/1019695910/Pribaltika-igraet-pervuyu-skripku--Lavrov-o-falsifikatsii-istorii-Vtoroy-mirovoy.html" TargetMode="External"/><Relationship Id="rId10" Type="http://schemas.openxmlformats.org/officeDocument/2006/relationships/hyperlink" Target="https://www.kp.ru/daily/27071.7/4140513/" TargetMode="External"/><Relationship Id="rId4" Type="http://schemas.openxmlformats.org/officeDocument/2006/relationships/hyperlink" Target="http://www.politonline.ru/interview/22886137.html" TargetMode="External"/><Relationship Id="rId9" Type="http://schemas.openxmlformats.org/officeDocument/2006/relationships/hyperlink" Target="https://echo.msk.r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09A698-5F5A-410B-B798-45A05E0A1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76" y="2649244"/>
            <a:ext cx="4331976" cy="155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937AE-28CA-4303-B592-BAE8A159F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307690"/>
            <a:ext cx="5419720" cy="3244645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"Фальсификация истории. Противоборство России и стран Запада"</a:t>
            </a:r>
            <a:endParaRPr lang="ru-RU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8BCC9F-AC3E-4334-B7F8-96A0A34FC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552336"/>
            <a:ext cx="5607906" cy="213369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ru-RU" dirty="0">
                <a:solidFill>
                  <a:srgbClr val="EFEDE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Презентацию подготовил: студент группы ИБ4-1 Дмитришин Ю.И.</a:t>
            </a:r>
          </a:p>
          <a:p>
            <a:pPr algn="r"/>
            <a:r>
              <a:rPr lang="ru-RU" dirty="0"/>
              <a:t>Научный руководитель:</a:t>
            </a:r>
          </a:p>
          <a:p>
            <a:pPr algn="r"/>
            <a:r>
              <a:rPr lang="ru-RU" dirty="0"/>
              <a:t>д.т.н., профессор</a:t>
            </a:r>
          </a:p>
          <a:p>
            <a:pPr algn="r"/>
            <a:r>
              <a:rPr lang="ru-RU" dirty="0"/>
              <a:t>Дворянкин С.В.</a:t>
            </a:r>
            <a:endParaRPr lang="ru-RU" dirty="0">
              <a:solidFill>
                <a:srgbClr val="EFEDE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600"/>
              </a:spcAft>
            </a:pPr>
            <a:endParaRPr lang="ru-RU" dirty="0">
              <a:solidFill>
                <a:srgbClr val="EFEDE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90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901F7-6903-4BF5-A4A3-C76D0B53D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5110"/>
            <a:ext cx="10279626" cy="437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	В Польше, странах Прибалтики это носит также политический характер, в т.ч. из-за близости к границам РФ, что позволяет на фоне «растущей Российской угрозы» и русофобской политики повысить влияние в НАТО, а также возможность получить материальную помощь «на защиту от нападения РФ»</a:t>
            </a:r>
          </a:p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	США, Великобритания и другие страны больше нацелены на геополитику, целью фальсификации истории является - ослабление современного российского государства путем лишения его народа подлинной исторической памяти, принижения исторической роли России как гаранта стабильности в Евразии, ограничение ее влияния на мировые процессы, разрушение экономических и политических связей с государствами, особенно со странами бывшего СССР, создание внутренней политической нестабильности. 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065794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49194-C1DB-41D5-B328-CA08AA65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039" y="1171434"/>
            <a:ext cx="9650361" cy="53937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7F9C3-10A1-434C-8880-8D830813C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9" y="1871981"/>
            <a:ext cx="9650361" cy="38145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Основной пропаганды являются СМИ: 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телевидение, 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газеты, 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радио, 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наибольшую роль играет Интернет.</a:t>
            </a:r>
          </a:p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Помимо СМИ огромную роль играет школьное и высшее образование, мультфильмы, сериалы, фильмы, кассовые кино (особенно Голливудские).</a:t>
            </a:r>
          </a:p>
          <a:p>
            <a:pPr marL="0" indent="0">
              <a:buNone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	Естественно, большинство методов спонсируется, отдельной категорией можно выделить различные «независимые» организации. Как пример, недавно телеканал «дождь» проводился опрос, а не стоило ли сдать Ленинград немцам, или заявление историка Никиты Петрова на «Эхо Москвы» о «Полторы тысячи миллионов арестованных во время Сталинских репрессий».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162268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509E8-6375-4F95-A7B9-E4A8A5C6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B707C-D477-4E04-8B20-D9DBB7D26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69574"/>
            <a:ext cx="9601200" cy="3497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	Результатами является изменение национального сознание, манипулирование им, извлечение экономической, политической и геополитической выгоды, изоляция и повод введения санкций против РФ, проведение «оранжевых» революций. Помимо этого, также существует военная выгода, под предлогом защиты от «страны-агрессора» вооружения НАТО размещаются все ближе к границам РФ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919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0A687-E2F4-44AE-AB1F-4C506D18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430" y="1398896"/>
            <a:ext cx="9325970" cy="75436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Меры противодействия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7A14D3-63C8-4B28-9F71-7013DB22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430" y="2418735"/>
            <a:ext cx="9325970" cy="3267831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Меры противодействия частично схожи и ассиметричны методам ведения пропаганды, самыми действенными являются: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СМИ – Публикации фактов, подтвержденных документально, проведение мероприятий, связанных с историей, недопущение учебников с фальсификацией истории в школьную программу. Помимо этого у РФ существуют и более глобальные методы, начиная с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TV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Russia Today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», которая вещает также в странах Запада, заканчивая обнародованием засекреченных ранее фактов и бумаг, заявлений МИД. Также можно упомянуть собрание лидеров стран СНГ 20.12.2019, в котором В.В. Путин опубликовал ранее засекреченные документы, заявления и договоры политиков с Германией о ненападении, о сотрудничестве и других, задолго до пакта Молотова-Риббентропа, на котором заострено внимание в целях пропаганды.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59707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FBC13-FE91-4C69-A094-E8C8298D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430" y="1398896"/>
            <a:ext cx="9325970" cy="1160059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Заключение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4BCC49-F6BE-4F3C-9DEA-379A083FC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430" y="2418735"/>
            <a:ext cx="9325970" cy="3267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	В заключение нужно сказать, что необходимо противодействовать любым попыткам фальсификации истории и не только истории, уделять достаточное внимание информационному противоборству, как внутри страны, так и на международной арене, с целью экономического роста страны, политического и геополитического влияния в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973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1494F-68A1-477D-86C7-57E4BAF6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7536426" cy="596045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Список используемой литературы и источники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175C6-7B75-45EC-B083-ED4C2B5FA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3300"/>
            <a:ext cx="10338618" cy="51043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1. Газета и сайт «</a:t>
            </a:r>
            <a:r>
              <a:rPr lang="en-US" sz="5500" dirty="0">
                <a:latin typeface="Calibri" panose="020F0502020204030204" pitchFamily="34" charset="0"/>
                <a:cs typeface="Calibri" panose="020F0502020204030204" pitchFamily="34" charset="0"/>
              </a:rPr>
              <a:t>Washington Post</a:t>
            </a: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en-US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en-US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</a:t>
            </a:r>
            <a:r>
              <a:rPr lang="en-US" sz="5500" u="sng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washingtonpost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</a:t>
            </a:r>
            <a:r>
              <a:rPr lang="en-US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com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2. Министерство обороны РФ 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https://www.mil.ru/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3. Интернет ресурс 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http://www.politonline.ru/interview/22886137.html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4. Интернет-ресурс </a:t>
            </a:r>
          </a:p>
          <a:p>
            <a:pPr marL="0" indent="0">
              <a:buNone/>
            </a:pP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https://baltnews.lt/Russia_West/20200117/1019695910/Pribaltika-igraet-pervuyu-skripku--Lavrov-o-falsifikatsii-istorii-Vtoroy-mirovoy.html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5. Википедия, статья «День памяти латышских легионеров»</a:t>
            </a:r>
          </a:p>
          <a:p>
            <a:pPr marL="0" indent="0">
              <a:buNone/>
            </a:pP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https://ru.wikipedia.org/wiki/День_памяти_латышских_легионеров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6. Интернет-ресурс </a:t>
            </a:r>
          </a:p>
          <a:p>
            <a:pPr marL="0" indent="0">
              <a:buNone/>
            </a:pP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https://zen.yandex.ru/media/kmbook/popytki-falsifikacii-istorii-vtoroi-mirovoi-voiny-5d972559d5bbc300adf36a76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7. Телеканал «дождь» 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https://tvrain.ru/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8. «Эхо Москвы» 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https://echo.msk.ru/</a:t>
            </a:r>
            <a:endParaRPr lang="ru-RU" sz="5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9. В.В. Путин 20.12.2019 </a:t>
            </a:r>
            <a:r>
              <a:rPr lang="ru-RU" sz="5500" u="sng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https://www.kp.ru/daily/27071.7/4140513/</a:t>
            </a:r>
            <a:endParaRPr lang="ru-RU" sz="55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5500" dirty="0">
                <a:latin typeface="Calibri" panose="020F0502020204030204" pitchFamily="34" charset="0"/>
                <a:cs typeface="Calibri" panose="020F0502020204030204" pitchFamily="34" charset="0"/>
              </a:rPr>
              <a:t>Дата обращения к источникам 17.03.2020</a:t>
            </a:r>
          </a:p>
          <a:p>
            <a:endParaRPr lang="ru-RU" sz="500" dirty="0"/>
          </a:p>
        </p:txBody>
      </p:sp>
    </p:spTree>
    <p:extLst>
      <p:ext uri="{BB962C8B-B14F-4D97-AF65-F5344CB8AC3E}">
        <p14:creationId xmlns:p14="http://schemas.microsoft.com/office/powerpoint/2010/main" val="399505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45048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97D541-9A87-490B-9FDF-C2E347560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322" y="1653731"/>
            <a:ext cx="8779579" cy="3935906"/>
          </a:xfrm>
        </p:spPr>
        <p:txBody>
          <a:bodyPr anchor="t">
            <a:normAutofit/>
          </a:bodyPr>
          <a:lstStyle/>
          <a:p>
            <a:pPr algn="l"/>
            <a:r>
              <a:rPr lang="ru-RU" sz="880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80380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104D0-F83D-47F4-B408-CC4E5795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185981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E5A16-4A67-4B94-96F3-3C31780A1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99071"/>
            <a:ext cx="10149115" cy="420820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Информационное противоборство. Понятие.</a:t>
            </a:r>
          </a:p>
          <a:p>
            <a:pPr lvl="0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Фальсификация истории</a:t>
            </a:r>
          </a:p>
          <a:p>
            <a:pPr lvl="1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Примеры</a:t>
            </a:r>
          </a:p>
          <a:p>
            <a:pPr lvl="1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Цели</a:t>
            </a:r>
          </a:p>
          <a:p>
            <a:pPr lvl="1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Методы</a:t>
            </a:r>
          </a:p>
          <a:p>
            <a:pPr lvl="1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</a:t>
            </a:r>
          </a:p>
          <a:p>
            <a:pPr lvl="0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Меры противодействия фальсификации и ведения информационного противоборства</a:t>
            </a:r>
          </a:p>
          <a:p>
            <a:pPr lvl="0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Заключение</a:t>
            </a:r>
          </a:p>
          <a:p>
            <a:pPr lvl="0"/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Список используемой литературы и источники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80038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D6D483-C2D8-46AC-BF23-533BC09C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761" y="1400962"/>
            <a:ext cx="9601200" cy="3501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Информационное противоборство – это борьба в информационной сфере, которая предполагает комплексное деструктивное воздействие на информацию, противоборствующей стороны с одновременной защитой собственной информации от подобного воздействия.</a:t>
            </a:r>
          </a:p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Конечная цель: завоевание и удержание информационного превосходства над противоборствующей стороной.</a:t>
            </a:r>
          </a:p>
          <a:p>
            <a:pPr marL="0" indent="0">
              <a:buNone/>
            </a:pP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В связи с 75-летием Победы в Великой Отечественной войне мной будет рассмотрено противоборство России и стран Запада (включая США) на примере фальсификации истории, ее целях, значении и результатах.</a:t>
            </a:r>
          </a:p>
        </p:txBody>
      </p:sp>
    </p:spTree>
    <p:extLst>
      <p:ext uri="{BB962C8B-B14F-4D97-AF65-F5344CB8AC3E}">
        <p14:creationId xmlns:p14="http://schemas.microsoft.com/office/powerpoint/2010/main" val="1938048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F3E0D-ADE8-48D9-8A74-EB3FF961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99916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Фальсификация истории. Польша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48257-AC7A-4F98-AA0E-A13BA3A2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87560"/>
            <a:ext cx="9601200" cy="4080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1. Польша. 2017 год.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 Польском Институте национальной памяти (IPN) заявили, что опубликованные министерством обороны России документы об освобождении Красной Армией территории Польши якобы фальсифицируют историю. На сайте Минобороны можно прочитать телеграммы, докладные записки, рапорты и боевые донесения, свидетельствующие, в том числе, о благожелательном отношении поляков к советским воинам.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Эти документы опровергают принятую в Польше точку зрения, согласно которой Красная Армия принесла полякам не освобождение, а новое порабощение. Официальной версией Варшавы считается признание того, что Германия и СССР одинаково виноваты в развязывании войны, оккупировали территорию Польши. 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10008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20113-A5CF-401B-AE34-2DA9C1C7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430" y="1207212"/>
            <a:ext cx="9325970" cy="77018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Фальсификация истории. Прибалтика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5DC27-1AEC-4B2A-AF9A-4D3BCE021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680" y="1837188"/>
            <a:ext cx="9662719" cy="4030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2. Страны Прибалтики, Украина.</a:t>
            </a:r>
          </a:p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	Официальная позиция стран Прибалтики мало чем отличается от Польши. Проводится русофобская политика, публикации Минобороны России называются "бутафорской ложью" и "переписыванием истории", цитата президента Литвы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Гитанаса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Науседы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"В последнее время Россия все силы направляет на переписывание истории. Одним из примеров является отрицание влияния секретных протоколов пакта Молотова-Риббентропа на болезненную историю Европы. 30 лет назад, 24 декабря 1989 года, Съезд народных депутатов СССР признал существование секретных протоколов к пакту Молотова-Риббентропа от 1939 года и объявил их недействительными. Эти секретные соглашения между нацистской Германией и коммунистическим Советским Союзом привели к последующей оккупации стран Прибалтики", – написал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Науседа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0089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E2AA5-C1D6-4C84-A5CA-F2BB1A30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1398896"/>
            <a:ext cx="9542206" cy="60688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Фальсификация истории. США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D9DF-6D7C-4782-8C52-6D62F362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94" y="2271253"/>
            <a:ext cx="9542206" cy="341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3. США, Великобритания, Франция и другие страны. </a:t>
            </a:r>
          </a:p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	Фальсификация заключается в искажении роли стран победителей в ВОВ, например, согласно многочисленным опросам, американцы и европейцы считают, что решающий вклад в победу внесли США и Союзники. Например, газета «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Washington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Post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», проведя опрос американцев, сообщает - "в сознании американского обывателя Красная Армия в годы Второй мировой войны выступала лишь «в качестве помощника". Это мнение навязано СМИ, школьной программой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853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9F0A75-58F3-403B-B15C-0C3E66EC026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6" r="20309" b="2"/>
          <a:stretch/>
        </p:blipFill>
        <p:spPr bwMode="auto">
          <a:xfrm>
            <a:off x="1207481" y="640080"/>
            <a:ext cx="5753968" cy="5577840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5F57D7F-3A8D-465E-8B4E-BDDF6A3C6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4" y="1160207"/>
            <a:ext cx="2830024" cy="3234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 75-летию Победы США выпускает юбилейную монету, на которой изображены США, Великобритания и Франция, но нет СССР. 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32492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299640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0266" y="1010266"/>
            <a:ext cx="10171466" cy="4857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F1600-9612-48ED-9DCF-A471F1EB9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430" y="1398896"/>
            <a:ext cx="9325970" cy="783865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Цели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EF343-B3A3-4A22-B966-EDFB10EAA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430" y="2739787"/>
            <a:ext cx="9325970" cy="2946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Основными целями фальсификации истории являются:</a:t>
            </a:r>
          </a:p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1. Идеологические</a:t>
            </a:r>
          </a:p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2. Политические </a:t>
            </a:r>
          </a:p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3. Геополитические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38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043292-708B-4F69-AE72-8FB56C6E8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внешний, человек, здание, люди&#10;&#10;Автоматически созданное описание">
            <a:extLst>
              <a:ext uri="{FF2B5EF4-FFF2-40B4-BE49-F238E27FC236}">
                <a16:creationId xmlns:a16="http://schemas.microsoft.com/office/drawing/2014/main" id="{7672FFE0-FD46-4DF7-A77C-68B3C1CF7E4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5" r="4788" b="3"/>
          <a:stretch/>
        </p:blipFill>
        <p:spPr bwMode="auto">
          <a:xfrm>
            <a:off x="20" y="-1"/>
            <a:ext cx="4373525" cy="3438081"/>
          </a:xfrm>
          <a:prstGeom prst="rect">
            <a:avLst/>
          </a:prstGeom>
          <a:noFill/>
        </p:spPr>
      </p:pic>
      <p:pic>
        <p:nvPicPr>
          <p:cNvPr id="4" name="Рисунок 3" descr="Изображение выглядит как человек, внешний, здание, толпа&#10;&#10;Автоматически созданное описание">
            <a:extLst>
              <a:ext uri="{FF2B5EF4-FFF2-40B4-BE49-F238E27FC236}">
                <a16:creationId xmlns:a16="http://schemas.microsoft.com/office/drawing/2014/main" id="{654F1427-CE64-4B60-A6F0-7E2255C3C21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22848"/>
          <a:stretch/>
        </p:blipFill>
        <p:spPr bwMode="auto">
          <a:xfrm>
            <a:off x="20" y="3438457"/>
            <a:ext cx="4373525" cy="3429000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C017B3-7B7A-4C5A-A3E9-09EC1428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50142F-997F-4966-996E-5BA17734D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116" y="1081549"/>
            <a:ext cx="6587613" cy="5031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 разных странах данные цели выражены по разному, например, в Литве и на Украине, в связи с искажением истории и мнением о возвышении своей нации над другими проходят факельные шествия в поддержку своих соотечественников, воевавших в войсках СС и других формированиях Вермахта, а также в националистических образованиях (Организация украинских националистов)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783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72B55CF33AE63468345522428A0235C" ma:contentTypeVersion="0" ma:contentTypeDescription="Создание документа." ma:contentTypeScope="" ma:versionID="4e93a32434056c4167c2dab136f984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42870D-32BB-4A43-8BA0-2E89963BB481}"/>
</file>

<file path=customXml/itemProps2.xml><?xml version="1.0" encoding="utf-8"?>
<ds:datastoreItem xmlns:ds="http://schemas.openxmlformats.org/officeDocument/2006/customXml" ds:itemID="{3A513488-233A-4D7B-9D12-562CE5FAA7E1}"/>
</file>

<file path=customXml/itemProps3.xml><?xml version="1.0" encoding="utf-8"?>
<ds:datastoreItem xmlns:ds="http://schemas.openxmlformats.org/officeDocument/2006/customXml" ds:itemID="{A6E5FBD5-E7C2-4649-B267-CEBE16AC7EA8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601</Words>
  <Application>Microsoft Office PowerPoint</Application>
  <PresentationFormat>Широкоэкранный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Уголки</vt:lpstr>
      <vt:lpstr>"Фальсификация истории. Противоборство России и стран Запада"</vt:lpstr>
      <vt:lpstr>Содержание</vt:lpstr>
      <vt:lpstr>Презентация PowerPoint</vt:lpstr>
      <vt:lpstr>Фальсификация истории. Польша</vt:lpstr>
      <vt:lpstr>Фальсификация истории. Прибалтика</vt:lpstr>
      <vt:lpstr>Фальсификация истории. США</vt:lpstr>
      <vt:lpstr>Презентация PowerPoint</vt:lpstr>
      <vt:lpstr>Цели</vt:lpstr>
      <vt:lpstr>Презентация PowerPoint</vt:lpstr>
      <vt:lpstr>Презентация PowerPoint</vt:lpstr>
      <vt:lpstr>Методы</vt:lpstr>
      <vt:lpstr>Результаты</vt:lpstr>
      <vt:lpstr>Меры противодействия</vt:lpstr>
      <vt:lpstr>Заключение</vt:lpstr>
      <vt:lpstr>Список используемой литературы и источники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"Фальсификация истории. Противоборство России и стран Запада"</dc:title>
  <dc:creator>Дмитришин Юрий</dc:creator>
  <cp:lastModifiedBy>79099</cp:lastModifiedBy>
  <cp:revision>9</cp:revision>
  <dcterms:created xsi:type="dcterms:W3CDTF">2020-03-19T10:24:35Z</dcterms:created>
  <dcterms:modified xsi:type="dcterms:W3CDTF">2020-03-19T12:55:28Z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0x010100272B55CF33AE63468345522428A0235C</vt:lpwstr>
  </property>
</Properties>
</file>