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60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963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65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Book Antiqua" panose="02040602050305030304" pitchFamily="18" charset="0"/>
              </a:rPr>
              <a:t>Информационное противоборство как часть гибридной войны</a:t>
            </a:r>
            <a:endParaRPr lang="ru-RU" sz="3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127" y="53612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4699" y="3783494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8654" y="4007516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Горовой Андрей ИБ 4-1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6046" y="577334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ГИБРИДНАЯ ВОЙНА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2255870"/>
            <a:ext cx="406370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“</a:t>
            </a:r>
            <a:r>
              <a:rPr lang="ru-RU" dirty="0">
                <a:latin typeface="Book Antiqua" panose="02040602050305030304" pitchFamily="18" charset="0"/>
              </a:rPr>
              <a:t>Во всякой войне, как правило, наилучшая политика сводится к захвату государства целостным. Одержать сотню побед в сражениях – это не предел искусства. Покорить противника без сражения – вот венец искусства</a:t>
            </a:r>
            <a:r>
              <a:rPr lang="en-US" dirty="0">
                <a:latin typeface="Book Antiqua" panose="02040602050305030304" pitchFamily="18" charset="0"/>
              </a:rPr>
              <a:t>”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              </a:t>
            </a:r>
            <a:r>
              <a:rPr lang="ru-RU" sz="1600" dirty="0">
                <a:latin typeface="Book Antiqua" panose="02040602050305030304" pitchFamily="18" charset="0"/>
              </a:rPr>
              <a:t>Сунь-Цзы</a:t>
            </a:r>
            <a:r>
              <a:rPr lang="en-US" sz="1600" dirty="0">
                <a:latin typeface="Book Antiqua" panose="02040602050305030304" pitchFamily="18" charset="0"/>
              </a:rPr>
              <a:t>, “</a:t>
            </a:r>
            <a:r>
              <a:rPr lang="ru-RU" sz="1600" dirty="0">
                <a:latin typeface="Book Antiqua" panose="02040602050305030304" pitchFamily="18" charset="0"/>
              </a:rPr>
              <a:t>Искус</a:t>
            </a:r>
            <a:r>
              <a:rPr lang="en-US" sz="1600" dirty="0">
                <a:latin typeface="Book Antiqua" panose="02040602050305030304" pitchFamily="18" charset="0"/>
              </a:rPr>
              <a:t>c</a:t>
            </a:r>
            <a:r>
              <a:rPr lang="ru-RU" sz="1600" dirty="0">
                <a:latin typeface="Book Antiqua" panose="02040602050305030304" pitchFamily="18" charset="0"/>
              </a:rPr>
              <a:t>тво войны</a:t>
            </a:r>
            <a:r>
              <a:rPr lang="en-US" sz="1600" dirty="0">
                <a:latin typeface="Book Antiqua" panose="02040602050305030304" pitchFamily="18" charset="0"/>
              </a:rPr>
              <a:t>”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pic>
        <p:nvPicPr>
          <p:cNvPr id="1028" name="Picture 4" descr="Картинки по запросу &quot;Сунь цзы&quot;">
            <a:extLst>
              <a:ext uri="{FF2B5EF4-FFF2-40B4-BE49-F238E27FC236}">
                <a16:creationId xmlns:a16="http://schemas.microsoft.com/office/drawing/2014/main" id="{16AD8897-6728-4E3B-A08D-FD4C11A94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41" y="1821253"/>
            <a:ext cx="4485972" cy="388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то придумал гибридную войну?">
            <a:extLst>
              <a:ext uri="{FF2B5EF4-FFF2-40B4-BE49-F238E27FC236}">
                <a16:creationId xmlns:a16="http://schemas.microsoft.com/office/drawing/2014/main" id="{6A110BB5-7F34-4682-B690-C56187852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37" y="1940325"/>
            <a:ext cx="3372974" cy="234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7941D00-13F5-48C6-A2EB-3BD2B7A4552D}"/>
              </a:ext>
            </a:extLst>
          </p:cNvPr>
          <p:cNvSpPr txBox="1"/>
          <p:nvPr/>
        </p:nvSpPr>
        <p:spPr>
          <a:xfrm>
            <a:off x="3710865" y="2236957"/>
            <a:ext cx="50602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“</a:t>
            </a:r>
            <a:r>
              <a:rPr lang="ru-RU" dirty="0">
                <a:latin typeface="Book Antiqua" panose="02040602050305030304" pitchFamily="18" charset="0"/>
              </a:rPr>
              <a:t>«Гибридная война» – это сочетание смертоносности межгосударственного конфликта с фанатичностью постоянно тлеющей партизанской войны. Понятие «гибридная» относится как к её организации, так и к применяемым в ней средствам. Средства противостояния также гибридные по форме и применению</a:t>
            </a:r>
            <a:r>
              <a:rPr lang="en-US" dirty="0">
                <a:latin typeface="Book Antiqua" panose="02040602050305030304" pitchFamily="18" charset="0"/>
              </a:rPr>
              <a:t>”</a:t>
            </a:r>
            <a:endParaRPr lang="ru-RU" dirty="0">
              <a:latin typeface="Book Antiqua" panose="02040602050305030304" pitchFamily="18" charset="0"/>
            </a:endParaRPr>
          </a:p>
          <a:p>
            <a:r>
              <a:rPr lang="ru-RU" dirty="0">
                <a:latin typeface="Book Antiqua" panose="02040602050305030304" pitchFamily="18" charset="0"/>
              </a:rPr>
              <a:t>                                                   Франк Хоффман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ятиугольник 2">
            <a:extLst>
              <a:ext uri="{FF2B5EF4-FFF2-40B4-BE49-F238E27FC236}">
                <a16:creationId xmlns:a16="http://schemas.microsoft.com/office/drawing/2014/main" id="{86AA16E4-5012-47FF-AFAC-D569C9D708C0}"/>
              </a:ext>
            </a:extLst>
          </p:cNvPr>
          <p:cNvSpPr/>
          <p:nvPr/>
        </p:nvSpPr>
        <p:spPr>
          <a:xfrm>
            <a:off x="0" y="51011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latin typeface="Book Antiqua" panose="02040602050305030304" pitchFamily="18" charset="0"/>
              </a:rPr>
              <a:t>ГИБРИДНАЯ ВОЙНА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A7ECA8-D99E-453D-A759-2A302AC331F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9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</a:p>
        </p:txBody>
      </p:sp>
      <p:sp>
        <p:nvSpPr>
          <p:cNvPr id="8" name="Пятиугольник 2">
            <a:extLst>
              <a:ext uri="{FF2B5EF4-FFF2-40B4-BE49-F238E27FC236}">
                <a16:creationId xmlns:a16="http://schemas.microsoft.com/office/drawing/2014/main" id="{B7D95FEA-F0FC-4D76-B87E-9F4E19175DB1}"/>
              </a:ext>
            </a:extLst>
          </p:cNvPr>
          <p:cNvSpPr/>
          <p:nvPr/>
        </p:nvSpPr>
        <p:spPr>
          <a:xfrm>
            <a:off x="0" y="51011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latin typeface="Book Antiqua" panose="02040602050305030304" pitchFamily="18" charset="0"/>
              </a:rPr>
              <a:t>ГИБРИДНАЯ ВОЙНА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24F65A-493A-4A25-8A3C-3BE44F149609}"/>
              </a:ext>
            </a:extLst>
          </p:cNvPr>
          <p:cNvSpPr/>
          <p:nvPr/>
        </p:nvSpPr>
        <p:spPr>
          <a:xfrm>
            <a:off x="2756515" y="1817696"/>
            <a:ext cx="3630967" cy="1100831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 Antiqua" panose="02040602050305030304" pitchFamily="18" charset="0"/>
              </a:rPr>
              <a:t>Гибридная война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5C3D880-3276-4FC2-A1B9-77D28A0AD157}"/>
              </a:ext>
            </a:extLst>
          </p:cNvPr>
          <p:cNvSpPr/>
          <p:nvPr/>
        </p:nvSpPr>
        <p:spPr>
          <a:xfrm>
            <a:off x="310718" y="3939473"/>
            <a:ext cx="2707689" cy="1091954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 Antiqua" panose="02040602050305030304" pitchFamily="18" charset="0"/>
              </a:rPr>
              <a:t>Экономические войны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13EB112-A05A-437C-9586-8654968AC3BB}"/>
              </a:ext>
            </a:extLst>
          </p:cNvPr>
          <p:cNvSpPr/>
          <p:nvPr/>
        </p:nvSpPr>
        <p:spPr>
          <a:xfrm>
            <a:off x="3218155" y="3939473"/>
            <a:ext cx="2707689" cy="1091954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 Antiqua" panose="02040602050305030304" pitchFamily="18" charset="0"/>
              </a:rPr>
              <a:t>Локальные военные конфликты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C66387-62A6-4E28-8388-C8113E7C61BA}"/>
              </a:ext>
            </a:extLst>
          </p:cNvPr>
          <p:cNvSpPr/>
          <p:nvPr/>
        </p:nvSpPr>
        <p:spPr>
          <a:xfrm>
            <a:off x="6224696" y="3939473"/>
            <a:ext cx="2707689" cy="1091954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Book Antiqua" panose="02040602050305030304" pitchFamily="18" charset="0"/>
              </a:rPr>
              <a:t>Информационно-психологическое противостояние</a:t>
            </a:r>
          </a:p>
        </p:txBody>
      </p:sp>
      <p:cxnSp>
        <p:nvCxnSpPr>
          <p:cNvPr id="16" name="Соединитель: уступ 15">
            <a:extLst>
              <a:ext uri="{FF2B5EF4-FFF2-40B4-BE49-F238E27FC236}">
                <a16:creationId xmlns:a16="http://schemas.microsoft.com/office/drawing/2014/main" id="{A6F515B2-43E1-496C-AE70-17FC7590019C}"/>
              </a:ext>
            </a:extLst>
          </p:cNvPr>
          <p:cNvCxnSpPr>
            <a:stCxn id="3" idx="2"/>
            <a:endCxn id="11" idx="0"/>
          </p:cNvCxnSpPr>
          <p:nvPr/>
        </p:nvCxnSpPr>
        <p:spPr>
          <a:xfrm rot="16200000" flipH="1">
            <a:off x="4061526" y="3428999"/>
            <a:ext cx="1020946" cy="1"/>
          </a:xfrm>
          <a:prstGeom prst="bentConnector3">
            <a:avLst/>
          </a:prstGeom>
          <a:ln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id="{09E61D18-E099-43F8-B372-40428521D7DC}"/>
              </a:ext>
            </a:extLst>
          </p:cNvPr>
          <p:cNvCxnSpPr>
            <a:stCxn id="3" idx="2"/>
            <a:endCxn id="12" idx="0"/>
          </p:cNvCxnSpPr>
          <p:nvPr/>
        </p:nvCxnSpPr>
        <p:spPr>
          <a:xfrm rot="16200000" flipH="1">
            <a:off x="5564797" y="1925729"/>
            <a:ext cx="1020946" cy="3006542"/>
          </a:xfrm>
          <a:prstGeom prst="bentConnector3">
            <a:avLst/>
          </a:prstGeom>
          <a:ln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9F6F7425-A6E2-4550-91C1-FFEBBEC65EA2}"/>
              </a:ext>
            </a:extLst>
          </p:cNvPr>
          <p:cNvCxnSpPr>
            <a:stCxn id="3" idx="2"/>
            <a:endCxn id="10" idx="0"/>
          </p:cNvCxnSpPr>
          <p:nvPr/>
        </p:nvCxnSpPr>
        <p:spPr>
          <a:xfrm rot="5400000">
            <a:off x="2607808" y="1975282"/>
            <a:ext cx="1020946" cy="2907436"/>
          </a:xfrm>
          <a:prstGeom prst="bentConnector3">
            <a:avLst/>
          </a:prstGeom>
          <a:ln>
            <a:solidFill>
              <a:srgbClr val="2565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2">
            <a:extLst>
              <a:ext uri="{FF2B5EF4-FFF2-40B4-BE49-F238E27FC236}">
                <a16:creationId xmlns:a16="http://schemas.microsoft.com/office/drawing/2014/main" id="{45B349AC-6655-46FF-BB8C-21897212DF42}"/>
              </a:ext>
            </a:extLst>
          </p:cNvPr>
          <p:cNvSpPr/>
          <p:nvPr/>
        </p:nvSpPr>
        <p:spPr>
          <a:xfrm>
            <a:off x="0" y="51011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latin typeface="Book Antiqua" panose="02040602050305030304" pitchFamily="18" charset="0"/>
              </a:rPr>
              <a:t>ПРИМЕРЫ ГИБРИДНЫХ ВОЙН</a:t>
            </a:r>
          </a:p>
        </p:txBody>
      </p:sp>
      <p:pic>
        <p:nvPicPr>
          <p:cNvPr id="1026" name="Picture 2" descr="Картинки по запросу &quot;Конфликт на украине&quot;">
            <a:extLst>
              <a:ext uri="{FF2B5EF4-FFF2-40B4-BE49-F238E27FC236}">
                <a16:creationId xmlns:a16="http://schemas.microsoft.com/office/drawing/2014/main" id="{A7E27015-73D0-4633-9A3A-E870BD999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3" y="3937021"/>
            <a:ext cx="3777310" cy="24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2EA4B9-C240-4FC1-AEE9-BD51079CC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406" y="3937021"/>
            <a:ext cx="4042931" cy="2410860"/>
          </a:xfrm>
          <a:prstGeom prst="rect">
            <a:avLst/>
          </a:prstGeom>
        </p:spPr>
      </p:pic>
      <p:pic>
        <p:nvPicPr>
          <p:cNvPr id="1034" name="Picture 10" descr="Картинки по запросу &quot;Конфликт в грузии&quot;">
            <a:extLst>
              <a:ext uri="{FF2B5EF4-FFF2-40B4-BE49-F238E27FC236}">
                <a16:creationId xmlns:a16="http://schemas.microsoft.com/office/drawing/2014/main" id="{00E95094-96E0-428E-90CF-FDFD45C32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62" y="1221562"/>
            <a:ext cx="3895478" cy="22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5E48B0-8F6B-4DB5-9B9F-31ABFE4085F1}"/>
              </a:ext>
            </a:extLst>
          </p:cNvPr>
          <p:cNvSpPr txBox="1"/>
          <p:nvPr/>
        </p:nvSpPr>
        <p:spPr>
          <a:xfrm>
            <a:off x="3422342" y="3544511"/>
            <a:ext cx="213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Конфликт в Грузии, 2008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4A2F9C-EB7A-4B7B-80FF-D890ED4B6229}"/>
              </a:ext>
            </a:extLst>
          </p:cNvPr>
          <p:cNvSpPr txBox="1"/>
          <p:nvPr/>
        </p:nvSpPr>
        <p:spPr>
          <a:xfrm>
            <a:off x="1107559" y="6463391"/>
            <a:ext cx="213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Конфликт на Украине, 2014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AC9E49-DC95-4B0E-91A3-2900D110F698}"/>
              </a:ext>
            </a:extLst>
          </p:cNvPr>
          <p:cNvSpPr txBox="1"/>
          <p:nvPr/>
        </p:nvSpPr>
        <p:spPr>
          <a:xfrm>
            <a:off x="5764112" y="6463391"/>
            <a:ext cx="213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“</a:t>
            </a:r>
            <a:r>
              <a:rPr lang="ru-RU" sz="1200" dirty="0"/>
              <a:t>Арабская весна</a:t>
            </a:r>
            <a:r>
              <a:rPr lang="en-US" sz="1200" dirty="0"/>
              <a:t>”</a:t>
            </a:r>
            <a:r>
              <a:rPr lang="ru-RU" sz="1200" dirty="0"/>
              <a:t>, 20</a:t>
            </a:r>
            <a:r>
              <a:rPr lang="en-US" sz="1200" dirty="0"/>
              <a:t>11</a:t>
            </a:r>
            <a:endParaRPr lang="ru-RU" sz="12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0CEFF54-9995-4338-94B4-E64C0F666BF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7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2">
            <a:extLst>
              <a:ext uri="{FF2B5EF4-FFF2-40B4-BE49-F238E27FC236}">
                <a16:creationId xmlns:a16="http://schemas.microsoft.com/office/drawing/2014/main" id="{A13F0FFA-EAE4-40CE-A152-80A340DF1E61}"/>
              </a:ext>
            </a:extLst>
          </p:cNvPr>
          <p:cNvSpPr/>
          <p:nvPr/>
        </p:nvSpPr>
        <p:spPr>
          <a:xfrm>
            <a:off x="0" y="51011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latin typeface="Book Antiqua" panose="02040602050305030304" pitchFamily="18" charset="0"/>
              </a:rPr>
              <a:t>ГИБРИДНАЯ ВОЙНА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60806E-19FC-4E27-B8A4-FA34ECA34AFD}"/>
              </a:ext>
            </a:extLst>
          </p:cNvPr>
          <p:cNvSpPr txBox="1"/>
          <p:nvPr/>
        </p:nvSpPr>
        <p:spPr>
          <a:xfrm>
            <a:off x="483833" y="1823566"/>
            <a:ext cx="81763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Задачи информационного противоборства в составе гибридной войны:</a:t>
            </a:r>
          </a:p>
          <a:p>
            <a:pPr marL="285750" indent="-285750">
              <a:buFont typeface="Symbol" panose="05050102010706020507" pitchFamily="18" charset="2"/>
              <a:buChar char=""/>
            </a:pPr>
            <a:endParaRPr lang="ru-RU" dirty="0"/>
          </a:p>
          <a:p>
            <a:pPr marL="285750" indent="-285750">
              <a:buFont typeface="Symbol" panose="05050102010706020507" pitchFamily="18" charset="2"/>
              <a:buChar char=""/>
            </a:pPr>
            <a:r>
              <a:rPr lang="ru-RU" dirty="0"/>
              <a:t>Дезинформация мирового сообщества и граждан отдельных государств путем размещения в СМИ заведомо ложной информации. </a:t>
            </a:r>
          </a:p>
          <a:p>
            <a:pPr marL="285750" indent="-285750">
              <a:buFont typeface="Symbol" panose="05050102010706020507" pitchFamily="18" charset="2"/>
              <a:buChar char=""/>
            </a:pPr>
            <a:r>
              <a:rPr lang="ru-RU" dirty="0"/>
              <a:t>Вербовка сторонников среди властной элиты, лидеров молодежи. Снижение уровня влияния государства на международной арене и его влияния на принятие решений. </a:t>
            </a:r>
          </a:p>
          <a:p>
            <a:pPr marL="285750" indent="-285750">
              <a:buFont typeface="Symbol" panose="05050102010706020507" pitchFamily="18" charset="2"/>
              <a:buChar char=""/>
            </a:pPr>
            <a:r>
              <a:rPr lang="ru-RU" dirty="0"/>
              <a:t>Внедрение в общественное сознание чужеродных культурных элементов и негативное отношение к собственной культуре, преобладания принципов потребительства, безнравственности. </a:t>
            </a:r>
          </a:p>
          <a:p>
            <a:pPr marL="285750" indent="-285750">
              <a:buFont typeface="Symbol" panose="05050102010706020507" pitchFamily="18" charset="2"/>
              <a:buChar char=""/>
            </a:pPr>
            <a:r>
              <a:rPr lang="ru-RU" dirty="0"/>
              <a:t>Создание состояния конфронтации между ведущими политическими силами государства. </a:t>
            </a:r>
          </a:p>
          <a:p>
            <a:pPr marL="285750" indent="-285750">
              <a:buFont typeface="Symbol" panose="05050102010706020507" pitchFamily="18" charset="2"/>
              <a:buChar char=""/>
            </a:pPr>
            <a:r>
              <a:rPr lang="ru-RU" dirty="0"/>
              <a:t>Организация массовых беспорядков, протестных выступлений, экстремистских проявлений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86B3F9-E4D7-4F37-A4AD-1A713B92C2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2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1CCCED5-48F5-476D-AEC4-14B63FD9A64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16B0D12-022E-4DB9-B35C-A9E455602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41400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Book Antiqua" panose="02040602050305030304" pitchFamily="18" charset="0"/>
              </a:rPr>
              <a:t>Благодарю за внимание!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C404BCF-E88D-474C-96C1-2E5421C022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96310" y="0"/>
            <a:ext cx="3131127" cy="108802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D1DB0EF-16C4-47F7-B5B4-E31C707CD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47" y="647094"/>
            <a:ext cx="6068580" cy="636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4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72B55CF33AE63468345522428A0235C" ma:contentTypeVersion="0" ma:contentTypeDescription="Создание документа." ma:contentTypeScope="" ma:versionID="4e93a32434056c4167c2dab136f984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E96EC-1964-4858-AF0D-D9177C71A4DA}"/>
</file>

<file path=customXml/itemProps2.xml><?xml version="1.0" encoding="utf-8"?>
<ds:datastoreItem xmlns:ds="http://schemas.openxmlformats.org/officeDocument/2006/customXml" ds:itemID="{77F78A8B-7EE1-459B-81DE-8E382C3F86C9}"/>
</file>

<file path=customXml/itemProps3.xml><?xml version="1.0" encoding="utf-8"?>
<ds:datastoreItem xmlns:ds="http://schemas.openxmlformats.org/officeDocument/2006/customXml" ds:itemID="{FE14FB3A-98B0-4541-A9B6-6A9A9A4E97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230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Symbol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Андрей Горовой</cp:lastModifiedBy>
  <cp:revision>19</cp:revision>
  <dcterms:created xsi:type="dcterms:W3CDTF">2016-09-22T16:49:19Z</dcterms:created>
  <dcterms:modified xsi:type="dcterms:W3CDTF">2020-03-19T16:29:51Z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0x010100272B55CF33AE63468345522428A0235C</vt:lpwstr>
  </property>
</Properties>
</file>