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1" r:id="rId2"/>
    <p:sldId id="272" r:id="rId3"/>
    <p:sldId id="273" r:id="rId4"/>
    <p:sldId id="257" r:id="rId5"/>
    <p:sldId id="275" r:id="rId6"/>
    <p:sldId id="289" r:id="rId7"/>
    <p:sldId id="277" r:id="rId8"/>
    <p:sldId id="276" r:id="rId9"/>
    <p:sldId id="278" r:id="rId10"/>
    <p:sldId id="279" r:id="rId11"/>
    <p:sldId id="280" r:id="rId12"/>
    <p:sldId id="281" r:id="rId13"/>
    <p:sldId id="282" r:id="rId14"/>
    <p:sldId id="283" r:id="rId15"/>
    <p:sldId id="285" r:id="rId16"/>
    <p:sldId id="286" r:id="rId17"/>
    <p:sldId id="287" r:id="rId18"/>
    <p:sldId id="288" r:id="rId19"/>
    <p:sldId id="268" r:id="rId20"/>
    <p:sldId id="269" r:id="rId21"/>
  </p:sldIdLst>
  <p:sldSz cx="12192000" cy="6858000"/>
  <p:notesSz cx="12192000" cy="6858000"/>
  <p:embeddedFontLst>
    <p:embeddedFont>
      <p:font typeface="Book Antiqua" panose="02040602050305030304" pitchFamily="18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>
      <p:cViewPr varScale="1">
        <p:scale>
          <a:sx n="67" d="100"/>
          <a:sy n="67" d="100"/>
        </p:scale>
        <p:origin x="64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457444" y="0"/>
            <a:ext cx="6734555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652515" y="0"/>
            <a:ext cx="6539484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12875" y="181355"/>
            <a:ext cx="3701796" cy="1658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107947" y="376427"/>
            <a:ext cx="3131819" cy="10881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534143" y="187452"/>
            <a:ext cx="2657855" cy="13535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729216" y="382524"/>
            <a:ext cx="2212848" cy="7833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219188" y="1653501"/>
            <a:ext cx="4972811" cy="52044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414259" y="1848611"/>
            <a:ext cx="4777739" cy="500938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469391"/>
            <a:ext cx="9617964" cy="6812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484631"/>
            <a:ext cx="9569450" cy="579120"/>
          </a:xfrm>
          <a:custGeom>
            <a:avLst/>
            <a:gdLst/>
            <a:ahLst/>
            <a:cxnLst/>
            <a:rect l="l" t="t" r="r" b="b"/>
            <a:pathLst>
              <a:path w="9569450" h="579119">
                <a:moveTo>
                  <a:pt x="9279636" y="0"/>
                </a:moveTo>
                <a:lnTo>
                  <a:pt x="0" y="0"/>
                </a:lnTo>
                <a:lnTo>
                  <a:pt x="0" y="579119"/>
                </a:lnTo>
                <a:lnTo>
                  <a:pt x="9279636" y="579119"/>
                </a:lnTo>
                <a:lnTo>
                  <a:pt x="9569196" y="289559"/>
                </a:lnTo>
                <a:lnTo>
                  <a:pt x="9279636" y="0"/>
                </a:lnTo>
                <a:close/>
              </a:path>
            </a:pathLst>
          </a:custGeom>
          <a:solidFill>
            <a:srgbClr val="2464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4775" y="2516251"/>
            <a:ext cx="9442450" cy="17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2125" y="2711958"/>
            <a:ext cx="11040745" cy="3874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1676400"/>
            <a:ext cx="10058399" cy="4148764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R="1003935" lvl="0" indent="0" algn="ctr" defTabSz="914400" rtl="0" eaLnBrk="1" fontAlgn="auto" latinLnBrk="0" hangingPunct="1">
              <a:lnSpc>
                <a:spcPts val="5400"/>
              </a:lnSpc>
              <a:spcAft>
                <a:spcPts val="0"/>
              </a:spcAft>
              <a:tabLst/>
              <a:defRPr/>
            </a:pPr>
            <a:r>
              <a:rPr lang="ru-RU" sz="5000" kern="1200" dirty="0">
                <a:solidFill>
                  <a:srgbClr val="FFFFFF"/>
                </a:solidFill>
                <a:ea typeface="+mn-ea"/>
              </a:rPr>
              <a:t>Проведение государственной итоговой аттестации </a:t>
            </a:r>
            <a:br>
              <a:rPr lang="ru-RU" sz="5000" kern="1200" dirty="0">
                <a:solidFill>
                  <a:srgbClr val="FFFFFF"/>
                </a:solidFill>
                <a:ea typeface="+mn-ea"/>
              </a:rPr>
            </a:br>
            <a:r>
              <a:rPr lang="ru-RU" sz="5000" kern="1200" dirty="0">
                <a:solidFill>
                  <a:srgbClr val="FFFFFF"/>
                </a:solidFill>
                <a:ea typeface="+mn-ea"/>
              </a:rPr>
              <a:t>в </a:t>
            </a:r>
            <a:r>
              <a:rPr lang="ru-RU" sz="5000" kern="1200" spc="-5" dirty="0">
                <a:solidFill>
                  <a:srgbClr val="FFFFFF"/>
                </a:solidFill>
                <a:ea typeface="+mn-ea"/>
              </a:rPr>
              <a:t>условиях </a:t>
            </a:r>
            <a:r>
              <a:rPr lang="ru-RU" sz="5000" kern="1200" dirty="0">
                <a:solidFill>
                  <a:srgbClr val="FFFFFF"/>
                </a:solidFill>
                <a:ea typeface="+mn-ea"/>
              </a:rPr>
              <a:t>применения</a:t>
            </a:r>
            <a:r>
              <a:rPr lang="ru-RU" sz="5000" kern="1200" spc="-100" dirty="0">
                <a:solidFill>
                  <a:srgbClr val="FFFFFF"/>
                </a:solidFill>
                <a:ea typeface="+mn-ea"/>
              </a:rPr>
              <a:t> </a:t>
            </a:r>
            <a:r>
              <a:rPr lang="ru-RU" sz="5000" kern="1200" dirty="0">
                <a:solidFill>
                  <a:srgbClr val="FFFFFF"/>
                </a:solidFill>
                <a:ea typeface="+mn-ea"/>
              </a:rPr>
              <a:t>ДОТ</a:t>
            </a:r>
            <a:br>
              <a:rPr lang="ru-RU" sz="5000" kern="1200" dirty="0">
                <a:solidFill>
                  <a:srgbClr val="FFFFFF"/>
                </a:solidFill>
                <a:ea typeface="+mn-ea"/>
              </a:rPr>
            </a:br>
            <a:r>
              <a:rPr lang="ru-RU" sz="1800" kern="1200" dirty="0">
                <a:solidFill>
                  <a:srgbClr val="FFFFFF"/>
                </a:solidFill>
                <a:ea typeface="+mn-ea"/>
              </a:rPr>
              <a:t>(Приказ Финансового Университета № 0766/0 от 22 апреля 2020 г.)</a:t>
            </a:r>
            <a:br>
              <a:rPr lang="ru-RU" sz="1800" b="0" kern="1200" dirty="0">
                <a:solidFill>
                  <a:prstClr val="black"/>
                </a:solidFill>
                <a:ea typeface="+mn-ea"/>
              </a:rPr>
            </a:b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415298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8183" y="540765"/>
            <a:ext cx="8514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dirty="0">
                <a:solidFill>
                  <a:schemeClr val="bg1"/>
                </a:solidFill>
                <a:latin typeface="Book Antiqua"/>
                <a:cs typeface="Book Antiqua"/>
              </a:rPr>
              <a:t>Порядок действий в особых ситуациях</a:t>
            </a:r>
            <a:endParaRPr sz="2400" dirty="0">
              <a:solidFill>
                <a:schemeClr val="bg1"/>
              </a:solidFill>
              <a:latin typeface="Book Antiqua"/>
              <a:cs typeface="Book Antiq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3652" y="1466088"/>
            <a:ext cx="11692890" cy="2855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невозможности идентификации личности (не соблюдены требования о четкой фиксации фотографии, ФИО, даты и места рождения, органа выдавшего документ и даты его выдачи) обучающийся отстраняется от прохождения ГИА, в протокол вносится запись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явился по неуважительной причине».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невыхода на связь в течение 20 минут с начала аттестационного испытания обучающийся считается не явившимся.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возникновения технических сбоев в работе оборудования обучающийся может получить техническую помощь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Службе информационной технологической поддержки.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4413" y="1466850"/>
            <a:ext cx="11692255" cy="2854960"/>
          </a:xfrm>
          <a:custGeom>
            <a:avLst/>
            <a:gdLst/>
            <a:ahLst/>
            <a:cxnLst/>
            <a:rect l="l" t="t" r="r" b="b"/>
            <a:pathLst>
              <a:path w="11692255" h="2854960">
                <a:moveTo>
                  <a:pt x="0" y="2854452"/>
                </a:moveTo>
                <a:lnTo>
                  <a:pt x="11692128" y="2854452"/>
                </a:lnTo>
                <a:lnTo>
                  <a:pt x="11692128" y="0"/>
                </a:lnTo>
                <a:lnTo>
                  <a:pt x="0" y="0"/>
                </a:lnTo>
                <a:lnTo>
                  <a:pt x="0" y="2854452"/>
                </a:lnTo>
                <a:close/>
              </a:path>
            </a:pathLst>
          </a:custGeom>
          <a:ln w="19812">
            <a:solidFill>
              <a:srgbClr val="215D5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3001" y="1883156"/>
            <a:ext cx="1153668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50" algn="just">
              <a:spcBef>
                <a:spcPts val="105"/>
              </a:spcBef>
            </a:pPr>
            <a:endParaRPr sz="2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1281" y="4613909"/>
            <a:ext cx="11518900" cy="1908175"/>
          </a:xfrm>
          <a:custGeom>
            <a:avLst/>
            <a:gdLst/>
            <a:ahLst/>
            <a:cxnLst/>
            <a:rect l="l" t="t" r="r" b="b"/>
            <a:pathLst>
              <a:path w="11518900" h="1908175">
                <a:moveTo>
                  <a:pt x="11518392" y="0"/>
                </a:moveTo>
                <a:lnTo>
                  <a:pt x="0" y="0"/>
                </a:lnTo>
                <a:lnTo>
                  <a:pt x="0" y="1908048"/>
                </a:lnTo>
                <a:lnTo>
                  <a:pt x="11518392" y="1908048"/>
                </a:lnTo>
                <a:lnTo>
                  <a:pt x="11518392" y="0"/>
                </a:lnTo>
                <a:close/>
              </a:path>
            </a:pathLst>
          </a:custGeom>
          <a:solidFill>
            <a:srgbClr val="CEDEE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1281" y="4613909"/>
            <a:ext cx="11518900" cy="1908175"/>
          </a:xfrm>
          <a:custGeom>
            <a:avLst/>
            <a:gdLst/>
            <a:ahLst/>
            <a:cxnLst/>
            <a:rect l="l" t="t" r="r" b="b"/>
            <a:pathLst>
              <a:path w="11518900" h="1908175">
                <a:moveTo>
                  <a:pt x="0" y="1908048"/>
                </a:moveTo>
                <a:lnTo>
                  <a:pt x="11518392" y="1908048"/>
                </a:lnTo>
                <a:lnTo>
                  <a:pt x="11518392" y="0"/>
                </a:lnTo>
                <a:lnTo>
                  <a:pt x="0" y="0"/>
                </a:lnTo>
                <a:lnTo>
                  <a:pt x="0" y="1908048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1281" y="4613909"/>
            <a:ext cx="11518900" cy="64953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90170" marR="81280" algn="just">
              <a:spcBef>
                <a:spcPts val="265"/>
              </a:spcBef>
            </a:pPr>
            <a:r>
              <a:rPr lang="ru-RU" sz="2000" dirty="0">
                <a:solidFill>
                  <a:prstClr val="black"/>
                </a:solidFill>
                <a:latin typeface="Times New Roman"/>
                <a:cs typeface="Times New Roman"/>
              </a:rPr>
              <a:t>	В случае технических сбоев во время выступления обучающегося Председатель ГЭК вправе перенести защиту ВКР на другое время, о чем составляется соответствующий акт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0" name="object 10"/>
          <p:cNvSpPr/>
          <p:nvPr/>
        </p:nvSpPr>
        <p:spPr>
          <a:xfrm>
            <a:off x="5410200" y="3276600"/>
            <a:ext cx="785622" cy="9928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96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0757" y="2039492"/>
            <a:ext cx="8201025" cy="176715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065" marR="5080" algn="ctr">
              <a:lnSpc>
                <a:spcPct val="90000"/>
              </a:lnSpc>
              <a:spcBef>
                <a:spcPts val="820"/>
              </a:spcBef>
              <a:tabLst>
                <a:tab pos="3506470" algn="l"/>
              </a:tabLst>
            </a:pPr>
            <a:r>
              <a:rPr spc="-5" dirty="0"/>
              <a:t>Порядо</a:t>
            </a:r>
            <a:r>
              <a:rPr dirty="0"/>
              <a:t>к	</a:t>
            </a:r>
            <a:r>
              <a:rPr lang="ru-RU" dirty="0"/>
              <a:t>подготовки к защите ВКР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5078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" y="1219200"/>
            <a:ext cx="11925300" cy="5573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lvl="1" algn="just">
              <a:lnSpc>
                <a:spcPct val="130000"/>
              </a:lnSpc>
              <a:tabLst>
                <a:tab pos="165735" algn="l"/>
              </a:tabLst>
            </a:pPr>
            <a:r>
              <a:rPr lang="ru-RU" sz="20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sz="2000" b="1" spc="-5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sz="20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(законченная и оформленная) </a:t>
            </a:r>
            <a:r>
              <a:rPr sz="2000" b="1" spc="-5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размещается</a:t>
            </a:r>
            <a:r>
              <a:rPr sz="20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sz="2000" b="1" spc="-15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формате</a:t>
            </a:r>
            <a:r>
              <a:rPr sz="2000" b="1" spc="4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*.</a:t>
            </a:r>
            <a:r>
              <a:rPr lang="ru-RU" sz="20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docx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позднее чем </a:t>
            </a:r>
            <a:r>
              <a:rPr sz="2000" b="1" u="sng" spc="-5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2000" b="1" u="sng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календарных</a:t>
            </a:r>
            <a:r>
              <a:rPr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spc="-1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  <a:r>
              <a:rPr sz="20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20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начала ГИА </a:t>
            </a:r>
            <a:r>
              <a:rPr lang="ru-RU"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(29.05 !)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tabLst>
                <a:tab pos="165100" algn="l"/>
              </a:tabLst>
            </a:pPr>
            <a:r>
              <a:rPr lang="ru-RU" sz="20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z="2000" b="1" spc="-1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Загрузка</a:t>
            </a:r>
            <a:r>
              <a:rPr sz="20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отзыва</a:t>
            </a:r>
            <a:r>
              <a:rPr sz="20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производится </a:t>
            </a:r>
            <a:r>
              <a:rPr sz="2000" b="1" spc="-2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</a:t>
            </a:r>
            <a:r>
              <a:rPr sz="2000" b="1" spc="6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6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r>
              <a:rPr lang="ru-RU" sz="20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позднее чем </a:t>
            </a:r>
            <a:r>
              <a:rPr lang="ru-RU" sz="2000" b="1" u="sng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5 </a:t>
            </a:r>
            <a:r>
              <a:rPr lang="ru-RU"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календарных </a:t>
            </a:r>
            <a:r>
              <a:rPr lang="ru-RU" sz="2000" b="1" u="sng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  <a:r>
              <a:rPr lang="ru-RU" sz="20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</a:t>
            </a:r>
            <a:r>
              <a:rPr lang="ru-RU" sz="2000" b="1" spc="5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</a:t>
            </a:r>
            <a:r>
              <a:rPr lang="ru-RU"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(3.06 !).</a:t>
            </a:r>
          </a:p>
          <a:p>
            <a:pPr algn="just">
              <a:lnSpc>
                <a:spcPct val="130000"/>
              </a:lnSpc>
              <a:tabLst>
                <a:tab pos="165100" algn="l"/>
              </a:tabLst>
            </a:pPr>
            <a:r>
              <a:rPr lang="ru-RU" sz="20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Не позднее чем </a:t>
            </a:r>
            <a:r>
              <a:rPr lang="ru-RU" sz="2000" b="1" u="sng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календарных </a:t>
            </a:r>
            <a:r>
              <a:rPr lang="ru-RU" sz="2000" b="1" u="sng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дней </a:t>
            </a:r>
            <a:r>
              <a:rPr lang="ru-RU" sz="2000" b="1" u="sng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(2.06 !) </a:t>
            </a:r>
            <a:r>
              <a:rPr lang="ru-RU" sz="20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даты защиты обучающийся р</a:t>
            </a:r>
            <a:r>
              <a:rPr sz="2000" b="1" spc="-5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азмещает</a:t>
            </a:r>
            <a:r>
              <a:rPr lang="ru-RU" sz="20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</a:t>
            </a:r>
            <a:r>
              <a:rPr lang="ru-RU" sz="2000" b="1" spc="-5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ую</a:t>
            </a:r>
            <a:r>
              <a:rPr sz="20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версию</a:t>
            </a:r>
            <a:r>
              <a:rPr sz="20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ВКР (полностью соответствующую электронной версии проверенной руководителем) </a:t>
            </a:r>
            <a:r>
              <a:rPr sz="20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</a:t>
            </a:r>
            <a:r>
              <a:rPr sz="20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подписью </a:t>
            </a:r>
            <a:r>
              <a:rPr sz="2000" b="1" spc="-5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титул</a:t>
            </a:r>
            <a:r>
              <a:rPr lang="ru-RU" sz="2000" b="1" spc="-2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ьном</a:t>
            </a:r>
            <a:r>
              <a:rPr sz="2000" b="1" spc="-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листе </a:t>
            </a:r>
            <a:r>
              <a:rPr sz="20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b="1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формате</a:t>
            </a:r>
            <a:r>
              <a:rPr sz="2000" b="1" spc="4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*.pdf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54610" algn="just">
              <a:lnSpc>
                <a:spcPct val="130000"/>
              </a:lnSpc>
              <a:buFont typeface="Times New Roman"/>
              <a:buAutoNum type="arabicPlain" startAt="4"/>
              <a:tabLst>
                <a:tab pos="172720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 позднее чем за </a:t>
            </a:r>
            <a:r>
              <a:rPr lang="ru-RU"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календарных дней </a:t>
            </a:r>
            <a:r>
              <a:rPr lang="ru-RU"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(3.06 !)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даты защиты руководитель направляет на кафедру электронную версию ВКР </a:t>
            </a:r>
            <a:r>
              <a:rPr lang="ru-RU" sz="20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формате</a:t>
            </a:r>
            <a:r>
              <a:rPr lang="ru-RU" sz="2000" b="1" spc="4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*.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отзыв, отчет системы «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Антиплагиат.ВУЗ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 визой руководителя ВКР, ранее размещенные в установленные сроки на ИОП.</a:t>
            </a:r>
          </a:p>
          <a:p>
            <a:pPr marR="54610" algn="just">
              <a:lnSpc>
                <a:spcPct val="130000"/>
              </a:lnSpc>
              <a:buFont typeface="Times New Roman"/>
              <a:buAutoNum type="arabicPlain" startAt="4"/>
              <a:tabLst>
                <a:tab pos="172720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 позднее чем за </a:t>
            </a:r>
            <a:r>
              <a:rPr lang="ru-RU"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календарных дня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даты защиты кафедра передает Председателю, членам, секретарю ГЭК электронную версию ВКР </a:t>
            </a:r>
            <a:r>
              <a:rPr lang="ru-RU" sz="20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формате</a:t>
            </a:r>
            <a:r>
              <a:rPr lang="ru-RU" sz="2000" b="1" spc="4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*.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отзыв, отчет системы «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Антиплагиат.ВУЗ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 визой руководителя ВКР, с визой заведующего кафедрой о соответствии ВКР предъявляемым требованиям.</a:t>
            </a:r>
            <a:endParaRPr sz="1600" b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609600"/>
            <a:ext cx="872601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Порядок </a:t>
            </a:r>
            <a:r>
              <a:rPr sz="2400" spc="-5" dirty="0"/>
              <a:t>размещения </a:t>
            </a:r>
            <a:r>
              <a:rPr sz="2400" dirty="0"/>
              <a:t>и </a:t>
            </a:r>
            <a:r>
              <a:rPr sz="2400" dirty="0" err="1"/>
              <a:t>допуска</a:t>
            </a:r>
            <a:r>
              <a:rPr sz="2400" dirty="0"/>
              <a:t> </a:t>
            </a:r>
            <a:r>
              <a:rPr lang="ru-RU" sz="2400" dirty="0"/>
              <a:t>В</a:t>
            </a:r>
            <a:r>
              <a:rPr sz="2400" dirty="0"/>
              <a:t>КР (на</a:t>
            </a:r>
            <a:r>
              <a:rPr sz="2400" spc="-60" dirty="0"/>
              <a:t> </a:t>
            </a:r>
            <a:r>
              <a:rPr sz="2400" dirty="0"/>
              <a:t>ИОП)</a:t>
            </a:r>
          </a:p>
        </p:txBody>
      </p:sp>
    </p:spTree>
    <p:extLst>
      <p:ext uri="{BB962C8B-B14F-4D97-AF65-F5344CB8AC3E}">
        <p14:creationId xmlns:p14="http://schemas.microsoft.com/office/powerpoint/2010/main" val="1710416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8183" y="540765"/>
            <a:ext cx="8514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dirty="0">
                <a:solidFill>
                  <a:schemeClr val="bg1"/>
                </a:solidFill>
                <a:latin typeface="Book Antiqua"/>
                <a:cs typeface="Book Antiqua"/>
              </a:rPr>
              <a:t>Порядок действий в особых ситуациях</a:t>
            </a:r>
            <a:endParaRPr sz="2400" dirty="0">
              <a:solidFill>
                <a:schemeClr val="bg1"/>
              </a:solidFill>
              <a:latin typeface="Book Antiqua"/>
              <a:cs typeface="Book Antiq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3652" y="1466088"/>
            <a:ext cx="11692890" cy="4553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в ИОП в установленные сроки электронной версии ВКР заведующий кафедрой по представлению руководителя ВКР направляет декану факультета (руководителя Института) служебную записку о необходимости подготовки проекта приказа об отчислении обучающегося из Финансового университета.</a:t>
            </a:r>
          </a:p>
          <a:p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отрицательного отзыва руководителя ВКР (рецензии по магистерской диссертации) не является препятствием к представлению ВКР на защиту.</a:t>
            </a:r>
            <a:endParaRPr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4413" y="1466850"/>
            <a:ext cx="11692255" cy="4629150"/>
          </a:xfrm>
          <a:custGeom>
            <a:avLst/>
            <a:gdLst/>
            <a:ahLst/>
            <a:cxnLst/>
            <a:rect l="l" t="t" r="r" b="b"/>
            <a:pathLst>
              <a:path w="11692255" h="2854960">
                <a:moveTo>
                  <a:pt x="0" y="2854452"/>
                </a:moveTo>
                <a:lnTo>
                  <a:pt x="11692128" y="2854452"/>
                </a:lnTo>
                <a:lnTo>
                  <a:pt x="11692128" y="0"/>
                </a:lnTo>
                <a:lnTo>
                  <a:pt x="0" y="0"/>
                </a:lnTo>
                <a:lnTo>
                  <a:pt x="0" y="2854452"/>
                </a:lnTo>
                <a:close/>
              </a:path>
            </a:pathLst>
          </a:custGeom>
          <a:ln w="19812">
            <a:solidFill>
              <a:srgbClr val="215D5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3001" y="1883156"/>
            <a:ext cx="1153668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50" algn="just">
              <a:spcBef>
                <a:spcPts val="105"/>
              </a:spcBef>
            </a:pPr>
            <a:endParaRPr sz="2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24475" y="4800600"/>
            <a:ext cx="785622" cy="9928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895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0757" y="2039492"/>
            <a:ext cx="8201025" cy="176715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065" marR="5080" algn="ctr">
              <a:lnSpc>
                <a:spcPct val="90000"/>
              </a:lnSpc>
              <a:spcBef>
                <a:spcPts val="820"/>
              </a:spcBef>
              <a:tabLst>
                <a:tab pos="3506470" algn="l"/>
              </a:tabLst>
            </a:pPr>
            <a:r>
              <a:rPr spc="-5" dirty="0"/>
              <a:t>Порядо</a:t>
            </a:r>
            <a:r>
              <a:rPr dirty="0"/>
              <a:t>к	</a:t>
            </a:r>
            <a:r>
              <a:rPr lang="ru-RU" dirty="0"/>
              <a:t> защиты ВКР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904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51347" y="2814815"/>
            <a:ext cx="713994" cy="874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962" y="3758336"/>
            <a:ext cx="728822" cy="1223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8617" y="3657600"/>
            <a:ext cx="11134725" cy="1324610"/>
          </a:xfrm>
          <a:custGeom>
            <a:avLst/>
            <a:gdLst/>
            <a:ahLst/>
            <a:cxnLst/>
            <a:rect l="l" t="t" r="r" b="b"/>
            <a:pathLst>
              <a:path w="11134725" h="1324610">
                <a:moveTo>
                  <a:pt x="0" y="1324356"/>
                </a:moveTo>
                <a:lnTo>
                  <a:pt x="11134344" y="1324356"/>
                </a:lnTo>
                <a:lnTo>
                  <a:pt x="11134344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596" y="1232156"/>
            <a:ext cx="12101441" cy="16139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596" y="1232662"/>
            <a:ext cx="11895007" cy="1613915"/>
          </a:xfrm>
          <a:custGeom>
            <a:avLst/>
            <a:gdLst/>
            <a:ahLst/>
            <a:cxnLst/>
            <a:rect l="l" t="t" r="r" b="b"/>
            <a:pathLst>
              <a:path w="11687810" h="1612900">
                <a:moveTo>
                  <a:pt x="0" y="1612391"/>
                </a:moveTo>
                <a:lnTo>
                  <a:pt x="11687556" y="1612391"/>
                </a:lnTo>
                <a:lnTo>
                  <a:pt x="11687556" y="0"/>
                </a:lnTo>
                <a:lnTo>
                  <a:pt x="0" y="0"/>
                </a:lnTo>
                <a:lnTo>
                  <a:pt x="0" y="1612391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0683" y="1232156"/>
            <a:ext cx="12010633" cy="2989921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-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Обучающийся выступает с докладом и презентацией 7-10 минут </a:t>
            </a:r>
            <a:br>
              <a:rPr lang="ru-RU" sz="20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</a:br>
            <a:r>
              <a:rPr lang="en-US" sz="20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- </a:t>
            </a:r>
            <a:r>
              <a:rPr lang="ru-RU" sz="2000" i="1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Члены ГЭК задают вопросы:</a:t>
            </a:r>
            <a:br>
              <a:rPr lang="ru-RU" sz="20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</a:br>
            <a:r>
              <a:rPr lang="ru-RU" sz="20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 - по ВКР и докладу обучающегося. При ответах на вопросы по ВКР имеет право пользоваться работой</a:t>
            </a:r>
            <a:br>
              <a:rPr lang="ru-RU" sz="20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</a:br>
            <a:r>
              <a:rPr lang="ru-RU" sz="20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 - из перечня вопросов программы государственного экзамена</a:t>
            </a:r>
            <a:br>
              <a:rPr lang="ru-RU" sz="20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</a:br>
            <a:r>
              <a:rPr lang="en-US" sz="20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-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- Отвечающий дает лаконичный ответ (2-3 мин.) без дополнительной подготовки</a:t>
            </a:r>
            <a:br>
              <a:rPr lang="ru-RU" sz="16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</a:br>
            <a:br>
              <a:rPr lang="ru-RU" sz="16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</a:br>
            <a:br>
              <a:rPr lang="ru-RU" sz="1600" b="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</a:br>
            <a:b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endParaRPr sz="28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5938" y="5066538"/>
            <a:ext cx="11688571" cy="16070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время защиты на одного обучающегося не должно превышать 30 минут</a:t>
            </a:r>
            <a:endParaRPr lang="ru-RU" sz="2800" kern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6793" y="5066538"/>
            <a:ext cx="11687810" cy="1606550"/>
          </a:xfrm>
          <a:custGeom>
            <a:avLst/>
            <a:gdLst/>
            <a:ahLst/>
            <a:cxnLst/>
            <a:rect l="l" t="t" r="r" b="b"/>
            <a:pathLst>
              <a:path w="11687810" h="1606550">
                <a:moveTo>
                  <a:pt x="0" y="1606296"/>
                </a:moveTo>
                <a:lnTo>
                  <a:pt x="11687556" y="1606296"/>
                </a:lnTo>
                <a:lnTo>
                  <a:pt x="11687556" y="0"/>
                </a:lnTo>
                <a:lnTo>
                  <a:pt x="0" y="0"/>
                </a:lnTo>
                <a:lnTo>
                  <a:pt x="0" y="1606296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777" y="533400"/>
            <a:ext cx="90406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защиты ВКР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8"/>
          <p:cNvSpPr txBox="1">
            <a:spLocks/>
          </p:cNvSpPr>
          <p:nvPr/>
        </p:nvSpPr>
        <p:spPr>
          <a:xfrm>
            <a:off x="835633" y="3657601"/>
            <a:ext cx="10975367" cy="1327928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Book Antiqua"/>
                <a:ea typeface="+mj-ea"/>
                <a:cs typeface="Book Antiqua"/>
              </a:defRPr>
            </a:lvl1pPr>
          </a:lstStyle>
          <a:p>
            <a:pPr algn="just"/>
            <a:r>
              <a:rPr lang="en-US" sz="2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руководителя ВКР (должен присутствовать!) (либо зачитывается отзыв руководителя) не более 5 минут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обучающегося с ответами на замечания, отраженные в отзыве и заключительным словом</a:t>
            </a:r>
            <a:endParaRPr lang="ru-RU" sz="2800" kern="0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8315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51347" y="2814815"/>
            <a:ext cx="713994" cy="874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433" y="3657600"/>
            <a:ext cx="728822" cy="1223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8617" y="3657600"/>
            <a:ext cx="11134725" cy="1324610"/>
          </a:xfrm>
          <a:custGeom>
            <a:avLst/>
            <a:gdLst/>
            <a:ahLst/>
            <a:cxnLst/>
            <a:rect l="l" t="t" r="r" b="b"/>
            <a:pathLst>
              <a:path w="11134725" h="1324610">
                <a:moveTo>
                  <a:pt x="0" y="1324356"/>
                </a:moveTo>
                <a:lnTo>
                  <a:pt x="11134344" y="1324356"/>
                </a:lnTo>
                <a:lnTo>
                  <a:pt x="11134344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612" y="1084076"/>
            <a:ext cx="11981988" cy="16455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2400" y="1084077"/>
            <a:ext cx="11887199" cy="1762500"/>
          </a:xfrm>
          <a:custGeom>
            <a:avLst/>
            <a:gdLst/>
            <a:ahLst/>
            <a:cxnLst/>
            <a:rect l="l" t="t" r="r" b="b"/>
            <a:pathLst>
              <a:path w="11687810" h="1612900">
                <a:moveTo>
                  <a:pt x="0" y="1612391"/>
                </a:moveTo>
                <a:lnTo>
                  <a:pt x="11687556" y="1612391"/>
                </a:lnTo>
                <a:lnTo>
                  <a:pt x="11687556" y="0"/>
                </a:lnTo>
                <a:lnTo>
                  <a:pt x="0" y="0"/>
                </a:lnTo>
                <a:lnTo>
                  <a:pt x="0" y="1612391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51028" y="1057019"/>
            <a:ext cx="11688571" cy="175881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-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 По окончании защиты всех обучающихся включенных в календарный график члены комиссии оценивают итоги защиты ВКР (обучающийся и руководитель ВКР в видеоконференцсвязи не участвуют).</a:t>
            </a:r>
            <a:br>
              <a:rPr lang="ru-RU" sz="1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</a:br>
            <a:r>
              <a:rPr lang="ru-RU" sz="1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- Выставляется оценка с учетом мнения каждого члена комиссии.</a:t>
            </a:r>
            <a:br>
              <a:rPr lang="ru-RU" sz="1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</a:br>
            <a:r>
              <a:rPr lang="ru-RU" sz="1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- Формируется протокол заседания (обучающиеся и руководители ВКР возвращаются в режим видеоконференции).</a:t>
            </a:r>
            <a:br>
              <a:rPr lang="ru-RU" sz="1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</a:br>
            <a:r>
              <a:rPr lang="ru-RU" sz="1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- Оценка доводится до сведения обучающегося и вносится в протокол заседания.</a:t>
            </a:r>
            <a:endParaRPr sz="18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5777" y="5069856"/>
            <a:ext cx="11688571" cy="16029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Аппеляция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подается обучающимся со своего адреса корпоративной электронной почты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@.edu.fa.ru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имя председателя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аппеляционной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комиссии не позднее следующего 	календарного дня после объявления результатов защиты.</a:t>
            </a:r>
            <a:endParaRPr lang="ru-RU" sz="2000" kern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6793" y="5066538"/>
            <a:ext cx="11687810" cy="1606550"/>
          </a:xfrm>
          <a:custGeom>
            <a:avLst/>
            <a:gdLst/>
            <a:ahLst/>
            <a:cxnLst/>
            <a:rect l="l" t="t" r="r" b="b"/>
            <a:pathLst>
              <a:path w="11687810" h="1606550">
                <a:moveTo>
                  <a:pt x="0" y="1606296"/>
                </a:moveTo>
                <a:lnTo>
                  <a:pt x="11687556" y="1606296"/>
                </a:lnTo>
                <a:lnTo>
                  <a:pt x="11687556" y="0"/>
                </a:lnTo>
                <a:lnTo>
                  <a:pt x="0" y="0"/>
                </a:lnTo>
                <a:lnTo>
                  <a:pt x="0" y="1606296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777" y="533400"/>
            <a:ext cx="90406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защиты ВКР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8"/>
          <p:cNvSpPr txBox="1">
            <a:spLocks/>
          </p:cNvSpPr>
          <p:nvPr/>
        </p:nvSpPr>
        <p:spPr>
          <a:xfrm>
            <a:off x="804671" y="3553038"/>
            <a:ext cx="11068876" cy="1327928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Book Antiqua"/>
                <a:ea typeface="+mj-ea"/>
                <a:cs typeface="Book Antiqua"/>
              </a:defRPr>
            </a:lvl1pPr>
          </a:lstStyle>
          <a:p>
            <a:pPr marL="285750" indent="-285750">
              <a:buFontTx/>
              <a:buChar char="-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несогласия с результатами защиты обучающийся имеет право на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аппеляцию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Аппеляция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результатам защиты ВКР подается только на нарушение установленной процедуры проведения данного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аппеляционного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испытания.</a:t>
            </a:r>
            <a:br>
              <a:rPr lang="ru-RU" sz="2000" kern="0" dirty="0">
                <a:solidFill>
                  <a:prstClr val="white"/>
                </a:solidFill>
                <a:latin typeface="Times New Roman"/>
                <a:cs typeface="Times New Roman"/>
              </a:rPr>
            </a:br>
            <a:endParaRPr lang="ru-RU" sz="2000" kern="0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2979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51347" y="2814815"/>
            <a:ext cx="713994" cy="874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433" y="3657600"/>
            <a:ext cx="728822" cy="1223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8617" y="3657600"/>
            <a:ext cx="11134725" cy="1324610"/>
          </a:xfrm>
          <a:custGeom>
            <a:avLst/>
            <a:gdLst/>
            <a:ahLst/>
            <a:cxnLst/>
            <a:rect l="l" t="t" r="r" b="b"/>
            <a:pathLst>
              <a:path w="11134725" h="1324610">
                <a:moveTo>
                  <a:pt x="0" y="1324356"/>
                </a:moveTo>
                <a:lnTo>
                  <a:pt x="11134344" y="1324356"/>
                </a:lnTo>
                <a:lnTo>
                  <a:pt x="11134344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6031" y="1232916"/>
            <a:ext cx="11688318" cy="16131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6793" y="1233677"/>
            <a:ext cx="11687810" cy="1612900"/>
          </a:xfrm>
          <a:custGeom>
            <a:avLst/>
            <a:gdLst/>
            <a:ahLst/>
            <a:cxnLst/>
            <a:rect l="l" t="t" r="r" b="b"/>
            <a:pathLst>
              <a:path w="11687810" h="1612900">
                <a:moveTo>
                  <a:pt x="0" y="1612391"/>
                </a:moveTo>
                <a:lnTo>
                  <a:pt x="11687556" y="1612391"/>
                </a:lnTo>
                <a:lnTo>
                  <a:pt x="11687556" y="0"/>
                </a:lnTo>
                <a:lnTo>
                  <a:pt x="0" y="0"/>
                </a:lnTo>
                <a:lnTo>
                  <a:pt x="0" y="1612391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2642" y="1278534"/>
            <a:ext cx="11555095" cy="2189702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-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 Секретарь ГЭК направляет в </a:t>
            </a:r>
            <a:r>
              <a:rPr lang="ru-RU" sz="1600" dirty="0" err="1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аппеляционную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 комиссию по электронной почте копию протокола заседания ГЭК, заключение председателя ГЭК о соблюдении процедурных вопросов, сканы (фото) иных документов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,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подготовленных членами ГЭК в процессе аттестационного испытания, ВКР обучающегося с отзывом руководителя (дополняется рецензией для магистерской диссертации), полученная от департамента/кафедры.</a:t>
            </a:r>
            <a:br>
              <a:rPr lang="ru-RU" sz="16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</a:br>
            <a:br>
              <a:rPr lang="ru-RU" sz="1600" b="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</a:br>
            <a:b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endParaRPr sz="28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5777" y="5069856"/>
            <a:ext cx="11688571" cy="16029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kern="0" dirty="0">
                <a:solidFill>
                  <a:prstClr val="black"/>
                </a:solidFill>
                <a:latin typeface="Times New Roman"/>
                <a:cs typeface="Times New Roman"/>
              </a:rPr>
              <a:t>Заседание </a:t>
            </a:r>
            <a:r>
              <a:rPr lang="ru-RU" b="1" kern="0" dirty="0" err="1">
                <a:solidFill>
                  <a:prstClr val="black"/>
                </a:solidFill>
                <a:latin typeface="Times New Roman"/>
                <a:cs typeface="Times New Roman"/>
              </a:rPr>
              <a:t>аппеляционной</a:t>
            </a:r>
            <a:r>
              <a:rPr lang="ru-RU" b="1" kern="0" dirty="0">
                <a:solidFill>
                  <a:prstClr val="black"/>
                </a:solidFill>
                <a:latin typeface="Times New Roman"/>
                <a:cs typeface="Times New Roman"/>
              </a:rPr>
              <a:t> комиссии проводится без участия обучающегося в случае отсутствия его подключения в течение 10 минут после начала видеоконференции.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kern="0" dirty="0">
                <a:solidFill>
                  <a:prstClr val="black"/>
                </a:solidFill>
                <a:latin typeface="Times New Roman"/>
                <a:cs typeface="Times New Roman"/>
              </a:rPr>
              <a:t>Решение </a:t>
            </a:r>
            <a:r>
              <a:rPr lang="ru-RU" b="1" kern="0" dirty="0" err="1">
                <a:solidFill>
                  <a:prstClr val="black"/>
                </a:solidFill>
                <a:latin typeface="Times New Roman"/>
                <a:cs typeface="Times New Roman"/>
              </a:rPr>
              <a:t>аппеляционной</a:t>
            </a:r>
            <a:r>
              <a:rPr lang="ru-RU" b="1" kern="0" dirty="0">
                <a:solidFill>
                  <a:prstClr val="black"/>
                </a:solidFill>
                <a:latin typeface="Times New Roman"/>
                <a:cs typeface="Times New Roman"/>
              </a:rPr>
              <a:t> комиссии оформляется протоколом и доводится до сведения обучающегося либо лично (в формате видеоконференции), либо письмом по электронной почте.</a:t>
            </a:r>
          </a:p>
        </p:txBody>
      </p:sp>
      <p:sp>
        <p:nvSpPr>
          <p:cNvPr id="10" name="object 10"/>
          <p:cNvSpPr/>
          <p:nvPr/>
        </p:nvSpPr>
        <p:spPr>
          <a:xfrm>
            <a:off x="256793" y="5066538"/>
            <a:ext cx="11687810" cy="1606550"/>
          </a:xfrm>
          <a:custGeom>
            <a:avLst/>
            <a:gdLst/>
            <a:ahLst/>
            <a:cxnLst/>
            <a:rect l="l" t="t" r="r" b="b"/>
            <a:pathLst>
              <a:path w="11687810" h="1606550">
                <a:moveTo>
                  <a:pt x="0" y="1606296"/>
                </a:moveTo>
                <a:lnTo>
                  <a:pt x="11687556" y="1606296"/>
                </a:lnTo>
                <a:lnTo>
                  <a:pt x="11687556" y="0"/>
                </a:lnTo>
                <a:lnTo>
                  <a:pt x="0" y="0"/>
                </a:lnTo>
                <a:lnTo>
                  <a:pt x="0" y="1606296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777" y="533400"/>
            <a:ext cx="90406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рассмотрения </a:t>
            </a:r>
            <a:r>
              <a:rPr lang="ru-RU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аппеляционного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заявления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8"/>
          <p:cNvSpPr txBox="1">
            <a:spLocks/>
          </p:cNvSpPr>
          <p:nvPr/>
        </p:nvSpPr>
        <p:spPr>
          <a:xfrm>
            <a:off x="835633" y="3657601"/>
            <a:ext cx="11068876" cy="1204817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Book Antiqua"/>
                <a:ea typeface="+mj-ea"/>
                <a:cs typeface="Book Antiqua"/>
              </a:defRPr>
            </a:lvl1pPr>
          </a:lstStyle>
          <a:p>
            <a:pPr marL="285750" indent="-285750">
              <a:buFontTx/>
              <a:buChar char="-"/>
            </a:pPr>
            <a:r>
              <a:rPr lang="ru-RU" sz="1800" kern="0" dirty="0">
                <a:solidFill>
                  <a:schemeClr val="tx1"/>
                </a:solidFill>
                <a:latin typeface="Times New Roman"/>
                <a:cs typeface="Times New Roman"/>
              </a:rPr>
              <a:t>Заседание </a:t>
            </a:r>
            <a:r>
              <a:rPr lang="ru-RU" sz="1800" kern="0" dirty="0" err="1">
                <a:solidFill>
                  <a:schemeClr val="tx1"/>
                </a:solidFill>
                <a:latin typeface="Times New Roman"/>
                <a:cs typeface="Times New Roman"/>
              </a:rPr>
              <a:t>аппеляционной</a:t>
            </a:r>
            <a:r>
              <a:rPr lang="ru-RU" sz="1800" kern="0" dirty="0">
                <a:solidFill>
                  <a:schemeClr val="tx1"/>
                </a:solidFill>
                <a:latin typeface="Times New Roman"/>
                <a:cs typeface="Times New Roman"/>
              </a:rPr>
              <a:t> комиссии проводится в режиме видеоконференции.</a:t>
            </a:r>
          </a:p>
          <a:p>
            <a:pPr marL="285750" indent="-285750">
              <a:buFontTx/>
              <a:buChar char="-"/>
            </a:pPr>
            <a:r>
              <a:rPr lang="ru-RU" sz="1800" kern="0" dirty="0" err="1">
                <a:solidFill>
                  <a:schemeClr val="tx1"/>
                </a:solidFill>
                <a:latin typeface="Times New Roman"/>
                <a:cs typeface="Times New Roman"/>
              </a:rPr>
              <a:t>Аппеляция</a:t>
            </a:r>
            <a:r>
              <a:rPr lang="ru-RU" sz="1800" kern="0" dirty="0">
                <a:solidFill>
                  <a:schemeClr val="tx1"/>
                </a:solidFill>
                <a:latin typeface="Times New Roman"/>
                <a:cs typeface="Times New Roman"/>
              </a:rPr>
              <a:t> рассматривается на заседании с участием руководителя ВКР и обучающегося, организованном не позднее 4 календарных дней со дня подачи аттестации (участникам направляется письмо с указанием даты, времени заседания и ссылки на видеоконференцию).</a:t>
            </a:r>
          </a:p>
        </p:txBody>
      </p:sp>
    </p:spTree>
    <p:extLst>
      <p:ext uri="{BB962C8B-B14F-4D97-AF65-F5344CB8AC3E}">
        <p14:creationId xmlns:p14="http://schemas.microsoft.com/office/powerpoint/2010/main" val="2598043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561763"/>
            <a:ext cx="11811000" cy="4573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lvl="1" algn="just">
              <a:lnSpc>
                <a:spcPct val="150000"/>
              </a:lnSpc>
              <a:tabLst>
                <a:tab pos="165735" algn="l"/>
              </a:tabLst>
            </a:pPr>
            <a:r>
              <a:rPr lang="ru-RU"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Финансовый университет обеспечивает выполнение требований относительно</a:t>
            </a:r>
            <a:r>
              <a:rPr lang="en-US"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</a:p>
          <a:p>
            <a:pPr marL="285750" lvl="1" indent="-285750" algn="just">
              <a:lnSpc>
                <a:spcPct val="150000"/>
              </a:lnSpc>
              <a:buFontTx/>
              <a:buChar char="-"/>
              <a:tabLst>
                <a:tab pos="165735" algn="l"/>
              </a:tabLst>
            </a:pPr>
            <a:r>
              <a:rPr lang="ru-RU"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Использования индивидуальной звукоусиливающей аппаратуры.</a:t>
            </a:r>
          </a:p>
          <a:p>
            <a:pPr marL="285750" lvl="1" indent="-285750" algn="just">
              <a:lnSpc>
                <a:spcPct val="150000"/>
              </a:lnSpc>
              <a:buFontTx/>
              <a:buChar char="-"/>
              <a:tabLst>
                <a:tab pos="165735" algn="l"/>
              </a:tabLst>
            </a:pPr>
            <a:r>
              <a:rPr lang="ru-RU"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Увеличения времени проведения защиты ВКР, но не более чем на 30 минут (для глухих и слабослышащих с тяжелыми нарушениями речи).</a:t>
            </a:r>
          </a:p>
          <a:p>
            <a:pPr marL="285750" lvl="1" indent="-285750" algn="just">
              <a:lnSpc>
                <a:spcPct val="150000"/>
              </a:lnSpc>
              <a:buFontTx/>
              <a:buChar char="-"/>
              <a:tabLst>
                <a:tab pos="165735" algn="l"/>
              </a:tabLst>
            </a:pPr>
            <a:r>
              <a:rPr lang="ru-RU"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Присутствия в помещении ассистента (ассистентов), оказывающего обучающимся инвалидам необходимую техническую помощь (занять рабочее место, прочитать и оформить задание, общаться с председателем и членами ГЭК). При этом ассистент не имеет права помогать в содержательной части ответов на вопросы, подсказывать. Заявление о необходимости присутствия ассистента подается на имя декана факультета (директора Института) не позднее чем за 7 календарных дней до даты проведения аттестационного испытания (заявление подается в электронной форме).</a:t>
            </a:r>
            <a:endParaRPr sz="2000" b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5582" y="588645"/>
            <a:ext cx="872601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П</a:t>
            </a:r>
            <a:r>
              <a:rPr lang="ru-RU" sz="1800" dirty="0" err="1"/>
              <a:t>роведение</a:t>
            </a:r>
            <a:r>
              <a:rPr lang="ru-RU" sz="1800" dirty="0"/>
              <a:t> ГИА для обучающихся с ограниченными возможностями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961293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34143" y="187452"/>
            <a:ext cx="2657855" cy="13535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29216" y="382524"/>
            <a:ext cx="2212848" cy="783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19188" y="1653501"/>
            <a:ext cx="4972811" cy="52044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14259" y="1848611"/>
            <a:ext cx="4777739" cy="50093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69391"/>
            <a:ext cx="9617964" cy="6812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84631"/>
            <a:ext cx="9569450" cy="579120"/>
          </a:xfrm>
          <a:custGeom>
            <a:avLst/>
            <a:gdLst/>
            <a:ahLst/>
            <a:cxnLst/>
            <a:rect l="l" t="t" r="r" b="b"/>
            <a:pathLst>
              <a:path w="9569450" h="579119">
                <a:moveTo>
                  <a:pt x="9279636" y="0"/>
                </a:moveTo>
                <a:lnTo>
                  <a:pt x="0" y="0"/>
                </a:lnTo>
                <a:lnTo>
                  <a:pt x="0" y="579119"/>
                </a:lnTo>
                <a:lnTo>
                  <a:pt x="9279636" y="579119"/>
                </a:lnTo>
                <a:lnTo>
                  <a:pt x="9569196" y="289559"/>
                </a:lnTo>
                <a:lnTo>
                  <a:pt x="9279636" y="0"/>
                </a:lnTo>
                <a:close/>
              </a:path>
            </a:pathLst>
          </a:custGeom>
          <a:solidFill>
            <a:srgbClr val="2464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05352" y="3544011"/>
            <a:ext cx="57823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5160" indent="-633095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"/>
              <a:tabLst>
                <a:tab pos="645795" algn="l"/>
              </a:tabLst>
            </a:pPr>
            <a:r>
              <a:rPr sz="4800" dirty="0">
                <a:solidFill>
                  <a:srgbClr val="585858"/>
                </a:solidFill>
                <a:latin typeface="Book Antiqua"/>
                <a:cs typeface="Book Antiqua"/>
              </a:rPr>
              <a:t>Для</a:t>
            </a:r>
            <a:r>
              <a:rPr sz="4800" spc="-70" dirty="0">
                <a:solidFill>
                  <a:srgbClr val="585858"/>
                </a:solidFill>
                <a:latin typeface="Book Antiqua"/>
                <a:cs typeface="Book Antiqua"/>
              </a:rPr>
              <a:t> </a:t>
            </a:r>
            <a:r>
              <a:rPr sz="4800" spc="-5" dirty="0">
                <a:solidFill>
                  <a:srgbClr val="585858"/>
                </a:solidFill>
                <a:latin typeface="Book Antiqua"/>
                <a:cs typeface="Book Antiqua"/>
              </a:rPr>
              <a:t>информации</a:t>
            </a:r>
            <a:endParaRPr sz="4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11048999" cy="4183133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R="1003935" lvl="0" indent="0" algn="ctr" defTabSz="914400" rtl="0" eaLnBrk="1" fontAlgn="auto" latinLnBrk="0" hangingPunct="1">
              <a:lnSpc>
                <a:spcPts val="5400"/>
              </a:lnSpc>
              <a:spcAft>
                <a:spcPts val="0"/>
              </a:spcAft>
              <a:tabLst/>
              <a:defRPr/>
            </a:pPr>
            <a:r>
              <a:rPr lang="ru-RU" sz="2800" dirty="0"/>
              <a:t>В соответствии с Регламентом ГИА проводится в формате видеоконференции.</a:t>
            </a:r>
            <a:br>
              <a:rPr lang="ru-RU" sz="2800" dirty="0"/>
            </a:br>
            <a:r>
              <a:rPr lang="ru-RU" sz="2800" i="1" dirty="0"/>
              <a:t>Ключевые моменты</a:t>
            </a:r>
            <a:r>
              <a:rPr lang="en-US" sz="2800" i="1" dirty="0"/>
              <a:t>: </a:t>
            </a:r>
            <a:br>
              <a:rPr lang="en-US" sz="2800" i="1" dirty="0"/>
            </a:br>
            <a:r>
              <a:rPr lang="ru-RU" sz="2800" dirty="0"/>
              <a:t>Доступ к системе проведения видеоконференций происходит посредством сети Интернет, </a:t>
            </a:r>
            <a:r>
              <a:rPr lang="ru-RU" sz="2800" dirty="0">
                <a:solidFill>
                  <a:prstClr val="white"/>
                </a:solidFill>
              </a:rPr>
              <a:t>с использованием площадок </a:t>
            </a:r>
            <a:r>
              <a:rPr lang="en-US" sz="2800" dirty="0" err="1">
                <a:solidFill>
                  <a:prstClr val="white"/>
                </a:solidFill>
              </a:rPr>
              <a:t>Scype</a:t>
            </a:r>
            <a:r>
              <a:rPr lang="en-US" sz="2800" dirty="0">
                <a:solidFill>
                  <a:prstClr val="white"/>
                </a:solidFill>
              </a:rPr>
              <a:t> for Business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045580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0887" y="529844"/>
            <a:ext cx="2688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Для</a:t>
            </a:r>
            <a:r>
              <a:rPr sz="2400" spc="-75" dirty="0"/>
              <a:t> </a:t>
            </a:r>
            <a:r>
              <a:rPr sz="2400" spc="-5" dirty="0"/>
              <a:t>информации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00887" y="1248536"/>
            <a:ext cx="111893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55904" algn="l"/>
                <a:tab pos="1510665" algn="l"/>
                <a:tab pos="3301365" algn="l"/>
                <a:tab pos="3889375" algn="l"/>
                <a:tab pos="5330190" algn="l"/>
                <a:tab pos="7386320" algn="l"/>
                <a:tab pos="7802245" algn="l"/>
                <a:tab pos="9268460" algn="l"/>
                <a:tab pos="11031855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228600" y="1524000"/>
            <a:ext cx="11040745" cy="5196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90000"/>
              </a:lnSpc>
              <a:spcBef>
                <a:spcPts val="2090"/>
              </a:spcBef>
              <a:buClr>
                <a:srgbClr val="C00000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lang="ru-RU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Регламент проведения в Финансовом университете государственной итоговой аттестации (утвержден приказом Ректора Финансового Университета 0766/0 </a:t>
            </a:r>
            <a:br>
              <a:rPr lang="ru-RU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 22 апреля 2020 г.)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заменяет и не изменяет Порядок проведения государственной итоговой аттестации по программам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магистратуры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утвержденный Приказом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Финуниверситета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14.10.2016 №1988/о.</a:t>
            </a:r>
          </a:p>
          <a:p>
            <a:pPr marL="241300" marR="5080" indent="-228600" algn="just">
              <a:lnSpc>
                <a:spcPct val="90000"/>
              </a:lnSpc>
              <a:spcBef>
                <a:spcPts val="2090"/>
              </a:spcBef>
              <a:buClr>
                <a:srgbClr val="C00000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разработан в соответствии с НМА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350" algn="just">
              <a:lnSpc>
                <a:spcPts val="2590"/>
              </a:lnSpc>
              <a:spcBef>
                <a:spcPts val="1035"/>
              </a:spcBef>
              <a:buClr>
                <a:srgbClr val="C00000"/>
              </a:buClr>
              <a:buSzPct val="95833"/>
              <a:tabLst>
                <a:tab pos="255904" algn="l"/>
              </a:tabLst>
            </a:pPr>
            <a:r>
              <a:rPr lang="ru-RU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Приказом </a:t>
            </a:r>
            <a:r>
              <a:rPr lang="ru-RU" spc="-2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Финуниверситета</a:t>
            </a:r>
            <a:r>
              <a:rPr lang="ru-RU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21.04.2020 0765/о «Об организации государственной итоговой аттестации в Финансовом университете в 2019/2020 учебном году в условиях предупреждения распространения </a:t>
            </a:r>
            <a:r>
              <a:rPr lang="ru-RU" spc="-2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на территории Российской Федерации»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2700" marR="5080" algn="just">
              <a:lnSpc>
                <a:spcPct val="90000"/>
              </a:lnSpc>
              <a:spcBef>
                <a:spcPts val="969"/>
              </a:spcBef>
              <a:buClr>
                <a:srgbClr val="C00000"/>
              </a:buClr>
              <a:buSzPct val="95833"/>
              <a:tabLst>
                <a:tab pos="255904" algn="l"/>
              </a:tabLst>
            </a:pPr>
            <a:r>
              <a:rPr lang="ru-RU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Порядком применения организациями, осуществляющую образовательную деятельность, электронного обучения, дистанционных образовательных технологий при реализации образовательных программ, утвержденным Приказом </a:t>
            </a:r>
            <a:r>
              <a:rPr lang="ru-RU" spc="-2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23.08.2017 № 816.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752600"/>
            <a:ext cx="10896599" cy="518751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R="1003935" lvl="0" indent="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tabLst/>
              <a:defRPr/>
            </a:pPr>
            <a:r>
              <a:rPr lang="ru-RU" sz="1800" dirty="0"/>
              <a:t>	</a:t>
            </a:r>
            <a:r>
              <a:rPr lang="ru-RU" sz="2400" dirty="0"/>
              <a:t>Применяемое оборудование должно обеспечивать</a:t>
            </a:r>
            <a:r>
              <a:rPr lang="en-US" sz="2400" dirty="0"/>
              <a:t>:</a:t>
            </a:r>
            <a:br>
              <a:rPr lang="en-US" sz="1800" dirty="0"/>
            </a:br>
            <a:r>
              <a:rPr lang="en-US" sz="1800" dirty="0"/>
              <a:t>- </a:t>
            </a:r>
            <a:r>
              <a:rPr lang="ru-RU" sz="1800" dirty="0"/>
              <a:t>возможность идентификации личности</a:t>
            </a:r>
            <a:r>
              <a:rPr lang="ru-RU" sz="1800" dirty="0">
                <a:solidFill>
                  <a:prstClr val="white"/>
                </a:solidFill>
              </a:rPr>
              <a:t> обучающегося</a:t>
            </a:r>
            <a:r>
              <a:rPr lang="en-US" sz="1800" dirty="0"/>
              <a:t>;</a:t>
            </a:r>
            <a:br>
              <a:rPr lang="en-US" sz="1800" dirty="0"/>
            </a:br>
            <a:r>
              <a:rPr lang="en-US" sz="1800" dirty="0"/>
              <a:t>-</a:t>
            </a:r>
            <a:r>
              <a:rPr lang="ru-RU" sz="1800" dirty="0"/>
              <a:t> обзор обучающегося и используемых им материалов</a:t>
            </a:r>
            <a:r>
              <a:rPr lang="en-US" sz="1800" dirty="0"/>
              <a:t>;</a:t>
            </a:r>
            <a:br>
              <a:rPr lang="ru-RU" sz="1800" dirty="0"/>
            </a:br>
            <a:r>
              <a:rPr lang="ru-RU" sz="1800" dirty="0"/>
              <a:t>- качественную непрерывную видео- и </a:t>
            </a:r>
            <a:r>
              <a:rPr lang="ru-RU" sz="1800" dirty="0" err="1"/>
              <a:t>аудиотрансляцию</a:t>
            </a:r>
            <a:r>
              <a:rPr lang="ru-RU" sz="1800" dirty="0"/>
              <a:t> выступления обучающегося</a:t>
            </a:r>
            <a:r>
              <a:rPr lang="en-US" sz="1800" dirty="0"/>
              <a:t>, </a:t>
            </a:r>
            <a:r>
              <a:rPr lang="ru-RU" sz="1800" dirty="0"/>
              <a:t>а также вопросов и комментариев членов ГЭК</a:t>
            </a:r>
            <a:r>
              <a:rPr lang="en-US" sz="1800" dirty="0"/>
              <a:t> ;</a:t>
            </a:r>
            <a:br>
              <a:rPr lang="ru-RU" sz="1800" dirty="0"/>
            </a:br>
            <a:r>
              <a:rPr lang="ru-RU" sz="1800" dirty="0"/>
              <a:t>- возможность демонстрации обучающимся презентационных материалов и рабочего стола компьютера</a:t>
            </a:r>
            <a:r>
              <a:rPr lang="en-US" sz="1800" dirty="0"/>
              <a:t>;</a:t>
            </a:r>
            <a:br>
              <a:rPr lang="en-US" sz="1800" dirty="0"/>
            </a:br>
            <a:r>
              <a:rPr lang="en-US" sz="1800" dirty="0"/>
              <a:t>- </a:t>
            </a:r>
            <a:r>
              <a:rPr lang="ru-RU" sz="1800" dirty="0"/>
              <a:t>возможность для членов комиссии задавать вопросы, а у отвечающего – отвечать на них</a:t>
            </a:r>
            <a:r>
              <a:rPr lang="en-US" sz="1800" dirty="0"/>
              <a:t>;</a:t>
            </a:r>
            <a:br>
              <a:rPr lang="en-US" sz="1800" dirty="0"/>
            </a:br>
            <a:r>
              <a:rPr lang="en-US" sz="1800" dirty="0"/>
              <a:t>- </a:t>
            </a:r>
            <a:r>
              <a:rPr lang="ru-RU" sz="1800" dirty="0"/>
              <a:t>возможность оперативного устранения технических сбоев. 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-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196373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74564" y="5693664"/>
            <a:ext cx="785622" cy="994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74028" y="3401567"/>
            <a:ext cx="0" cy="451484"/>
          </a:xfrm>
          <a:custGeom>
            <a:avLst/>
            <a:gdLst/>
            <a:ahLst/>
            <a:cxnLst/>
            <a:rect l="l" t="t" r="r" b="b"/>
            <a:pathLst>
              <a:path h="451485">
                <a:moveTo>
                  <a:pt x="0" y="0"/>
                </a:moveTo>
                <a:lnTo>
                  <a:pt x="0" y="451104"/>
                </a:lnTo>
              </a:path>
            </a:pathLst>
          </a:custGeom>
          <a:ln w="53847">
            <a:solidFill>
              <a:srgbClr val="1747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73575" y="3396996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46990">
            <a:solidFill>
              <a:srgbClr val="1747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34278" y="2773679"/>
            <a:ext cx="0" cy="678180"/>
          </a:xfrm>
          <a:custGeom>
            <a:avLst/>
            <a:gdLst/>
            <a:ahLst/>
            <a:cxnLst/>
            <a:rect l="l" t="t" r="r" b="b"/>
            <a:pathLst>
              <a:path h="678179">
                <a:moveTo>
                  <a:pt x="0" y="0"/>
                </a:moveTo>
                <a:lnTo>
                  <a:pt x="0" y="678180"/>
                </a:lnTo>
              </a:path>
            </a:pathLst>
          </a:custGeom>
          <a:ln w="46989">
            <a:solidFill>
              <a:srgbClr val="1747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44357" y="1549019"/>
            <a:ext cx="230504" cy="280035"/>
          </a:xfrm>
          <a:custGeom>
            <a:avLst/>
            <a:gdLst/>
            <a:ahLst/>
            <a:cxnLst/>
            <a:rect l="l" t="t" r="r" b="b"/>
            <a:pathLst>
              <a:path w="230504" h="280035">
                <a:moveTo>
                  <a:pt x="17907" y="0"/>
                </a:moveTo>
                <a:lnTo>
                  <a:pt x="0" y="14223"/>
                </a:lnTo>
                <a:lnTo>
                  <a:pt x="203200" y="269113"/>
                </a:lnTo>
                <a:lnTo>
                  <a:pt x="194310" y="276225"/>
                </a:lnTo>
                <a:lnTo>
                  <a:pt x="226441" y="279907"/>
                </a:lnTo>
                <a:lnTo>
                  <a:pt x="229997" y="247776"/>
                </a:lnTo>
                <a:lnTo>
                  <a:pt x="221107" y="254888"/>
                </a:lnTo>
                <a:lnTo>
                  <a:pt x="17907" y="0"/>
                </a:lnTo>
                <a:close/>
              </a:path>
            </a:pathLst>
          </a:custGeom>
          <a:solidFill>
            <a:srgbClr val="2464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44357" y="1549019"/>
            <a:ext cx="230504" cy="280035"/>
          </a:xfrm>
          <a:custGeom>
            <a:avLst/>
            <a:gdLst/>
            <a:ahLst/>
            <a:cxnLst/>
            <a:rect l="l" t="t" r="r" b="b"/>
            <a:pathLst>
              <a:path w="230504" h="280035">
                <a:moveTo>
                  <a:pt x="0" y="14223"/>
                </a:moveTo>
                <a:lnTo>
                  <a:pt x="203200" y="269113"/>
                </a:lnTo>
                <a:lnTo>
                  <a:pt x="194310" y="276225"/>
                </a:lnTo>
                <a:lnTo>
                  <a:pt x="226441" y="279907"/>
                </a:lnTo>
                <a:lnTo>
                  <a:pt x="229997" y="247776"/>
                </a:lnTo>
                <a:lnTo>
                  <a:pt x="221107" y="254888"/>
                </a:lnTo>
                <a:lnTo>
                  <a:pt x="17907" y="0"/>
                </a:lnTo>
                <a:lnTo>
                  <a:pt x="0" y="14223"/>
                </a:lnTo>
                <a:close/>
              </a:path>
            </a:pathLst>
          </a:custGeom>
          <a:ln w="42500">
            <a:solidFill>
              <a:srgbClr val="1747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65647" y="1295400"/>
            <a:ext cx="55244" cy="676910"/>
          </a:xfrm>
          <a:custGeom>
            <a:avLst/>
            <a:gdLst/>
            <a:ahLst/>
            <a:cxnLst/>
            <a:rect l="l" t="t" r="r" b="b"/>
            <a:pathLst>
              <a:path w="55245" h="676910">
                <a:moveTo>
                  <a:pt x="41148" y="0"/>
                </a:moveTo>
                <a:lnTo>
                  <a:pt x="13715" y="0"/>
                </a:lnTo>
                <a:lnTo>
                  <a:pt x="13715" y="649224"/>
                </a:lnTo>
                <a:lnTo>
                  <a:pt x="0" y="649224"/>
                </a:lnTo>
                <a:lnTo>
                  <a:pt x="27431" y="676655"/>
                </a:lnTo>
                <a:lnTo>
                  <a:pt x="54863" y="649224"/>
                </a:lnTo>
                <a:lnTo>
                  <a:pt x="41148" y="649224"/>
                </a:lnTo>
                <a:lnTo>
                  <a:pt x="41148" y="0"/>
                </a:lnTo>
                <a:close/>
              </a:path>
            </a:pathLst>
          </a:custGeom>
          <a:solidFill>
            <a:srgbClr val="2464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5647" y="1295400"/>
            <a:ext cx="55244" cy="676910"/>
          </a:xfrm>
          <a:custGeom>
            <a:avLst/>
            <a:gdLst/>
            <a:ahLst/>
            <a:cxnLst/>
            <a:rect l="l" t="t" r="r" b="b"/>
            <a:pathLst>
              <a:path w="55245" h="676910">
                <a:moveTo>
                  <a:pt x="41148" y="0"/>
                </a:moveTo>
                <a:lnTo>
                  <a:pt x="41148" y="649224"/>
                </a:lnTo>
                <a:lnTo>
                  <a:pt x="54863" y="649224"/>
                </a:lnTo>
                <a:lnTo>
                  <a:pt x="27431" y="676655"/>
                </a:lnTo>
                <a:lnTo>
                  <a:pt x="0" y="649224"/>
                </a:lnTo>
                <a:lnTo>
                  <a:pt x="13715" y="649224"/>
                </a:lnTo>
                <a:lnTo>
                  <a:pt x="13715" y="0"/>
                </a:lnTo>
                <a:lnTo>
                  <a:pt x="41148" y="0"/>
                </a:lnTo>
                <a:close/>
              </a:path>
            </a:pathLst>
          </a:custGeom>
          <a:ln w="42671">
            <a:solidFill>
              <a:srgbClr val="1747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57348" y="1214627"/>
            <a:ext cx="1001394" cy="736600"/>
          </a:xfrm>
          <a:custGeom>
            <a:avLst/>
            <a:gdLst/>
            <a:ahLst/>
            <a:cxnLst/>
            <a:rect l="l" t="t" r="r" b="b"/>
            <a:pathLst>
              <a:path w="1001395" h="736600">
                <a:moveTo>
                  <a:pt x="987805" y="0"/>
                </a:moveTo>
                <a:lnTo>
                  <a:pt x="11810" y="708533"/>
                </a:lnTo>
                <a:lnTo>
                  <a:pt x="5079" y="699262"/>
                </a:lnTo>
                <a:lnTo>
                  <a:pt x="0" y="731266"/>
                </a:lnTo>
                <a:lnTo>
                  <a:pt x="31876" y="736346"/>
                </a:lnTo>
                <a:lnTo>
                  <a:pt x="25272" y="727075"/>
                </a:lnTo>
                <a:lnTo>
                  <a:pt x="1001267" y="18542"/>
                </a:lnTo>
                <a:lnTo>
                  <a:pt x="987805" y="0"/>
                </a:lnTo>
                <a:close/>
              </a:path>
            </a:pathLst>
          </a:custGeom>
          <a:solidFill>
            <a:srgbClr val="2464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57348" y="1214627"/>
            <a:ext cx="1001394" cy="736600"/>
          </a:xfrm>
          <a:custGeom>
            <a:avLst/>
            <a:gdLst/>
            <a:ahLst/>
            <a:cxnLst/>
            <a:rect l="l" t="t" r="r" b="b"/>
            <a:pathLst>
              <a:path w="1001395" h="736600">
                <a:moveTo>
                  <a:pt x="987805" y="0"/>
                </a:moveTo>
                <a:lnTo>
                  <a:pt x="11810" y="708533"/>
                </a:lnTo>
                <a:lnTo>
                  <a:pt x="5079" y="699262"/>
                </a:lnTo>
                <a:lnTo>
                  <a:pt x="0" y="731266"/>
                </a:lnTo>
                <a:lnTo>
                  <a:pt x="31876" y="736346"/>
                </a:lnTo>
                <a:lnTo>
                  <a:pt x="25272" y="727075"/>
                </a:lnTo>
                <a:lnTo>
                  <a:pt x="1001267" y="18542"/>
                </a:lnTo>
                <a:lnTo>
                  <a:pt x="987805" y="0"/>
                </a:lnTo>
                <a:close/>
              </a:path>
            </a:pathLst>
          </a:custGeom>
          <a:ln w="42500">
            <a:solidFill>
              <a:srgbClr val="1747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73451" y="1054595"/>
            <a:ext cx="6022086" cy="998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661028" y="1125423"/>
            <a:ext cx="399224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600" dirty="0">
                <a:solidFill>
                  <a:schemeClr val="tx1"/>
                </a:solidFill>
                <a:latin typeface="Times New Roman"/>
                <a:cs typeface="Times New Roman"/>
              </a:rPr>
              <a:t>Оборудование</a:t>
            </a:r>
            <a:endParaRPr sz="2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39" y="564896"/>
            <a:ext cx="7851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chemeClr val="bg1"/>
                </a:solidFill>
                <a:latin typeface="Book Antiqua"/>
                <a:cs typeface="Book Antiqua"/>
              </a:rPr>
              <a:t>Применяемое оборудование должно включать</a:t>
            </a:r>
            <a:r>
              <a:rPr lang="en-US" sz="2400" dirty="0">
                <a:latin typeface="Book Antiqua"/>
                <a:cs typeface="Book Antiqua"/>
              </a:rPr>
              <a:t>:</a:t>
            </a:r>
            <a:endParaRPr sz="2400" dirty="0">
              <a:latin typeface="Book Antiqua"/>
              <a:cs typeface="Book Antiqu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5195" y="2034539"/>
            <a:ext cx="2836545" cy="453009"/>
          </a:xfrm>
          <a:prstGeom prst="rect">
            <a:avLst/>
          </a:prstGeom>
          <a:solidFill>
            <a:srgbClr val="81B8AC"/>
          </a:solidFill>
          <a:ln w="42672">
            <a:solidFill>
              <a:srgbClr val="17474A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544195" marR="127635" indent="-407034" algn="ctr">
              <a:lnSpc>
                <a:spcPct val="91400"/>
              </a:lnSpc>
              <a:spcBef>
                <a:spcPts val="475"/>
              </a:spcBef>
            </a:pPr>
            <a:r>
              <a:rPr lang="ru-RU" sz="2800" b="1" dirty="0">
                <a:latin typeface="Times New Roman"/>
                <a:cs typeface="Times New Roman"/>
              </a:rPr>
              <a:t>Камера</a:t>
            </a:r>
            <a:endParaRPr sz="2800" b="1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05200" y="2057400"/>
            <a:ext cx="3886200" cy="716280"/>
          </a:xfrm>
          <a:custGeom>
            <a:avLst/>
            <a:gdLst/>
            <a:ahLst/>
            <a:cxnLst/>
            <a:rect l="l" t="t" r="r" b="b"/>
            <a:pathLst>
              <a:path w="2679700" h="716280">
                <a:moveTo>
                  <a:pt x="2679191" y="0"/>
                </a:moveTo>
                <a:lnTo>
                  <a:pt x="0" y="0"/>
                </a:lnTo>
                <a:lnTo>
                  <a:pt x="0" y="716279"/>
                </a:lnTo>
                <a:lnTo>
                  <a:pt x="2679191" y="716279"/>
                </a:lnTo>
                <a:lnTo>
                  <a:pt x="2679191" y="0"/>
                </a:lnTo>
                <a:close/>
              </a:path>
            </a:pathLst>
          </a:custGeom>
          <a:solidFill>
            <a:srgbClr val="81B8AC"/>
          </a:solidFill>
        </p:spPr>
        <p:txBody>
          <a:bodyPr wrap="square" lIns="0" tIns="0" rIns="0" bIns="0" rtlCol="0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Персональный компьютер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(ноутбук)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05200" y="2040638"/>
            <a:ext cx="3886200" cy="716280"/>
          </a:xfrm>
          <a:custGeom>
            <a:avLst/>
            <a:gdLst/>
            <a:ahLst/>
            <a:cxnLst/>
            <a:rect l="l" t="t" r="r" b="b"/>
            <a:pathLst>
              <a:path w="2679700" h="716280">
                <a:moveTo>
                  <a:pt x="0" y="716279"/>
                </a:moveTo>
                <a:lnTo>
                  <a:pt x="2679191" y="716279"/>
                </a:lnTo>
                <a:lnTo>
                  <a:pt x="2679191" y="0"/>
                </a:lnTo>
                <a:lnTo>
                  <a:pt x="0" y="0"/>
                </a:lnTo>
                <a:lnTo>
                  <a:pt x="0" y="716279"/>
                </a:lnTo>
                <a:close/>
              </a:path>
            </a:pathLst>
          </a:custGeom>
          <a:ln w="42672">
            <a:solidFill>
              <a:srgbClr val="1747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610911" y="2073217"/>
            <a:ext cx="4243070" cy="384721"/>
          </a:xfrm>
          <a:prstGeom prst="rect">
            <a:avLst/>
          </a:prstGeom>
          <a:solidFill>
            <a:srgbClr val="81B8AC"/>
          </a:solidFill>
          <a:ln w="42671">
            <a:solidFill>
              <a:srgbClr val="17474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74115">
              <a:lnSpc>
                <a:spcPts val="2995"/>
              </a:lnSpc>
            </a:pPr>
            <a:r>
              <a:rPr lang="ru-RU" sz="2800" b="1" dirty="0">
                <a:latin typeface="Times New Roman"/>
                <a:cs typeface="Times New Roman"/>
              </a:rPr>
              <a:t>Микрофон</a:t>
            </a:r>
            <a:endParaRPr sz="2800" b="1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3088" y="3854196"/>
            <a:ext cx="4945380" cy="2635250"/>
          </a:xfrm>
          <a:custGeom>
            <a:avLst/>
            <a:gdLst/>
            <a:ahLst/>
            <a:cxnLst/>
            <a:rect l="l" t="t" r="r" b="b"/>
            <a:pathLst>
              <a:path w="4945380" h="2635250">
                <a:moveTo>
                  <a:pt x="4945380" y="0"/>
                </a:moveTo>
                <a:lnTo>
                  <a:pt x="0" y="0"/>
                </a:lnTo>
                <a:lnTo>
                  <a:pt x="0" y="2634996"/>
                </a:lnTo>
                <a:lnTo>
                  <a:pt x="4945380" y="2634996"/>
                </a:lnTo>
                <a:lnTo>
                  <a:pt x="4945380" y="0"/>
                </a:lnTo>
                <a:close/>
              </a:path>
            </a:pathLst>
          </a:custGeom>
          <a:solidFill>
            <a:srgbClr val="ABD1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3088" y="3854196"/>
            <a:ext cx="4945380" cy="2635250"/>
          </a:xfrm>
          <a:custGeom>
            <a:avLst/>
            <a:gdLst/>
            <a:ahLst/>
            <a:cxnLst/>
            <a:rect l="l" t="t" r="r" b="b"/>
            <a:pathLst>
              <a:path w="4945380" h="2635250">
                <a:moveTo>
                  <a:pt x="0" y="2634996"/>
                </a:moveTo>
                <a:lnTo>
                  <a:pt x="4945380" y="2634996"/>
                </a:lnTo>
                <a:lnTo>
                  <a:pt x="4945380" y="0"/>
                </a:lnTo>
                <a:lnTo>
                  <a:pt x="0" y="0"/>
                </a:lnTo>
                <a:lnTo>
                  <a:pt x="0" y="2634996"/>
                </a:lnTo>
                <a:close/>
              </a:path>
            </a:pathLst>
          </a:custGeom>
          <a:ln w="42672">
            <a:solidFill>
              <a:srgbClr val="1747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16153" y="3851275"/>
            <a:ext cx="4757420" cy="106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70"/>
              </a:lnSpc>
              <a:spcBef>
                <a:spcPts val="1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 должна быть установлена программа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Scype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Bussiness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867400" y="3852671"/>
            <a:ext cx="5596255" cy="1546860"/>
          </a:xfrm>
          <a:custGeom>
            <a:avLst/>
            <a:gdLst/>
            <a:ahLst/>
            <a:cxnLst/>
            <a:rect l="l" t="t" r="r" b="b"/>
            <a:pathLst>
              <a:path w="5596255" h="1546860">
                <a:moveTo>
                  <a:pt x="5596128" y="0"/>
                </a:moveTo>
                <a:lnTo>
                  <a:pt x="0" y="0"/>
                </a:lnTo>
                <a:lnTo>
                  <a:pt x="0" y="1546859"/>
                </a:lnTo>
                <a:lnTo>
                  <a:pt x="5596128" y="1546859"/>
                </a:lnTo>
                <a:lnTo>
                  <a:pt x="5596128" y="0"/>
                </a:lnTo>
                <a:close/>
              </a:path>
            </a:pathLst>
          </a:custGeom>
          <a:solidFill>
            <a:srgbClr val="ABD1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67400" y="3852671"/>
            <a:ext cx="5596255" cy="1546860"/>
          </a:xfrm>
          <a:custGeom>
            <a:avLst/>
            <a:gdLst/>
            <a:ahLst/>
            <a:cxnLst/>
            <a:rect l="l" t="t" r="r" b="b"/>
            <a:pathLst>
              <a:path w="5596255" h="1546860">
                <a:moveTo>
                  <a:pt x="0" y="1546859"/>
                </a:moveTo>
                <a:lnTo>
                  <a:pt x="5596128" y="1546859"/>
                </a:lnTo>
                <a:lnTo>
                  <a:pt x="5596128" y="0"/>
                </a:lnTo>
                <a:lnTo>
                  <a:pt x="0" y="0"/>
                </a:lnTo>
                <a:lnTo>
                  <a:pt x="0" y="1546859"/>
                </a:lnTo>
                <a:close/>
              </a:path>
            </a:pathLst>
          </a:custGeom>
          <a:ln w="42672">
            <a:solidFill>
              <a:srgbClr val="1747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115558" y="3853433"/>
            <a:ext cx="5100955" cy="701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770"/>
              </a:lnSpc>
              <a:spcBef>
                <a:spcPts val="100"/>
              </a:spcBef>
            </a:pPr>
            <a:r>
              <a:rPr lang="ru-RU" sz="2000" b="1" dirty="0">
                <a:latin typeface="Times New Roman"/>
                <a:cs typeface="Times New Roman"/>
              </a:rPr>
              <a:t>Персональный компьютер (ноутбук) должен быть подключен к сети Интернет</a:t>
            </a:r>
            <a:endParaRPr sz="2000" b="1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443984" y="3435096"/>
            <a:ext cx="2129790" cy="0"/>
          </a:xfrm>
          <a:custGeom>
            <a:avLst/>
            <a:gdLst/>
            <a:ahLst/>
            <a:cxnLst/>
            <a:rect l="l" t="t" r="r" b="b"/>
            <a:pathLst>
              <a:path w="2129790">
                <a:moveTo>
                  <a:pt x="0" y="0"/>
                </a:moveTo>
                <a:lnTo>
                  <a:pt x="2129282" y="0"/>
                </a:lnTo>
              </a:path>
            </a:pathLst>
          </a:custGeom>
          <a:ln w="42672">
            <a:solidFill>
              <a:srgbClr val="1747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63411" y="5516879"/>
            <a:ext cx="5453380" cy="1132840"/>
          </a:xfrm>
          <a:custGeom>
            <a:avLst/>
            <a:gdLst/>
            <a:ahLst/>
            <a:cxnLst/>
            <a:rect l="l" t="t" r="r" b="b"/>
            <a:pathLst>
              <a:path w="5453380" h="1132840">
                <a:moveTo>
                  <a:pt x="5264149" y="0"/>
                </a:moveTo>
                <a:lnTo>
                  <a:pt x="188722" y="0"/>
                </a:lnTo>
                <a:lnTo>
                  <a:pt x="138538" y="6741"/>
                </a:lnTo>
                <a:lnTo>
                  <a:pt x="93453" y="25765"/>
                </a:lnTo>
                <a:lnTo>
                  <a:pt x="55260" y="55275"/>
                </a:lnTo>
                <a:lnTo>
                  <a:pt x="25757" y="93470"/>
                </a:lnTo>
                <a:lnTo>
                  <a:pt x="6738" y="138552"/>
                </a:lnTo>
                <a:lnTo>
                  <a:pt x="0" y="188722"/>
                </a:lnTo>
                <a:lnTo>
                  <a:pt x="0" y="943597"/>
                </a:lnTo>
                <a:lnTo>
                  <a:pt x="6738" y="993772"/>
                </a:lnTo>
                <a:lnTo>
                  <a:pt x="25757" y="1038858"/>
                </a:lnTo>
                <a:lnTo>
                  <a:pt x="55260" y="1077055"/>
                </a:lnTo>
                <a:lnTo>
                  <a:pt x="93453" y="1106565"/>
                </a:lnTo>
                <a:lnTo>
                  <a:pt x="138538" y="1125590"/>
                </a:lnTo>
                <a:lnTo>
                  <a:pt x="188722" y="1132332"/>
                </a:lnTo>
                <a:lnTo>
                  <a:pt x="5264149" y="1132332"/>
                </a:lnTo>
                <a:lnTo>
                  <a:pt x="5314333" y="1125590"/>
                </a:lnTo>
                <a:lnTo>
                  <a:pt x="5359418" y="1106565"/>
                </a:lnTo>
                <a:lnTo>
                  <a:pt x="5397611" y="1077055"/>
                </a:lnTo>
                <a:lnTo>
                  <a:pt x="5427114" y="1038858"/>
                </a:lnTo>
                <a:lnTo>
                  <a:pt x="5446133" y="993772"/>
                </a:lnTo>
                <a:lnTo>
                  <a:pt x="5452871" y="943597"/>
                </a:lnTo>
                <a:lnTo>
                  <a:pt x="5452871" y="188722"/>
                </a:lnTo>
                <a:lnTo>
                  <a:pt x="5446133" y="138552"/>
                </a:lnTo>
                <a:lnTo>
                  <a:pt x="5427114" y="93470"/>
                </a:lnTo>
                <a:lnTo>
                  <a:pt x="5397611" y="55275"/>
                </a:lnTo>
                <a:lnTo>
                  <a:pt x="5359418" y="25765"/>
                </a:lnTo>
                <a:lnTo>
                  <a:pt x="5314333" y="6741"/>
                </a:lnTo>
                <a:lnTo>
                  <a:pt x="5264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63411" y="5516879"/>
            <a:ext cx="5453380" cy="1132840"/>
          </a:xfrm>
          <a:custGeom>
            <a:avLst/>
            <a:gdLst/>
            <a:ahLst/>
            <a:cxnLst/>
            <a:rect l="l" t="t" r="r" b="b"/>
            <a:pathLst>
              <a:path w="5453380" h="1132840">
                <a:moveTo>
                  <a:pt x="0" y="188722"/>
                </a:moveTo>
                <a:lnTo>
                  <a:pt x="6738" y="138552"/>
                </a:lnTo>
                <a:lnTo>
                  <a:pt x="25757" y="93470"/>
                </a:lnTo>
                <a:lnTo>
                  <a:pt x="55260" y="55275"/>
                </a:lnTo>
                <a:lnTo>
                  <a:pt x="93453" y="25765"/>
                </a:lnTo>
                <a:lnTo>
                  <a:pt x="138538" y="6741"/>
                </a:lnTo>
                <a:lnTo>
                  <a:pt x="188722" y="0"/>
                </a:lnTo>
                <a:lnTo>
                  <a:pt x="5264149" y="0"/>
                </a:lnTo>
                <a:lnTo>
                  <a:pt x="5314333" y="6741"/>
                </a:lnTo>
                <a:lnTo>
                  <a:pt x="5359418" y="25765"/>
                </a:lnTo>
                <a:lnTo>
                  <a:pt x="5397611" y="55275"/>
                </a:lnTo>
                <a:lnTo>
                  <a:pt x="5427114" y="93470"/>
                </a:lnTo>
                <a:lnTo>
                  <a:pt x="5446133" y="138552"/>
                </a:lnTo>
                <a:lnTo>
                  <a:pt x="5452871" y="188722"/>
                </a:lnTo>
                <a:lnTo>
                  <a:pt x="5452871" y="943597"/>
                </a:lnTo>
                <a:lnTo>
                  <a:pt x="5446133" y="993772"/>
                </a:lnTo>
                <a:lnTo>
                  <a:pt x="5427114" y="1038858"/>
                </a:lnTo>
                <a:lnTo>
                  <a:pt x="5397611" y="1077055"/>
                </a:lnTo>
                <a:lnTo>
                  <a:pt x="5359418" y="1106565"/>
                </a:lnTo>
                <a:lnTo>
                  <a:pt x="5314333" y="1125590"/>
                </a:lnTo>
                <a:lnTo>
                  <a:pt x="5264149" y="1132332"/>
                </a:lnTo>
                <a:lnTo>
                  <a:pt x="188722" y="1132332"/>
                </a:lnTo>
                <a:lnTo>
                  <a:pt x="138538" y="1125590"/>
                </a:lnTo>
                <a:lnTo>
                  <a:pt x="93453" y="1106565"/>
                </a:lnTo>
                <a:lnTo>
                  <a:pt x="55260" y="1077055"/>
                </a:lnTo>
                <a:lnTo>
                  <a:pt x="25757" y="1038858"/>
                </a:lnTo>
                <a:lnTo>
                  <a:pt x="6738" y="993772"/>
                </a:lnTo>
                <a:lnTo>
                  <a:pt x="0" y="943597"/>
                </a:lnTo>
                <a:lnTo>
                  <a:pt x="0" y="188722"/>
                </a:lnTo>
                <a:close/>
              </a:path>
            </a:pathLst>
          </a:custGeom>
          <a:ln w="42672">
            <a:solidFill>
              <a:srgbClr val="1747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098540" y="5484367"/>
            <a:ext cx="50063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Скорость доступа к сети Интернет не менее 2Мбит/с</a:t>
            </a:r>
            <a:endParaRPr sz="1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8113" y="1619134"/>
            <a:ext cx="785622" cy="992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78630" y="1158621"/>
            <a:ext cx="417195" cy="647065"/>
          </a:xfrm>
          <a:custGeom>
            <a:avLst/>
            <a:gdLst/>
            <a:ahLst/>
            <a:cxnLst/>
            <a:rect l="l" t="t" r="r" b="b"/>
            <a:pathLst>
              <a:path w="417195" h="647064">
                <a:moveTo>
                  <a:pt x="393954" y="0"/>
                </a:moveTo>
                <a:lnTo>
                  <a:pt x="11557" y="616330"/>
                </a:lnTo>
                <a:lnTo>
                  <a:pt x="0" y="609218"/>
                </a:lnTo>
                <a:lnTo>
                  <a:pt x="8763" y="646556"/>
                </a:lnTo>
                <a:lnTo>
                  <a:pt x="46228" y="637793"/>
                </a:lnTo>
                <a:lnTo>
                  <a:pt x="34671" y="630681"/>
                </a:lnTo>
                <a:lnTo>
                  <a:pt x="417068" y="14224"/>
                </a:lnTo>
                <a:lnTo>
                  <a:pt x="393954" y="0"/>
                </a:lnTo>
                <a:close/>
              </a:path>
            </a:pathLst>
          </a:custGeom>
          <a:solidFill>
            <a:srgbClr val="2464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78630" y="1158621"/>
            <a:ext cx="417195" cy="647065"/>
          </a:xfrm>
          <a:custGeom>
            <a:avLst/>
            <a:gdLst/>
            <a:ahLst/>
            <a:cxnLst/>
            <a:rect l="l" t="t" r="r" b="b"/>
            <a:pathLst>
              <a:path w="417195" h="647064">
                <a:moveTo>
                  <a:pt x="393954" y="0"/>
                </a:moveTo>
                <a:lnTo>
                  <a:pt x="11557" y="616330"/>
                </a:lnTo>
                <a:lnTo>
                  <a:pt x="0" y="609218"/>
                </a:lnTo>
                <a:lnTo>
                  <a:pt x="8763" y="646556"/>
                </a:lnTo>
                <a:lnTo>
                  <a:pt x="46228" y="637793"/>
                </a:lnTo>
                <a:lnTo>
                  <a:pt x="34671" y="630681"/>
                </a:lnTo>
                <a:lnTo>
                  <a:pt x="417068" y="14224"/>
                </a:lnTo>
                <a:lnTo>
                  <a:pt x="393954" y="0"/>
                </a:lnTo>
                <a:close/>
              </a:path>
            </a:pathLst>
          </a:custGeom>
          <a:ln w="42500">
            <a:solidFill>
              <a:srgbClr val="1747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23735" y="2229295"/>
            <a:ext cx="5134864" cy="3474022"/>
          </a:xfrm>
          <a:custGeom>
            <a:avLst/>
            <a:gdLst/>
            <a:ahLst/>
            <a:cxnLst/>
            <a:rect l="l" t="t" r="r" b="b"/>
            <a:pathLst>
              <a:path w="2647315" h="3409315">
                <a:moveTo>
                  <a:pt x="2647187" y="0"/>
                </a:moveTo>
                <a:lnTo>
                  <a:pt x="0" y="0"/>
                </a:lnTo>
                <a:lnTo>
                  <a:pt x="0" y="3409188"/>
                </a:lnTo>
                <a:lnTo>
                  <a:pt x="2647187" y="3409188"/>
                </a:lnTo>
                <a:lnTo>
                  <a:pt x="2647187" y="0"/>
                </a:lnTo>
                <a:close/>
              </a:path>
            </a:pathLst>
          </a:custGeom>
          <a:solidFill>
            <a:srgbClr val="ABD1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23736" y="2187701"/>
            <a:ext cx="5134864" cy="3499422"/>
          </a:xfrm>
          <a:custGeom>
            <a:avLst/>
            <a:gdLst/>
            <a:ahLst/>
            <a:cxnLst/>
            <a:rect l="l" t="t" r="r" b="b"/>
            <a:pathLst>
              <a:path w="2647315" h="3409315">
                <a:moveTo>
                  <a:pt x="0" y="3409188"/>
                </a:moveTo>
                <a:lnTo>
                  <a:pt x="2647187" y="3409188"/>
                </a:lnTo>
                <a:lnTo>
                  <a:pt x="2647187" y="0"/>
                </a:lnTo>
                <a:lnTo>
                  <a:pt x="0" y="0"/>
                </a:lnTo>
                <a:lnTo>
                  <a:pt x="0" y="3409188"/>
                </a:lnTo>
                <a:close/>
              </a:path>
            </a:pathLst>
          </a:custGeom>
          <a:ln w="42672">
            <a:solidFill>
              <a:srgbClr val="1747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23734" y="2512615"/>
            <a:ext cx="5134865" cy="1834926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215900" algn="ctr">
              <a:lnSpc>
                <a:spcPct val="150000"/>
              </a:lnSpc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обеспечения технической готовности оборудования и каналов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находящихся на территории Финансового университета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246744" y="1509267"/>
            <a:ext cx="680720" cy="311150"/>
          </a:xfrm>
          <a:custGeom>
            <a:avLst/>
            <a:gdLst/>
            <a:ahLst/>
            <a:cxnLst/>
            <a:rect l="l" t="t" r="r" b="b"/>
            <a:pathLst>
              <a:path w="680720" h="311150">
                <a:moveTo>
                  <a:pt x="9016" y="0"/>
                </a:moveTo>
                <a:lnTo>
                  <a:pt x="0" y="20955"/>
                </a:lnTo>
                <a:lnTo>
                  <a:pt x="654811" y="300609"/>
                </a:lnTo>
                <a:lnTo>
                  <a:pt x="650366" y="311150"/>
                </a:lnTo>
                <a:lnTo>
                  <a:pt x="680338" y="299085"/>
                </a:lnTo>
                <a:lnTo>
                  <a:pt x="668274" y="268986"/>
                </a:lnTo>
                <a:lnTo>
                  <a:pt x="663828" y="279527"/>
                </a:lnTo>
                <a:lnTo>
                  <a:pt x="9016" y="0"/>
                </a:lnTo>
                <a:close/>
              </a:path>
            </a:pathLst>
          </a:custGeom>
          <a:solidFill>
            <a:srgbClr val="2464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46744" y="1509267"/>
            <a:ext cx="680720" cy="311150"/>
          </a:xfrm>
          <a:custGeom>
            <a:avLst/>
            <a:gdLst/>
            <a:ahLst/>
            <a:cxnLst/>
            <a:rect l="l" t="t" r="r" b="b"/>
            <a:pathLst>
              <a:path w="680720" h="311150">
                <a:moveTo>
                  <a:pt x="0" y="20955"/>
                </a:moveTo>
                <a:lnTo>
                  <a:pt x="654811" y="300609"/>
                </a:lnTo>
                <a:lnTo>
                  <a:pt x="650366" y="311150"/>
                </a:lnTo>
                <a:lnTo>
                  <a:pt x="680338" y="299085"/>
                </a:lnTo>
                <a:lnTo>
                  <a:pt x="668274" y="268986"/>
                </a:lnTo>
                <a:lnTo>
                  <a:pt x="663828" y="279527"/>
                </a:lnTo>
                <a:lnTo>
                  <a:pt x="9016" y="0"/>
                </a:lnTo>
                <a:lnTo>
                  <a:pt x="0" y="20955"/>
                </a:lnTo>
              </a:path>
            </a:pathLst>
          </a:custGeom>
          <a:ln w="42500">
            <a:solidFill>
              <a:srgbClr val="1747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48762" y="1019240"/>
            <a:ext cx="6378702" cy="998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971800" y="1116583"/>
            <a:ext cx="5955664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600" dirty="0">
                <a:solidFill>
                  <a:schemeClr val="tx1"/>
                </a:solidFill>
                <a:latin typeface="Times New Roman"/>
                <a:cs typeface="Times New Roman"/>
              </a:rPr>
              <a:t>Не позднее, чем за 1 день до ГИА </a:t>
            </a:r>
            <a:endParaRPr sz="2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9005" y="438929"/>
            <a:ext cx="91871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chemeClr val="bg1"/>
                </a:solidFill>
                <a:latin typeface="Book Antiqua"/>
                <a:cs typeface="Book Antiqua"/>
              </a:rPr>
              <a:t>Контроль за технической готовностью оборудования обеспечивает </a:t>
            </a:r>
            <a:br>
              <a:rPr lang="ru-RU" dirty="0">
                <a:solidFill>
                  <a:schemeClr val="bg1"/>
                </a:solidFill>
                <a:latin typeface="Book Antiqua"/>
                <a:cs typeface="Book Antiqua"/>
              </a:rPr>
            </a:br>
            <a:r>
              <a:rPr lang="ru-RU" b="1" dirty="0">
                <a:solidFill>
                  <a:schemeClr val="bg1"/>
                </a:solidFill>
                <a:latin typeface="Book Antiqua"/>
                <a:cs typeface="Book Antiqua"/>
              </a:rPr>
              <a:t>Служба информационной технологической поддержки </a:t>
            </a:r>
            <a:endParaRPr b="1" dirty="0">
              <a:solidFill>
                <a:schemeClr val="bg1"/>
              </a:solidFill>
              <a:latin typeface="Book Antiqua"/>
              <a:cs typeface="Book Antiqu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81354" y="2213101"/>
            <a:ext cx="5381246" cy="3474022"/>
          </a:xfrm>
          <a:custGeom>
            <a:avLst/>
            <a:gdLst/>
            <a:ahLst/>
            <a:cxnLst/>
            <a:rect l="l" t="t" r="r" b="b"/>
            <a:pathLst>
              <a:path w="8740140" h="2377440">
                <a:moveTo>
                  <a:pt x="8740140" y="0"/>
                </a:moveTo>
                <a:lnTo>
                  <a:pt x="0" y="0"/>
                </a:lnTo>
                <a:lnTo>
                  <a:pt x="0" y="2377440"/>
                </a:lnTo>
                <a:lnTo>
                  <a:pt x="8740140" y="2377440"/>
                </a:lnTo>
                <a:lnTo>
                  <a:pt x="8740140" y="0"/>
                </a:lnTo>
                <a:close/>
              </a:path>
            </a:pathLst>
          </a:custGeom>
          <a:solidFill>
            <a:srgbClr val="ABD1C7"/>
          </a:solidFill>
        </p:spPr>
        <p:txBody>
          <a:bodyPr wrap="square" lIns="0" tIns="0" rIns="0" bIns="0" rtlCol="0"/>
          <a:lstStyle/>
          <a:p>
            <a:pPr algn="ctr"/>
            <a:r>
              <a:rPr lang="ru-RU" dirty="0"/>
              <a:t>	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технической готовности обучающихся и членов ГЭК с помощью тестового сеанса в созданном для проведении ГИА собрании в режиме видеоконференции</a:t>
            </a:r>
          </a:p>
          <a:p>
            <a:pPr lvl="0" algn="ctr">
              <a:lnSpc>
                <a:spcPct val="150000"/>
              </a:lnSpc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(проводится совместно с секретарями ГЭК)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81355" y="2187701"/>
            <a:ext cx="5381245" cy="3499422"/>
          </a:xfrm>
          <a:custGeom>
            <a:avLst/>
            <a:gdLst/>
            <a:ahLst/>
            <a:cxnLst/>
            <a:rect l="l" t="t" r="r" b="b"/>
            <a:pathLst>
              <a:path w="8740140" h="2377440">
                <a:moveTo>
                  <a:pt x="0" y="2377440"/>
                </a:moveTo>
                <a:lnTo>
                  <a:pt x="8740140" y="2377440"/>
                </a:lnTo>
                <a:lnTo>
                  <a:pt x="8740140" y="0"/>
                </a:lnTo>
                <a:lnTo>
                  <a:pt x="0" y="0"/>
                </a:lnTo>
                <a:lnTo>
                  <a:pt x="0" y="2377440"/>
                </a:lnTo>
                <a:close/>
              </a:path>
            </a:pathLst>
          </a:custGeom>
          <a:ln w="42672">
            <a:solidFill>
              <a:srgbClr val="1747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5790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F12D28-C039-420F-8A01-635E6B0BCB99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28600" y="1274564"/>
            <a:ext cx="11353800" cy="4308872"/>
          </a:xfrm>
        </p:spPr>
        <p:txBody>
          <a:bodyPr/>
          <a:lstStyle/>
          <a:p>
            <a:pPr algn="just"/>
            <a:r>
              <a:rPr lang="ru-RU" sz="3200" dirty="0">
                <a:solidFill>
                  <a:prstClr val="black"/>
                </a:solidFill>
              </a:rPr>
              <a:t>Календарный график прохождения обучающимися аттестационного испытания  формируется кафедрой не позднее </a:t>
            </a:r>
            <a:r>
              <a:rPr lang="ru-RU" sz="3200" b="1" dirty="0">
                <a:solidFill>
                  <a:srgbClr val="FF0000"/>
                </a:solidFill>
              </a:rPr>
              <a:t>чем за 14 дней </a:t>
            </a:r>
            <a:r>
              <a:rPr lang="ru-RU" sz="3200" dirty="0">
                <a:solidFill>
                  <a:prstClr val="black"/>
                </a:solidFill>
              </a:rPr>
              <a:t>до испытания (указывается дата, время и последовательность выступлений) и направляется </a:t>
            </a:r>
          </a:p>
          <a:p>
            <a:pPr algn="l"/>
            <a:r>
              <a:rPr lang="ru-RU" sz="3200" i="1" dirty="0">
                <a:solidFill>
                  <a:prstClr val="black"/>
                </a:solidFill>
              </a:rPr>
              <a:t>обучающимся, </a:t>
            </a:r>
          </a:p>
          <a:p>
            <a:pPr algn="l"/>
            <a:r>
              <a:rPr lang="ru-RU" sz="3200" i="1" dirty="0">
                <a:solidFill>
                  <a:prstClr val="black"/>
                </a:solidFill>
              </a:rPr>
              <a:t>декану факультета, </a:t>
            </a:r>
          </a:p>
          <a:p>
            <a:pPr algn="l"/>
            <a:r>
              <a:rPr lang="ru-RU" sz="3200" i="1" dirty="0">
                <a:solidFill>
                  <a:prstClr val="black"/>
                </a:solidFill>
              </a:rPr>
              <a:t>членам </a:t>
            </a:r>
          </a:p>
          <a:p>
            <a:pPr algn="l"/>
            <a:r>
              <a:rPr lang="ru-RU" sz="3200" i="1" dirty="0">
                <a:solidFill>
                  <a:prstClr val="black"/>
                </a:solidFill>
              </a:rPr>
              <a:t>секретарю ГЭК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587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8113" y="1619134"/>
            <a:ext cx="785622" cy="992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78630" y="1158621"/>
            <a:ext cx="417195" cy="647065"/>
          </a:xfrm>
          <a:custGeom>
            <a:avLst/>
            <a:gdLst/>
            <a:ahLst/>
            <a:cxnLst/>
            <a:rect l="l" t="t" r="r" b="b"/>
            <a:pathLst>
              <a:path w="417195" h="647064">
                <a:moveTo>
                  <a:pt x="393954" y="0"/>
                </a:moveTo>
                <a:lnTo>
                  <a:pt x="11557" y="616330"/>
                </a:lnTo>
                <a:lnTo>
                  <a:pt x="0" y="609218"/>
                </a:lnTo>
                <a:lnTo>
                  <a:pt x="8763" y="646556"/>
                </a:lnTo>
                <a:lnTo>
                  <a:pt x="46228" y="637793"/>
                </a:lnTo>
                <a:lnTo>
                  <a:pt x="34671" y="630681"/>
                </a:lnTo>
                <a:lnTo>
                  <a:pt x="417068" y="14224"/>
                </a:lnTo>
                <a:lnTo>
                  <a:pt x="393954" y="0"/>
                </a:lnTo>
                <a:close/>
              </a:path>
            </a:pathLst>
          </a:custGeom>
          <a:solidFill>
            <a:srgbClr val="24646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78630" y="1158621"/>
            <a:ext cx="417195" cy="647065"/>
          </a:xfrm>
          <a:custGeom>
            <a:avLst/>
            <a:gdLst/>
            <a:ahLst/>
            <a:cxnLst/>
            <a:rect l="l" t="t" r="r" b="b"/>
            <a:pathLst>
              <a:path w="417195" h="647064">
                <a:moveTo>
                  <a:pt x="393954" y="0"/>
                </a:moveTo>
                <a:lnTo>
                  <a:pt x="11557" y="616330"/>
                </a:lnTo>
                <a:lnTo>
                  <a:pt x="0" y="609218"/>
                </a:lnTo>
                <a:lnTo>
                  <a:pt x="8763" y="646556"/>
                </a:lnTo>
                <a:lnTo>
                  <a:pt x="46228" y="637793"/>
                </a:lnTo>
                <a:lnTo>
                  <a:pt x="34671" y="630681"/>
                </a:lnTo>
                <a:lnTo>
                  <a:pt x="417068" y="14224"/>
                </a:lnTo>
                <a:lnTo>
                  <a:pt x="393954" y="0"/>
                </a:lnTo>
                <a:close/>
              </a:path>
            </a:pathLst>
          </a:custGeom>
          <a:ln w="42500">
            <a:solidFill>
              <a:srgbClr val="17474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23736" y="2213101"/>
            <a:ext cx="5134864" cy="911099"/>
          </a:xfrm>
          <a:custGeom>
            <a:avLst/>
            <a:gdLst/>
            <a:ahLst/>
            <a:cxnLst/>
            <a:rect l="l" t="t" r="r" b="b"/>
            <a:pathLst>
              <a:path w="2647315" h="3409315">
                <a:moveTo>
                  <a:pt x="2647187" y="0"/>
                </a:moveTo>
                <a:lnTo>
                  <a:pt x="0" y="0"/>
                </a:lnTo>
                <a:lnTo>
                  <a:pt x="0" y="3409188"/>
                </a:lnTo>
                <a:lnTo>
                  <a:pt x="2647187" y="3409188"/>
                </a:lnTo>
                <a:lnTo>
                  <a:pt x="2647187" y="0"/>
                </a:lnTo>
                <a:close/>
              </a:path>
            </a:pathLst>
          </a:custGeom>
          <a:solidFill>
            <a:srgbClr val="ABD1C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23736" y="2187701"/>
            <a:ext cx="5134864" cy="936499"/>
          </a:xfrm>
          <a:custGeom>
            <a:avLst/>
            <a:gdLst/>
            <a:ahLst/>
            <a:cxnLst/>
            <a:rect l="l" t="t" r="r" b="b"/>
            <a:pathLst>
              <a:path w="2647315" h="3409315">
                <a:moveTo>
                  <a:pt x="0" y="3409188"/>
                </a:moveTo>
                <a:lnTo>
                  <a:pt x="2647187" y="3409188"/>
                </a:lnTo>
                <a:lnTo>
                  <a:pt x="2647187" y="0"/>
                </a:lnTo>
                <a:lnTo>
                  <a:pt x="0" y="0"/>
                </a:lnTo>
                <a:lnTo>
                  <a:pt x="0" y="3409188"/>
                </a:lnTo>
                <a:close/>
              </a:path>
            </a:pathLst>
          </a:custGeom>
          <a:ln w="42672">
            <a:solidFill>
              <a:srgbClr val="17474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23734" y="2512615"/>
            <a:ext cx="5134865" cy="320601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215900" algn="ctr">
              <a:lnSpc>
                <a:spcPct val="90000"/>
              </a:lnSpc>
              <a:spcBef>
                <a:spcPts val="340"/>
              </a:spcBef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техники</a:t>
            </a:r>
            <a:endParaRPr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246744" y="1509267"/>
            <a:ext cx="680720" cy="311150"/>
          </a:xfrm>
          <a:custGeom>
            <a:avLst/>
            <a:gdLst/>
            <a:ahLst/>
            <a:cxnLst/>
            <a:rect l="l" t="t" r="r" b="b"/>
            <a:pathLst>
              <a:path w="680720" h="311150">
                <a:moveTo>
                  <a:pt x="9016" y="0"/>
                </a:moveTo>
                <a:lnTo>
                  <a:pt x="0" y="20955"/>
                </a:lnTo>
                <a:lnTo>
                  <a:pt x="654811" y="300609"/>
                </a:lnTo>
                <a:lnTo>
                  <a:pt x="650366" y="311150"/>
                </a:lnTo>
                <a:lnTo>
                  <a:pt x="680338" y="299085"/>
                </a:lnTo>
                <a:lnTo>
                  <a:pt x="668274" y="268986"/>
                </a:lnTo>
                <a:lnTo>
                  <a:pt x="663828" y="279527"/>
                </a:lnTo>
                <a:lnTo>
                  <a:pt x="9016" y="0"/>
                </a:lnTo>
                <a:close/>
              </a:path>
            </a:pathLst>
          </a:custGeom>
          <a:solidFill>
            <a:srgbClr val="24646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46744" y="1509267"/>
            <a:ext cx="680720" cy="311150"/>
          </a:xfrm>
          <a:custGeom>
            <a:avLst/>
            <a:gdLst/>
            <a:ahLst/>
            <a:cxnLst/>
            <a:rect l="l" t="t" r="r" b="b"/>
            <a:pathLst>
              <a:path w="680720" h="311150">
                <a:moveTo>
                  <a:pt x="0" y="20955"/>
                </a:moveTo>
                <a:lnTo>
                  <a:pt x="654811" y="300609"/>
                </a:lnTo>
                <a:lnTo>
                  <a:pt x="650366" y="311150"/>
                </a:lnTo>
                <a:lnTo>
                  <a:pt x="680338" y="299085"/>
                </a:lnTo>
                <a:lnTo>
                  <a:pt x="668274" y="268986"/>
                </a:lnTo>
                <a:lnTo>
                  <a:pt x="663828" y="279527"/>
                </a:lnTo>
                <a:lnTo>
                  <a:pt x="9016" y="0"/>
                </a:lnTo>
                <a:lnTo>
                  <a:pt x="0" y="20955"/>
                </a:lnTo>
              </a:path>
            </a:pathLst>
          </a:custGeom>
          <a:ln w="42500">
            <a:solidFill>
              <a:srgbClr val="17474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48762" y="1019240"/>
            <a:ext cx="6378702" cy="998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971800" y="1116583"/>
            <a:ext cx="5955664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600" dirty="0">
                <a:solidFill>
                  <a:schemeClr val="tx1"/>
                </a:solidFill>
                <a:latin typeface="Times New Roman"/>
                <a:cs typeface="Times New Roman"/>
              </a:rPr>
              <a:t>Не позднее, чем за 30 минут до ГИА </a:t>
            </a:r>
            <a:endParaRPr sz="2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9005" y="438929"/>
            <a:ext cx="918718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b="1" dirty="0">
                <a:solidFill>
                  <a:prstClr val="white"/>
                </a:solidFill>
                <a:latin typeface="Book Antiqua"/>
                <a:cs typeface="Book Antiqua"/>
              </a:rPr>
              <a:t>Работник Служба информационной технологической поддержки </a:t>
            </a:r>
            <a:endParaRPr lang="en-US" b="1" dirty="0">
              <a:solidFill>
                <a:prstClr val="white"/>
              </a:solidFill>
              <a:latin typeface="Book Antiqua"/>
              <a:cs typeface="Book Antiqua"/>
            </a:endParaRPr>
          </a:p>
          <a:p>
            <a:pPr marL="12700" algn="ctr">
              <a:spcBef>
                <a:spcPts val="100"/>
              </a:spcBef>
            </a:pPr>
            <a:r>
              <a:rPr lang="ru-RU" b="1" dirty="0">
                <a:solidFill>
                  <a:prstClr val="white"/>
                </a:solidFill>
                <a:latin typeface="Book Antiqua"/>
                <a:cs typeface="Book Antiqua"/>
              </a:rPr>
              <a:t>и Секретарь ГЭК проводят </a:t>
            </a:r>
            <a:r>
              <a:rPr lang="en-US" b="1" dirty="0">
                <a:solidFill>
                  <a:prstClr val="white"/>
                </a:solidFill>
                <a:latin typeface="Book Antiqua"/>
                <a:cs typeface="Book Antiqua"/>
              </a:rPr>
              <a:t>:</a:t>
            </a:r>
            <a:endParaRPr b="1" dirty="0">
              <a:solidFill>
                <a:prstClr val="white"/>
              </a:solidFill>
              <a:latin typeface="Book Antiqua"/>
              <a:cs typeface="Book Antiqu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81354" y="2213101"/>
            <a:ext cx="5381246" cy="1139699"/>
          </a:xfrm>
          <a:custGeom>
            <a:avLst/>
            <a:gdLst/>
            <a:ahLst/>
            <a:cxnLst/>
            <a:rect l="l" t="t" r="r" b="b"/>
            <a:pathLst>
              <a:path w="8740140" h="2377440">
                <a:moveTo>
                  <a:pt x="8740140" y="0"/>
                </a:moveTo>
                <a:lnTo>
                  <a:pt x="0" y="0"/>
                </a:lnTo>
                <a:lnTo>
                  <a:pt x="0" y="2377440"/>
                </a:lnTo>
                <a:lnTo>
                  <a:pt x="8740140" y="2377440"/>
                </a:lnTo>
                <a:lnTo>
                  <a:pt x="8740140" y="0"/>
                </a:lnTo>
                <a:close/>
              </a:path>
            </a:pathLst>
          </a:custGeom>
          <a:solidFill>
            <a:srgbClr val="ABD1C7"/>
          </a:solidFill>
        </p:spPr>
        <p:txBody>
          <a:bodyPr wrap="square" lIns="0" tIns="0" rIns="0" bIns="0" rtlCol="0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	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Проверку наличия подключения </a:t>
            </a:r>
            <a:endParaRPr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81355" y="2187701"/>
            <a:ext cx="5381245" cy="1165099"/>
          </a:xfrm>
          <a:custGeom>
            <a:avLst/>
            <a:gdLst/>
            <a:ahLst/>
            <a:cxnLst/>
            <a:rect l="l" t="t" r="r" b="b"/>
            <a:pathLst>
              <a:path w="8740140" h="2377440">
                <a:moveTo>
                  <a:pt x="0" y="2377440"/>
                </a:moveTo>
                <a:lnTo>
                  <a:pt x="8740140" y="2377440"/>
                </a:lnTo>
                <a:lnTo>
                  <a:pt x="8740140" y="0"/>
                </a:lnTo>
                <a:lnTo>
                  <a:pt x="0" y="0"/>
                </a:lnTo>
                <a:lnTo>
                  <a:pt x="0" y="2377440"/>
                </a:lnTo>
                <a:close/>
              </a:path>
            </a:pathLst>
          </a:custGeom>
          <a:ln w="42672">
            <a:solidFill>
              <a:srgbClr val="17474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5"/>
          <p:cNvSpPr/>
          <p:nvPr/>
        </p:nvSpPr>
        <p:spPr>
          <a:xfrm>
            <a:off x="1295400" y="4114800"/>
            <a:ext cx="10591800" cy="2286000"/>
          </a:xfrm>
          <a:custGeom>
            <a:avLst/>
            <a:gdLst/>
            <a:ahLst/>
            <a:cxnLst/>
            <a:rect l="l" t="t" r="r" b="b"/>
            <a:pathLst>
              <a:path w="10855960" h="1940559">
                <a:moveTo>
                  <a:pt x="10855452" y="0"/>
                </a:moveTo>
                <a:lnTo>
                  <a:pt x="0" y="0"/>
                </a:lnTo>
                <a:lnTo>
                  <a:pt x="0" y="1940052"/>
                </a:lnTo>
                <a:lnTo>
                  <a:pt x="10855452" y="1940052"/>
                </a:lnTo>
                <a:lnTo>
                  <a:pt x="10855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4"/>
          <p:cNvSpPr/>
          <p:nvPr/>
        </p:nvSpPr>
        <p:spPr>
          <a:xfrm>
            <a:off x="0" y="4578562"/>
            <a:ext cx="1143000" cy="1527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7"/>
          <p:cNvSpPr txBox="1"/>
          <p:nvPr/>
        </p:nvSpPr>
        <p:spPr>
          <a:xfrm>
            <a:off x="1447800" y="4782057"/>
            <a:ext cx="104394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spcBef>
                <a:spcPts val="100"/>
              </a:spcBef>
              <a:tabLst>
                <a:tab pos="1433830" algn="l"/>
                <a:tab pos="2320925" algn="l"/>
                <a:tab pos="2670175" algn="l"/>
                <a:tab pos="3491229" algn="l"/>
                <a:tab pos="3945254" algn="l"/>
                <a:tab pos="4111625" algn="l"/>
                <a:tab pos="4765675" algn="l"/>
                <a:tab pos="5118100" algn="l"/>
                <a:tab pos="60960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/>
                <a:cs typeface="Times New Roman"/>
              </a:rPr>
              <a:t>Не позднее, чем за 10 минут до начала заседания ГЭК все обучающиеся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lang="ru-RU" sz="2400" dirty="0">
                <a:solidFill>
                  <a:prstClr val="black"/>
                </a:solidFill>
                <a:latin typeface="Times New Roman"/>
                <a:cs typeface="Times New Roman"/>
              </a:rPr>
              <a:t>члены и секретарь ГЭК, а также руководители ВКР должны подключиться к назначенному собранию 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648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831335" y="2252472"/>
            <a:ext cx="41910" cy="527685"/>
          </a:xfrm>
          <a:custGeom>
            <a:avLst/>
            <a:gdLst/>
            <a:ahLst/>
            <a:cxnLst/>
            <a:rect l="l" t="t" r="r" b="b"/>
            <a:pathLst>
              <a:path w="41910" h="527685">
                <a:moveTo>
                  <a:pt x="41783" y="0"/>
                </a:moveTo>
                <a:lnTo>
                  <a:pt x="0" y="527685"/>
                </a:lnTo>
              </a:path>
            </a:pathLst>
          </a:custGeom>
          <a:ln w="57912">
            <a:solidFill>
              <a:srgbClr val="1C4B4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189220"/>
            <a:ext cx="1206246" cy="1527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2673" y="4757928"/>
            <a:ext cx="10855960" cy="1940560"/>
          </a:xfrm>
          <a:custGeom>
            <a:avLst/>
            <a:gdLst/>
            <a:ahLst/>
            <a:cxnLst/>
            <a:rect l="l" t="t" r="r" b="b"/>
            <a:pathLst>
              <a:path w="10855960" h="1940559">
                <a:moveTo>
                  <a:pt x="10855452" y="0"/>
                </a:moveTo>
                <a:lnTo>
                  <a:pt x="0" y="0"/>
                </a:lnTo>
                <a:lnTo>
                  <a:pt x="0" y="1940052"/>
                </a:lnTo>
                <a:lnTo>
                  <a:pt x="10855452" y="1940052"/>
                </a:lnTo>
                <a:lnTo>
                  <a:pt x="10855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935736" y="4757928"/>
            <a:ext cx="10855960" cy="1940560"/>
          </a:xfrm>
          <a:custGeom>
            <a:avLst/>
            <a:gdLst/>
            <a:ahLst/>
            <a:cxnLst/>
            <a:rect l="l" t="t" r="r" b="b"/>
            <a:pathLst>
              <a:path w="10855960" h="1940559">
                <a:moveTo>
                  <a:pt x="0" y="1940052"/>
                </a:moveTo>
                <a:lnTo>
                  <a:pt x="10855452" y="1940052"/>
                </a:lnTo>
                <a:lnTo>
                  <a:pt x="10855452" y="0"/>
                </a:lnTo>
                <a:lnTo>
                  <a:pt x="0" y="0"/>
                </a:lnTo>
                <a:lnTo>
                  <a:pt x="0" y="1940052"/>
                </a:lnTo>
                <a:close/>
              </a:path>
            </a:pathLst>
          </a:custGeom>
          <a:ln w="42672">
            <a:solidFill>
              <a:srgbClr val="24646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1461" y="4839737"/>
            <a:ext cx="1068451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spcBef>
                <a:spcPts val="100"/>
              </a:spcBef>
            </a:pPr>
            <a:r>
              <a:rPr lang="ru-RU"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Секретарь ГЭК проверяет факт отсутствия посторонних лиц в помещении, в котором находится обучающийся, а также посторонних предметов на поверхности стола, за которым находится обучающийся, посредством подключения им видеокамеры, обеспечивающей обзор помещения.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7650" y="603109"/>
            <a:ext cx="907596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b="1" dirty="0">
                <a:solidFill>
                  <a:schemeClr val="bg1"/>
                </a:solidFill>
                <a:latin typeface="Book Antiqua"/>
                <a:cs typeface="Book Antiqua"/>
              </a:rPr>
              <a:t>Организационные аспекты проведения ГИА</a:t>
            </a:r>
            <a:endParaRPr b="1" dirty="0">
              <a:solidFill>
                <a:schemeClr val="bg1"/>
              </a:solidFill>
              <a:latin typeface="Book Antiqua"/>
              <a:cs typeface="Book Antiqu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52700" y="1306067"/>
            <a:ext cx="3557270" cy="1181100"/>
          </a:xfrm>
          <a:custGeom>
            <a:avLst/>
            <a:gdLst/>
            <a:ahLst/>
            <a:cxnLst/>
            <a:rect l="l" t="t" r="r" b="b"/>
            <a:pathLst>
              <a:path w="3557270" h="1181100">
                <a:moveTo>
                  <a:pt x="3360166" y="0"/>
                </a:moveTo>
                <a:lnTo>
                  <a:pt x="196850" y="0"/>
                </a:lnTo>
                <a:lnTo>
                  <a:pt x="151715" y="5199"/>
                </a:lnTo>
                <a:lnTo>
                  <a:pt x="110282" y="20008"/>
                </a:lnTo>
                <a:lnTo>
                  <a:pt x="73732" y="43247"/>
                </a:lnTo>
                <a:lnTo>
                  <a:pt x="43247" y="73732"/>
                </a:lnTo>
                <a:lnTo>
                  <a:pt x="20008" y="110282"/>
                </a:lnTo>
                <a:lnTo>
                  <a:pt x="5199" y="151715"/>
                </a:lnTo>
                <a:lnTo>
                  <a:pt x="0" y="196850"/>
                </a:lnTo>
                <a:lnTo>
                  <a:pt x="0" y="984250"/>
                </a:lnTo>
                <a:lnTo>
                  <a:pt x="5199" y="1029384"/>
                </a:lnTo>
                <a:lnTo>
                  <a:pt x="20008" y="1070817"/>
                </a:lnTo>
                <a:lnTo>
                  <a:pt x="43247" y="1107367"/>
                </a:lnTo>
                <a:lnTo>
                  <a:pt x="73732" y="1137852"/>
                </a:lnTo>
                <a:lnTo>
                  <a:pt x="110282" y="1161091"/>
                </a:lnTo>
                <a:lnTo>
                  <a:pt x="151715" y="1175900"/>
                </a:lnTo>
                <a:lnTo>
                  <a:pt x="196850" y="1181100"/>
                </a:lnTo>
                <a:lnTo>
                  <a:pt x="3360166" y="1181100"/>
                </a:lnTo>
                <a:lnTo>
                  <a:pt x="3405300" y="1175900"/>
                </a:lnTo>
                <a:lnTo>
                  <a:pt x="3446733" y="1161091"/>
                </a:lnTo>
                <a:lnTo>
                  <a:pt x="3483283" y="1137852"/>
                </a:lnTo>
                <a:lnTo>
                  <a:pt x="3513768" y="1107367"/>
                </a:lnTo>
                <a:lnTo>
                  <a:pt x="3537007" y="1070817"/>
                </a:lnTo>
                <a:lnTo>
                  <a:pt x="3551816" y="1029384"/>
                </a:lnTo>
                <a:lnTo>
                  <a:pt x="3557016" y="984250"/>
                </a:lnTo>
                <a:lnTo>
                  <a:pt x="3557016" y="196850"/>
                </a:lnTo>
                <a:lnTo>
                  <a:pt x="3551816" y="151715"/>
                </a:lnTo>
                <a:lnTo>
                  <a:pt x="3537007" y="110282"/>
                </a:lnTo>
                <a:lnTo>
                  <a:pt x="3513768" y="73732"/>
                </a:lnTo>
                <a:lnTo>
                  <a:pt x="3483283" y="43247"/>
                </a:lnTo>
                <a:lnTo>
                  <a:pt x="3446733" y="20008"/>
                </a:lnTo>
                <a:lnTo>
                  <a:pt x="3405300" y="5199"/>
                </a:lnTo>
                <a:lnTo>
                  <a:pt x="3360166" y="0"/>
                </a:lnTo>
                <a:close/>
              </a:path>
            </a:pathLst>
          </a:custGeom>
          <a:solidFill>
            <a:srgbClr val="24646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90344" y="1306067"/>
            <a:ext cx="3557270" cy="1181100"/>
          </a:xfrm>
          <a:custGeom>
            <a:avLst/>
            <a:gdLst/>
            <a:ahLst/>
            <a:cxnLst/>
            <a:rect l="l" t="t" r="r" b="b"/>
            <a:pathLst>
              <a:path w="3557270" h="1181100">
                <a:moveTo>
                  <a:pt x="0" y="196850"/>
                </a:moveTo>
                <a:lnTo>
                  <a:pt x="5199" y="151715"/>
                </a:lnTo>
                <a:lnTo>
                  <a:pt x="20008" y="110282"/>
                </a:lnTo>
                <a:lnTo>
                  <a:pt x="43247" y="73732"/>
                </a:lnTo>
                <a:lnTo>
                  <a:pt x="73732" y="43247"/>
                </a:lnTo>
                <a:lnTo>
                  <a:pt x="110282" y="20008"/>
                </a:lnTo>
                <a:lnTo>
                  <a:pt x="151715" y="5199"/>
                </a:lnTo>
                <a:lnTo>
                  <a:pt x="196850" y="0"/>
                </a:lnTo>
                <a:lnTo>
                  <a:pt x="3360166" y="0"/>
                </a:lnTo>
                <a:lnTo>
                  <a:pt x="3405300" y="5199"/>
                </a:lnTo>
                <a:lnTo>
                  <a:pt x="3446733" y="20008"/>
                </a:lnTo>
                <a:lnTo>
                  <a:pt x="3483283" y="43247"/>
                </a:lnTo>
                <a:lnTo>
                  <a:pt x="3513768" y="73732"/>
                </a:lnTo>
                <a:lnTo>
                  <a:pt x="3537007" y="110282"/>
                </a:lnTo>
                <a:lnTo>
                  <a:pt x="3551816" y="151715"/>
                </a:lnTo>
                <a:lnTo>
                  <a:pt x="3557016" y="196850"/>
                </a:lnTo>
                <a:lnTo>
                  <a:pt x="3557016" y="984250"/>
                </a:lnTo>
                <a:lnTo>
                  <a:pt x="3551816" y="1029384"/>
                </a:lnTo>
                <a:lnTo>
                  <a:pt x="3537007" y="1070817"/>
                </a:lnTo>
                <a:lnTo>
                  <a:pt x="3513768" y="1107367"/>
                </a:lnTo>
                <a:lnTo>
                  <a:pt x="3483283" y="1137852"/>
                </a:lnTo>
                <a:lnTo>
                  <a:pt x="3446733" y="1161091"/>
                </a:lnTo>
                <a:lnTo>
                  <a:pt x="3405300" y="1175900"/>
                </a:lnTo>
                <a:lnTo>
                  <a:pt x="3360166" y="1181100"/>
                </a:lnTo>
                <a:lnTo>
                  <a:pt x="196850" y="1181100"/>
                </a:lnTo>
                <a:lnTo>
                  <a:pt x="151715" y="1175900"/>
                </a:lnTo>
                <a:lnTo>
                  <a:pt x="110282" y="1161091"/>
                </a:lnTo>
                <a:lnTo>
                  <a:pt x="73732" y="1137852"/>
                </a:lnTo>
                <a:lnTo>
                  <a:pt x="43247" y="1107367"/>
                </a:lnTo>
                <a:lnTo>
                  <a:pt x="20008" y="1070817"/>
                </a:lnTo>
                <a:lnTo>
                  <a:pt x="5199" y="1029384"/>
                </a:lnTo>
                <a:lnTo>
                  <a:pt x="0" y="984250"/>
                </a:lnTo>
                <a:lnTo>
                  <a:pt x="0" y="196850"/>
                </a:lnTo>
                <a:close/>
              </a:path>
            </a:pathLst>
          </a:custGeom>
          <a:ln w="762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133600" y="1344549"/>
            <a:ext cx="3340735" cy="949619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 indent="210185" algn="ctr">
              <a:lnSpc>
                <a:spcPts val="3370"/>
              </a:lnSpc>
              <a:spcBef>
                <a:spcPts val="605"/>
              </a:spcBef>
            </a:pPr>
            <a:r>
              <a:rPr lang="ru-RU" sz="3200" dirty="0">
                <a:latin typeface="Times New Roman"/>
                <a:cs typeface="Times New Roman"/>
              </a:rPr>
              <a:t>Председатель ГЭК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479156" y="1805748"/>
            <a:ext cx="4516247" cy="2481376"/>
          </a:xfrm>
          <a:custGeom>
            <a:avLst/>
            <a:gdLst/>
            <a:ahLst/>
            <a:cxnLst/>
            <a:rect l="l" t="t" r="r" b="b"/>
            <a:pathLst>
              <a:path w="3840479" h="2438400">
                <a:moveTo>
                  <a:pt x="3840479" y="0"/>
                </a:moveTo>
                <a:lnTo>
                  <a:pt x="0" y="0"/>
                </a:lnTo>
                <a:lnTo>
                  <a:pt x="0" y="2438400"/>
                </a:lnTo>
                <a:lnTo>
                  <a:pt x="3840479" y="2438400"/>
                </a:lnTo>
                <a:lnTo>
                  <a:pt x="3840479" y="0"/>
                </a:lnTo>
                <a:close/>
              </a:path>
            </a:pathLst>
          </a:custGeom>
          <a:solidFill>
            <a:srgbClr val="81B8AC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-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pPr indent="457200"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обучающимся председателя и членов ГЭК, технический персонал </a:t>
            </a:r>
            <a:endParaRPr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482712" y="1794745"/>
            <a:ext cx="4461638" cy="2438400"/>
          </a:xfrm>
          <a:custGeom>
            <a:avLst/>
            <a:gdLst/>
            <a:ahLst/>
            <a:cxnLst/>
            <a:rect l="l" t="t" r="r" b="b"/>
            <a:pathLst>
              <a:path w="3840479" h="2438400">
                <a:moveTo>
                  <a:pt x="0" y="2438400"/>
                </a:moveTo>
                <a:lnTo>
                  <a:pt x="3840479" y="2438400"/>
                </a:lnTo>
                <a:lnTo>
                  <a:pt x="3840479" y="0"/>
                </a:lnTo>
                <a:lnTo>
                  <a:pt x="0" y="0"/>
                </a:lnTo>
                <a:lnTo>
                  <a:pt x="0" y="2438400"/>
                </a:lnTo>
                <a:close/>
              </a:path>
            </a:pathLst>
          </a:custGeom>
          <a:ln w="28956">
            <a:solidFill>
              <a:srgbClr val="1D619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7650" y="2780538"/>
            <a:ext cx="7169150" cy="1780744"/>
          </a:xfrm>
          <a:prstGeom prst="rect">
            <a:avLst/>
          </a:prstGeom>
          <a:solidFill>
            <a:srgbClr val="8FC1B5"/>
          </a:solidFill>
          <a:ln w="28955">
            <a:solidFill>
              <a:srgbClr val="124262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0170" marR="83820" algn="just">
              <a:lnSpc>
                <a:spcPct val="99400"/>
              </a:lnSpc>
              <a:spcBef>
                <a:spcPts val="280"/>
              </a:spcBef>
            </a:pP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/>
              </a:rPr>
              <a:t>-  разъясняет процедуру ГИА в условиях ДОТ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;</a:t>
            </a:r>
            <a:endParaRPr lang="ru-RU"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0170" marR="83820" algn="just">
              <a:lnSpc>
                <a:spcPct val="99400"/>
              </a:lnSpc>
              <a:spcBef>
                <a:spcPts val="280"/>
              </a:spcBef>
            </a:pP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/>
              </a:rPr>
              <a:t>- определяет последовательность вызова обучающихся для выступлений.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1ADA3DA4-8CE0-489F-B9ED-411510E709C7}"/>
              </a:ext>
            </a:extLst>
          </p:cNvPr>
          <p:cNvSpPr/>
          <p:nvPr/>
        </p:nvSpPr>
        <p:spPr>
          <a:xfrm>
            <a:off x="6781800" y="1186303"/>
            <a:ext cx="3557270" cy="913769"/>
          </a:xfrm>
          <a:custGeom>
            <a:avLst/>
            <a:gdLst/>
            <a:ahLst/>
            <a:cxnLst/>
            <a:rect l="l" t="t" r="r" b="b"/>
            <a:pathLst>
              <a:path w="3557270" h="1181100">
                <a:moveTo>
                  <a:pt x="3360166" y="0"/>
                </a:moveTo>
                <a:lnTo>
                  <a:pt x="196850" y="0"/>
                </a:lnTo>
                <a:lnTo>
                  <a:pt x="151715" y="5199"/>
                </a:lnTo>
                <a:lnTo>
                  <a:pt x="110282" y="20008"/>
                </a:lnTo>
                <a:lnTo>
                  <a:pt x="73732" y="43247"/>
                </a:lnTo>
                <a:lnTo>
                  <a:pt x="43247" y="73732"/>
                </a:lnTo>
                <a:lnTo>
                  <a:pt x="20008" y="110282"/>
                </a:lnTo>
                <a:lnTo>
                  <a:pt x="5199" y="151715"/>
                </a:lnTo>
                <a:lnTo>
                  <a:pt x="0" y="196850"/>
                </a:lnTo>
                <a:lnTo>
                  <a:pt x="0" y="984250"/>
                </a:lnTo>
                <a:lnTo>
                  <a:pt x="5199" y="1029384"/>
                </a:lnTo>
                <a:lnTo>
                  <a:pt x="20008" y="1070817"/>
                </a:lnTo>
                <a:lnTo>
                  <a:pt x="43247" y="1107367"/>
                </a:lnTo>
                <a:lnTo>
                  <a:pt x="73732" y="1137852"/>
                </a:lnTo>
                <a:lnTo>
                  <a:pt x="110282" y="1161091"/>
                </a:lnTo>
                <a:lnTo>
                  <a:pt x="151715" y="1175900"/>
                </a:lnTo>
                <a:lnTo>
                  <a:pt x="196850" y="1181100"/>
                </a:lnTo>
                <a:lnTo>
                  <a:pt x="3360166" y="1181100"/>
                </a:lnTo>
                <a:lnTo>
                  <a:pt x="3405300" y="1175900"/>
                </a:lnTo>
                <a:lnTo>
                  <a:pt x="3446733" y="1161091"/>
                </a:lnTo>
                <a:lnTo>
                  <a:pt x="3483283" y="1137852"/>
                </a:lnTo>
                <a:lnTo>
                  <a:pt x="3513768" y="1107367"/>
                </a:lnTo>
                <a:lnTo>
                  <a:pt x="3537007" y="1070817"/>
                </a:lnTo>
                <a:lnTo>
                  <a:pt x="3551816" y="1029384"/>
                </a:lnTo>
                <a:lnTo>
                  <a:pt x="3557016" y="984250"/>
                </a:lnTo>
                <a:lnTo>
                  <a:pt x="3557016" y="196850"/>
                </a:lnTo>
                <a:lnTo>
                  <a:pt x="3551816" y="151715"/>
                </a:lnTo>
                <a:lnTo>
                  <a:pt x="3537007" y="110282"/>
                </a:lnTo>
                <a:lnTo>
                  <a:pt x="3513768" y="73732"/>
                </a:lnTo>
                <a:lnTo>
                  <a:pt x="3483283" y="43247"/>
                </a:lnTo>
                <a:lnTo>
                  <a:pt x="3446733" y="20008"/>
                </a:lnTo>
                <a:lnTo>
                  <a:pt x="3405300" y="5199"/>
                </a:lnTo>
                <a:lnTo>
                  <a:pt x="3360166" y="0"/>
                </a:lnTo>
                <a:close/>
              </a:path>
            </a:pathLst>
          </a:custGeom>
          <a:solidFill>
            <a:srgbClr val="246469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             </a:t>
            </a:r>
          </a:p>
          <a:p>
            <a:r>
              <a:rPr lang="ru-RU" dirty="0">
                <a:solidFill>
                  <a:prstClr val="black"/>
                </a:solidFill>
              </a:rPr>
              <a:t>        </a:t>
            </a:r>
            <a:r>
              <a:rPr lang="ru-RU" sz="3200" b="1" dirty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Секретарь ГЭК</a:t>
            </a:r>
            <a:endParaRPr sz="3200" b="1" dirty="0">
              <a:solidFill>
                <a:schemeClr val="bg1"/>
              </a:solidFill>
              <a:latin typeface="Times New Roman"/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239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10820400" cy="3429144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R="1003935" lvl="0" indent="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tabLst/>
              <a:defRPr/>
            </a:pPr>
            <a:r>
              <a:rPr lang="ru-RU" sz="1800" dirty="0"/>
              <a:t> 	</a:t>
            </a:r>
            <a:br>
              <a:rPr lang="ru-RU" sz="1800" dirty="0"/>
            </a:br>
            <a:r>
              <a:rPr lang="ru-RU" sz="1800" dirty="0"/>
              <a:t>Обязанности обучающегося при проведения ГИА в условиях применения ДОТ</a:t>
            </a:r>
            <a:r>
              <a:rPr lang="en-US" sz="1800" dirty="0"/>
              <a:t>:</a:t>
            </a:r>
            <a:br>
              <a:rPr lang="ru-RU" sz="1800" dirty="0"/>
            </a:br>
            <a:r>
              <a:rPr lang="en-US" sz="1800" dirty="0"/>
              <a:t>- </a:t>
            </a:r>
            <a:r>
              <a:rPr lang="ru-RU" sz="1800" dirty="0"/>
              <a:t>соблюдать требования локальных нормативных актов Финансового университета в части соблюдения требований к внешнему виду</a:t>
            </a:r>
            <a:r>
              <a:rPr lang="en-US" sz="1800" dirty="0"/>
              <a:t>;</a:t>
            </a:r>
            <a:br>
              <a:rPr lang="en-US" sz="1800" dirty="0"/>
            </a:br>
            <a:r>
              <a:rPr lang="en-US" sz="1800" dirty="0"/>
              <a:t>-</a:t>
            </a:r>
            <a:r>
              <a:rPr lang="ru-RU" sz="1800" dirty="0"/>
              <a:t> проверить подключение за 10 минут до своего выступления</a:t>
            </a:r>
            <a:r>
              <a:rPr lang="en-US" sz="1800" dirty="0"/>
              <a:t>;</a:t>
            </a:r>
            <a:br>
              <a:rPr lang="ru-RU" sz="1800" dirty="0"/>
            </a:br>
            <a:r>
              <a:rPr lang="ru-RU" sz="1800" dirty="0"/>
              <a:t>- присутствовать на вступительном слове Председателя ГЭК</a:t>
            </a:r>
            <a:r>
              <a:rPr lang="en-US" sz="1800" dirty="0"/>
              <a:t>;</a:t>
            </a:r>
            <a:br>
              <a:rPr lang="ru-RU" sz="1800" dirty="0"/>
            </a:br>
            <a:r>
              <a:rPr lang="ru-RU" sz="1800" dirty="0"/>
              <a:t>- приступить к защите после прохождения процедуры идентификации личности.</a:t>
            </a:r>
            <a:br>
              <a:rPr lang="ru-RU" sz="1800" dirty="0"/>
            </a:br>
            <a:endParaRPr sz="1800" dirty="0"/>
          </a:p>
        </p:txBody>
      </p:sp>
      <p:sp>
        <p:nvSpPr>
          <p:cNvPr id="3" name="object 6"/>
          <p:cNvSpPr/>
          <p:nvPr/>
        </p:nvSpPr>
        <p:spPr>
          <a:xfrm>
            <a:off x="1371600" y="4757928"/>
            <a:ext cx="7467600" cy="1871472"/>
          </a:xfrm>
          <a:custGeom>
            <a:avLst/>
            <a:gdLst/>
            <a:ahLst/>
            <a:cxnLst/>
            <a:rect l="l" t="t" r="r" b="b"/>
            <a:pathLst>
              <a:path w="10855960" h="1940559">
                <a:moveTo>
                  <a:pt x="0" y="1940052"/>
                </a:moveTo>
                <a:lnTo>
                  <a:pt x="10855452" y="1940052"/>
                </a:lnTo>
                <a:lnTo>
                  <a:pt x="10855452" y="0"/>
                </a:lnTo>
                <a:lnTo>
                  <a:pt x="0" y="0"/>
                </a:lnTo>
                <a:lnTo>
                  <a:pt x="0" y="1940052"/>
                </a:lnTo>
                <a:close/>
              </a:path>
            </a:pathLst>
          </a:custGeom>
          <a:ln w="42672">
            <a:solidFill>
              <a:srgbClr val="24646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764459"/>
            <a:ext cx="1206246" cy="1527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10"/>
          <p:cNvSpPr txBox="1"/>
          <p:nvPr/>
        </p:nvSpPr>
        <p:spPr>
          <a:xfrm>
            <a:off x="1450684" y="4967954"/>
            <a:ext cx="725195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spcBef>
                <a:spcPts val="100"/>
              </a:spcBef>
            </a:pPr>
            <a:r>
              <a:rPr lang="ru-RU" sz="2400" b="1" spc="-5" dirty="0">
                <a:solidFill>
                  <a:schemeClr val="bg2"/>
                </a:solidFill>
                <a:latin typeface="Times New Roman"/>
                <a:cs typeface="Times New Roman"/>
              </a:rPr>
              <a:t>Идентификация личности осуществляется через предъявление обучающимся паспорта (военного билета или временного удостоверения личности).</a:t>
            </a:r>
            <a:endParaRPr sz="2400" dirty="0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6083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B9F2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87F125B34640149876188452E98AC9A" ma:contentTypeVersion="1" ma:contentTypeDescription="Создание документа." ma:contentTypeScope="" ma:versionID="232651332982273f66bb180bca5a38a6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6FBA4A-0531-40F9-B47A-655A0CBF4683}"/>
</file>

<file path=customXml/itemProps2.xml><?xml version="1.0" encoding="utf-8"?>
<ds:datastoreItem xmlns:ds="http://schemas.openxmlformats.org/officeDocument/2006/customXml" ds:itemID="{17C7B19F-E2EE-4D26-A588-BBC41DF3C59B}"/>
</file>

<file path=customXml/itemProps3.xml><?xml version="1.0" encoding="utf-8"?>
<ds:datastoreItem xmlns:ds="http://schemas.openxmlformats.org/officeDocument/2006/customXml" ds:itemID="{40804AB8-9E06-490D-91D7-D288F5095D4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</TotalTime>
  <Words>1035</Words>
  <Application>Microsoft Office PowerPoint</Application>
  <PresentationFormat>Широкоэкранный</PresentationFormat>
  <Paragraphs>86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Calibri</vt:lpstr>
      <vt:lpstr>Arial</vt:lpstr>
      <vt:lpstr>Times New Roman</vt:lpstr>
      <vt:lpstr>Wingdings</vt:lpstr>
      <vt:lpstr>Book Antiqua</vt:lpstr>
      <vt:lpstr>Office Theme</vt:lpstr>
      <vt:lpstr>Проведение государственной итоговой аттестации  в условиях применения ДОТ (Приказ Финансового Университета № 0766/0 от 22 апреля 2020 г.) </vt:lpstr>
      <vt:lpstr>В соответствии с Регламентом ГИА проводится в формате видеоконференции. Ключевые моменты:  Доступ к системе проведения видеоконференций происходит посредством сети Интернет, с использованием площадок Scype for Business</vt:lpstr>
      <vt:lpstr> Применяемое оборудование должно обеспечивать: - возможность идентификации личности обучающегося; - обзор обучающегося и используемых им материалов; - качественную непрерывную видео- и аудиотрансляцию выступления обучающегося, а также вопросов и комментариев членов ГЭК ; - возможность демонстрации обучающимся презентационных материалов и рабочего стола компьютера; - возможность для членов комиссии задавать вопросы, а у отвечающего – отвечать на них; - возможность оперативного устранения технических сбоев.   -</vt:lpstr>
      <vt:lpstr>Оборудование</vt:lpstr>
      <vt:lpstr>Не позднее, чем за 1 день до ГИА </vt:lpstr>
      <vt:lpstr>Презентация PowerPoint</vt:lpstr>
      <vt:lpstr>Не позднее, чем за 30 минут до ГИА </vt:lpstr>
      <vt:lpstr>Председатель ГЭК</vt:lpstr>
      <vt:lpstr>   Обязанности обучающегося при проведения ГИА в условиях применения ДОТ: - соблюдать требования локальных нормативных актов Финансового университета в части соблюдения требований к внешнему виду; - проверить подключение за 10 минут до своего выступления; - присутствовать на вступительном слове Председателя ГЭК; - приступить к защите после прохождения процедуры идентификации личности. </vt:lpstr>
      <vt:lpstr>Презентация PowerPoint</vt:lpstr>
      <vt:lpstr>Порядок подготовки к защите ВКР</vt:lpstr>
      <vt:lpstr>Порядок размещения и допуска ВКР (на ИОП)</vt:lpstr>
      <vt:lpstr>Презентация PowerPoint</vt:lpstr>
      <vt:lpstr>Порядок  защиты ВКР</vt:lpstr>
      <vt:lpstr>- Обучающийся выступает с докладом и презентацией 7-10 минут  - Члены ГЭК задают вопросы:  - по ВКР и докладу обучающегося. При ответах на вопросы по ВКР имеет право пользоваться работой  - из перечня вопросов программы государственного экзамена -- Отвечающий дает лаконичный ответ (2-3 мин.) без дополнительной подготовки    </vt:lpstr>
      <vt:lpstr>- По окончании защиты всех обучающихся включенных в календарный график члены комиссии оценивают итоги защиты ВКР (обучающийся и руководитель ВКР в видеоконференцсвязи не участвуют). - Выставляется оценка с учетом мнения каждого члена комиссии. - Формируется протокол заседания (обучающиеся и руководители ВКР возвращаются в режим видеоконференции). - Оценка доводится до сведения обучающегося и вносится в протокол заседания.</vt:lpstr>
      <vt:lpstr>- Секретарь ГЭК направляет в аппеляционную комиссию по электронной почте копию протокола заседания ГЭК, заключение председателя ГЭК о соблюдении процедурных вопросов, сканы (фото) иных документов, подготовленных членами ГЭК в процессе аттестационного испытания, ВКР обучающегося с отзывом руководителя (дополняется рецензией для магистерской диссертации), полученная от департамента/кафедры.   </vt:lpstr>
      <vt:lpstr>Проведение ГИА для обучающихся с ограниченными возможностями</vt:lpstr>
      <vt:lpstr>Презентация PowerPoint</vt:lpstr>
      <vt:lpstr>Для информации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Переходим на дистант: как провести промежуточную аттестацию?</dc:title>
  <dc:creator>Марина</dc:creator>
  <cp:lastModifiedBy>Федченко Елена Алексеевна</cp:lastModifiedBy>
  <cp:revision>66</cp:revision>
  <dcterms:created xsi:type="dcterms:W3CDTF">2020-04-30T02:40:35Z</dcterms:created>
  <dcterms:modified xsi:type="dcterms:W3CDTF">2020-05-07T12:14:49Z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2020-04-30T00:00:00Z</vt:filetime>
  </property>
  <property fmtid="{D5CDD505-2E9C-101B-9397-08002B2CF9AE}" pid="5" name="ContentTypeId">
    <vt:lpwstr>0x010100F87F125B34640149876188452E98AC9A</vt:lpwstr>
  </property>
</Properties>
</file>