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AE107-DD15-4AC6-9EED-E1EFE62C31E1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BFD4C6-BAAE-4BB9-9D3A-18069ABBC455}">
      <dgm:prSet phldrT="[Текст]"/>
      <dgm:spPr/>
      <dgm:t>
        <a:bodyPr/>
        <a:lstStyle/>
        <a:p>
          <a:endParaRPr lang="ru-RU" dirty="0"/>
        </a:p>
      </dgm:t>
    </dgm:pt>
    <dgm:pt modelId="{26565C1B-B69A-4CC4-9F07-EF0893257A39}" type="parTrans" cxnId="{2FB22F00-867F-4129-A914-C842DB0F9662}">
      <dgm:prSet/>
      <dgm:spPr/>
      <dgm:t>
        <a:bodyPr/>
        <a:lstStyle/>
        <a:p>
          <a:endParaRPr lang="ru-RU"/>
        </a:p>
      </dgm:t>
    </dgm:pt>
    <dgm:pt modelId="{2A448A29-6D76-4556-862E-C8734D422CAB}" type="sibTrans" cxnId="{2FB22F00-867F-4129-A914-C842DB0F9662}">
      <dgm:prSet/>
      <dgm:spPr/>
      <dgm:t>
        <a:bodyPr/>
        <a:lstStyle/>
        <a:p>
          <a:endParaRPr lang="ru-RU"/>
        </a:p>
      </dgm:t>
    </dgm:pt>
    <dgm:pt modelId="{7A6EE2A3-6362-4F75-82EF-3C344BB49C4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ИТ - СФЕРА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9018BE-1A91-4303-A955-7B3AFA63446C}" type="parTrans" cxnId="{7B6F9434-A727-49B1-AF4D-85F25D5E8A91}">
      <dgm:prSet/>
      <dgm:spPr/>
      <dgm:t>
        <a:bodyPr/>
        <a:lstStyle/>
        <a:p>
          <a:endParaRPr lang="ru-RU"/>
        </a:p>
      </dgm:t>
    </dgm:pt>
    <dgm:pt modelId="{F878B511-D31A-4AF5-95C5-D8B32B11F1E7}" type="sibTrans" cxnId="{7B6F9434-A727-49B1-AF4D-85F25D5E8A91}">
      <dgm:prSet/>
      <dgm:spPr/>
      <dgm:t>
        <a:bodyPr/>
        <a:lstStyle/>
        <a:p>
          <a:endParaRPr lang="ru-RU"/>
        </a:p>
      </dgm:t>
    </dgm:pt>
    <dgm:pt modelId="{77594F4E-4166-45D6-B40F-D494D4DE0A3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КОСМИЧЕСКАЯ ИНДУСТРИЯ</a:t>
          </a:r>
        </a:p>
        <a:p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ДОБЫЧА СЫРЬЯ</a:t>
          </a:r>
          <a:endParaRPr lang="ru-RU" sz="1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DCE06-193D-477B-8BB9-8B4A4A3E0A47}" type="parTrans" cxnId="{4DDDAD6C-E431-4A16-B4DF-A4AE93F5B074}">
      <dgm:prSet/>
      <dgm:spPr/>
      <dgm:t>
        <a:bodyPr/>
        <a:lstStyle/>
        <a:p>
          <a:endParaRPr lang="ru-RU"/>
        </a:p>
      </dgm:t>
    </dgm:pt>
    <dgm:pt modelId="{E453CFAB-35C5-48CC-86D1-0E93ADD9FA7C}" type="sibTrans" cxnId="{4DDDAD6C-E431-4A16-B4DF-A4AE93F5B074}">
      <dgm:prSet/>
      <dgm:spPr/>
      <dgm:t>
        <a:bodyPr/>
        <a:lstStyle/>
        <a:p>
          <a:endParaRPr lang="ru-RU"/>
        </a:p>
      </dgm:t>
    </dgm:pt>
    <dgm:pt modelId="{807178AF-ACC4-4FEC-B0B7-9FAD66566BD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НАУКА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3D616-E695-4F2C-B56F-951654E63E73}" type="parTrans" cxnId="{5C1C97A8-08C2-4902-A836-95DD3FD970BC}">
      <dgm:prSet/>
      <dgm:spPr/>
      <dgm:t>
        <a:bodyPr/>
        <a:lstStyle/>
        <a:p>
          <a:endParaRPr lang="ru-RU"/>
        </a:p>
      </dgm:t>
    </dgm:pt>
    <dgm:pt modelId="{DE00D931-EBAE-4C53-9481-6330632AA133}" type="sibTrans" cxnId="{5C1C97A8-08C2-4902-A836-95DD3FD970BC}">
      <dgm:prSet/>
      <dgm:spPr/>
      <dgm:t>
        <a:bodyPr/>
        <a:lstStyle/>
        <a:p>
          <a:endParaRPr lang="ru-RU"/>
        </a:p>
      </dgm:t>
    </dgm:pt>
    <dgm:pt modelId="{A1856914-6C61-4106-9337-CD8B8F5E1B56}">
      <dgm:prSet phldrT="[Текст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</a:t>
          </a:r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МАРКЕТИНГ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9001F0-4ECA-4603-A05B-EF64AF9B8355}" type="parTrans" cxnId="{FA87F7A0-A34E-4EE0-B7A6-01E360871785}">
      <dgm:prSet/>
      <dgm:spPr/>
      <dgm:t>
        <a:bodyPr/>
        <a:lstStyle/>
        <a:p>
          <a:endParaRPr lang="ru-RU"/>
        </a:p>
      </dgm:t>
    </dgm:pt>
    <dgm:pt modelId="{0B950E1A-66B9-4D3B-84F2-63D369C33A6B}" type="sibTrans" cxnId="{FA87F7A0-A34E-4EE0-B7A6-01E360871785}">
      <dgm:prSet/>
      <dgm:spPr/>
      <dgm:t>
        <a:bodyPr/>
        <a:lstStyle/>
        <a:p>
          <a:endParaRPr lang="ru-RU"/>
        </a:p>
      </dgm:t>
    </dgm:pt>
    <dgm:pt modelId="{70E7F5A4-AC17-4922-86AF-9C42E7EF4E2F}">
      <dgm:prSet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БИОТЕХНОЛОГИИ</a:t>
          </a:r>
        </a:p>
        <a:p>
          <a:r>
            <a:rPr lang="ru-RU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МЕДИЦИНА</a:t>
          </a:r>
          <a:endParaRPr lang="ru-RU" sz="10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9DFBF-32B0-48BA-BBED-629CD90404A0}" type="parTrans" cxnId="{970607EC-D4D1-4EA2-BE9C-FF793116E5DA}">
      <dgm:prSet/>
      <dgm:spPr/>
      <dgm:t>
        <a:bodyPr/>
        <a:lstStyle/>
        <a:p>
          <a:endParaRPr lang="ru-RU"/>
        </a:p>
      </dgm:t>
    </dgm:pt>
    <dgm:pt modelId="{C8473C7E-A5BF-4530-B07D-DE75924B6C6D}" type="sibTrans" cxnId="{970607EC-D4D1-4EA2-BE9C-FF793116E5DA}">
      <dgm:prSet/>
      <dgm:spPr/>
      <dgm:t>
        <a:bodyPr/>
        <a:lstStyle/>
        <a:p>
          <a:endParaRPr lang="ru-RU"/>
        </a:p>
      </dgm:t>
    </dgm:pt>
    <dgm:pt modelId="{16BFE0A9-D5B1-42BC-BC29-EC495F196525}">
      <dgm:prSet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ЭКОЛОГИЯ</a:t>
          </a:r>
        </a:p>
        <a:p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ЗДОРОВЬЕ</a:t>
          </a:r>
          <a:endParaRPr lang="en-US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D943D3-9F1A-48AE-A057-794E02C666AD}" type="parTrans" cxnId="{C8017C41-5FC3-4630-A814-047BA5021A19}">
      <dgm:prSet/>
      <dgm:spPr/>
      <dgm:t>
        <a:bodyPr/>
        <a:lstStyle/>
        <a:p>
          <a:endParaRPr lang="ru-RU"/>
        </a:p>
      </dgm:t>
    </dgm:pt>
    <dgm:pt modelId="{E5C49525-B6A8-4141-9F39-9A4FAA43939B}" type="sibTrans" cxnId="{C8017C41-5FC3-4630-A814-047BA5021A19}">
      <dgm:prSet/>
      <dgm:spPr/>
      <dgm:t>
        <a:bodyPr/>
        <a:lstStyle/>
        <a:p>
          <a:endParaRPr lang="ru-RU"/>
        </a:p>
      </dgm:t>
    </dgm:pt>
    <dgm:pt modelId="{E7D6A450-4945-4F10-AAA4-595FB3AAD7DB}" type="pres">
      <dgm:prSet presAssocID="{018AE107-DD15-4AC6-9EED-E1EFE62C31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784D5-402F-4775-863A-06550B9F95AF}" type="pres">
      <dgm:prSet presAssocID="{E0BFD4C6-BAAE-4BB9-9D3A-18069ABBC455}" presName="centerShape" presStyleLbl="node0" presStyleIdx="0" presStyleCnt="1"/>
      <dgm:spPr/>
      <dgm:t>
        <a:bodyPr/>
        <a:lstStyle/>
        <a:p>
          <a:endParaRPr lang="ru-RU"/>
        </a:p>
      </dgm:t>
    </dgm:pt>
    <dgm:pt modelId="{328B04CB-B5A2-468A-8A2D-D96E553E0F01}" type="pres">
      <dgm:prSet presAssocID="{7A6EE2A3-6362-4F75-82EF-3C344BB49C48}" presName="node" presStyleLbl="node1" presStyleIdx="0" presStyleCnt="6" custScaleX="112624" custRadScaleRad="116538" custRadScaleInc="206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DCCB5-8098-41D0-A3A3-7489A792A871}" type="pres">
      <dgm:prSet presAssocID="{7A6EE2A3-6362-4F75-82EF-3C344BB49C48}" presName="dummy" presStyleCnt="0"/>
      <dgm:spPr/>
    </dgm:pt>
    <dgm:pt modelId="{3879D4FD-102E-4665-B059-AB6DA829BCDE}" type="pres">
      <dgm:prSet presAssocID="{F878B511-D31A-4AF5-95C5-D8B32B11F1E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3D10DA2-FFE7-4D6A-B6E1-BB3A75C90E29}" type="pres">
      <dgm:prSet presAssocID="{70E7F5A4-AC17-4922-86AF-9C42E7EF4E2F}" presName="node" presStyleLbl="node1" presStyleIdx="1" presStyleCnt="6" custScaleX="136526" custRadScaleRad="105476" custRadScaleInc="12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513D5-3903-4836-976F-5DFEE75E3972}" type="pres">
      <dgm:prSet presAssocID="{70E7F5A4-AC17-4922-86AF-9C42E7EF4E2F}" presName="dummy" presStyleCnt="0"/>
      <dgm:spPr/>
    </dgm:pt>
    <dgm:pt modelId="{38F78BEE-870E-4B16-B240-04C372C0B13E}" type="pres">
      <dgm:prSet presAssocID="{C8473C7E-A5BF-4530-B07D-DE75924B6C6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AF6D5EA-B06B-46EB-A02A-6F9BE4487591}" type="pres">
      <dgm:prSet presAssocID="{16BFE0A9-D5B1-42BC-BC29-EC495F196525}" presName="node" presStyleLbl="node1" presStyleIdx="2" presStyleCnt="6" custScaleX="124217" custScaleY="112251" custRadScaleRad="110093" custRadScaleInc="51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FB6F4-D0E9-4B0B-9A46-AA8ECE302327}" type="pres">
      <dgm:prSet presAssocID="{16BFE0A9-D5B1-42BC-BC29-EC495F196525}" presName="dummy" presStyleCnt="0"/>
      <dgm:spPr/>
    </dgm:pt>
    <dgm:pt modelId="{9D698085-7575-4400-86A8-4488A5133FA0}" type="pres">
      <dgm:prSet presAssocID="{E5C49525-B6A8-4141-9F39-9A4FAA43939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6F73E38-25F7-4ADE-B3DF-68672B7EFCD4}" type="pres">
      <dgm:prSet presAssocID="{77594F4E-4166-45D6-B40F-D494D4DE0A39}" presName="node" presStyleLbl="node1" presStyleIdx="3" presStyleCnt="6" custScaleX="131004" custScaleY="114631" custRadScaleRad="107772" custRadScaleInc="258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63A38-6F96-4A53-B1EB-8C16BDEBA1B1}" type="pres">
      <dgm:prSet presAssocID="{77594F4E-4166-45D6-B40F-D494D4DE0A39}" presName="dummy" presStyleCnt="0"/>
      <dgm:spPr/>
    </dgm:pt>
    <dgm:pt modelId="{2EA5B7B1-E936-4666-A561-5E0B01559B6C}" type="pres">
      <dgm:prSet presAssocID="{E453CFAB-35C5-48CC-86D1-0E93ADD9FA7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581E2AD-500B-4ED6-837F-1C520639A3C3}" type="pres">
      <dgm:prSet presAssocID="{807178AF-ACC4-4FEC-B0B7-9FAD66566BD5}" presName="node" presStyleLbl="node1" presStyleIdx="4" presStyleCnt="6" custScaleX="114032" custRadScaleRad="108782" custRadScaleInc="19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92EE2-B74B-429B-A1E2-3882393FE468}" type="pres">
      <dgm:prSet presAssocID="{807178AF-ACC4-4FEC-B0B7-9FAD66566BD5}" presName="dummy" presStyleCnt="0"/>
      <dgm:spPr/>
    </dgm:pt>
    <dgm:pt modelId="{57ED2C0D-012B-4C7B-82D1-9D9CA6564857}" type="pres">
      <dgm:prSet presAssocID="{DE00D931-EBAE-4C53-9481-6330632AA133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1CAD8EA-EF6B-450D-892C-48EC08C28D01}" type="pres">
      <dgm:prSet presAssocID="{A1856914-6C61-4106-9337-CD8B8F5E1B56}" presName="node" presStyleLbl="node1" presStyleIdx="5" presStyleCnt="6" custScaleX="115007" custRadScaleRad="118777" custRadScaleInc="10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6E3DE-3F69-469C-ABB1-CDD7C9383D3F}" type="pres">
      <dgm:prSet presAssocID="{A1856914-6C61-4106-9337-CD8B8F5E1B56}" presName="dummy" presStyleCnt="0"/>
      <dgm:spPr/>
    </dgm:pt>
    <dgm:pt modelId="{ECA48DBA-4153-4A5A-8EEA-D869F0A738B1}" type="pres">
      <dgm:prSet presAssocID="{0B950E1A-66B9-4D3B-84F2-63D369C33A6B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B63C449-41D6-435E-AB4F-29CBB6A2160B}" type="presOf" srcId="{7A6EE2A3-6362-4F75-82EF-3C344BB49C48}" destId="{328B04CB-B5A2-468A-8A2D-D96E553E0F01}" srcOrd="0" destOrd="0" presId="urn:microsoft.com/office/officeart/2005/8/layout/radial6"/>
    <dgm:cxn modelId="{B7BA042F-AA91-4D9D-9909-5C5B6D0BCEA0}" type="presOf" srcId="{018AE107-DD15-4AC6-9EED-E1EFE62C31E1}" destId="{E7D6A450-4945-4F10-AAA4-595FB3AAD7DB}" srcOrd="0" destOrd="0" presId="urn:microsoft.com/office/officeart/2005/8/layout/radial6"/>
    <dgm:cxn modelId="{4A609A8C-C433-4A44-9337-25DB48BB31A6}" type="presOf" srcId="{16BFE0A9-D5B1-42BC-BC29-EC495F196525}" destId="{9AF6D5EA-B06B-46EB-A02A-6F9BE4487591}" srcOrd="0" destOrd="0" presId="urn:microsoft.com/office/officeart/2005/8/layout/radial6"/>
    <dgm:cxn modelId="{FA87F7A0-A34E-4EE0-B7A6-01E360871785}" srcId="{E0BFD4C6-BAAE-4BB9-9D3A-18069ABBC455}" destId="{A1856914-6C61-4106-9337-CD8B8F5E1B56}" srcOrd="5" destOrd="0" parTransId="{C39001F0-4ECA-4603-A05B-EF64AF9B8355}" sibTransId="{0B950E1A-66B9-4D3B-84F2-63D369C33A6B}"/>
    <dgm:cxn modelId="{4F5BAABE-C3D9-4684-BE21-ACF9D104DEC4}" type="presOf" srcId="{E453CFAB-35C5-48CC-86D1-0E93ADD9FA7C}" destId="{2EA5B7B1-E936-4666-A561-5E0B01559B6C}" srcOrd="0" destOrd="0" presId="urn:microsoft.com/office/officeart/2005/8/layout/radial6"/>
    <dgm:cxn modelId="{5D49DE30-169C-44AB-BDC8-ECE856F87763}" type="presOf" srcId="{77594F4E-4166-45D6-B40F-D494D4DE0A39}" destId="{66F73E38-25F7-4ADE-B3DF-68672B7EFCD4}" srcOrd="0" destOrd="0" presId="urn:microsoft.com/office/officeart/2005/8/layout/radial6"/>
    <dgm:cxn modelId="{2B90F814-8301-41CA-9274-2D76CC1CF88A}" type="presOf" srcId="{A1856914-6C61-4106-9337-CD8B8F5E1B56}" destId="{E1CAD8EA-EF6B-450D-892C-48EC08C28D01}" srcOrd="0" destOrd="0" presId="urn:microsoft.com/office/officeart/2005/8/layout/radial6"/>
    <dgm:cxn modelId="{5C1C97A8-08C2-4902-A836-95DD3FD970BC}" srcId="{E0BFD4C6-BAAE-4BB9-9D3A-18069ABBC455}" destId="{807178AF-ACC4-4FEC-B0B7-9FAD66566BD5}" srcOrd="4" destOrd="0" parTransId="{99B3D616-E695-4F2C-B56F-951654E63E73}" sibTransId="{DE00D931-EBAE-4C53-9481-6330632AA133}"/>
    <dgm:cxn modelId="{0E84F7B6-DEA7-47B2-AF40-77AA3F5B7187}" type="presOf" srcId="{807178AF-ACC4-4FEC-B0B7-9FAD66566BD5}" destId="{9581E2AD-500B-4ED6-837F-1C520639A3C3}" srcOrd="0" destOrd="0" presId="urn:microsoft.com/office/officeart/2005/8/layout/radial6"/>
    <dgm:cxn modelId="{970607EC-D4D1-4EA2-BE9C-FF793116E5DA}" srcId="{E0BFD4C6-BAAE-4BB9-9D3A-18069ABBC455}" destId="{70E7F5A4-AC17-4922-86AF-9C42E7EF4E2F}" srcOrd="1" destOrd="0" parTransId="{0869DFBF-32B0-48BA-BBED-629CD90404A0}" sibTransId="{C8473C7E-A5BF-4530-B07D-DE75924B6C6D}"/>
    <dgm:cxn modelId="{60D931F0-6472-4573-B9DF-5840CE30A8F1}" type="presOf" srcId="{C8473C7E-A5BF-4530-B07D-DE75924B6C6D}" destId="{38F78BEE-870E-4B16-B240-04C372C0B13E}" srcOrd="0" destOrd="0" presId="urn:microsoft.com/office/officeart/2005/8/layout/radial6"/>
    <dgm:cxn modelId="{2FB22F00-867F-4129-A914-C842DB0F9662}" srcId="{018AE107-DD15-4AC6-9EED-E1EFE62C31E1}" destId="{E0BFD4C6-BAAE-4BB9-9D3A-18069ABBC455}" srcOrd="0" destOrd="0" parTransId="{26565C1B-B69A-4CC4-9F07-EF0893257A39}" sibTransId="{2A448A29-6D76-4556-862E-C8734D422CAB}"/>
    <dgm:cxn modelId="{C8017C41-5FC3-4630-A814-047BA5021A19}" srcId="{E0BFD4C6-BAAE-4BB9-9D3A-18069ABBC455}" destId="{16BFE0A9-D5B1-42BC-BC29-EC495F196525}" srcOrd="2" destOrd="0" parTransId="{3ED943D3-9F1A-48AE-A057-794E02C666AD}" sibTransId="{E5C49525-B6A8-4141-9F39-9A4FAA43939B}"/>
    <dgm:cxn modelId="{1F440563-2373-42DD-BD1D-12E02EC990AB}" type="presOf" srcId="{70E7F5A4-AC17-4922-86AF-9C42E7EF4E2F}" destId="{E3D10DA2-FFE7-4D6A-B6E1-BB3A75C90E29}" srcOrd="0" destOrd="0" presId="urn:microsoft.com/office/officeart/2005/8/layout/radial6"/>
    <dgm:cxn modelId="{1FC30F81-D0DD-4D52-ADDE-F470B6B4EC5F}" type="presOf" srcId="{E0BFD4C6-BAAE-4BB9-9D3A-18069ABBC455}" destId="{7BC784D5-402F-4775-863A-06550B9F95AF}" srcOrd="0" destOrd="0" presId="urn:microsoft.com/office/officeart/2005/8/layout/radial6"/>
    <dgm:cxn modelId="{4DDDAD6C-E431-4A16-B4DF-A4AE93F5B074}" srcId="{E0BFD4C6-BAAE-4BB9-9D3A-18069ABBC455}" destId="{77594F4E-4166-45D6-B40F-D494D4DE0A39}" srcOrd="3" destOrd="0" parTransId="{671DCE06-193D-477B-8BB9-8B4A4A3E0A47}" sibTransId="{E453CFAB-35C5-48CC-86D1-0E93ADD9FA7C}"/>
    <dgm:cxn modelId="{7B6F9434-A727-49B1-AF4D-85F25D5E8A91}" srcId="{E0BFD4C6-BAAE-4BB9-9D3A-18069ABBC455}" destId="{7A6EE2A3-6362-4F75-82EF-3C344BB49C48}" srcOrd="0" destOrd="0" parTransId="{029018BE-1A91-4303-A955-7B3AFA63446C}" sibTransId="{F878B511-D31A-4AF5-95C5-D8B32B11F1E7}"/>
    <dgm:cxn modelId="{CDA892DB-24DE-4ED8-BA99-45715C3ECA51}" type="presOf" srcId="{E5C49525-B6A8-4141-9F39-9A4FAA43939B}" destId="{9D698085-7575-4400-86A8-4488A5133FA0}" srcOrd="0" destOrd="0" presId="urn:microsoft.com/office/officeart/2005/8/layout/radial6"/>
    <dgm:cxn modelId="{D50F6F61-4E8D-41FD-8C49-89CC19B7D7BF}" type="presOf" srcId="{DE00D931-EBAE-4C53-9481-6330632AA133}" destId="{57ED2C0D-012B-4C7B-82D1-9D9CA6564857}" srcOrd="0" destOrd="0" presId="urn:microsoft.com/office/officeart/2005/8/layout/radial6"/>
    <dgm:cxn modelId="{FCC7094A-21D8-45A1-AE2C-91B9AAC84373}" type="presOf" srcId="{F878B511-D31A-4AF5-95C5-D8B32B11F1E7}" destId="{3879D4FD-102E-4665-B059-AB6DA829BCDE}" srcOrd="0" destOrd="0" presId="urn:microsoft.com/office/officeart/2005/8/layout/radial6"/>
    <dgm:cxn modelId="{092B40C5-80F5-4E0C-8161-960F890D3F93}" type="presOf" srcId="{0B950E1A-66B9-4D3B-84F2-63D369C33A6B}" destId="{ECA48DBA-4153-4A5A-8EEA-D869F0A738B1}" srcOrd="0" destOrd="0" presId="urn:microsoft.com/office/officeart/2005/8/layout/radial6"/>
    <dgm:cxn modelId="{0AA324B0-1A40-4772-9788-C6B705AD7388}" type="presParOf" srcId="{E7D6A450-4945-4F10-AAA4-595FB3AAD7DB}" destId="{7BC784D5-402F-4775-863A-06550B9F95AF}" srcOrd="0" destOrd="0" presId="urn:microsoft.com/office/officeart/2005/8/layout/radial6"/>
    <dgm:cxn modelId="{3AD32902-A0AD-4D38-A139-97578FACF9CE}" type="presParOf" srcId="{E7D6A450-4945-4F10-AAA4-595FB3AAD7DB}" destId="{328B04CB-B5A2-468A-8A2D-D96E553E0F01}" srcOrd="1" destOrd="0" presId="urn:microsoft.com/office/officeart/2005/8/layout/radial6"/>
    <dgm:cxn modelId="{CE828E51-64D1-4A1C-808F-23503DA9CC3A}" type="presParOf" srcId="{E7D6A450-4945-4F10-AAA4-595FB3AAD7DB}" destId="{CE8DCCB5-8098-41D0-A3A3-7489A792A871}" srcOrd="2" destOrd="0" presId="urn:microsoft.com/office/officeart/2005/8/layout/radial6"/>
    <dgm:cxn modelId="{3B3C538D-FC39-4995-940C-AAF736813979}" type="presParOf" srcId="{E7D6A450-4945-4F10-AAA4-595FB3AAD7DB}" destId="{3879D4FD-102E-4665-B059-AB6DA829BCDE}" srcOrd="3" destOrd="0" presId="urn:microsoft.com/office/officeart/2005/8/layout/radial6"/>
    <dgm:cxn modelId="{B2EE9F62-F7AC-462B-BAE6-894CB5896C88}" type="presParOf" srcId="{E7D6A450-4945-4F10-AAA4-595FB3AAD7DB}" destId="{E3D10DA2-FFE7-4D6A-B6E1-BB3A75C90E29}" srcOrd="4" destOrd="0" presId="urn:microsoft.com/office/officeart/2005/8/layout/radial6"/>
    <dgm:cxn modelId="{EAE932EE-6E77-465D-A1CD-42889EE05318}" type="presParOf" srcId="{E7D6A450-4945-4F10-AAA4-595FB3AAD7DB}" destId="{B49513D5-3903-4836-976F-5DFEE75E3972}" srcOrd="5" destOrd="0" presId="urn:microsoft.com/office/officeart/2005/8/layout/radial6"/>
    <dgm:cxn modelId="{5B14D636-5092-4285-A269-DB771F07D8BC}" type="presParOf" srcId="{E7D6A450-4945-4F10-AAA4-595FB3AAD7DB}" destId="{38F78BEE-870E-4B16-B240-04C372C0B13E}" srcOrd="6" destOrd="0" presId="urn:microsoft.com/office/officeart/2005/8/layout/radial6"/>
    <dgm:cxn modelId="{D92ED620-E18E-4309-BB21-8C20DA5CAC10}" type="presParOf" srcId="{E7D6A450-4945-4F10-AAA4-595FB3AAD7DB}" destId="{9AF6D5EA-B06B-46EB-A02A-6F9BE4487591}" srcOrd="7" destOrd="0" presId="urn:microsoft.com/office/officeart/2005/8/layout/radial6"/>
    <dgm:cxn modelId="{6268A51D-B488-41E3-B4A0-D93FAE9B527B}" type="presParOf" srcId="{E7D6A450-4945-4F10-AAA4-595FB3AAD7DB}" destId="{663FB6F4-D0E9-4B0B-9A46-AA8ECE302327}" srcOrd="8" destOrd="0" presId="urn:microsoft.com/office/officeart/2005/8/layout/radial6"/>
    <dgm:cxn modelId="{6A4ACD31-86A3-4FC5-B3A2-0377CBDFCD8A}" type="presParOf" srcId="{E7D6A450-4945-4F10-AAA4-595FB3AAD7DB}" destId="{9D698085-7575-4400-86A8-4488A5133FA0}" srcOrd="9" destOrd="0" presId="urn:microsoft.com/office/officeart/2005/8/layout/radial6"/>
    <dgm:cxn modelId="{14F0AAE2-5B21-49BD-8578-5EF8338AD706}" type="presParOf" srcId="{E7D6A450-4945-4F10-AAA4-595FB3AAD7DB}" destId="{66F73E38-25F7-4ADE-B3DF-68672B7EFCD4}" srcOrd="10" destOrd="0" presId="urn:microsoft.com/office/officeart/2005/8/layout/radial6"/>
    <dgm:cxn modelId="{4278061E-E9F3-4076-9C49-A4D5183061E6}" type="presParOf" srcId="{E7D6A450-4945-4F10-AAA4-595FB3AAD7DB}" destId="{09663A38-6F96-4A53-B1EB-8C16BDEBA1B1}" srcOrd="11" destOrd="0" presId="urn:microsoft.com/office/officeart/2005/8/layout/radial6"/>
    <dgm:cxn modelId="{315BFE01-74BF-4754-A6BF-2CF094091F76}" type="presParOf" srcId="{E7D6A450-4945-4F10-AAA4-595FB3AAD7DB}" destId="{2EA5B7B1-E936-4666-A561-5E0B01559B6C}" srcOrd="12" destOrd="0" presId="urn:microsoft.com/office/officeart/2005/8/layout/radial6"/>
    <dgm:cxn modelId="{A99CB7A6-5A46-450F-AAED-B0F2D58BCF35}" type="presParOf" srcId="{E7D6A450-4945-4F10-AAA4-595FB3AAD7DB}" destId="{9581E2AD-500B-4ED6-837F-1C520639A3C3}" srcOrd="13" destOrd="0" presId="urn:microsoft.com/office/officeart/2005/8/layout/radial6"/>
    <dgm:cxn modelId="{4F51A485-E4F0-4769-959A-15BD530AA032}" type="presParOf" srcId="{E7D6A450-4945-4F10-AAA4-595FB3AAD7DB}" destId="{7DA92EE2-B74B-429B-A1E2-3882393FE468}" srcOrd="14" destOrd="0" presId="urn:microsoft.com/office/officeart/2005/8/layout/radial6"/>
    <dgm:cxn modelId="{2BCADF9F-AB88-4D5C-8EB8-3E1250A2B65F}" type="presParOf" srcId="{E7D6A450-4945-4F10-AAA4-595FB3AAD7DB}" destId="{57ED2C0D-012B-4C7B-82D1-9D9CA6564857}" srcOrd="15" destOrd="0" presId="urn:microsoft.com/office/officeart/2005/8/layout/radial6"/>
    <dgm:cxn modelId="{2280305D-DAA3-4932-BDFC-1631B7176610}" type="presParOf" srcId="{E7D6A450-4945-4F10-AAA4-595FB3AAD7DB}" destId="{E1CAD8EA-EF6B-450D-892C-48EC08C28D01}" srcOrd="16" destOrd="0" presId="urn:microsoft.com/office/officeart/2005/8/layout/radial6"/>
    <dgm:cxn modelId="{FB6FF0D4-FF22-41F8-8034-A994D07CFFAD}" type="presParOf" srcId="{E7D6A450-4945-4F10-AAA4-595FB3AAD7DB}" destId="{9866E3DE-3F69-469C-ABB1-CDD7C9383D3F}" srcOrd="17" destOrd="0" presId="urn:microsoft.com/office/officeart/2005/8/layout/radial6"/>
    <dgm:cxn modelId="{E2369B6F-87A5-4E1D-B8B6-9E2495ED0B38}" type="presParOf" srcId="{E7D6A450-4945-4F10-AAA4-595FB3AAD7DB}" destId="{ECA48DBA-4153-4A5A-8EEA-D869F0A738B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48DBA-4153-4A5A-8EEA-D869F0A738B1}">
      <dsp:nvSpPr>
        <dsp:cNvPr id="0" name=""/>
        <dsp:cNvSpPr/>
      </dsp:nvSpPr>
      <dsp:spPr>
        <a:xfrm>
          <a:off x="1398373" y="36665"/>
          <a:ext cx="3013189" cy="3013189"/>
        </a:xfrm>
        <a:prstGeom prst="blockArc">
          <a:avLst>
            <a:gd name="adj1" fmla="val 13298893"/>
            <a:gd name="adj2" fmla="val 19276500"/>
            <a:gd name="adj3" fmla="val 4514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D2C0D-012B-4C7B-82D1-9D9CA6564857}">
      <dsp:nvSpPr>
        <dsp:cNvPr id="0" name=""/>
        <dsp:cNvSpPr/>
      </dsp:nvSpPr>
      <dsp:spPr>
        <a:xfrm>
          <a:off x="1306525" y="131076"/>
          <a:ext cx="3013189" cy="3013189"/>
        </a:xfrm>
        <a:prstGeom prst="blockArc">
          <a:avLst>
            <a:gd name="adj1" fmla="val 10772402"/>
            <a:gd name="adj2" fmla="val 13606489"/>
            <a:gd name="adj3" fmla="val 4514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B7B1-E936-4666-A561-5E0B01559B6C}">
      <dsp:nvSpPr>
        <dsp:cNvPr id="0" name=""/>
        <dsp:cNvSpPr/>
      </dsp:nvSpPr>
      <dsp:spPr>
        <a:xfrm>
          <a:off x="1279956" y="421612"/>
          <a:ext cx="3013189" cy="3013189"/>
        </a:xfrm>
        <a:prstGeom prst="blockArc">
          <a:avLst>
            <a:gd name="adj1" fmla="val 8340064"/>
            <a:gd name="adj2" fmla="val 11454605"/>
            <a:gd name="adj3" fmla="val 4514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98085-7575-4400-86A8-4488A5133FA0}">
      <dsp:nvSpPr>
        <dsp:cNvPr id="0" name=""/>
        <dsp:cNvSpPr/>
      </dsp:nvSpPr>
      <dsp:spPr>
        <a:xfrm>
          <a:off x="1430629" y="628946"/>
          <a:ext cx="3013189" cy="3013189"/>
        </a:xfrm>
        <a:prstGeom prst="blockArc">
          <a:avLst>
            <a:gd name="adj1" fmla="val 2039644"/>
            <a:gd name="adj2" fmla="val 8939152"/>
            <a:gd name="adj3" fmla="val 4514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78BEE-870E-4B16-B240-04C372C0B13E}">
      <dsp:nvSpPr>
        <dsp:cNvPr id="0" name=""/>
        <dsp:cNvSpPr/>
      </dsp:nvSpPr>
      <dsp:spPr>
        <a:xfrm>
          <a:off x="1509696" y="522390"/>
          <a:ext cx="3013189" cy="3013189"/>
        </a:xfrm>
        <a:prstGeom prst="blockArc">
          <a:avLst>
            <a:gd name="adj1" fmla="val 21042892"/>
            <a:gd name="adj2" fmla="val 2349505"/>
            <a:gd name="adj3" fmla="val 4514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9D4FD-102E-4665-B059-AB6DA829BCDE}">
      <dsp:nvSpPr>
        <dsp:cNvPr id="0" name=""/>
        <dsp:cNvSpPr/>
      </dsp:nvSpPr>
      <dsp:spPr>
        <a:xfrm>
          <a:off x="1496815" y="147503"/>
          <a:ext cx="3013189" cy="3013189"/>
        </a:xfrm>
        <a:prstGeom prst="blockArc">
          <a:avLst>
            <a:gd name="adj1" fmla="val 18930281"/>
            <a:gd name="adj2" fmla="val 320963"/>
            <a:gd name="adj3" fmla="val 451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784D5-402F-4775-863A-06550B9F95AF}">
      <dsp:nvSpPr>
        <dsp:cNvPr id="0" name=""/>
        <dsp:cNvSpPr/>
      </dsp:nvSpPr>
      <dsp:spPr>
        <a:xfrm>
          <a:off x="2246230" y="1236377"/>
          <a:ext cx="1349499" cy="1349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2443860" y="1434007"/>
        <a:ext cx="954239" cy="954239"/>
      </dsp:txXfrm>
    </dsp:sp>
    <dsp:sp modelId="{328B04CB-B5A2-468A-8A2D-D96E553E0F01}">
      <dsp:nvSpPr>
        <dsp:cNvPr id="0" name=""/>
        <dsp:cNvSpPr/>
      </dsp:nvSpPr>
      <dsp:spPr>
        <a:xfrm>
          <a:off x="3521867" y="149709"/>
          <a:ext cx="1063901" cy="944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ИТ - СФЕРА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7672" y="288050"/>
        <a:ext cx="752291" cy="667967"/>
      </dsp:txXfrm>
    </dsp:sp>
    <dsp:sp modelId="{E3D10DA2-FFE7-4D6A-B6E1-BB3A75C90E29}">
      <dsp:nvSpPr>
        <dsp:cNvPr id="0" name=""/>
        <dsp:cNvSpPr/>
      </dsp:nvSpPr>
      <dsp:spPr>
        <a:xfrm>
          <a:off x="3824738" y="1319061"/>
          <a:ext cx="1289691" cy="944649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БИОТЕХНОЛОГИИ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МЕДИЦИНА</a:t>
          </a:r>
          <a:endParaRPr lang="ru-RU" sz="105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3609" y="1457402"/>
        <a:ext cx="911949" cy="667967"/>
      </dsp:txXfrm>
    </dsp:sp>
    <dsp:sp modelId="{9AF6D5EA-B06B-46EB-A02A-6F9BE4487591}">
      <dsp:nvSpPr>
        <dsp:cNvPr id="0" name=""/>
        <dsp:cNvSpPr/>
      </dsp:nvSpPr>
      <dsp:spPr>
        <a:xfrm>
          <a:off x="3571432" y="2428685"/>
          <a:ext cx="1173415" cy="1060378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ЗДОРОВЬЕ</a:t>
          </a:r>
          <a:endParaRPr lang="en-US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3275" y="2583974"/>
        <a:ext cx="829729" cy="749800"/>
      </dsp:txXfrm>
    </dsp:sp>
    <dsp:sp modelId="{66F73E38-25F7-4ADE-B3DF-68672B7EFCD4}">
      <dsp:nvSpPr>
        <dsp:cNvPr id="0" name=""/>
        <dsp:cNvSpPr/>
      </dsp:nvSpPr>
      <dsp:spPr>
        <a:xfrm>
          <a:off x="1056393" y="2352860"/>
          <a:ext cx="1237528" cy="1082860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КОСМИЧЕСКАЯ ИНДУСТРИЯ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ДОБЫЧА СЫРЬЯ</a:t>
          </a:r>
          <a:endParaRPr lang="ru-RU" sz="1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7625" y="2511441"/>
        <a:ext cx="875064" cy="765698"/>
      </dsp:txXfrm>
    </dsp:sp>
    <dsp:sp modelId="{9581E2AD-500B-4ED6-837F-1C520639A3C3}">
      <dsp:nvSpPr>
        <dsp:cNvPr id="0" name=""/>
        <dsp:cNvSpPr/>
      </dsp:nvSpPr>
      <dsp:spPr>
        <a:xfrm>
          <a:off x="801979" y="1177168"/>
          <a:ext cx="1077202" cy="944649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НАУКА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9732" y="1315509"/>
        <a:ext cx="761696" cy="667967"/>
      </dsp:txXfrm>
    </dsp:sp>
    <dsp:sp modelId="{E1CAD8EA-EF6B-450D-892C-48EC08C28D01}">
      <dsp:nvSpPr>
        <dsp:cNvPr id="0" name=""/>
        <dsp:cNvSpPr/>
      </dsp:nvSpPr>
      <dsp:spPr>
        <a:xfrm>
          <a:off x="1261386" y="92320"/>
          <a:ext cx="1086412" cy="94464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</a:t>
          </a: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МАРКЕТИНГ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0487" y="230661"/>
        <a:ext cx="768210" cy="667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DEB8-6679-4BE9-867E-6B2A99FA51E2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D3B1-444B-4A69-AFEE-131CCA605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2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8FCF-3AEC-464F-AB4F-F656C715FB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0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8FCF-3AEC-464F-AB4F-F656C715FB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8FCF-3AEC-464F-AB4F-F656C715FB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9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7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9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4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96" imgH="396" progId="TCLayout.ActiveDocument.1">
                  <p:embed/>
                </p:oleObj>
              </mc:Choice>
              <mc:Fallback>
                <p:oleObj name="think-cell Slide" r:id="rId4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Прямоугольник 72"/>
          <p:cNvSpPr/>
          <p:nvPr userDrawn="1"/>
        </p:nvSpPr>
        <p:spPr>
          <a:xfrm>
            <a:off x="0" y="6457388"/>
            <a:ext cx="12192000" cy="396080"/>
          </a:xfrm>
          <a:prstGeom prst="rect">
            <a:avLst/>
          </a:prstGeom>
          <a:solidFill>
            <a:srgbClr val="5E6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320446" y="0"/>
            <a:ext cx="6386674" cy="1105424"/>
          </a:xfrm>
          <a:prstGeom prst="rect">
            <a:avLst/>
          </a:prstGeom>
          <a:solidFill>
            <a:srgbClr val="5E6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3217" flipH="1" flipV="1">
            <a:off x="6528484" y="-653764"/>
            <a:ext cx="3185372" cy="18869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0786" flipH="1" flipV="1">
            <a:off x="242795" y="5804850"/>
            <a:ext cx="2795691" cy="1656122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11786044" y="361625"/>
            <a:ext cx="405956" cy="397509"/>
          </a:xfrm>
          <a:prstGeom prst="rect">
            <a:avLst/>
          </a:prstGeom>
          <a:solidFill>
            <a:srgbClr val="5E666F"/>
          </a:solidFill>
          <a:ln w="222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36000" tIns="36000" rIns="36000" bIns="3600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3400" b="1" i="0" kern="1200">
                <a:solidFill>
                  <a:schemeClr val="bg1"/>
                </a:solidFill>
                <a:latin typeface="Univers LT CYR 65" charset="0"/>
                <a:ea typeface="Univers LT CYR 65" charset="0"/>
                <a:cs typeface="Univers LT CYR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265EEF-22A8-5B4F-A5ED-ED084F9F37CA}" type="slidenum">
              <a:rPr lang="ru-RU" sz="1800" b="1" i="0" smtClean="0">
                <a:ln>
                  <a:noFill/>
                </a:ln>
                <a:latin typeface="Roboto" charset="0"/>
                <a:ea typeface="Roboto" charset="0"/>
                <a:cs typeface="Roboto" charset="0"/>
              </a:rPr>
              <a:pPr/>
              <a:t>‹#›</a:t>
            </a:fld>
            <a:endParaRPr lang="ru-RU" sz="1800" b="1" i="0" dirty="0">
              <a:ln>
                <a:noFill/>
              </a:ln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3" name="Рисунок 22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2110637"/>
            <a:ext cx="4640893" cy="3551127"/>
          </a:xfrm>
          <a:prstGeom prst="rect">
            <a:avLst/>
          </a:prstGeom>
          <a:ln w="22225">
            <a:noFill/>
          </a:ln>
        </p:spPr>
        <p:txBody>
          <a:bodyPr lIns="1080000" tIns="1080000" anchor="t" anchorCtr="0"/>
          <a:lstStyle>
            <a:lvl1pPr marL="228600" indent="0" algn="just">
              <a:buFontTx/>
              <a:buNone/>
              <a:defRPr b="0" i="0">
                <a:solidFill>
                  <a:srgbClr val="A4A9AD"/>
                </a:solidFill>
                <a:latin typeface="Roboto" charset="0"/>
                <a:ea typeface="Roboto" charset="0"/>
                <a:cs typeface="Roboto" charset="0"/>
              </a:defRPr>
            </a:lvl1pPr>
            <a:lvl5pPr marL="1828800" indent="0" algn="ctr">
              <a:buFontTx/>
              <a:buNone/>
              <a:defRPr>
                <a:solidFill>
                  <a:srgbClr val="A4A9AD"/>
                </a:solidFill>
              </a:defRPr>
            </a:lvl5pPr>
          </a:lstStyle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b="0" i="0" dirty="0" smtClean="0">
                <a:latin typeface="Roboto" charset="0"/>
                <a:ea typeface="Roboto" charset="0"/>
                <a:cs typeface="Roboto" charset="0"/>
              </a:rPr>
              <a:t>КАРТИНКА</a:t>
            </a:r>
            <a:endParaRPr lang="ru-RU" dirty="0"/>
          </a:p>
        </p:txBody>
      </p:sp>
      <p:sp>
        <p:nvSpPr>
          <p:cNvPr id="3" name="Текст 2" title="ДВУХСТРОЧНЫЙ ЗАГОЛОВОК"/>
          <p:cNvSpPr>
            <a:spLocks noGrp="1"/>
          </p:cNvSpPr>
          <p:nvPr>
            <p:ph type="body" sz="quarter" idx="11" hasCustomPrompt="1"/>
          </p:nvPr>
        </p:nvSpPr>
        <p:spPr>
          <a:xfrm>
            <a:off x="2305363" y="217004"/>
            <a:ext cx="4112940" cy="688357"/>
          </a:xfrm>
          <a:prstGeom prst="rect">
            <a:avLst/>
          </a:prstGeom>
          <a:noFill/>
        </p:spPr>
        <p:txBody>
          <a:bodyPr wrap="square" lIns="216000" tIns="144000" rIns="144000" bIns="144000" anchor="ctr" anchorCtr="0">
            <a:spAutoFit/>
          </a:bodyPr>
          <a:lstStyle>
            <a:lvl1pPr marL="0" indent="0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50" b="0" i="0" cap="all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lnSpc>
                <a:spcPts val="3100"/>
              </a:lnSpc>
              <a:buFontTx/>
              <a:buNone/>
              <a:defRPr/>
            </a:lvl2pPr>
            <a:lvl3pPr marL="914400" indent="0">
              <a:lnSpc>
                <a:spcPts val="3100"/>
              </a:lnSpc>
              <a:buFontTx/>
              <a:buNone/>
              <a:defRPr/>
            </a:lvl3pPr>
            <a:lvl4pPr marL="1371600" indent="0">
              <a:lnSpc>
                <a:spcPts val="3100"/>
              </a:lnSpc>
              <a:buFontTx/>
              <a:buNone/>
              <a:defRPr/>
            </a:lvl4pPr>
            <a:lvl5pPr marL="1828800" indent="0">
              <a:lnSpc>
                <a:spcPts val="3100"/>
              </a:lnSpc>
              <a:buFontTx/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grpSp>
        <p:nvGrpSpPr>
          <p:cNvPr id="21" name="Group 1"/>
          <p:cNvGrpSpPr>
            <a:grpSpLocks/>
          </p:cNvGrpSpPr>
          <p:nvPr userDrawn="1"/>
        </p:nvGrpSpPr>
        <p:grpSpPr bwMode="auto">
          <a:xfrm>
            <a:off x="252218" y="153323"/>
            <a:ext cx="1750256" cy="747434"/>
            <a:chOff x="1315" y="1769"/>
            <a:chExt cx="3365" cy="1437"/>
          </a:xfrm>
          <a:solidFill>
            <a:srgbClr val="5C6670"/>
          </a:solidFill>
        </p:grpSpPr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2350" y="1967"/>
              <a:ext cx="304" cy="772"/>
            </a:xfrm>
            <a:custGeom>
              <a:avLst/>
              <a:gdLst>
                <a:gd name="T0" fmla="*/ 500 w 1344"/>
                <a:gd name="T1" fmla="*/ 407 h 3407"/>
                <a:gd name="T2" fmla="*/ 500 w 1344"/>
                <a:gd name="T3" fmla="*/ 407 h 3407"/>
                <a:gd name="T4" fmla="*/ 812 w 1344"/>
                <a:gd name="T5" fmla="*/ 750 h 3407"/>
                <a:gd name="T6" fmla="*/ 812 w 1344"/>
                <a:gd name="T7" fmla="*/ 1563 h 3407"/>
                <a:gd name="T8" fmla="*/ 500 w 1344"/>
                <a:gd name="T9" fmla="*/ 1688 h 3407"/>
                <a:gd name="T10" fmla="*/ 500 w 1344"/>
                <a:gd name="T11" fmla="*/ 407 h 3407"/>
                <a:gd name="T12" fmla="*/ 500 w 1344"/>
                <a:gd name="T13" fmla="*/ 3406 h 3407"/>
                <a:gd name="T14" fmla="*/ 500 w 1344"/>
                <a:gd name="T15" fmla="*/ 3406 h 3407"/>
                <a:gd name="T16" fmla="*/ 500 w 1344"/>
                <a:gd name="T17" fmla="*/ 2094 h 3407"/>
                <a:gd name="T18" fmla="*/ 1312 w 1344"/>
                <a:gd name="T19" fmla="*/ 1407 h 3407"/>
                <a:gd name="T20" fmla="*/ 1312 w 1344"/>
                <a:gd name="T21" fmla="*/ 688 h 3407"/>
                <a:gd name="T22" fmla="*/ 531 w 1344"/>
                <a:gd name="T23" fmla="*/ 0 h 3407"/>
                <a:gd name="T24" fmla="*/ 0 w 1344"/>
                <a:gd name="T25" fmla="*/ 0 h 3407"/>
                <a:gd name="T26" fmla="*/ 0 w 1344"/>
                <a:gd name="T27" fmla="*/ 3406 h 3407"/>
                <a:gd name="T28" fmla="*/ 500 w 1344"/>
                <a:gd name="T29" fmla="*/ 3406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4" h="3407">
                  <a:moveTo>
                    <a:pt x="500" y="407"/>
                  </a:moveTo>
                  <a:lnTo>
                    <a:pt x="500" y="407"/>
                  </a:lnTo>
                  <a:cubicBezTo>
                    <a:pt x="718" y="407"/>
                    <a:pt x="812" y="438"/>
                    <a:pt x="812" y="750"/>
                  </a:cubicBezTo>
                  <a:cubicBezTo>
                    <a:pt x="812" y="1563"/>
                    <a:pt x="812" y="1292"/>
                    <a:pt x="812" y="1563"/>
                  </a:cubicBezTo>
                  <a:cubicBezTo>
                    <a:pt x="812" y="1719"/>
                    <a:pt x="656" y="1688"/>
                    <a:pt x="500" y="1688"/>
                  </a:cubicBezTo>
                  <a:cubicBezTo>
                    <a:pt x="500" y="407"/>
                    <a:pt x="500" y="834"/>
                    <a:pt x="500" y="407"/>
                  </a:cubicBezTo>
                  <a:close/>
                  <a:moveTo>
                    <a:pt x="500" y="3406"/>
                  </a:moveTo>
                  <a:lnTo>
                    <a:pt x="500" y="3406"/>
                  </a:lnTo>
                  <a:cubicBezTo>
                    <a:pt x="500" y="2094"/>
                    <a:pt x="500" y="2531"/>
                    <a:pt x="500" y="2094"/>
                  </a:cubicBezTo>
                  <a:cubicBezTo>
                    <a:pt x="1031" y="2125"/>
                    <a:pt x="1343" y="1969"/>
                    <a:pt x="1312" y="1407"/>
                  </a:cubicBezTo>
                  <a:cubicBezTo>
                    <a:pt x="1312" y="688"/>
                    <a:pt x="1312" y="927"/>
                    <a:pt x="1312" y="688"/>
                  </a:cubicBezTo>
                  <a:cubicBezTo>
                    <a:pt x="1343" y="219"/>
                    <a:pt x="1093" y="0"/>
                    <a:pt x="531" y="0"/>
                  </a:cubicBezTo>
                  <a:cubicBezTo>
                    <a:pt x="0" y="0"/>
                    <a:pt x="177" y="0"/>
                    <a:pt x="0" y="0"/>
                  </a:cubicBezTo>
                  <a:cubicBezTo>
                    <a:pt x="0" y="3406"/>
                    <a:pt x="0" y="2271"/>
                    <a:pt x="0" y="3406"/>
                  </a:cubicBezTo>
                  <a:cubicBezTo>
                    <a:pt x="500" y="3406"/>
                    <a:pt x="333" y="3406"/>
                    <a:pt x="500" y="340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3"/>
            <p:cNvSpPr>
              <a:spLocks noChangeArrowheads="1"/>
            </p:cNvSpPr>
            <p:nvPr/>
          </p:nvSpPr>
          <p:spPr bwMode="auto">
            <a:xfrm>
              <a:off x="2655" y="1967"/>
              <a:ext cx="346" cy="772"/>
            </a:xfrm>
            <a:custGeom>
              <a:avLst/>
              <a:gdLst>
                <a:gd name="T0" fmla="*/ 500 w 1532"/>
                <a:gd name="T1" fmla="*/ 0 h 3407"/>
                <a:gd name="T2" fmla="*/ 500 w 1532"/>
                <a:gd name="T3" fmla="*/ 0 h 3407"/>
                <a:gd name="T4" fmla="*/ 782 w 1532"/>
                <a:gd name="T5" fmla="*/ 1469 h 3407"/>
                <a:gd name="T6" fmla="*/ 782 w 1532"/>
                <a:gd name="T7" fmla="*/ 1469 h 3407"/>
                <a:gd name="T8" fmla="*/ 1063 w 1532"/>
                <a:gd name="T9" fmla="*/ 0 h 3407"/>
                <a:gd name="T10" fmla="*/ 1531 w 1532"/>
                <a:gd name="T11" fmla="*/ 0 h 3407"/>
                <a:gd name="T12" fmla="*/ 719 w 1532"/>
                <a:gd name="T13" fmla="*/ 3406 h 3407"/>
                <a:gd name="T14" fmla="*/ 219 w 1532"/>
                <a:gd name="T15" fmla="*/ 3406 h 3407"/>
                <a:gd name="T16" fmla="*/ 532 w 1532"/>
                <a:gd name="T17" fmla="*/ 2125 h 3407"/>
                <a:gd name="T18" fmla="*/ 0 w 1532"/>
                <a:gd name="T19" fmla="*/ 0 h 3407"/>
                <a:gd name="T20" fmla="*/ 500 w 1532"/>
                <a:gd name="T21" fmla="*/ 0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2" h="3407">
                  <a:moveTo>
                    <a:pt x="500" y="0"/>
                  </a:moveTo>
                  <a:lnTo>
                    <a:pt x="500" y="0"/>
                  </a:lnTo>
                  <a:cubicBezTo>
                    <a:pt x="594" y="489"/>
                    <a:pt x="750" y="1094"/>
                    <a:pt x="782" y="1469"/>
                  </a:cubicBezTo>
                  <a:lnTo>
                    <a:pt x="782" y="1469"/>
                  </a:lnTo>
                  <a:cubicBezTo>
                    <a:pt x="813" y="1188"/>
                    <a:pt x="969" y="489"/>
                    <a:pt x="1063" y="0"/>
                  </a:cubicBezTo>
                  <a:cubicBezTo>
                    <a:pt x="1531" y="0"/>
                    <a:pt x="1375" y="0"/>
                    <a:pt x="1531" y="0"/>
                  </a:cubicBezTo>
                  <a:cubicBezTo>
                    <a:pt x="719" y="3406"/>
                    <a:pt x="990" y="2271"/>
                    <a:pt x="719" y="3406"/>
                  </a:cubicBezTo>
                  <a:cubicBezTo>
                    <a:pt x="219" y="3406"/>
                    <a:pt x="385" y="3406"/>
                    <a:pt x="219" y="3406"/>
                  </a:cubicBezTo>
                  <a:cubicBezTo>
                    <a:pt x="532" y="2125"/>
                    <a:pt x="427" y="2552"/>
                    <a:pt x="532" y="2125"/>
                  </a:cubicBezTo>
                  <a:cubicBezTo>
                    <a:pt x="0" y="0"/>
                    <a:pt x="177" y="708"/>
                    <a:pt x="0" y="0"/>
                  </a:cubicBezTo>
                  <a:cubicBezTo>
                    <a:pt x="166" y="0"/>
                    <a:pt x="333" y="0"/>
                    <a:pt x="5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4"/>
            <p:cNvSpPr>
              <a:spLocks noChangeArrowheads="1"/>
            </p:cNvSpPr>
            <p:nvPr/>
          </p:nvSpPr>
          <p:spPr bwMode="auto">
            <a:xfrm>
              <a:off x="3009" y="1960"/>
              <a:ext cx="304" cy="800"/>
            </a:xfrm>
            <a:custGeom>
              <a:avLst/>
              <a:gdLst>
                <a:gd name="T0" fmla="*/ 844 w 1345"/>
                <a:gd name="T1" fmla="*/ 1281 h 3531"/>
                <a:gd name="T2" fmla="*/ 844 w 1345"/>
                <a:gd name="T3" fmla="*/ 1281 h 3531"/>
                <a:gd name="T4" fmla="*/ 844 w 1345"/>
                <a:gd name="T5" fmla="*/ 594 h 3531"/>
                <a:gd name="T6" fmla="*/ 687 w 1345"/>
                <a:gd name="T7" fmla="*/ 406 h 3531"/>
                <a:gd name="T8" fmla="*/ 531 w 1345"/>
                <a:gd name="T9" fmla="*/ 594 h 3531"/>
                <a:gd name="T10" fmla="*/ 531 w 1345"/>
                <a:gd name="T11" fmla="*/ 2905 h 3531"/>
                <a:gd name="T12" fmla="*/ 687 w 1345"/>
                <a:gd name="T13" fmla="*/ 3124 h 3531"/>
                <a:gd name="T14" fmla="*/ 844 w 1345"/>
                <a:gd name="T15" fmla="*/ 2905 h 3531"/>
                <a:gd name="T16" fmla="*/ 844 w 1345"/>
                <a:gd name="T17" fmla="*/ 2156 h 3531"/>
                <a:gd name="T18" fmla="*/ 1344 w 1345"/>
                <a:gd name="T19" fmla="*/ 2156 h 3531"/>
                <a:gd name="T20" fmla="*/ 1344 w 1345"/>
                <a:gd name="T21" fmla="*/ 2937 h 3531"/>
                <a:gd name="T22" fmla="*/ 687 w 1345"/>
                <a:gd name="T23" fmla="*/ 3530 h 3531"/>
                <a:gd name="T24" fmla="*/ 0 w 1345"/>
                <a:gd name="T25" fmla="*/ 2937 h 3531"/>
                <a:gd name="T26" fmla="*/ 0 w 1345"/>
                <a:gd name="T27" fmla="*/ 563 h 3531"/>
                <a:gd name="T28" fmla="*/ 687 w 1345"/>
                <a:gd name="T29" fmla="*/ 0 h 3531"/>
                <a:gd name="T30" fmla="*/ 1344 w 1345"/>
                <a:gd name="T31" fmla="*/ 563 h 3531"/>
                <a:gd name="T32" fmla="*/ 1344 w 1345"/>
                <a:gd name="T33" fmla="*/ 1281 h 3531"/>
                <a:gd name="T34" fmla="*/ 844 w 1345"/>
                <a:gd name="T35" fmla="*/ 1281 h 3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5" h="3531">
                  <a:moveTo>
                    <a:pt x="844" y="1281"/>
                  </a:moveTo>
                  <a:lnTo>
                    <a:pt x="844" y="1281"/>
                  </a:lnTo>
                  <a:cubicBezTo>
                    <a:pt x="844" y="594"/>
                    <a:pt x="844" y="823"/>
                    <a:pt x="844" y="594"/>
                  </a:cubicBezTo>
                  <a:cubicBezTo>
                    <a:pt x="844" y="438"/>
                    <a:pt x="781" y="406"/>
                    <a:pt x="687" y="406"/>
                  </a:cubicBezTo>
                  <a:cubicBezTo>
                    <a:pt x="562" y="406"/>
                    <a:pt x="531" y="438"/>
                    <a:pt x="531" y="594"/>
                  </a:cubicBezTo>
                  <a:cubicBezTo>
                    <a:pt x="531" y="2905"/>
                    <a:pt x="531" y="2135"/>
                    <a:pt x="531" y="2905"/>
                  </a:cubicBezTo>
                  <a:cubicBezTo>
                    <a:pt x="531" y="3062"/>
                    <a:pt x="562" y="3124"/>
                    <a:pt x="687" y="3124"/>
                  </a:cubicBezTo>
                  <a:cubicBezTo>
                    <a:pt x="781" y="3124"/>
                    <a:pt x="844" y="3062"/>
                    <a:pt x="844" y="2905"/>
                  </a:cubicBezTo>
                  <a:cubicBezTo>
                    <a:pt x="844" y="2156"/>
                    <a:pt x="844" y="2405"/>
                    <a:pt x="844" y="2156"/>
                  </a:cubicBezTo>
                  <a:cubicBezTo>
                    <a:pt x="1344" y="2156"/>
                    <a:pt x="1178" y="2156"/>
                    <a:pt x="1344" y="2156"/>
                  </a:cubicBezTo>
                  <a:cubicBezTo>
                    <a:pt x="1344" y="2937"/>
                    <a:pt x="1344" y="2677"/>
                    <a:pt x="1344" y="2937"/>
                  </a:cubicBezTo>
                  <a:cubicBezTo>
                    <a:pt x="1344" y="3374"/>
                    <a:pt x="1000" y="3530"/>
                    <a:pt x="687" y="3530"/>
                  </a:cubicBezTo>
                  <a:cubicBezTo>
                    <a:pt x="375" y="3530"/>
                    <a:pt x="0" y="3374"/>
                    <a:pt x="0" y="2937"/>
                  </a:cubicBezTo>
                  <a:cubicBezTo>
                    <a:pt x="0" y="563"/>
                    <a:pt x="0" y="1354"/>
                    <a:pt x="0" y="563"/>
                  </a:cubicBezTo>
                  <a:cubicBezTo>
                    <a:pt x="0" y="125"/>
                    <a:pt x="375" y="0"/>
                    <a:pt x="687" y="0"/>
                  </a:cubicBezTo>
                  <a:cubicBezTo>
                    <a:pt x="1000" y="0"/>
                    <a:pt x="1344" y="125"/>
                    <a:pt x="1344" y="563"/>
                  </a:cubicBezTo>
                  <a:cubicBezTo>
                    <a:pt x="1344" y="1281"/>
                    <a:pt x="1344" y="1041"/>
                    <a:pt x="1344" y="1281"/>
                  </a:cubicBezTo>
                  <a:cubicBezTo>
                    <a:pt x="1178" y="1281"/>
                    <a:pt x="1011" y="1281"/>
                    <a:pt x="844" y="12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5"/>
            <p:cNvSpPr>
              <a:spLocks noChangeArrowheads="1"/>
            </p:cNvSpPr>
            <p:nvPr/>
          </p:nvSpPr>
          <p:spPr bwMode="auto">
            <a:xfrm>
              <a:off x="3349" y="1967"/>
              <a:ext cx="339" cy="772"/>
            </a:xfrm>
            <a:custGeom>
              <a:avLst/>
              <a:gdLst>
                <a:gd name="T0" fmla="*/ 594 w 1501"/>
                <a:gd name="T1" fmla="*/ 2032 h 3407"/>
                <a:gd name="T2" fmla="*/ 719 w 1501"/>
                <a:gd name="T3" fmla="*/ 625 h 3407"/>
                <a:gd name="T4" fmla="*/ 750 w 1501"/>
                <a:gd name="T5" fmla="*/ 625 h 3407"/>
                <a:gd name="T6" fmla="*/ 875 w 1501"/>
                <a:gd name="T7" fmla="*/ 2032 h 3407"/>
                <a:gd name="T8" fmla="*/ 594 w 1501"/>
                <a:gd name="T9" fmla="*/ 2032 h 3407"/>
                <a:gd name="T10" fmla="*/ 0 w 1501"/>
                <a:gd name="T11" fmla="*/ 3406 h 3407"/>
                <a:gd name="T12" fmla="*/ 437 w 1501"/>
                <a:gd name="T13" fmla="*/ 3406 h 3407"/>
                <a:gd name="T14" fmla="*/ 562 w 1501"/>
                <a:gd name="T15" fmla="*/ 2499 h 3407"/>
                <a:gd name="T16" fmla="*/ 906 w 1501"/>
                <a:gd name="T17" fmla="*/ 2499 h 3407"/>
                <a:gd name="T18" fmla="*/ 1000 w 1501"/>
                <a:gd name="T19" fmla="*/ 3406 h 3407"/>
                <a:gd name="T20" fmla="*/ 1500 w 1501"/>
                <a:gd name="T21" fmla="*/ 3406 h 3407"/>
                <a:gd name="T22" fmla="*/ 1125 w 1501"/>
                <a:gd name="T23" fmla="*/ 0 h 3407"/>
                <a:gd name="T24" fmla="*/ 375 w 1501"/>
                <a:gd name="T25" fmla="*/ 0 h 3407"/>
                <a:gd name="T26" fmla="*/ 0 w 1501"/>
                <a:gd name="T27" fmla="*/ 3406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1" h="3407">
                  <a:moveTo>
                    <a:pt x="594" y="2032"/>
                  </a:moveTo>
                  <a:cubicBezTo>
                    <a:pt x="636" y="1563"/>
                    <a:pt x="678" y="1094"/>
                    <a:pt x="719" y="625"/>
                  </a:cubicBezTo>
                  <a:cubicBezTo>
                    <a:pt x="730" y="625"/>
                    <a:pt x="740" y="625"/>
                    <a:pt x="750" y="625"/>
                  </a:cubicBezTo>
                  <a:cubicBezTo>
                    <a:pt x="792" y="1094"/>
                    <a:pt x="834" y="1563"/>
                    <a:pt x="875" y="2032"/>
                  </a:cubicBezTo>
                  <a:cubicBezTo>
                    <a:pt x="782" y="2032"/>
                    <a:pt x="688" y="2032"/>
                    <a:pt x="594" y="2032"/>
                  </a:cubicBezTo>
                  <a:close/>
                  <a:moveTo>
                    <a:pt x="0" y="3406"/>
                  </a:moveTo>
                  <a:cubicBezTo>
                    <a:pt x="146" y="3406"/>
                    <a:pt x="292" y="3406"/>
                    <a:pt x="437" y="3406"/>
                  </a:cubicBezTo>
                  <a:cubicBezTo>
                    <a:pt x="479" y="3104"/>
                    <a:pt x="521" y="2802"/>
                    <a:pt x="562" y="2499"/>
                  </a:cubicBezTo>
                  <a:cubicBezTo>
                    <a:pt x="677" y="2499"/>
                    <a:pt x="792" y="2499"/>
                    <a:pt x="906" y="2499"/>
                  </a:cubicBezTo>
                  <a:cubicBezTo>
                    <a:pt x="938" y="2802"/>
                    <a:pt x="969" y="3104"/>
                    <a:pt x="1000" y="3406"/>
                  </a:cubicBezTo>
                  <a:cubicBezTo>
                    <a:pt x="1167" y="3406"/>
                    <a:pt x="1334" y="3406"/>
                    <a:pt x="1500" y="3406"/>
                  </a:cubicBezTo>
                  <a:cubicBezTo>
                    <a:pt x="1375" y="2271"/>
                    <a:pt x="1250" y="1135"/>
                    <a:pt x="1125" y="0"/>
                  </a:cubicBezTo>
                  <a:cubicBezTo>
                    <a:pt x="875" y="0"/>
                    <a:pt x="625" y="0"/>
                    <a:pt x="375" y="0"/>
                  </a:cubicBezTo>
                  <a:cubicBezTo>
                    <a:pt x="250" y="1135"/>
                    <a:pt x="125" y="2271"/>
                    <a:pt x="0" y="340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6"/>
            <p:cNvSpPr>
              <a:spLocks noChangeArrowheads="1"/>
            </p:cNvSpPr>
            <p:nvPr/>
          </p:nvSpPr>
          <p:spPr bwMode="auto">
            <a:xfrm>
              <a:off x="3746" y="1967"/>
              <a:ext cx="254" cy="772"/>
            </a:xfrm>
            <a:custGeom>
              <a:avLst/>
              <a:gdLst>
                <a:gd name="T0" fmla="*/ 0 w 1126"/>
                <a:gd name="T1" fmla="*/ 3406 h 3407"/>
                <a:gd name="T2" fmla="*/ 0 w 1126"/>
                <a:gd name="T3" fmla="*/ 0 h 3407"/>
                <a:gd name="T4" fmla="*/ 1125 w 1126"/>
                <a:gd name="T5" fmla="*/ 0 h 3407"/>
                <a:gd name="T6" fmla="*/ 1125 w 1126"/>
                <a:gd name="T7" fmla="*/ 469 h 3407"/>
                <a:gd name="T8" fmla="*/ 500 w 1126"/>
                <a:gd name="T9" fmla="*/ 469 h 3407"/>
                <a:gd name="T10" fmla="*/ 500 w 1126"/>
                <a:gd name="T11" fmla="*/ 3406 h 3407"/>
                <a:gd name="T12" fmla="*/ 0 w 1126"/>
                <a:gd name="T13" fmla="*/ 3406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6" h="3407">
                  <a:moveTo>
                    <a:pt x="0" y="3406"/>
                  </a:moveTo>
                  <a:cubicBezTo>
                    <a:pt x="0" y="2271"/>
                    <a:pt x="0" y="1135"/>
                    <a:pt x="0" y="0"/>
                  </a:cubicBezTo>
                  <a:cubicBezTo>
                    <a:pt x="375" y="0"/>
                    <a:pt x="750" y="0"/>
                    <a:pt x="1125" y="0"/>
                  </a:cubicBezTo>
                  <a:cubicBezTo>
                    <a:pt x="1125" y="156"/>
                    <a:pt x="1125" y="312"/>
                    <a:pt x="1125" y="469"/>
                  </a:cubicBezTo>
                  <a:cubicBezTo>
                    <a:pt x="917" y="469"/>
                    <a:pt x="709" y="469"/>
                    <a:pt x="500" y="469"/>
                  </a:cubicBezTo>
                  <a:cubicBezTo>
                    <a:pt x="500" y="1448"/>
                    <a:pt x="500" y="2427"/>
                    <a:pt x="500" y="3406"/>
                  </a:cubicBezTo>
                  <a:cubicBezTo>
                    <a:pt x="334" y="3406"/>
                    <a:pt x="167" y="3406"/>
                    <a:pt x="0" y="34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7"/>
            <p:cNvSpPr>
              <a:spLocks noChangeArrowheads="1"/>
            </p:cNvSpPr>
            <p:nvPr/>
          </p:nvSpPr>
          <p:spPr bwMode="auto">
            <a:xfrm>
              <a:off x="4043" y="1967"/>
              <a:ext cx="297" cy="772"/>
            </a:xfrm>
            <a:custGeom>
              <a:avLst/>
              <a:gdLst>
                <a:gd name="T0" fmla="*/ 500 w 1314"/>
                <a:gd name="T1" fmla="*/ 407 h 3407"/>
                <a:gd name="T2" fmla="*/ 500 w 1314"/>
                <a:gd name="T3" fmla="*/ 407 h 3407"/>
                <a:gd name="T4" fmla="*/ 813 w 1314"/>
                <a:gd name="T5" fmla="*/ 750 h 3407"/>
                <a:gd name="T6" fmla="*/ 813 w 1314"/>
                <a:gd name="T7" fmla="*/ 1563 h 3407"/>
                <a:gd name="T8" fmla="*/ 500 w 1314"/>
                <a:gd name="T9" fmla="*/ 1688 h 3407"/>
                <a:gd name="T10" fmla="*/ 500 w 1314"/>
                <a:gd name="T11" fmla="*/ 407 h 3407"/>
                <a:gd name="T12" fmla="*/ 500 w 1314"/>
                <a:gd name="T13" fmla="*/ 3406 h 3407"/>
                <a:gd name="T14" fmla="*/ 500 w 1314"/>
                <a:gd name="T15" fmla="*/ 3406 h 3407"/>
                <a:gd name="T16" fmla="*/ 500 w 1314"/>
                <a:gd name="T17" fmla="*/ 2094 h 3407"/>
                <a:gd name="T18" fmla="*/ 1313 w 1314"/>
                <a:gd name="T19" fmla="*/ 1407 h 3407"/>
                <a:gd name="T20" fmla="*/ 1313 w 1314"/>
                <a:gd name="T21" fmla="*/ 688 h 3407"/>
                <a:gd name="T22" fmla="*/ 532 w 1314"/>
                <a:gd name="T23" fmla="*/ 0 h 3407"/>
                <a:gd name="T24" fmla="*/ 0 w 1314"/>
                <a:gd name="T25" fmla="*/ 0 h 3407"/>
                <a:gd name="T26" fmla="*/ 0 w 1314"/>
                <a:gd name="T27" fmla="*/ 3406 h 3407"/>
                <a:gd name="T28" fmla="*/ 500 w 1314"/>
                <a:gd name="T29" fmla="*/ 3406 h 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4" h="3407">
                  <a:moveTo>
                    <a:pt x="500" y="407"/>
                  </a:moveTo>
                  <a:lnTo>
                    <a:pt x="500" y="407"/>
                  </a:lnTo>
                  <a:cubicBezTo>
                    <a:pt x="688" y="407"/>
                    <a:pt x="813" y="438"/>
                    <a:pt x="813" y="750"/>
                  </a:cubicBezTo>
                  <a:cubicBezTo>
                    <a:pt x="813" y="1563"/>
                    <a:pt x="813" y="1292"/>
                    <a:pt x="813" y="1563"/>
                  </a:cubicBezTo>
                  <a:cubicBezTo>
                    <a:pt x="782" y="1719"/>
                    <a:pt x="625" y="1688"/>
                    <a:pt x="500" y="1688"/>
                  </a:cubicBezTo>
                  <a:cubicBezTo>
                    <a:pt x="500" y="407"/>
                    <a:pt x="500" y="834"/>
                    <a:pt x="500" y="407"/>
                  </a:cubicBezTo>
                  <a:close/>
                  <a:moveTo>
                    <a:pt x="500" y="3406"/>
                  </a:moveTo>
                  <a:lnTo>
                    <a:pt x="500" y="3406"/>
                  </a:lnTo>
                  <a:cubicBezTo>
                    <a:pt x="500" y="2094"/>
                    <a:pt x="500" y="2531"/>
                    <a:pt x="500" y="2094"/>
                  </a:cubicBezTo>
                  <a:cubicBezTo>
                    <a:pt x="1032" y="2125"/>
                    <a:pt x="1313" y="1969"/>
                    <a:pt x="1313" y="1407"/>
                  </a:cubicBezTo>
                  <a:cubicBezTo>
                    <a:pt x="1313" y="688"/>
                    <a:pt x="1313" y="927"/>
                    <a:pt x="1313" y="688"/>
                  </a:cubicBezTo>
                  <a:cubicBezTo>
                    <a:pt x="1313" y="219"/>
                    <a:pt x="1063" y="0"/>
                    <a:pt x="532" y="0"/>
                  </a:cubicBezTo>
                  <a:cubicBezTo>
                    <a:pt x="0" y="0"/>
                    <a:pt x="178" y="0"/>
                    <a:pt x="0" y="0"/>
                  </a:cubicBezTo>
                  <a:cubicBezTo>
                    <a:pt x="0" y="3406"/>
                    <a:pt x="0" y="2271"/>
                    <a:pt x="0" y="3406"/>
                  </a:cubicBezTo>
                  <a:cubicBezTo>
                    <a:pt x="500" y="3406"/>
                    <a:pt x="334" y="3406"/>
                    <a:pt x="500" y="340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4383" y="1953"/>
              <a:ext cx="297" cy="800"/>
            </a:xfrm>
            <a:custGeom>
              <a:avLst/>
              <a:gdLst>
                <a:gd name="T0" fmla="*/ 500 w 1314"/>
                <a:gd name="T1" fmla="*/ 625 h 3531"/>
                <a:gd name="T2" fmla="*/ 500 w 1314"/>
                <a:gd name="T3" fmla="*/ 625 h 3531"/>
                <a:gd name="T4" fmla="*/ 657 w 1314"/>
                <a:gd name="T5" fmla="*/ 406 h 3531"/>
                <a:gd name="T6" fmla="*/ 813 w 1314"/>
                <a:gd name="T7" fmla="*/ 625 h 3531"/>
                <a:gd name="T8" fmla="*/ 813 w 1314"/>
                <a:gd name="T9" fmla="*/ 2905 h 3531"/>
                <a:gd name="T10" fmla="*/ 657 w 1314"/>
                <a:gd name="T11" fmla="*/ 3124 h 3531"/>
                <a:gd name="T12" fmla="*/ 500 w 1314"/>
                <a:gd name="T13" fmla="*/ 2905 h 3531"/>
                <a:gd name="T14" fmla="*/ 500 w 1314"/>
                <a:gd name="T15" fmla="*/ 625 h 3531"/>
                <a:gd name="T16" fmla="*/ 0 w 1314"/>
                <a:gd name="T17" fmla="*/ 2968 h 3531"/>
                <a:gd name="T18" fmla="*/ 0 w 1314"/>
                <a:gd name="T19" fmla="*/ 2968 h 3531"/>
                <a:gd name="T20" fmla="*/ 657 w 1314"/>
                <a:gd name="T21" fmla="*/ 3530 h 3531"/>
                <a:gd name="T22" fmla="*/ 1313 w 1314"/>
                <a:gd name="T23" fmla="*/ 2968 h 3531"/>
                <a:gd name="T24" fmla="*/ 1313 w 1314"/>
                <a:gd name="T25" fmla="*/ 594 h 3531"/>
                <a:gd name="T26" fmla="*/ 657 w 1314"/>
                <a:gd name="T27" fmla="*/ 0 h 3531"/>
                <a:gd name="T28" fmla="*/ 0 w 1314"/>
                <a:gd name="T29" fmla="*/ 594 h 3531"/>
                <a:gd name="T30" fmla="*/ 0 w 1314"/>
                <a:gd name="T31" fmla="*/ 2968 h 3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4" h="3531">
                  <a:moveTo>
                    <a:pt x="500" y="625"/>
                  </a:moveTo>
                  <a:lnTo>
                    <a:pt x="500" y="625"/>
                  </a:lnTo>
                  <a:cubicBezTo>
                    <a:pt x="500" y="437"/>
                    <a:pt x="563" y="406"/>
                    <a:pt x="657" y="406"/>
                  </a:cubicBezTo>
                  <a:cubicBezTo>
                    <a:pt x="750" y="406"/>
                    <a:pt x="813" y="437"/>
                    <a:pt x="813" y="625"/>
                  </a:cubicBezTo>
                  <a:cubicBezTo>
                    <a:pt x="813" y="2905"/>
                    <a:pt x="813" y="2145"/>
                    <a:pt x="813" y="2905"/>
                  </a:cubicBezTo>
                  <a:cubicBezTo>
                    <a:pt x="813" y="3093"/>
                    <a:pt x="750" y="3124"/>
                    <a:pt x="657" y="3124"/>
                  </a:cubicBezTo>
                  <a:cubicBezTo>
                    <a:pt x="563" y="3124"/>
                    <a:pt x="500" y="3093"/>
                    <a:pt x="500" y="2905"/>
                  </a:cubicBezTo>
                  <a:cubicBezTo>
                    <a:pt x="500" y="625"/>
                    <a:pt x="500" y="1385"/>
                    <a:pt x="500" y="625"/>
                  </a:cubicBezTo>
                  <a:close/>
                  <a:moveTo>
                    <a:pt x="0" y="2968"/>
                  </a:moveTo>
                  <a:lnTo>
                    <a:pt x="0" y="2968"/>
                  </a:lnTo>
                  <a:cubicBezTo>
                    <a:pt x="0" y="3405"/>
                    <a:pt x="344" y="3530"/>
                    <a:pt x="657" y="3530"/>
                  </a:cubicBezTo>
                  <a:cubicBezTo>
                    <a:pt x="969" y="3530"/>
                    <a:pt x="1313" y="3405"/>
                    <a:pt x="1313" y="2968"/>
                  </a:cubicBezTo>
                  <a:cubicBezTo>
                    <a:pt x="1313" y="594"/>
                    <a:pt x="1313" y="1385"/>
                    <a:pt x="1313" y="594"/>
                  </a:cubicBezTo>
                  <a:cubicBezTo>
                    <a:pt x="1313" y="125"/>
                    <a:pt x="969" y="0"/>
                    <a:pt x="657" y="0"/>
                  </a:cubicBezTo>
                  <a:cubicBezTo>
                    <a:pt x="344" y="0"/>
                    <a:pt x="0" y="125"/>
                    <a:pt x="0" y="594"/>
                  </a:cubicBezTo>
                  <a:cubicBezTo>
                    <a:pt x="0" y="1385"/>
                    <a:pt x="0" y="2177"/>
                    <a:pt x="0" y="29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9"/>
            <p:cNvSpPr>
              <a:spLocks noChangeArrowheads="1"/>
            </p:cNvSpPr>
            <p:nvPr/>
          </p:nvSpPr>
          <p:spPr bwMode="auto">
            <a:xfrm>
              <a:off x="1648" y="2640"/>
              <a:ext cx="56" cy="99"/>
            </a:xfrm>
            <a:custGeom>
              <a:avLst/>
              <a:gdLst>
                <a:gd name="T0" fmla="*/ 0 w 251"/>
                <a:gd name="T1" fmla="*/ 438 h 439"/>
                <a:gd name="T2" fmla="*/ 0 w 251"/>
                <a:gd name="T3" fmla="*/ 438 h 439"/>
                <a:gd name="T4" fmla="*/ 219 w 251"/>
                <a:gd name="T5" fmla="*/ 438 h 439"/>
                <a:gd name="T6" fmla="*/ 250 w 251"/>
                <a:gd name="T7" fmla="*/ 0 h 439"/>
                <a:gd name="T8" fmla="*/ 0 w 251"/>
                <a:gd name="T9" fmla="*/ 4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9">
                  <a:moveTo>
                    <a:pt x="0" y="438"/>
                  </a:moveTo>
                  <a:lnTo>
                    <a:pt x="0" y="438"/>
                  </a:lnTo>
                  <a:cubicBezTo>
                    <a:pt x="219" y="438"/>
                    <a:pt x="146" y="438"/>
                    <a:pt x="219" y="438"/>
                  </a:cubicBezTo>
                  <a:cubicBezTo>
                    <a:pt x="250" y="0"/>
                    <a:pt x="240" y="146"/>
                    <a:pt x="250" y="0"/>
                  </a:cubicBezTo>
                  <a:cubicBezTo>
                    <a:pt x="125" y="156"/>
                    <a:pt x="62" y="344"/>
                    <a:pt x="0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10"/>
            <p:cNvSpPr>
              <a:spLocks noChangeArrowheads="1"/>
            </p:cNvSpPr>
            <p:nvPr/>
          </p:nvSpPr>
          <p:spPr bwMode="auto">
            <a:xfrm>
              <a:off x="1535" y="2088"/>
              <a:ext cx="169" cy="240"/>
            </a:xfrm>
            <a:custGeom>
              <a:avLst/>
              <a:gdLst>
                <a:gd name="T0" fmla="*/ 750 w 751"/>
                <a:gd name="T1" fmla="*/ 0 h 1063"/>
                <a:gd name="T2" fmla="*/ 750 w 751"/>
                <a:gd name="T3" fmla="*/ 0 h 1063"/>
                <a:gd name="T4" fmla="*/ 0 w 751"/>
                <a:gd name="T5" fmla="*/ 1062 h 1063"/>
                <a:gd name="T6" fmla="*/ 281 w 751"/>
                <a:gd name="T7" fmla="*/ 1062 h 1063"/>
                <a:gd name="T8" fmla="*/ 750 w 751"/>
                <a:gd name="T9" fmla="*/ 406 h 1063"/>
                <a:gd name="T10" fmla="*/ 750 w 751"/>
                <a:gd name="T11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1" h="1063">
                  <a:moveTo>
                    <a:pt x="750" y="0"/>
                  </a:moveTo>
                  <a:lnTo>
                    <a:pt x="750" y="0"/>
                  </a:lnTo>
                  <a:cubicBezTo>
                    <a:pt x="469" y="343"/>
                    <a:pt x="187" y="718"/>
                    <a:pt x="0" y="1062"/>
                  </a:cubicBezTo>
                  <a:cubicBezTo>
                    <a:pt x="281" y="1062"/>
                    <a:pt x="187" y="1062"/>
                    <a:pt x="281" y="1062"/>
                  </a:cubicBezTo>
                  <a:cubicBezTo>
                    <a:pt x="344" y="906"/>
                    <a:pt x="594" y="562"/>
                    <a:pt x="750" y="406"/>
                  </a:cubicBezTo>
                  <a:cubicBezTo>
                    <a:pt x="750" y="270"/>
                    <a:pt x="750" y="135"/>
                    <a:pt x="7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11"/>
            <p:cNvSpPr>
              <a:spLocks noChangeArrowheads="1"/>
            </p:cNvSpPr>
            <p:nvPr/>
          </p:nvSpPr>
          <p:spPr bwMode="auto">
            <a:xfrm>
              <a:off x="1648" y="2251"/>
              <a:ext cx="56" cy="77"/>
            </a:xfrm>
            <a:custGeom>
              <a:avLst/>
              <a:gdLst>
                <a:gd name="T0" fmla="*/ 250 w 251"/>
                <a:gd name="T1" fmla="*/ 0 h 345"/>
                <a:gd name="T2" fmla="*/ 250 w 251"/>
                <a:gd name="T3" fmla="*/ 0 h 345"/>
                <a:gd name="T4" fmla="*/ 0 w 251"/>
                <a:gd name="T5" fmla="*/ 344 h 345"/>
                <a:gd name="T6" fmla="*/ 219 w 251"/>
                <a:gd name="T7" fmla="*/ 344 h 345"/>
                <a:gd name="T8" fmla="*/ 250 w 25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45">
                  <a:moveTo>
                    <a:pt x="250" y="0"/>
                  </a:moveTo>
                  <a:lnTo>
                    <a:pt x="250" y="0"/>
                  </a:lnTo>
                  <a:cubicBezTo>
                    <a:pt x="187" y="63"/>
                    <a:pt x="31" y="313"/>
                    <a:pt x="0" y="344"/>
                  </a:cubicBezTo>
                  <a:cubicBezTo>
                    <a:pt x="219" y="344"/>
                    <a:pt x="146" y="344"/>
                    <a:pt x="219" y="344"/>
                  </a:cubicBezTo>
                  <a:cubicBezTo>
                    <a:pt x="250" y="344"/>
                    <a:pt x="240" y="114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12"/>
            <p:cNvSpPr>
              <a:spLocks noChangeArrowheads="1"/>
            </p:cNvSpPr>
            <p:nvPr/>
          </p:nvSpPr>
          <p:spPr bwMode="auto">
            <a:xfrm>
              <a:off x="1330" y="1953"/>
              <a:ext cx="375" cy="375"/>
            </a:xfrm>
            <a:custGeom>
              <a:avLst/>
              <a:gdLst>
                <a:gd name="T0" fmla="*/ 1656 w 1657"/>
                <a:gd name="T1" fmla="*/ 0 h 1657"/>
                <a:gd name="T2" fmla="*/ 1656 w 1657"/>
                <a:gd name="T3" fmla="*/ 0 h 1657"/>
                <a:gd name="T4" fmla="*/ 0 w 1657"/>
                <a:gd name="T5" fmla="*/ 0 h 1657"/>
                <a:gd name="T6" fmla="*/ 0 w 1657"/>
                <a:gd name="T7" fmla="*/ 1656 h 1657"/>
                <a:gd name="T8" fmla="*/ 718 w 1657"/>
                <a:gd name="T9" fmla="*/ 1656 h 1657"/>
                <a:gd name="T10" fmla="*/ 1656 w 1657"/>
                <a:gd name="T11" fmla="*/ 437 h 1657"/>
                <a:gd name="T12" fmla="*/ 1656 w 1657"/>
                <a:gd name="T13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657">
                  <a:moveTo>
                    <a:pt x="1656" y="0"/>
                  </a:moveTo>
                  <a:lnTo>
                    <a:pt x="1656" y="0"/>
                  </a:lnTo>
                  <a:cubicBezTo>
                    <a:pt x="0" y="0"/>
                    <a:pt x="552" y="0"/>
                    <a:pt x="0" y="0"/>
                  </a:cubicBezTo>
                  <a:cubicBezTo>
                    <a:pt x="0" y="1656"/>
                    <a:pt x="0" y="1104"/>
                    <a:pt x="0" y="1656"/>
                  </a:cubicBezTo>
                  <a:cubicBezTo>
                    <a:pt x="718" y="1656"/>
                    <a:pt x="479" y="1656"/>
                    <a:pt x="718" y="1656"/>
                  </a:cubicBezTo>
                  <a:cubicBezTo>
                    <a:pt x="968" y="1219"/>
                    <a:pt x="1312" y="781"/>
                    <a:pt x="1656" y="437"/>
                  </a:cubicBezTo>
                  <a:cubicBezTo>
                    <a:pt x="1656" y="291"/>
                    <a:pt x="1656" y="146"/>
                    <a:pt x="165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13"/>
            <p:cNvSpPr>
              <a:spLocks noChangeArrowheads="1"/>
            </p:cNvSpPr>
            <p:nvPr/>
          </p:nvSpPr>
          <p:spPr bwMode="auto">
            <a:xfrm>
              <a:off x="1386" y="2371"/>
              <a:ext cx="190" cy="368"/>
            </a:xfrm>
            <a:custGeom>
              <a:avLst/>
              <a:gdLst>
                <a:gd name="T0" fmla="*/ 0 w 844"/>
                <a:gd name="T1" fmla="*/ 1624 h 1625"/>
                <a:gd name="T2" fmla="*/ 0 w 844"/>
                <a:gd name="T3" fmla="*/ 1624 h 1625"/>
                <a:gd name="T4" fmla="*/ 156 w 844"/>
                <a:gd name="T5" fmla="*/ 1624 h 1625"/>
                <a:gd name="T6" fmla="*/ 843 w 844"/>
                <a:gd name="T7" fmla="*/ 0 h 1625"/>
                <a:gd name="T8" fmla="*/ 593 w 844"/>
                <a:gd name="T9" fmla="*/ 0 h 1625"/>
                <a:gd name="T10" fmla="*/ 0 w 844"/>
                <a:gd name="T11" fmla="*/ 1624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4" h="1625">
                  <a:moveTo>
                    <a:pt x="0" y="1624"/>
                  </a:moveTo>
                  <a:lnTo>
                    <a:pt x="0" y="1624"/>
                  </a:lnTo>
                  <a:cubicBezTo>
                    <a:pt x="156" y="1624"/>
                    <a:pt x="104" y="1624"/>
                    <a:pt x="156" y="1624"/>
                  </a:cubicBezTo>
                  <a:cubicBezTo>
                    <a:pt x="281" y="1155"/>
                    <a:pt x="531" y="499"/>
                    <a:pt x="843" y="0"/>
                  </a:cubicBezTo>
                  <a:cubicBezTo>
                    <a:pt x="593" y="0"/>
                    <a:pt x="676" y="0"/>
                    <a:pt x="593" y="0"/>
                  </a:cubicBezTo>
                  <a:cubicBezTo>
                    <a:pt x="281" y="499"/>
                    <a:pt x="125" y="1092"/>
                    <a:pt x="0" y="16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14"/>
            <p:cNvSpPr>
              <a:spLocks noChangeArrowheads="1"/>
            </p:cNvSpPr>
            <p:nvPr/>
          </p:nvSpPr>
          <p:spPr bwMode="auto">
            <a:xfrm>
              <a:off x="1464" y="2371"/>
              <a:ext cx="219" cy="368"/>
            </a:xfrm>
            <a:custGeom>
              <a:avLst/>
              <a:gdLst>
                <a:gd name="T0" fmla="*/ 0 w 970"/>
                <a:gd name="T1" fmla="*/ 1624 h 1625"/>
                <a:gd name="T2" fmla="*/ 0 w 970"/>
                <a:gd name="T3" fmla="*/ 1624 h 1625"/>
                <a:gd name="T4" fmla="*/ 188 w 970"/>
                <a:gd name="T5" fmla="*/ 1624 h 1625"/>
                <a:gd name="T6" fmla="*/ 969 w 970"/>
                <a:gd name="T7" fmla="*/ 0 h 1625"/>
                <a:gd name="T8" fmla="*/ 719 w 970"/>
                <a:gd name="T9" fmla="*/ 0 h 1625"/>
                <a:gd name="T10" fmla="*/ 0 w 970"/>
                <a:gd name="T11" fmla="*/ 1624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0" h="1625">
                  <a:moveTo>
                    <a:pt x="0" y="1624"/>
                  </a:moveTo>
                  <a:lnTo>
                    <a:pt x="0" y="1624"/>
                  </a:lnTo>
                  <a:cubicBezTo>
                    <a:pt x="188" y="1624"/>
                    <a:pt x="125" y="1624"/>
                    <a:pt x="188" y="1624"/>
                  </a:cubicBezTo>
                  <a:cubicBezTo>
                    <a:pt x="375" y="1092"/>
                    <a:pt x="594" y="499"/>
                    <a:pt x="969" y="0"/>
                  </a:cubicBezTo>
                  <a:cubicBezTo>
                    <a:pt x="719" y="0"/>
                    <a:pt x="802" y="0"/>
                    <a:pt x="719" y="0"/>
                  </a:cubicBezTo>
                  <a:cubicBezTo>
                    <a:pt x="375" y="530"/>
                    <a:pt x="188" y="1092"/>
                    <a:pt x="0" y="16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15"/>
            <p:cNvSpPr>
              <a:spLocks noChangeArrowheads="1"/>
            </p:cNvSpPr>
            <p:nvPr/>
          </p:nvSpPr>
          <p:spPr bwMode="auto">
            <a:xfrm>
              <a:off x="1330" y="2371"/>
              <a:ext cx="141" cy="368"/>
            </a:xfrm>
            <a:custGeom>
              <a:avLst/>
              <a:gdLst>
                <a:gd name="T0" fmla="*/ 0 w 626"/>
                <a:gd name="T1" fmla="*/ 1624 h 1625"/>
                <a:gd name="T2" fmla="*/ 0 w 626"/>
                <a:gd name="T3" fmla="*/ 1624 h 1625"/>
                <a:gd name="T4" fmla="*/ 31 w 626"/>
                <a:gd name="T5" fmla="*/ 1624 h 1625"/>
                <a:gd name="T6" fmla="*/ 625 w 626"/>
                <a:gd name="T7" fmla="*/ 0 h 1625"/>
                <a:gd name="T8" fmla="*/ 0 w 626"/>
                <a:gd name="T9" fmla="*/ 0 h 1625"/>
                <a:gd name="T10" fmla="*/ 0 w 626"/>
                <a:gd name="T11" fmla="*/ 1624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1625">
                  <a:moveTo>
                    <a:pt x="0" y="1624"/>
                  </a:moveTo>
                  <a:lnTo>
                    <a:pt x="0" y="1624"/>
                  </a:lnTo>
                  <a:cubicBezTo>
                    <a:pt x="31" y="1624"/>
                    <a:pt x="21" y="1624"/>
                    <a:pt x="31" y="1624"/>
                  </a:cubicBezTo>
                  <a:cubicBezTo>
                    <a:pt x="93" y="1249"/>
                    <a:pt x="343" y="530"/>
                    <a:pt x="625" y="0"/>
                  </a:cubicBezTo>
                  <a:cubicBezTo>
                    <a:pt x="0" y="0"/>
                    <a:pt x="208" y="0"/>
                    <a:pt x="0" y="0"/>
                  </a:cubicBezTo>
                  <a:cubicBezTo>
                    <a:pt x="0" y="541"/>
                    <a:pt x="0" y="1083"/>
                    <a:pt x="0" y="16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16"/>
            <p:cNvSpPr>
              <a:spLocks noChangeArrowheads="1"/>
            </p:cNvSpPr>
            <p:nvPr/>
          </p:nvSpPr>
          <p:spPr bwMode="auto">
            <a:xfrm>
              <a:off x="1549" y="2421"/>
              <a:ext cx="155" cy="318"/>
            </a:xfrm>
            <a:custGeom>
              <a:avLst/>
              <a:gdLst>
                <a:gd name="T0" fmla="*/ 0 w 689"/>
                <a:gd name="T1" fmla="*/ 1406 h 1407"/>
                <a:gd name="T2" fmla="*/ 0 w 689"/>
                <a:gd name="T3" fmla="*/ 1406 h 1407"/>
                <a:gd name="T4" fmla="*/ 219 w 689"/>
                <a:gd name="T5" fmla="*/ 1406 h 1407"/>
                <a:gd name="T6" fmla="*/ 688 w 689"/>
                <a:gd name="T7" fmla="*/ 531 h 1407"/>
                <a:gd name="T8" fmla="*/ 688 w 689"/>
                <a:gd name="T9" fmla="*/ 0 h 1407"/>
                <a:gd name="T10" fmla="*/ 0 w 689"/>
                <a:gd name="T11" fmla="*/ 1406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1407">
                  <a:moveTo>
                    <a:pt x="0" y="1406"/>
                  </a:moveTo>
                  <a:lnTo>
                    <a:pt x="0" y="1406"/>
                  </a:lnTo>
                  <a:cubicBezTo>
                    <a:pt x="219" y="1406"/>
                    <a:pt x="146" y="1406"/>
                    <a:pt x="219" y="1406"/>
                  </a:cubicBezTo>
                  <a:cubicBezTo>
                    <a:pt x="375" y="1124"/>
                    <a:pt x="500" y="843"/>
                    <a:pt x="688" y="531"/>
                  </a:cubicBezTo>
                  <a:cubicBezTo>
                    <a:pt x="688" y="0"/>
                    <a:pt x="688" y="177"/>
                    <a:pt x="688" y="0"/>
                  </a:cubicBezTo>
                  <a:cubicBezTo>
                    <a:pt x="344" y="437"/>
                    <a:pt x="157" y="999"/>
                    <a:pt x="0" y="14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17"/>
            <p:cNvSpPr>
              <a:spLocks noChangeArrowheads="1"/>
            </p:cNvSpPr>
            <p:nvPr/>
          </p:nvSpPr>
          <p:spPr bwMode="auto">
            <a:xfrm>
              <a:off x="1740" y="1769"/>
              <a:ext cx="339" cy="368"/>
            </a:xfrm>
            <a:custGeom>
              <a:avLst/>
              <a:gdLst>
                <a:gd name="T0" fmla="*/ 1063 w 1501"/>
                <a:gd name="T1" fmla="*/ 625 h 1626"/>
                <a:gd name="T2" fmla="*/ 1063 w 1501"/>
                <a:gd name="T3" fmla="*/ 625 h 1626"/>
                <a:gd name="T4" fmla="*/ 1000 w 1501"/>
                <a:gd name="T5" fmla="*/ 625 h 1626"/>
                <a:gd name="T6" fmla="*/ 750 w 1501"/>
                <a:gd name="T7" fmla="*/ 813 h 1626"/>
                <a:gd name="T8" fmla="*/ 563 w 1501"/>
                <a:gd name="T9" fmla="*/ 813 h 1626"/>
                <a:gd name="T10" fmla="*/ 1500 w 1501"/>
                <a:gd name="T11" fmla="*/ 32 h 1626"/>
                <a:gd name="T12" fmla="*/ 1469 w 1501"/>
                <a:gd name="T13" fmla="*/ 0 h 1626"/>
                <a:gd name="T14" fmla="*/ 0 w 1501"/>
                <a:gd name="T15" fmla="*/ 1219 h 1626"/>
                <a:gd name="T16" fmla="*/ 0 w 1501"/>
                <a:gd name="T17" fmla="*/ 1625 h 1626"/>
                <a:gd name="T18" fmla="*/ 1063 w 1501"/>
                <a:gd name="T19" fmla="*/ 625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1" h="1626">
                  <a:moveTo>
                    <a:pt x="1063" y="625"/>
                  </a:moveTo>
                  <a:lnTo>
                    <a:pt x="1063" y="625"/>
                  </a:lnTo>
                  <a:cubicBezTo>
                    <a:pt x="1000" y="625"/>
                    <a:pt x="1021" y="625"/>
                    <a:pt x="1000" y="625"/>
                  </a:cubicBezTo>
                  <a:cubicBezTo>
                    <a:pt x="906" y="688"/>
                    <a:pt x="833" y="750"/>
                    <a:pt x="750" y="813"/>
                  </a:cubicBezTo>
                  <a:cubicBezTo>
                    <a:pt x="563" y="813"/>
                    <a:pt x="625" y="813"/>
                    <a:pt x="563" y="813"/>
                  </a:cubicBezTo>
                  <a:cubicBezTo>
                    <a:pt x="781" y="563"/>
                    <a:pt x="1250" y="188"/>
                    <a:pt x="1500" y="32"/>
                  </a:cubicBezTo>
                  <a:cubicBezTo>
                    <a:pt x="1469" y="0"/>
                    <a:pt x="1479" y="11"/>
                    <a:pt x="1469" y="0"/>
                  </a:cubicBezTo>
                  <a:cubicBezTo>
                    <a:pt x="969" y="313"/>
                    <a:pt x="469" y="688"/>
                    <a:pt x="0" y="1219"/>
                  </a:cubicBezTo>
                  <a:cubicBezTo>
                    <a:pt x="0" y="1625"/>
                    <a:pt x="0" y="1489"/>
                    <a:pt x="0" y="1625"/>
                  </a:cubicBezTo>
                  <a:cubicBezTo>
                    <a:pt x="281" y="1250"/>
                    <a:pt x="688" y="938"/>
                    <a:pt x="1063" y="6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18"/>
            <p:cNvSpPr>
              <a:spLocks noChangeArrowheads="1"/>
            </p:cNvSpPr>
            <p:nvPr/>
          </p:nvSpPr>
          <p:spPr bwMode="auto">
            <a:xfrm>
              <a:off x="1740" y="1875"/>
              <a:ext cx="396" cy="410"/>
            </a:xfrm>
            <a:custGeom>
              <a:avLst/>
              <a:gdLst>
                <a:gd name="T0" fmla="*/ 1750 w 1751"/>
                <a:gd name="T1" fmla="*/ 188 h 1814"/>
                <a:gd name="T2" fmla="*/ 1750 w 1751"/>
                <a:gd name="T3" fmla="*/ 188 h 1814"/>
                <a:gd name="T4" fmla="*/ 1688 w 1751"/>
                <a:gd name="T5" fmla="*/ 156 h 1814"/>
                <a:gd name="T6" fmla="*/ 1438 w 1751"/>
                <a:gd name="T7" fmla="*/ 344 h 1814"/>
                <a:gd name="T8" fmla="*/ 1250 w 1751"/>
                <a:gd name="T9" fmla="*/ 344 h 1814"/>
                <a:gd name="T10" fmla="*/ 1625 w 1751"/>
                <a:gd name="T11" fmla="*/ 31 h 1814"/>
                <a:gd name="T12" fmla="*/ 1563 w 1751"/>
                <a:gd name="T13" fmla="*/ 0 h 1814"/>
                <a:gd name="T14" fmla="*/ 0 w 1751"/>
                <a:gd name="T15" fmla="*/ 1438 h 1814"/>
                <a:gd name="T16" fmla="*/ 0 w 1751"/>
                <a:gd name="T17" fmla="*/ 1813 h 1814"/>
                <a:gd name="T18" fmla="*/ 1750 w 1751"/>
                <a:gd name="T19" fmla="*/ 188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1" h="1814">
                  <a:moveTo>
                    <a:pt x="1750" y="188"/>
                  </a:moveTo>
                  <a:lnTo>
                    <a:pt x="1750" y="188"/>
                  </a:lnTo>
                  <a:cubicBezTo>
                    <a:pt x="1688" y="156"/>
                    <a:pt x="1708" y="167"/>
                    <a:pt x="1688" y="156"/>
                  </a:cubicBezTo>
                  <a:cubicBezTo>
                    <a:pt x="1594" y="219"/>
                    <a:pt x="1500" y="281"/>
                    <a:pt x="1438" y="344"/>
                  </a:cubicBezTo>
                  <a:cubicBezTo>
                    <a:pt x="1250" y="344"/>
                    <a:pt x="1312" y="344"/>
                    <a:pt x="1250" y="344"/>
                  </a:cubicBezTo>
                  <a:cubicBezTo>
                    <a:pt x="1313" y="250"/>
                    <a:pt x="1500" y="135"/>
                    <a:pt x="1625" y="31"/>
                  </a:cubicBezTo>
                  <a:cubicBezTo>
                    <a:pt x="1563" y="0"/>
                    <a:pt x="1583" y="10"/>
                    <a:pt x="1563" y="0"/>
                  </a:cubicBezTo>
                  <a:cubicBezTo>
                    <a:pt x="938" y="438"/>
                    <a:pt x="438" y="875"/>
                    <a:pt x="0" y="1438"/>
                  </a:cubicBezTo>
                  <a:cubicBezTo>
                    <a:pt x="0" y="1813"/>
                    <a:pt x="0" y="1688"/>
                    <a:pt x="0" y="1813"/>
                  </a:cubicBezTo>
                  <a:cubicBezTo>
                    <a:pt x="469" y="1156"/>
                    <a:pt x="1000" y="688"/>
                    <a:pt x="1750" y="1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Freeform 19"/>
            <p:cNvSpPr>
              <a:spLocks noChangeArrowheads="1"/>
            </p:cNvSpPr>
            <p:nvPr/>
          </p:nvSpPr>
          <p:spPr bwMode="auto">
            <a:xfrm>
              <a:off x="1740" y="1904"/>
              <a:ext cx="113" cy="106"/>
            </a:xfrm>
            <a:custGeom>
              <a:avLst/>
              <a:gdLst>
                <a:gd name="T0" fmla="*/ 500 w 501"/>
                <a:gd name="T1" fmla="*/ 31 h 470"/>
                <a:gd name="T2" fmla="*/ 500 w 501"/>
                <a:gd name="T3" fmla="*/ 31 h 470"/>
                <a:gd name="T4" fmla="*/ 406 w 501"/>
                <a:gd name="T5" fmla="*/ 0 h 470"/>
                <a:gd name="T6" fmla="*/ 156 w 501"/>
                <a:gd name="T7" fmla="*/ 219 h 470"/>
                <a:gd name="T8" fmla="*/ 0 w 501"/>
                <a:gd name="T9" fmla="*/ 219 h 470"/>
                <a:gd name="T10" fmla="*/ 0 w 501"/>
                <a:gd name="T11" fmla="*/ 469 h 470"/>
                <a:gd name="T12" fmla="*/ 500 w 501"/>
                <a:gd name="T13" fmla="*/ 3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470">
                  <a:moveTo>
                    <a:pt x="500" y="31"/>
                  </a:moveTo>
                  <a:lnTo>
                    <a:pt x="500" y="31"/>
                  </a:lnTo>
                  <a:cubicBezTo>
                    <a:pt x="406" y="0"/>
                    <a:pt x="437" y="10"/>
                    <a:pt x="406" y="0"/>
                  </a:cubicBezTo>
                  <a:cubicBezTo>
                    <a:pt x="323" y="73"/>
                    <a:pt x="250" y="156"/>
                    <a:pt x="156" y="219"/>
                  </a:cubicBezTo>
                  <a:cubicBezTo>
                    <a:pt x="0" y="219"/>
                    <a:pt x="52" y="219"/>
                    <a:pt x="0" y="219"/>
                  </a:cubicBezTo>
                  <a:cubicBezTo>
                    <a:pt x="0" y="469"/>
                    <a:pt x="0" y="386"/>
                    <a:pt x="0" y="469"/>
                  </a:cubicBezTo>
                  <a:cubicBezTo>
                    <a:pt x="94" y="344"/>
                    <a:pt x="281" y="219"/>
                    <a:pt x="500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Freeform 20"/>
            <p:cNvSpPr>
              <a:spLocks noChangeArrowheads="1"/>
            </p:cNvSpPr>
            <p:nvPr/>
          </p:nvSpPr>
          <p:spPr bwMode="auto">
            <a:xfrm>
              <a:off x="1769" y="1960"/>
              <a:ext cx="417" cy="368"/>
            </a:xfrm>
            <a:custGeom>
              <a:avLst/>
              <a:gdLst>
                <a:gd name="T0" fmla="*/ 1719 w 1845"/>
                <a:gd name="T1" fmla="*/ 531 h 1626"/>
                <a:gd name="T2" fmla="*/ 1719 w 1845"/>
                <a:gd name="T3" fmla="*/ 531 h 1626"/>
                <a:gd name="T4" fmla="*/ 1656 w 1845"/>
                <a:gd name="T5" fmla="*/ 469 h 1626"/>
                <a:gd name="T6" fmla="*/ 1500 w 1845"/>
                <a:gd name="T7" fmla="*/ 563 h 1626"/>
                <a:gd name="T8" fmla="*/ 1500 w 1845"/>
                <a:gd name="T9" fmla="*/ 281 h 1626"/>
                <a:gd name="T10" fmla="*/ 1844 w 1845"/>
                <a:gd name="T11" fmla="*/ 31 h 1626"/>
                <a:gd name="T12" fmla="*/ 1750 w 1845"/>
                <a:gd name="T13" fmla="*/ 0 h 1626"/>
                <a:gd name="T14" fmla="*/ 0 w 1845"/>
                <a:gd name="T15" fmla="*/ 1625 h 1626"/>
                <a:gd name="T16" fmla="*/ 406 w 1845"/>
                <a:gd name="T17" fmla="*/ 1625 h 1626"/>
                <a:gd name="T18" fmla="*/ 1719 w 1845"/>
                <a:gd name="T19" fmla="*/ 531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5" h="1626">
                  <a:moveTo>
                    <a:pt x="1719" y="531"/>
                  </a:moveTo>
                  <a:lnTo>
                    <a:pt x="1719" y="531"/>
                  </a:lnTo>
                  <a:cubicBezTo>
                    <a:pt x="1656" y="469"/>
                    <a:pt x="1677" y="489"/>
                    <a:pt x="1656" y="469"/>
                  </a:cubicBezTo>
                  <a:cubicBezTo>
                    <a:pt x="1625" y="500"/>
                    <a:pt x="1563" y="531"/>
                    <a:pt x="1500" y="563"/>
                  </a:cubicBezTo>
                  <a:cubicBezTo>
                    <a:pt x="1500" y="281"/>
                    <a:pt x="1500" y="375"/>
                    <a:pt x="1500" y="281"/>
                  </a:cubicBezTo>
                  <a:cubicBezTo>
                    <a:pt x="1563" y="219"/>
                    <a:pt x="1719" y="125"/>
                    <a:pt x="1844" y="31"/>
                  </a:cubicBezTo>
                  <a:cubicBezTo>
                    <a:pt x="1750" y="0"/>
                    <a:pt x="1781" y="10"/>
                    <a:pt x="1750" y="0"/>
                  </a:cubicBezTo>
                  <a:cubicBezTo>
                    <a:pt x="1094" y="438"/>
                    <a:pt x="406" y="1031"/>
                    <a:pt x="0" y="1625"/>
                  </a:cubicBezTo>
                  <a:cubicBezTo>
                    <a:pt x="406" y="1625"/>
                    <a:pt x="271" y="1625"/>
                    <a:pt x="406" y="1625"/>
                  </a:cubicBezTo>
                  <a:cubicBezTo>
                    <a:pt x="813" y="1156"/>
                    <a:pt x="1250" y="813"/>
                    <a:pt x="1719" y="5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Freeform 21"/>
            <p:cNvSpPr>
              <a:spLocks noChangeArrowheads="1"/>
            </p:cNvSpPr>
            <p:nvPr/>
          </p:nvSpPr>
          <p:spPr bwMode="auto">
            <a:xfrm>
              <a:off x="1932" y="2123"/>
              <a:ext cx="268" cy="212"/>
            </a:xfrm>
            <a:custGeom>
              <a:avLst/>
              <a:gdLst>
                <a:gd name="T0" fmla="*/ 1093 w 1188"/>
                <a:gd name="T1" fmla="*/ 250 h 938"/>
                <a:gd name="T2" fmla="*/ 1093 w 1188"/>
                <a:gd name="T3" fmla="*/ 250 h 938"/>
                <a:gd name="T4" fmla="*/ 812 w 1188"/>
                <a:gd name="T5" fmla="*/ 469 h 938"/>
                <a:gd name="T6" fmla="*/ 781 w 1188"/>
                <a:gd name="T7" fmla="*/ 344 h 938"/>
                <a:gd name="T8" fmla="*/ 1187 w 1188"/>
                <a:gd name="T9" fmla="*/ 62 h 938"/>
                <a:gd name="T10" fmla="*/ 1156 w 1188"/>
                <a:gd name="T11" fmla="*/ 0 h 938"/>
                <a:gd name="T12" fmla="*/ 0 w 1188"/>
                <a:gd name="T13" fmla="*/ 937 h 938"/>
                <a:gd name="T14" fmla="*/ 406 w 1188"/>
                <a:gd name="T15" fmla="*/ 937 h 938"/>
                <a:gd name="T16" fmla="*/ 1093 w 1188"/>
                <a:gd name="T17" fmla="*/ 312 h 938"/>
                <a:gd name="T18" fmla="*/ 1093 w 1188"/>
                <a:gd name="T19" fmla="*/ 25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938">
                  <a:moveTo>
                    <a:pt x="1093" y="250"/>
                  </a:moveTo>
                  <a:lnTo>
                    <a:pt x="1093" y="250"/>
                  </a:lnTo>
                  <a:cubicBezTo>
                    <a:pt x="1000" y="312"/>
                    <a:pt x="875" y="406"/>
                    <a:pt x="812" y="469"/>
                  </a:cubicBezTo>
                  <a:cubicBezTo>
                    <a:pt x="781" y="344"/>
                    <a:pt x="791" y="385"/>
                    <a:pt x="781" y="344"/>
                  </a:cubicBezTo>
                  <a:cubicBezTo>
                    <a:pt x="916" y="250"/>
                    <a:pt x="1031" y="156"/>
                    <a:pt x="1187" y="62"/>
                  </a:cubicBezTo>
                  <a:cubicBezTo>
                    <a:pt x="1156" y="0"/>
                    <a:pt x="1166" y="20"/>
                    <a:pt x="1156" y="0"/>
                  </a:cubicBezTo>
                  <a:cubicBezTo>
                    <a:pt x="781" y="250"/>
                    <a:pt x="406" y="562"/>
                    <a:pt x="0" y="937"/>
                  </a:cubicBezTo>
                  <a:cubicBezTo>
                    <a:pt x="406" y="937"/>
                    <a:pt x="270" y="937"/>
                    <a:pt x="406" y="937"/>
                  </a:cubicBezTo>
                  <a:cubicBezTo>
                    <a:pt x="656" y="687"/>
                    <a:pt x="844" y="500"/>
                    <a:pt x="1093" y="312"/>
                  </a:cubicBezTo>
                  <a:cubicBezTo>
                    <a:pt x="1093" y="291"/>
                    <a:pt x="1093" y="270"/>
                    <a:pt x="1093" y="2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Freeform 22"/>
            <p:cNvSpPr>
              <a:spLocks noChangeArrowheads="1"/>
            </p:cNvSpPr>
            <p:nvPr/>
          </p:nvSpPr>
          <p:spPr bwMode="auto">
            <a:xfrm>
              <a:off x="2081" y="2265"/>
              <a:ext cx="84" cy="70"/>
            </a:xfrm>
            <a:custGeom>
              <a:avLst/>
              <a:gdLst>
                <a:gd name="T0" fmla="*/ 375 w 376"/>
                <a:gd name="T1" fmla="*/ 62 h 313"/>
                <a:gd name="T2" fmla="*/ 375 w 376"/>
                <a:gd name="T3" fmla="*/ 62 h 313"/>
                <a:gd name="T4" fmla="*/ 313 w 376"/>
                <a:gd name="T5" fmla="*/ 0 h 313"/>
                <a:gd name="T6" fmla="*/ 0 w 376"/>
                <a:gd name="T7" fmla="*/ 312 h 313"/>
                <a:gd name="T8" fmla="*/ 156 w 376"/>
                <a:gd name="T9" fmla="*/ 312 h 313"/>
                <a:gd name="T10" fmla="*/ 375 w 376"/>
                <a:gd name="T11" fmla="*/ 6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313">
                  <a:moveTo>
                    <a:pt x="375" y="62"/>
                  </a:moveTo>
                  <a:lnTo>
                    <a:pt x="375" y="62"/>
                  </a:lnTo>
                  <a:cubicBezTo>
                    <a:pt x="313" y="0"/>
                    <a:pt x="333" y="20"/>
                    <a:pt x="313" y="0"/>
                  </a:cubicBezTo>
                  <a:cubicBezTo>
                    <a:pt x="219" y="94"/>
                    <a:pt x="94" y="219"/>
                    <a:pt x="0" y="312"/>
                  </a:cubicBezTo>
                  <a:cubicBezTo>
                    <a:pt x="156" y="312"/>
                    <a:pt x="104" y="312"/>
                    <a:pt x="156" y="312"/>
                  </a:cubicBezTo>
                  <a:cubicBezTo>
                    <a:pt x="188" y="219"/>
                    <a:pt x="313" y="125"/>
                    <a:pt x="375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23"/>
            <p:cNvSpPr>
              <a:spLocks noChangeArrowheads="1"/>
            </p:cNvSpPr>
            <p:nvPr/>
          </p:nvSpPr>
          <p:spPr bwMode="auto">
            <a:xfrm>
              <a:off x="1740" y="2371"/>
              <a:ext cx="91" cy="112"/>
            </a:xfrm>
            <a:custGeom>
              <a:avLst/>
              <a:gdLst>
                <a:gd name="T0" fmla="*/ 0 w 407"/>
                <a:gd name="T1" fmla="*/ 0 h 500"/>
                <a:gd name="T2" fmla="*/ 0 w 407"/>
                <a:gd name="T3" fmla="*/ 0 h 500"/>
                <a:gd name="T4" fmla="*/ 0 w 407"/>
                <a:gd name="T5" fmla="*/ 499 h 500"/>
                <a:gd name="T6" fmla="*/ 406 w 407"/>
                <a:gd name="T7" fmla="*/ 0 h 500"/>
                <a:gd name="T8" fmla="*/ 0 w 407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500">
                  <a:moveTo>
                    <a:pt x="0" y="0"/>
                  </a:moveTo>
                  <a:lnTo>
                    <a:pt x="0" y="0"/>
                  </a:lnTo>
                  <a:cubicBezTo>
                    <a:pt x="0" y="499"/>
                    <a:pt x="0" y="332"/>
                    <a:pt x="0" y="499"/>
                  </a:cubicBezTo>
                  <a:cubicBezTo>
                    <a:pt x="94" y="343"/>
                    <a:pt x="219" y="187"/>
                    <a:pt x="406" y="0"/>
                  </a:cubicBezTo>
                  <a:cubicBezTo>
                    <a:pt x="271" y="0"/>
                    <a:pt x="135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24"/>
            <p:cNvSpPr>
              <a:spLocks noChangeArrowheads="1"/>
            </p:cNvSpPr>
            <p:nvPr/>
          </p:nvSpPr>
          <p:spPr bwMode="auto">
            <a:xfrm>
              <a:off x="1740" y="2371"/>
              <a:ext cx="247" cy="368"/>
            </a:xfrm>
            <a:custGeom>
              <a:avLst/>
              <a:gdLst>
                <a:gd name="T0" fmla="*/ 0 w 1095"/>
                <a:gd name="T1" fmla="*/ 905 h 1625"/>
                <a:gd name="T2" fmla="*/ 0 w 1095"/>
                <a:gd name="T3" fmla="*/ 905 h 1625"/>
                <a:gd name="T4" fmla="*/ 0 w 1095"/>
                <a:gd name="T5" fmla="*/ 1624 h 1625"/>
                <a:gd name="T6" fmla="*/ 1094 w 1095"/>
                <a:gd name="T7" fmla="*/ 0 h 1625"/>
                <a:gd name="T8" fmla="*/ 719 w 1095"/>
                <a:gd name="T9" fmla="*/ 0 h 1625"/>
                <a:gd name="T10" fmla="*/ 0 w 1095"/>
                <a:gd name="T11" fmla="*/ 905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5" h="1625">
                  <a:moveTo>
                    <a:pt x="0" y="905"/>
                  </a:moveTo>
                  <a:lnTo>
                    <a:pt x="0" y="905"/>
                  </a:lnTo>
                  <a:cubicBezTo>
                    <a:pt x="0" y="1624"/>
                    <a:pt x="0" y="1385"/>
                    <a:pt x="0" y="1624"/>
                  </a:cubicBezTo>
                  <a:cubicBezTo>
                    <a:pt x="250" y="1092"/>
                    <a:pt x="656" y="437"/>
                    <a:pt x="1094" y="0"/>
                  </a:cubicBezTo>
                  <a:cubicBezTo>
                    <a:pt x="719" y="0"/>
                    <a:pt x="844" y="0"/>
                    <a:pt x="719" y="0"/>
                  </a:cubicBezTo>
                  <a:cubicBezTo>
                    <a:pt x="469" y="250"/>
                    <a:pt x="156" y="655"/>
                    <a:pt x="0" y="9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Freeform 25"/>
            <p:cNvSpPr>
              <a:spLocks noChangeArrowheads="1"/>
            </p:cNvSpPr>
            <p:nvPr/>
          </p:nvSpPr>
          <p:spPr bwMode="auto">
            <a:xfrm>
              <a:off x="1797" y="2364"/>
              <a:ext cx="311" cy="375"/>
            </a:xfrm>
            <a:custGeom>
              <a:avLst/>
              <a:gdLst>
                <a:gd name="T0" fmla="*/ 1125 w 1376"/>
                <a:gd name="T1" fmla="*/ 32 h 1657"/>
                <a:gd name="T2" fmla="*/ 1125 w 1376"/>
                <a:gd name="T3" fmla="*/ 32 h 1657"/>
                <a:gd name="T4" fmla="*/ 0 w 1376"/>
                <a:gd name="T5" fmla="*/ 1656 h 1657"/>
                <a:gd name="T6" fmla="*/ 1375 w 1376"/>
                <a:gd name="T7" fmla="*/ 1656 h 1657"/>
                <a:gd name="T8" fmla="*/ 1375 w 1376"/>
                <a:gd name="T9" fmla="*/ 32 h 1657"/>
                <a:gd name="T10" fmla="*/ 1125 w 1376"/>
                <a:gd name="T11" fmla="*/ 32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6" h="1657">
                  <a:moveTo>
                    <a:pt x="1125" y="32"/>
                  </a:moveTo>
                  <a:lnTo>
                    <a:pt x="1125" y="32"/>
                  </a:lnTo>
                  <a:cubicBezTo>
                    <a:pt x="656" y="562"/>
                    <a:pt x="250" y="1093"/>
                    <a:pt x="0" y="1656"/>
                  </a:cubicBezTo>
                  <a:cubicBezTo>
                    <a:pt x="1375" y="1656"/>
                    <a:pt x="916" y="1656"/>
                    <a:pt x="1375" y="1656"/>
                  </a:cubicBezTo>
                  <a:cubicBezTo>
                    <a:pt x="1375" y="32"/>
                    <a:pt x="1375" y="573"/>
                    <a:pt x="1375" y="32"/>
                  </a:cubicBezTo>
                  <a:cubicBezTo>
                    <a:pt x="1375" y="0"/>
                    <a:pt x="1208" y="32"/>
                    <a:pt x="1125" y="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Freeform 26"/>
            <p:cNvSpPr>
              <a:spLocks noChangeArrowheads="1"/>
            </p:cNvSpPr>
            <p:nvPr/>
          </p:nvSpPr>
          <p:spPr bwMode="auto">
            <a:xfrm>
              <a:off x="1315" y="2973"/>
              <a:ext cx="169" cy="198"/>
            </a:xfrm>
            <a:custGeom>
              <a:avLst/>
              <a:gdLst>
                <a:gd name="T0" fmla="*/ 563 w 751"/>
                <a:gd name="T1" fmla="*/ 844 h 876"/>
                <a:gd name="T2" fmla="*/ 563 w 751"/>
                <a:gd name="T3" fmla="*/ 844 h 876"/>
                <a:gd name="T4" fmla="*/ 563 w 751"/>
                <a:gd name="T5" fmla="*/ 125 h 876"/>
                <a:gd name="T6" fmla="*/ 344 w 751"/>
                <a:gd name="T7" fmla="*/ 125 h 876"/>
                <a:gd name="T8" fmla="*/ 344 w 751"/>
                <a:gd name="T9" fmla="*/ 312 h 876"/>
                <a:gd name="T10" fmla="*/ 219 w 751"/>
                <a:gd name="T11" fmla="*/ 812 h 876"/>
                <a:gd name="T12" fmla="*/ 94 w 751"/>
                <a:gd name="T13" fmla="*/ 875 h 876"/>
                <a:gd name="T14" fmla="*/ 0 w 751"/>
                <a:gd name="T15" fmla="*/ 844 h 876"/>
                <a:gd name="T16" fmla="*/ 0 w 751"/>
                <a:gd name="T17" fmla="*/ 719 h 876"/>
                <a:gd name="T18" fmla="*/ 63 w 751"/>
                <a:gd name="T19" fmla="*/ 719 h 876"/>
                <a:gd name="T20" fmla="*/ 94 w 751"/>
                <a:gd name="T21" fmla="*/ 687 h 876"/>
                <a:gd name="T22" fmla="*/ 156 w 751"/>
                <a:gd name="T23" fmla="*/ 250 h 876"/>
                <a:gd name="T24" fmla="*/ 156 w 751"/>
                <a:gd name="T25" fmla="*/ 0 h 876"/>
                <a:gd name="T26" fmla="*/ 750 w 751"/>
                <a:gd name="T27" fmla="*/ 0 h 876"/>
                <a:gd name="T28" fmla="*/ 750 w 751"/>
                <a:gd name="T29" fmla="*/ 844 h 876"/>
                <a:gd name="T30" fmla="*/ 563 w 751"/>
                <a:gd name="T31" fmla="*/ 844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1" h="876">
                  <a:moveTo>
                    <a:pt x="563" y="844"/>
                  </a:moveTo>
                  <a:lnTo>
                    <a:pt x="563" y="844"/>
                  </a:lnTo>
                  <a:cubicBezTo>
                    <a:pt x="563" y="125"/>
                    <a:pt x="563" y="365"/>
                    <a:pt x="563" y="125"/>
                  </a:cubicBezTo>
                  <a:cubicBezTo>
                    <a:pt x="344" y="125"/>
                    <a:pt x="417" y="125"/>
                    <a:pt x="344" y="125"/>
                  </a:cubicBezTo>
                  <a:cubicBezTo>
                    <a:pt x="344" y="312"/>
                    <a:pt x="344" y="250"/>
                    <a:pt x="344" y="312"/>
                  </a:cubicBezTo>
                  <a:cubicBezTo>
                    <a:pt x="344" y="625"/>
                    <a:pt x="313" y="750"/>
                    <a:pt x="219" y="812"/>
                  </a:cubicBezTo>
                  <a:cubicBezTo>
                    <a:pt x="188" y="844"/>
                    <a:pt x="125" y="875"/>
                    <a:pt x="94" y="875"/>
                  </a:cubicBezTo>
                  <a:cubicBezTo>
                    <a:pt x="63" y="875"/>
                    <a:pt x="31" y="875"/>
                    <a:pt x="0" y="844"/>
                  </a:cubicBezTo>
                  <a:cubicBezTo>
                    <a:pt x="0" y="719"/>
                    <a:pt x="0" y="761"/>
                    <a:pt x="0" y="719"/>
                  </a:cubicBezTo>
                  <a:cubicBezTo>
                    <a:pt x="31" y="719"/>
                    <a:pt x="31" y="719"/>
                    <a:pt x="63" y="719"/>
                  </a:cubicBezTo>
                  <a:cubicBezTo>
                    <a:pt x="73" y="708"/>
                    <a:pt x="94" y="719"/>
                    <a:pt x="94" y="687"/>
                  </a:cubicBezTo>
                  <a:cubicBezTo>
                    <a:pt x="156" y="656"/>
                    <a:pt x="156" y="562"/>
                    <a:pt x="156" y="250"/>
                  </a:cubicBezTo>
                  <a:cubicBezTo>
                    <a:pt x="156" y="0"/>
                    <a:pt x="156" y="83"/>
                    <a:pt x="156" y="0"/>
                  </a:cubicBezTo>
                  <a:cubicBezTo>
                    <a:pt x="750" y="0"/>
                    <a:pt x="552" y="0"/>
                    <a:pt x="750" y="0"/>
                  </a:cubicBezTo>
                  <a:cubicBezTo>
                    <a:pt x="750" y="844"/>
                    <a:pt x="750" y="563"/>
                    <a:pt x="750" y="844"/>
                  </a:cubicBezTo>
                  <a:cubicBezTo>
                    <a:pt x="688" y="844"/>
                    <a:pt x="625" y="844"/>
                    <a:pt x="563" y="8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Freeform 27"/>
            <p:cNvSpPr>
              <a:spLocks noChangeArrowheads="1"/>
            </p:cNvSpPr>
            <p:nvPr/>
          </p:nvSpPr>
          <p:spPr bwMode="auto">
            <a:xfrm>
              <a:off x="1542" y="2973"/>
              <a:ext cx="155" cy="191"/>
            </a:xfrm>
            <a:custGeom>
              <a:avLst/>
              <a:gdLst>
                <a:gd name="T0" fmla="*/ 0 w 689"/>
                <a:gd name="T1" fmla="*/ 844 h 845"/>
                <a:gd name="T2" fmla="*/ 0 w 689"/>
                <a:gd name="T3" fmla="*/ 0 h 845"/>
                <a:gd name="T4" fmla="*/ 188 w 689"/>
                <a:gd name="T5" fmla="*/ 0 h 845"/>
                <a:gd name="T6" fmla="*/ 188 w 689"/>
                <a:gd name="T7" fmla="*/ 594 h 845"/>
                <a:gd name="T8" fmla="*/ 188 w 689"/>
                <a:gd name="T9" fmla="*/ 594 h 845"/>
                <a:gd name="T10" fmla="*/ 500 w 689"/>
                <a:gd name="T11" fmla="*/ 0 h 845"/>
                <a:gd name="T12" fmla="*/ 688 w 689"/>
                <a:gd name="T13" fmla="*/ 0 h 845"/>
                <a:gd name="T14" fmla="*/ 688 w 689"/>
                <a:gd name="T15" fmla="*/ 844 h 845"/>
                <a:gd name="T16" fmla="*/ 531 w 689"/>
                <a:gd name="T17" fmla="*/ 844 h 845"/>
                <a:gd name="T18" fmla="*/ 531 w 689"/>
                <a:gd name="T19" fmla="*/ 250 h 845"/>
                <a:gd name="T20" fmla="*/ 531 w 689"/>
                <a:gd name="T21" fmla="*/ 250 h 845"/>
                <a:gd name="T22" fmla="*/ 219 w 689"/>
                <a:gd name="T23" fmla="*/ 844 h 845"/>
                <a:gd name="T24" fmla="*/ 0 w 689"/>
                <a:gd name="T25" fmla="*/ 8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845">
                  <a:moveTo>
                    <a:pt x="0" y="844"/>
                  </a:moveTo>
                  <a:cubicBezTo>
                    <a:pt x="0" y="563"/>
                    <a:pt x="0" y="281"/>
                    <a:pt x="0" y="0"/>
                  </a:cubicBezTo>
                  <a:cubicBezTo>
                    <a:pt x="63" y="0"/>
                    <a:pt x="125" y="0"/>
                    <a:pt x="188" y="0"/>
                  </a:cubicBezTo>
                  <a:cubicBezTo>
                    <a:pt x="188" y="198"/>
                    <a:pt x="188" y="396"/>
                    <a:pt x="188" y="594"/>
                  </a:cubicBezTo>
                  <a:lnTo>
                    <a:pt x="188" y="594"/>
                  </a:lnTo>
                  <a:cubicBezTo>
                    <a:pt x="292" y="396"/>
                    <a:pt x="396" y="198"/>
                    <a:pt x="500" y="0"/>
                  </a:cubicBezTo>
                  <a:cubicBezTo>
                    <a:pt x="563" y="0"/>
                    <a:pt x="625" y="0"/>
                    <a:pt x="688" y="0"/>
                  </a:cubicBezTo>
                  <a:cubicBezTo>
                    <a:pt x="688" y="281"/>
                    <a:pt x="688" y="563"/>
                    <a:pt x="688" y="844"/>
                  </a:cubicBezTo>
                  <a:cubicBezTo>
                    <a:pt x="636" y="844"/>
                    <a:pt x="583" y="844"/>
                    <a:pt x="531" y="844"/>
                  </a:cubicBezTo>
                  <a:cubicBezTo>
                    <a:pt x="531" y="646"/>
                    <a:pt x="531" y="448"/>
                    <a:pt x="531" y="250"/>
                  </a:cubicBezTo>
                  <a:lnTo>
                    <a:pt x="531" y="250"/>
                  </a:lnTo>
                  <a:cubicBezTo>
                    <a:pt x="427" y="448"/>
                    <a:pt x="323" y="646"/>
                    <a:pt x="219" y="844"/>
                  </a:cubicBezTo>
                  <a:cubicBezTo>
                    <a:pt x="146" y="844"/>
                    <a:pt x="73" y="844"/>
                    <a:pt x="0" y="8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Freeform 28"/>
            <p:cNvSpPr>
              <a:spLocks noChangeArrowheads="1"/>
            </p:cNvSpPr>
            <p:nvPr/>
          </p:nvSpPr>
          <p:spPr bwMode="auto">
            <a:xfrm>
              <a:off x="1748" y="2973"/>
              <a:ext cx="184" cy="233"/>
            </a:xfrm>
            <a:custGeom>
              <a:avLst/>
              <a:gdLst>
                <a:gd name="T0" fmla="*/ 625 w 814"/>
                <a:gd name="T1" fmla="*/ 1031 h 1032"/>
                <a:gd name="T2" fmla="*/ 625 w 814"/>
                <a:gd name="T3" fmla="*/ 1031 h 1032"/>
                <a:gd name="T4" fmla="*/ 625 w 814"/>
                <a:gd name="T5" fmla="*/ 844 h 1032"/>
                <a:gd name="T6" fmla="*/ 188 w 814"/>
                <a:gd name="T7" fmla="*/ 844 h 1032"/>
                <a:gd name="T8" fmla="*/ 188 w 814"/>
                <a:gd name="T9" fmla="*/ 1031 h 1032"/>
                <a:gd name="T10" fmla="*/ 0 w 814"/>
                <a:gd name="T11" fmla="*/ 1031 h 1032"/>
                <a:gd name="T12" fmla="*/ 0 w 814"/>
                <a:gd name="T13" fmla="*/ 719 h 1032"/>
                <a:gd name="T14" fmla="*/ 63 w 814"/>
                <a:gd name="T15" fmla="*/ 719 h 1032"/>
                <a:gd name="T16" fmla="*/ 188 w 814"/>
                <a:gd name="T17" fmla="*/ 94 h 1032"/>
                <a:gd name="T18" fmla="*/ 188 w 814"/>
                <a:gd name="T19" fmla="*/ 0 h 1032"/>
                <a:gd name="T20" fmla="*/ 719 w 814"/>
                <a:gd name="T21" fmla="*/ 0 h 1032"/>
                <a:gd name="T22" fmla="*/ 719 w 814"/>
                <a:gd name="T23" fmla="*/ 719 h 1032"/>
                <a:gd name="T24" fmla="*/ 813 w 814"/>
                <a:gd name="T25" fmla="*/ 719 h 1032"/>
                <a:gd name="T26" fmla="*/ 813 w 814"/>
                <a:gd name="T27" fmla="*/ 1031 h 1032"/>
                <a:gd name="T28" fmla="*/ 625 w 814"/>
                <a:gd name="T29" fmla="*/ 1031 h 1032"/>
                <a:gd name="T30" fmla="*/ 563 w 814"/>
                <a:gd name="T31" fmla="*/ 125 h 1032"/>
                <a:gd name="T32" fmla="*/ 563 w 814"/>
                <a:gd name="T33" fmla="*/ 125 h 1032"/>
                <a:gd name="T34" fmla="*/ 375 w 814"/>
                <a:gd name="T35" fmla="*/ 125 h 1032"/>
                <a:gd name="T36" fmla="*/ 375 w 814"/>
                <a:gd name="T37" fmla="*/ 219 h 1032"/>
                <a:gd name="T38" fmla="*/ 250 w 814"/>
                <a:gd name="T39" fmla="*/ 719 h 1032"/>
                <a:gd name="T40" fmla="*/ 563 w 814"/>
                <a:gd name="T41" fmla="*/ 719 h 1032"/>
                <a:gd name="T42" fmla="*/ 563 w 814"/>
                <a:gd name="T43" fmla="*/ 12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4" h="1032">
                  <a:moveTo>
                    <a:pt x="625" y="1031"/>
                  </a:moveTo>
                  <a:lnTo>
                    <a:pt x="625" y="1031"/>
                  </a:lnTo>
                  <a:cubicBezTo>
                    <a:pt x="625" y="844"/>
                    <a:pt x="625" y="906"/>
                    <a:pt x="625" y="844"/>
                  </a:cubicBezTo>
                  <a:cubicBezTo>
                    <a:pt x="188" y="844"/>
                    <a:pt x="334" y="844"/>
                    <a:pt x="188" y="844"/>
                  </a:cubicBezTo>
                  <a:cubicBezTo>
                    <a:pt x="188" y="1031"/>
                    <a:pt x="188" y="969"/>
                    <a:pt x="188" y="1031"/>
                  </a:cubicBezTo>
                  <a:cubicBezTo>
                    <a:pt x="0" y="1031"/>
                    <a:pt x="63" y="1031"/>
                    <a:pt x="0" y="1031"/>
                  </a:cubicBezTo>
                  <a:cubicBezTo>
                    <a:pt x="0" y="719"/>
                    <a:pt x="0" y="823"/>
                    <a:pt x="0" y="719"/>
                  </a:cubicBezTo>
                  <a:cubicBezTo>
                    <a:pt x="63" y="719"/>
                    <a:pt x="42" y="719"/>
                    <a:pt x="63" y="719"/>
                  </a:cubicBezTo>
                  <a:cubicBezTo>
                    <a:pt x="157" y="531"/>
                    <a:pt x="188" y="312"/>
                    <a:pt x="188" y="94"/>
                  </a:cubicBezTo>
                  <a:cubicBezTo>
                    <a:pt x="188" y="0"/>
                    <a:pt x="188" y="31"/>
                    <a:pt x="188" y="0"/>
                  </a:cubicBezTo>
                  <a:cubicBezTo>
                    <a:pt x="719" y="0"/>
                    <a:pt x="542" y="0"/>
                    <a:pt x="719" y="0"/>
                  </a:cubicBezTo>
                  <a:cubicBezTo>
                    <a:pt x="719" y="719"/>
                    <a:pt x="719" y="479"/>
                    <a:pt x="719" y="719"/>
                  </a:cubicBezTo>
                  <a:cubicBezTo>
                    <a:pt x="813" y="719"/>
                    <a:pt x="781" y="719"/>
                    <a:pt x="813" y="719"/>
                  </a:cubicBezTo>
                  <a:cubicBezTo>
                    <a:pt x="813" y="1031"/>
                    <a:pt x="813" y="927"/>
                    <a:pt x="813" y="1031"/>
                  </a:cubicBezTo>
                  <a:cubicBezTo>
                    <a:pt x="750" y="1031"/>
                    <a:pt x="687" y="1031"/>
                    <a:pt x="625" y="1031"/>
                  </a:cubicBezTo>
                  <a:close/>
                  <a:moveTo>
                    <a:pt x="563" y="125"/>
                  </a:moveTo>
                  <a:lnTo>
                    <a:pt x="563" y="125"/>
                  </a:lnTo>
                  <a:cubicBezTo>
                    <a:pt x="375" y="125"/>
                    <a:pt x="438" y="125"/>
                    <a:pt x="375" y="125"/>
                  </a:cubicBezTo>
                  <a:cubicBezTo>
                    <a:pt x="375" y="219"/>
                    <a:pt x="375" y="188"/>
                    <a:pt x="375" y="219"/>
                  </a:cubicBezTo>
                  <a:cubicBezTo>
                    <a:pt x="375" y="375"/>
                    <a:pt x="344" y="594"/>
                    <a:pt x="250" y="719"/>
                  </a:cubicBezTo>
                  <a:cubicBezTo>
                    <a:pt x="563" y="719"/>
                    <a:pt x="459" y="719"/>
                    <a:pt x="563" y="719"/>
                  </a:cubicBezTo>
                  <a:cubicBezTo>
                    <a:pt x="563" y="521"/>
                    <a:pt x="563" y="323"/>
                    <a:pt x="56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Freeform 29"/>
            <p:cNvSpPr>
              <a:spLocks noChangeArrowheads="1"/>
            </p:cNvSpPr>
            <p:nvPr/>
          </p:nvSpPr>
          <p:spPr bwMode="auto">
            <a:xfrm>
              <a:off x="1982" y="2973"/>
              <a:ext cx="134" cy="191"/>
            </a:xfrm>
            <a:custGeom>
              <a:avLst/>
              <a:gdLst>
                <a:gd name="T0" fmla="*/ 0 w 594"/>
                <a:gd name="T1" fmla="*/ 0 h 845"/>
                <a:gd name="T2" fmla="*/ 593 w 594"/>
                <a:gd name="T3" fmla="*/ 0 h 845"/>
                <a:gd name="T4" fmla="*/ 593 w 594"/>
                <a:gd name="T5" fmla="*/ 125 h 845"/>
                <a:gd name="T6" fmla="*/ 187 w 594"/>
                <a:gd name="T7" fmla="*/ 125 h 845"/>
                <a:gd name="T8" fmla="*/ 187 w 594"/>
                <a:gd name="T9" fmla="*/ 344 h 845"/>
                <a:gd name="T10" fmla="*/ 562 w 594"/>
                <a:gd name="T11" fmla="*/ 344 h 845"/>
                <a:gd name="T12" fmla="*/ 562 w 594"/>
                <a:gd name="T13" fmla="*/ 469 h 845"/>
                <a:gd name="T14" fmla="*/ 187 w 594"/>
                <a:gd name="T15" fmla="*/ 469 h 845"/>
                <a:gd name="T16" fmla="*/ 187 w 594"/>
                <a:gd name="T17" fmla="*/ 719 h 845"/>
                <a:gd name="T18" fmla="*/ 593 w 594"/>
                <a:gd name="T19" fmla="*/ 719 h 845"/>
                <a:gd name="T20" fmla="*/ 593 w 594"/>
                <a:gd name="T21" fmla="*/ 844 h 845"/>
                <a:gd name="T22" fmla="*/ 0 w 594"/>
                <a:gd name="T23" fmla="*/ 844 h 845"/>
                <a:gd name="T24" fmla="*/ 0 w 594"/>
                <a:gd name="T2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4" h="845">
                  <a:moveTo>
                    <a:pt x="0" y="0"/>
                  </a:moveTo>
                  <a:cubicBezTo>
                    <a:pt x="197" y="0"/>
                    <a:pt x="395" y="0"/>
                    <a:pt x="593" y="0"/>
                  </a:cubicBezTo>
                  <a:cubicBezTo>
                    <a:pt x="593" y="42"/>
                    <a:pt x="593" y="83"/>
                    <a:pt x="593" y="125"/>
                  </a:cubicBezTo>
                  <a:cubicBezTo>
                    <a:pt x="457" y="125"/>
                    <a:pt x="322" y="125"/>
                    <a:pt x="187" y="125"/>
                  </a:cubicBezTo>
                  <a:cubicBezTo>
                    <a:pt x="187" y="198"/>
                    <a:pt x="187" y="271"/>
                    <a:pt x="187" y="344"/>
                  </a:cubicBezTo>
                  <a:cubicBezTo>
                    <a:pt x="312" y="344"/>
                    <a:pt x="437" y="344"/>
                    <a:pt x="562" y="344"/>
                  </a:cubicBezTo>
                  <a:cubicBezTo>
                    <a:pt x="562" y="386"/>
                    <a:pt x="562" y="427"/>
                    <a:pt x="562" y="469"/>
                  </a:cubicBezTo>
                  <a:cubicBezTo>
                    <a:pt x="437" y="469"/>
                    <a:pt x="312" y="469"/>
                    <a:pt x="187" y="469"/>
                  </a:cubicBezTo>
                  <a:cubicBezTo>
                    <a:pt x="187" y="552"/>
                    <a:pt x="187" y="636"/>
                    <a:pt x="187" y="719"/>
                  </a:cubicBezTo>
                  <a:cubicBezTo>
                    <a:pt x="322" y="719"/>
                    <a:pt x="457" y="719"/>
                    <a:pt x="593" y="719"/>
                  </a:cubicBezTo>
                  <a:cubicBezTo>
                    <a:pt x="593" y="761"/>
                    <a:pt x="593" y="802"/>
                    <a:pt x="593" y="844"/>
                  </a:cubicBezTo>
                  <a:cubicBezTo>
                    <a:pt x="395" y="844"/>
                    <a:pt x="197" y="844"/>
                    <a:pt x="0" y="844"/>
                  </a:cubicBezTo>
                  <a:cubicBezTo>
                    <a:pt x="0" y="563"/>
                    <a:pt x="0" y="281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Freeform 30"/>
            <p:cNvSpPr>
              <a:spLocks noChangeArrowheads="1"/>
            </p:cNvSpPr>
            <p:nvPr/>
          </p:nvSpPr>
          <p:spPr bwMode="auto">
            <a:xfrm>
              <a:off x="2173" y="2973"/>
              <a:ext cx="134" cy="191"/>
            </a:xfrm>
            <a:custGeom>
              <a:avLst/>
              <a:gdLst>
                <a:gd name="T0" fmla="*/ 0 w 595"/>
                <a:gd name="T1" fmla="*/ 0 h 845"/>
                <a:gd name="T2" fmla="*/ 0 w 595"/>
                <a:gd name="T3" fmla="*/ 0 h 845"/>
                <a:gd name="T4" fmla="*/ 250 w 595"/>
                <a:gd name="T5" fmla="*/ 0 h 845"/>
                <a:gd name="T6" fmla="*/ 438 w 595"/>
                <a:gd name="T7" fmla="*/ 31 h 845"/>
                <a:gd name="T8" fmla="*/ 594 w 595"/>
                <a:gd name="T9" fmla="*/ 250 h 845"/>
                <a:gd name="T10" fmla="*/ 532 w 595"/>
                <a:gd name="T11" fmla="*/ 437 h 845"/>
                <a:gd name="T12" fmla="*/ 313 w 595"/>
                <a:gd name="T13" fmla="*/ 531 h 845"/>
                <a:gd name="T14" fmla="*/ 188 w 595"/>
                <a:gd name="T15" fmla="*/ 531 h 845"/>
                <a:gd name="T16" fmla="*/ 188 w 595"/>
                <a:gd name="T17" fmla="*/ 844 h 845"/>
                <a:gd name="T18" fmla="*/ 0 w 595"/>
                <a:gd name="T19" fmla="*/ 844 h 845"/>
                <a:gd name="T20" fmla="*/ 0 w 595"/>
                <a:gd name="T21" fmla="*/ 0 h 845"/>
                <a:gd name="T22" fmla="*/ 250 w 595"/>
                <a:gd name="T23" fmla="*/ 375 h 845"/>
                <a:gd name="T24" fmla="*/ 250 w 595"/>
                <a:gd name="T25" fmla="*/ 375 h 845"/>
                <a:gd name="T26" fmla="*/ 407 w 595"/>
                <a:gd name="T27" fmla="*/ 250 h 845"/>
                <a:gd name="T28" fmla="*/ 250 w 595"/>
                <a:gd name="T29" fmla="*/ 156 h 845"/>
                <a:gd name="T30" fmla="*/ 157 w 595"/>
                <a:gd name="T31" fmla="*/ 156 h 845"/>
                <a:gd name="T32" fmla="*/ 157 w 595"/>
                <a:gd name="T33" fmla="*/ 375 h 845"/>
                <a:gd name="T34" fmla="*/ 250 w 595"/>
                <a:gd name="T35" fmla="*/ 37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845">
                  <a:moveTo>
                    <a:pt x="0" y="0"/>
                  </a:moveTo>
                  <a:lnTo>
                    <a:pt x="0" y="0"/>
                  </a:lnTo>
                  <a:cubicBezTo>
                    <a:pt x="250" y="0"/>
                    <a:pt x="166" y="0"/>
                    <a:pt x="250" y="0"/>
                  </a:cubicBezTo>
                  <a:cubicBezTo>
                    <a:pt x="344" y="0"/>
                    <a:pt x="407" y="0"/>
                    <a:pt x="438" y="31"/>
                  </a:cubicBezTo>
                  <a:cubicBezTo>
                    <a:pt x="532" y="62"/>
                    <a:pt x="594" y="156"/>
                    <a:pt x="594" y="250"/>
                  </a:cubicBezTo>
                  <a:cubicBezTo>
                    <a:pt x="594" y="344"/>
                    <a:pt x="563" y="406"/>
                    <a:pt x="532" y="437"/>
                  </a:cubicBezTo>
                  <a:cubicBezTo>
                    <a:pt x="469" y="500"/>
                    <a:pt x="375" y="531"/>
                    <a:pt x="313" y="531"/>
                  </a:cubicBezTo>
                  <a:cubicBezTo>
                    <a:pt x="188" y="531"/>
                    <a:pt x="229" y="531"/>
                    <a:pt x="188" y="531"/>
                  </a:cubicBezTo>
                  <a:cubicBezTo>
                    <a:pt x="188" y="844"/>
                    <a:pt x="188" y="740"/>
                    <a:pt x="188" y="844"/>
                  </a:cubicBezTo>
                  <a:cubicBezTo>
                    <a:pt x="0" y="844"/>
                    <a:pt x="62" y="844"/>
                    <a:pt x="0" y="844"/>
                  </a:cubicBezTo>
                  <a:cubicBezTo>
                    <a:pt x="0" y="0"/>
                    <a:pt x="0" y="281"/>
                    <a:pt x="0" y="0"/>
                  </a:cubicBezTo>
                  <a:close/>
                  <a:moveTo>
                    <a:pt x="250" y="375"/>
                  </a:moveTo>
                  <a:lnTo>
                    <a:pt x="250" y="375"/>
                  </a:lnTo>
                  <a:cubicBezTo>
                    <a:pt x="344" y="375"/>
                    <a:pt x="407" y="375"/>
                    <a:pt x="407" y="250"/>
                  </a:cubicBezTo>
                  <a:cubicBezTo>
                    <a:pt x="407" y="156"/>
                    <a:pt x="344" y="156"/>
                    <a:pt x="250" y="156"/>
                  </a:cubicBezTo>
                  <a:cubicBezTo>
                    <a:pt x="157" y="156"/>
                    <a:pt x="188" y="156"/>
                    <a:pt x="157" y="156"/>
                  </a:cubicBezTo>
                  <a:cubicBezTo>
                    <a:pt x="157" y="375"/>
                    <a:pt x="157" y="302"/>
                    <a:pt x="157" y="375"/>
                  </a:cubicBezTo>
                  <a:cubicBezTo>
                    <a:pt x="250" y="375"/>
                    <a:pt x="219" y="375"/>
                    <a:pt x="250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Freeform 31"/>
            <p:cNvSpPr>
              <a:spLocks noChangeArrowheads="1"/>
            </p:cNvSpPr>
            <p:nvPr/>
          </p:nvSpPr>
          <p:spPr bwMode="auto">
            <a:xfrm>
              <a:off x="2442" y="2973"/>
              <a:ext cx="183" cy="191"/>
            </a:xfrm>
            <a:custGeom>
              <a:avLst/>
              <a:gdLst>
                <a:gd name="T0" fmla="*/ 531 w 813"/>
                <a:gd name="T1" fmla="*/ 0 h 845"/>
                <a:gd name="T2" fmla="*/ 812 w 813"/>
                <a:gd name="T3" fmla="*/ 844 h 845"/>
                <a:gd name="T4" fmla="*/ 656 w 813"/>
                <a:gd name="T5" fmla="*/ 844 h 845"/>
                <a:gd name="T6" fmla="*/ 594 w 813"/>
                <a:gd name="T7" fmla="*/ 656 h 845"/>
                <a:gd name="T8" fmla="*/ 250 w 813"/>
                <a:gd name="T9" fmla="*/ 656 h 845"/>
                <a:gd name="T10" fmla="*/ 187 w 813"/>
                <a:gd name="T11" fmla="*/ 844 h 845"/>
                <a:gd name="T12" fmla="*/ 0 w 813"/>
                <a:gd name="T13" fmla="*/ 844 h 845"/>
                <a:gd name="T14" fmla="*/ 312 w 813"/>
                <a:gd name="T15" fmla="*/ 0 h 845"/>
                <a:gd name="T16" fmla="*/ 531 w 813"/>
                <a:gd name="T17" fmla="*/ 0 h 845"/>
                <a:gd name="T18" fmla="*/ 406 w 813"/>
                <a:gd name="T19" fmla="*/ 156 h 845"/>
                <a:gd name="T20" fmla="*/ 281 w 813"/>
                <a:gd name="T21" fmla="*/ 531 h 845"/>
                <a:gd name="T22" fmla="*/ 531 w 813"/>
                <a:gd name="T23" fmla="*/ 531 h 845"/>
                <a:gd name="T24" fmla="*/ 406 w 813"/>
                <a:gd name="T25" fmla="*/ 15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845">
                  <a:moveTo>
                    <a:pt x="531" y="0"/>
                  </a:moveTo>
                  <a:cubicBezTo>
                    <a:pt x="624" y="281"/>
                    <a:pt x="718" y="563"/>
                    <a:pt x="812" y="844"/>
                  </a:cubicBezTo>
                  <a:cubicBezTo>
                    <a:pt x="760" y="844"/>
                    <a:pt x="708" y="844"/>
                    <a:pt x="656" y="844"/>
                  </a:cubicBezTo>
                  <a:cubicBezTo>
                    <a:pt x="635" y="781"/>
                    <a:pt x="614" y="719"/>
                    <a:pt x="594" y="656"/>
                  </a:cubicBezTo>
                  <a:cubicBezTo>
                    <a:pt x="479" y="656"/>
                    <a:pt x="364" y="656"/>
                    <a:pt x="250" y="656"/>
                  </a:cubicBezTo>
                  <a:cubicBezTo>
                    <a:pt x="229" y="719"/>
                    <a:pt x="208" y="781"/>
                    <a:pt x="187" y="844"/>
                  </a:cubicBezTo>
                  <a:cubicBezTo>
                    <a:pt x="124" y="844"/>
                    <a:pt x="62" y="844"/>
                    <a:pt x="0" y="844"/>
                  </a:cubicBezTo>
                  <a:cubicBezTo>
                    <a:pt x="104" y="563"/>
                    <a:pt x="208" y="281"/>
                    <a:pt x="312" y="0"/>
                  </a:cubicBezTo>
                  <a:cubicBezTo>
                    <a:pt x="385" y="0"/>
                    <a:pt x="458" y="0"/>
                    <a:pt x="531" y="0"/>
                  </a:cubicBezTo>
                  <a:close/>
                  <a:moveTo>
                    <a:pt x="406" y="156"/>
                  </a:moveTo>
                  <a:cubicBezTo>
                    <a:pt x="364" y="281"/>
                    <a:pt x="322" y="406"/>
                    <a:pt x="281" y="531"/>
                  </a:cubicBezTo>
                  <a:cubicBezTo>
                    <a:pt x="364" y="531"/>
                    <a:pt x="447" y="531"/>
                    <a:pt x="531" y="531"/>
                  </a:cubicBezTo>
                  <a:cubicBezTo>
                    <a:pt x="489" y="406"/>
                    <a:pt x="447" y="281"/>
                    <a:pt x="406" y="15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Freeform 32"/>
            <p:cNvSpPr>
              <a:spLocks noChangeArrowheads="1"/>
            </p:cNvSpPr>
            <p:nvPr/>
          </p:nvSpPr>
          <p:spPr bwMode="auto">
            <a:xfrm>
              <a:off x="2676" y="2973"/>
              <a:ext cx="127" cy="191"/>
            </a:xfrm>
            <a:custGeom>
              <a:avLst/>
              <a:gdLst>
                <a:gd name="T0" fmla="*/ 0 w 564"/>
                <a:gd name="T1" fmla="*/ 844 h 845"/>
                <a:gd name="T2" fmla="*/ 0 w 564"/>
                <a:gd name="T3" fmla="*/ 0 h 845"/>
                <a:gd name="T4" fmla="*/ 563 w 564"/>
                <a:gd name="T5" fmla="*/ 0 h 845"/>
                <a:gd name="T6" fmla="*/ 563 w 564"/>
                <a:gd name="T7" fmla="*/ 156 h 845"/>
                <a:gd name="T8" fmla="*/ 188 w 564"/>
                <a:gd name="T9" fmla="*/ 156 h 845"/>
                <a:gd name="T10" fmla="*/ 188 w 564"/>
                <a:gd name="T11" fmla="*/ 844 h 845"/>
                <a:gd name="T12" fmla="*/ 0 w 564"/>
                <a:gd name="T13" fmla="*/ 8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845">
                  <a:moveTo>
                    <a:pt x="0" y="844"/>
                  </a:moveTo>
                  <a:cubicBezTo>
                    <a:pt x="0" y="563"/>
                    <a:pt x="0" y="281"/>
                    <a:pt x="0" y="0"/>
                  </a:cubicBezTo>
                  <a:cubicBezTo>
                    <a:pt x="187" y="0"/>
                    <a:pt x="375" y="0"/>
                    <a:pt x="563" y="0"/>
                  </a:cubicBezTo>
                  <a:cubicBezTo>
                    <a:pt x="563" y="52"/>
                    <a:pt x="563" y="104"/>
                    <a:pt x="563" y="156"/>
                  </a:cubicBezTo>
                  <a:cubicBezTo>
                    <a:pt x="438" y="156"/>
                    <a:pt x="313" y="156"/>
                    <a:pt x="188" y="156"/>
                  </a:cubicBezTo>
                  <a:cubicBezTo>
                    <a:pt x="188" y="385"/>
                    <a:pt x="188" y="615"/>
                    <a:pt x="188" y="844"/>
                  </a:cubicBezTo>
                  <a:cubicBezTo>
                    <a:pt x="125" y="844"/>
                    <a:pt x="62" y="844"/>
                    <a:pt x="0" y="8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Freeform 33"/>
            <p:cNvSpPr>
              <a:spLocks noChangeArrowheads="1"/>
            </p:cNvSpPr>
            <p:nvPr/>
          </p:nvSpPr>
          <p:spPr bwMode="auto">
            <a:xfrm>
              <a:off x="2846" y="2973"/>
              <a:ext cx="141" cy="191"/>
            </a:xfrm>
            <a:custGeom>
              <a:avLst/>
              <a:gdLst>
                <a:gd name="T0" fmla="*/ 0 w 626"/>
                <a:gd name="T1" fmla="*/ 0 h 845"/>
                <a:gd name="T2" fmla="*/ 0 w 626"/>
                <a:gd name="T3" fmla="*/ 0 h 845"/>
                <a:gd name="T4" fmla="*/ 281 w 626"/>
                <a:gd name="T5" fmla="*/ 0 h 845"/>
                <a:gd name="T6" fmla="*/ 469 w 626"/>
                <a:gd name="T7" fmla="*/ 31 h 845"/>
                <a:gd name="T8" fmla="*/ 625 w 626"/>
                <a:gd name="T9" fmla="*/ 250 h 845"/>
                <a:gd name="T10" fmla="*/ 531 w 626"/>
                <a:gd name="T11" fmla="*/ 437 h 845"/>
                <a:gd name="T12" fmla="*/ 313 w 626"/>
                <a:gd name="T13" fmla="*/ 531 h 845"/>
                <a:gd name="T14" fmla="*/ 188 w 626"/>
                <a:gd name="T15" fmla="*/ 531 h 845"/>
                <a:gd name="T16" fmla="*/ 188 w 626"/>
                <a:gd name="T17" fmla="*/ 844 h 845"/>
                <a:gd name="T18" fmla="*/ 0 w 626"/>
                <a:gd name="T19" fmla="*/ 844 h 845"/>
                <a:gd name="T20" fmla="*/ 0 w 626"/>
                <a:gd name="T21" fmla="*/ 0 h 845"/>
                <a:gd name="T22" fmla="*/ 250 w 626"/>
                <a:gd name="T23" fmla="*/ 375 h 845"/>
                <a:gd name="T24" fmla="*/ 250 w 626"/>
                <a:gd name="T25" fmla="*/ 375 h 845"/>
                <a:gd name="T26" fmla="*/ 438 w 626"/>
                <a:gd name="T27" fmla="*/ 250 h 845"/>
                <a:gd name="T28" fmla="*/ 281 w 626"/>
                <a:gd name="T29" fmla="*/ 156 h 845"/>
                <a:gd name="T30" fmla="*/ 188 w 626"/>
                <a:gd name="T31" fmla="*/ 156 h 845"/>
                <a:gd name="T32" fmla="*/ 188 w 626"/>
                <a:gd name="T33" fmla="*/ 375 h 845"/>
                <a:gd name="T34" fmla="*/ 250 w 626"/>
                <a:gd name="T35" fmla="*/ 37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6" h="845">
                  <a:moveTo>
                    <a:pt x="0" y="0"/>
                  </a:moveTo>
                  <a:lnTo>
                    <a:pt x="0" y="0"/>
                  </a:lnTo>
                  <a:cubicBezTo>
                    <a:pt x="281" y="0"/>
                    <a:pt x="187" y="0"/>
                    <a:pt x="281" y="0"/>
                  </a:cubicBezTo>
                  <a:cubicBezTo>
                    <a:pt x="375" y="0"/>
                    <a:pt x="406" y="0"/>
                    <a:pt x="469" y="31"/>
                  </a:cubicBezTo>
                  <a:cubicBezTo>
                    <a:pt x="563" y="62"/>
                    <a:pt x="625" y="156"/>
                    <a:pt x="625" y="250"/>
                  </a:cubicBezTo>
                  <a:cubicBezTo>
                    <a:pt x="625" y="344"/>
                    <a:pt x="594" y="406"/>
                    <a:pt x="531" y="437"/>
                  </a:cubicBezTo>
                  <a:cubicBezTo>
                    <a:pt x="469" y="500"/>
                    <a:pt x="406" y="531"/>
                    <a:pt x="313" y="531"/>
                  </a:cubicBezTo>
                  <a:cubicBezTo>
                    <a:pt x="188" y="531"/>
                    <a:pt x="229" y="531"/>
                    <a:pt x="188" y="531"/>
                  </a:cubicBezTo>
                  <a:cubicBezTo>
                    <a:pt x="188" y="844"/>
                    <a:pt x="188" y="740"/>
                    <a:pt x="188" y="844"/>
                  </a:cubicBezTo>
                  <a:cubicBezTo>
                    <a:pt x="0" y="844"/>
                    <a:pt x="62" y="844"/>
                    <a:pt x="0" y="844"/>
                  </a:cubicBezTo>
                  <a:cubicBezTo>
                    <a:pt x="0" y="0"/>
                    <a:pt x="0" y="281"/>
                    <a:pt x="0" y="0"/>
                  </a:cubicBezTo>
                  <a:close/>
                  <a:moveTo>
                    <a:pt x="250" y="375"/>
                  </a:moveTo>
                  <a:lnTo>
                    <a:pt x="250" y="375"/>
                  </a:lnTo>
                  <a:cubicBezTo>
                    <a:pt x="344" y="375"/>
                    <a:pt x="438" y="375"/>
                    <a:pt x="438" y="250"/>
                  </a:cubicBezTo>
                  <a:cubicBezTo>
                    <a:pt x="438" y="156"/>
                    <a:pt x="344" y="156"/>
                    <a:pt x="281" y="156"/>
                  </a:cubicBezTo>
                  <a:cubicBezTo>
                    <a:pt x="188" y="156"/>
                    <a:pt x="219" y="156"/>
                    <a:pt x="188" y="156"/>
                  </a:cubicBezTo>
                  <a:cubicBezTo>
                    <a:pt x="188" y="375"/>
                    <a:pt x="188" y="302"/>
                    <a:pt x="188" y="375"/>
                  </a:cubicBezTo>
                  <a:cubicBezTo>
                    <a:pt x="250" y="375"/>
                    <a:pt x="229" y="375"/>
                    <a:pt x="250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Freeform 34"/>
            <p:cNvSpPr>
              <a:spLocks noChangeArrowheads="1"/>
            </p:cNvSpPr>
            <p:nvPr/>
          </p:nvSpPr>
          <p:spPr bwMode="auto">
            <a:xfrm>
              <a:off x="3030" y="2973"/>
              <a:ext cx="183" cy="198"/>
            </a:xfrm>
            <a:custGeom>
              <a:avLst/>
              <a:gdLst>
                <a:gd name="T0" fmla="*/ 406 w 813"/>
                <a:gd name="T1" fmla="*/ 0 h 876"/>
                <a:gd name="T2" fmla="*/ 406 w 813"/>
                <a:gd name="T3" fmla="*/ 0 h 876"/>
                <a:gd name="T4" fmla="*/ 812 w 813"/>
                <a:gd name="T5" fmla="*/ 406 h 876"/>
                <a:gd name="T6" fmla="*/ 406 w 813"/>
                <a:gd name="T7" fmla="*/ 875 h 876"/>
                <a:gd name="T8" fmla="*/ 0 w 813"/>
                <a:gd name="T9" fmla="*/ 437 h 876"/>
                <a:gd name="T10" fmla="*/ 406 w 813"/>
                <a:gd name="T11" fmla="*/ 0 h 876"/>
                <a:gd name="T12" fmla="*/ 406 w 813"/>
                <a:gd name="T13" fmla="*/ 750 h 876"/>
                <a:gd name="T14" fmla="*/ 406 w 813"/>
                <a:gd name="T15" fmla="*/ 750 h 876"/>
                <a:gd name="T16" fmla="*/ 625 w 813"/>
                <a:gd name="T17" fmla="*/ 406 h 876"/>
                <a:gd name="T18" fmla="*/ 406 w 813"/>
                <a:gd name="T19" fmla="*/ 125 h 876"/>
                <a:gd name="T20" fmla="*/ 187 w 813"/>
                <a:gd name="T21" fmla="*/ 437 h 876"/>
                <a:gd name="T22" fmla="*/ 406 w 813"/>
                <a:gd name="T23" fmla="*/ 75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876">
                  <a:moveTo>
                    <a:pt x="406" y="0"/>
                  </a:moveTo>
                  <a:lnTo>
                    <a:pt x="406" y="0"/>
                  </a:lnTo>
                  <a:cubicBezTo>
                    <a:pt x="687" y="0"/>
                    <a:pt x="812" y="156"/>
                    <a:pt x="812" y="406"/>
                  </a:cubicBezTo>
                  <a:cubicBezTo>
                    <a:pt x="812" y="687"/>
                    <a:pt x="687" y="875"/>
                    <a:pt x="406" y="875"/>
                  </a:cubicBezTo>
                  <a:cubicBezTo>
                    <a:pt x="156" y="875"/>
                    <a:pt x="0" y="719"/>
                    <a:pt x="0" y="437"/>
                  </a:cubicBezTo>
                  <a:cubicBezTo>
                    <a:pt x="0" y="156"/>
                    <a:pt x="156" y="0"/>
                    <a:pt x="406" y="0"/>
                  </a:cubicBezTo>
                  <a:close/>
                  <a:moveTo>
                    <a:pt x="406" y="750"/>
                  </a:moveTo>
                  <a:lnTo>
                    <a:pt x="406" y="750"/>
                  </a:lnTo>
                  <a:cubicBezTo>
                    <a:pt x="593" y="750"/>
                    <a:pt x="625" y="562"/>
                    <a:pt x="625" y="406"/>
                  </a:cubicBezTo>
                  <a:cubicBezTo>
                    <a:pt x="625" y="281"/>
                    <a:pt x="593" y="125"/>
                    <a:pt x="406" y="125"/>
                  </a:cubicBezTo>
                  <a:cubicBezTo>
                    <a:pt x="218" y="125"/>
                    <a:pt x="187" y="281"/>
                    <a:pt x="187" y="437"/>
                  </a:cubicBezTo>
                  <a:cubicBezTo>
                    <a:pt x="187" y="625"/>
                    <a:pt x="250" y="750"/>
                    <a:pt x="406" y="75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Freeform 35"/>
            <p:cNvSpPr>
              <a:spLocks noChangeArrowheads="1"/>
            </p:cNvSpPr>
            <p:nvPr/>
          </p:nvSpPr>
          <p:spPr bwMode="auto">
            <a:xfrm>
              <a:off x="3271" y="2973"/>
              <a:ext cx="148" cy="191"/>
            </a:xfrm>
            <a:custGeom>
              <a:avLst/>
              <a:gdLst>
                <a:gd name="T0" fmla="*/ 375 w 657"/>
                <a:gd name="T1" fmla="*/ 344 h 845"/>
                <a:gd name="T2" fmla="*/ 375 w 657"/>
                <a:gd name="T3" fmla="*/ 344 h 845"/>
                <a:gd name="T4" fmla="*/ 656 w 657"/>
                <a:gd name="T5" fmla="*/ 594 h 845"/>
                <a:gd name="T6" fmla="*/ 313 w 657"/>
                <a:gd name="T7" fmla="*/ 844 h 845"/>
                <a:gd name="T8" fmla="*/ 0 w 657"/>
                <a:gd name="T9" fmla="*/ 844 h 845"/>
                <a:gd name="T10" fmla="*/ 0 w 657"/>
                <a:gd name="T11" fmla="*/ 0 h 845"/>
                <a:gd name="T12" fmla="*/ 563 w 657"/>
                <a:gd name="T13" fmla="*/ 0 h 845"/>
                <a:gd name="T14" fmla="*/ 563 w 657"/>
                <a:gd name="T15" fmla="*/ 125 h 845"/>
                <a:gd name="T16" fmla="*/ 188 w 657"/>
                <a:gd name="T17" fmla="*/ 125 h 845"/>
                <a:gd name="T18" fmla="*/ 188 w 657"/>
                <a:gd name="T19" fmla="*/ 344 h 845"/>
                <a:gd name="T20" fmla="*/ 375 w 657"/>
                <a:gd name="T21" fmla="*/ 344 h 845"/>
                <a:gd name="T22" fmla="*/ 313 w 657"/>
                <a:gd name="T23" fmla="*/ 719 h 845"/>
                <a:gd name="T24" fmla="*/ 313 w 657"/>
                <a:gd name="T25" fmla="*/ 719 h 845"/>
                <a:gd name="T26" fmla="*/ 469 w 657"/>
                <a:gd name="T27" fmla="*/ 594 h 845"/>
                <a:gd name="T28" fmla="*/ 313 w 657"/>
                <a:gd name="T29" fmla="*/ 469 h 845"/>
                <a:gd name="T30" fmla="*/ 188 w 657"/>
                <a:gd name="T31" fmla="*/ 469 h 845"/>
                <a:gd name="T32" fmla="*/ 188 w 657"/>
                <a:gd name="T33" fmla="*/ 719 h 845"/>
                <a:gd name="T34" fmla="*/ 313 w 657"/>
                <a:gd name="T35" fmla="*/ 71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7" h="845">
                  <a:moveTo>
                    <a:pt x="375" y="344"/>
                  </a:moveTo>
                  <a:lnTo>
                    <a:pt x="375" y="344"/>
                  </a:lnTo>
                  <a:cubicBezTo>
                    <a:pt x="563" y="344"/>
                    <a:pt x="656" y="437"/>
                    <a:pt x="656" y="594"/>
                  </a:cubicBezTo>
                  <a:cubicBezTo>
                    <a:pt x="656" y="781"/>
                    <a:pt x="531" y="844"/>
                    <a:pt x="313" y="844"/>
                  </a:cubicBezTo>
                  <a:cubicBezTo>
                    <a:pt x="0" y="844"/>
                    <a:pt x="105" y="844"/>
                    <a:pt x="0" y="844"/>
                  </a:cubicBezTo>
                  <a:cubicBezTo>
                    <a:pt x="0" y="0"/>
                    <a:pt x="0" y="281"/>
                    <a:pt x="0" y="0"/>
                  </a:cubicBezTo>
                  <a:cubicBezTo>
                    <a:pt x="563" y="0"/>
                    <a:pt x="376" y="0"/>
                    <a:pt x="563" y="0"/>
                  </a:cubicBezTo>
                  <a:cubicBezTo>
                    <a:pt x="563" y="125"/>
                    <a:pt x="563" y="83"/>
                    <a:pt x="563" y="125"/>
                  </a:cubicBezTo>
                  <a:cubicBezTo>
                    <a:pt x="188" y="125"/>
                    <a:pt x="313" y="125"/>
                    <a:pt x="188" y="125"/>
                  </a:cubicBezTo>
                  <a:cubicBezTo>
                    <a:pt x="188" y="344"/>
                    <a:pt x="188" y="271"/>
                    <a:pt x="188" y="344"/>
                  </a:cubicBezTo>
                  <a:cubicBezTo>
                    <a:pt x="375" y="344"/>
                    <a:pt x="313" y="344"/>
                    <a:pt x="375" y="344"/>
                  </a:cubicBezTo>
                  <a:close/>
                  <a:moveTo>
                    <a:pt x="313" y="719"/>
                  </a:moveTo>
                  <a:lnTo>
                    <a:pt x="313" y="719"/>
                  </a:lnTo>
                  <a:cubicBezTo>
                    <a:pt x="438" y="719"/>
                    <a:pt x="469" y="687"/>
                    <a:pt x="469" y="594"/>
                  </a:cubicBezTo>
                  <a:cubicBezTo>
                    <a:pt x="469" y="500"/>
                    <a:pt x="438" y="469"/>
                    <a:pt x="313" y="469"/>
                  </a:cubicBezTo>
                  <a:cubicBezTo>
                    <a:pt x="188" y="469"/>
                    <a:pt x="230" y="469"/>
                    <a:pt x="188" y="469"/>
                  </a:cubicBezTo>
                  <a:cubicBezTo>
                    <a:pt x="188" y="719"/>
                    <a:pt x="188" y="636"/>
                    <a:pt x="188" y="719"/>
                  </a:cubicBezTo>
                  <a:cubicBezTo>
                    <a:pt x="313" y="719"/>
                    <a:pt x="272" y="719"/>
                    <a:pt x="313" y="7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Freeform 36"/>
            <p:cNvSpPr>
              <a:spLocks noChangeArrowheads="1"/>
            </p:cNvSpPr>
            <p:nvPr/>
          </p:nvSpPr>
          <p:spPr bwMode="auto">
            <a:xfrm>
              <a:off x="3469" y="2973"/>
              <a:ext cx="155" cy="191"/>
            </a:xfrm>
            <a:custGeom>
              <a:avLst/>
              <a:gdLst>
                <a:gd name="T0" fmla="*/ 0 w 689"/>
                <a:gd name="T1" fmla="*/ 844 h 845"/>
                <a:gd name="T2" fmla="*/ 0 w 689"/>
                <a:gd name="T3" fmla="*/ 0 h 845"/>
                <a:gd name="T4" fmla="*/ 188 w 689"/>
                <a:gd name="T5" fmla="*/ 0 h 845"/>
                <a:gd name="T6" fmla="*/ 188 w 689"/>
                <a:gd name="T7" fmla="*/ 594 h 845"/>
                <a:gd name="T8" fmla="*/ 188 w 689"/>
                <a:gd name="T9" fmla="*/ 594 h 845"/>
                <a:gd name="T10" fmla="*/ 500 w 689"/>
                <a:gd name="T11" fmla="*/ 0 h 845"/>
                <a:gd name="T12" fmla="*/ 688 w 689"/>
                <a:gd name="T13" fmla="*/ 0 h 845"/>
                <a:gd name="T14" fmla="*/ 688 w 689"/>
                <a:gd name="T15" fmla="*/ 844 h 845"/>
                <a:gd name="T16" fmla="*/ 531 w 689"/>
                <a:gd name="T17" fmla="*/ 844 h 845"/>
                <a:gd name="T18" fmla="*/ 531 w 689"/>
                <a:gd name="T19" fmla="*/ 250 h 845"/>
                <a:gd name="T20" fmla="*/ 500 w 689"/>
                <a:gd name="T21" fmla="*/ 250 h 845"/>
                <a:gd name="T22" fmla="*/ 188 w 689"/>
                <a:gd name="T23" fmla="*/ 844 h 845"/>
                <a:gd name="T24" fmla="*/ 0 w 689"/>
                <a:gd name="T25" fmla="*/ 8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845">
                  <a:moveTo>
                    <a:pt x="0" y="844"/>
                  </a:moveTo>
                  <a:cubicBezTo>
                    <a:pt x="0" y="563"/>
                    <a:pt x="0" y="281"/>
                    <a:pt x="0" y="0"/>
                  </a:cubicBezTo>
                  <a:cubicBezTo>
                    <a:pt x="63" y="0"/>
                    <a:pt x="126" y="0"/>
                    <a:pt x="188" y="0"/>
                  </a:cubicBezTo>
                  <a:cubicBezTo>
                    <a:pt x="188" y="198"/>
                    <a:pt x="188" y="396"/>
                    <a:pt x="188" y="594"/>
                  </a:cubicBezTo>
                  <a:lnTo>
                    <a:pt x="188" y="594"/>
                  </a:lnTo>
                  <a:cubicBezTo>
                    <a:pt x="292" y="396"/>
                    <a:pt x="396" y="198"/>
                    <a:pt x="500" y="0"/>
                  </a:cubicBezTo>
                  <a:cubicBezTo>
                    <a:pt x="563" y="0"/>
                    <a:pt x="626" y="0"/>
                    <a:pt x="688" y="0"/>
                  </a:cubicBezTo>
                  <a:cubicBezTo>
                    <a:pt x="688" y="281"/>
                    <a:pt x="688" y="563"/>
                    <a:pt x="688" y="844"/>
                  </a:cubicBezTo>
                  <a:cubicBezTo>
                    <a:pt x="636" y="844"/>
                    <a:pt x="584" y="844"/>
                    <a:pt x="531" y="844"/>
                  </a:cubicBezTo>
                  <a:cubicBezTo>
                    <a:pt x="531" y="646"/>
                    <a:pt x="531" y="448"/>
                    <a:pt x="531" y="250"/>
                  </a:cubicBezTo>
                  <a:cubicBezTo>
                    <a:pt x="521" y="250"/>
                    <a:pt x="511" y="250"/>
                    <a:pt x="500" y="250"/>
                  </a:cubicBezTo>
                  <a:cubicBezTo>
                    <a:pt x="396" y="448"/>
                    <a:pt x="292" y="646"/>
                    <a:pt x="188" y="844"/>
                  </a:cubicBezTo>
                  <a:cubicBezTo>
                    <a:pt x="126" y="844"/>
                    <a:pt x="63" y="844"/>
                    <a:pt x="0" y="8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Freeform 37"/>
            <p:cNvSpPr>
              <a:spLocks noChangeArrowheads="1"/>
            </p:cNvSpPr>
            <p:nvPr/>
          </p:nvSpPr>
          <p:spPr bwMode="auto">
            <a:xfrm>
              <a:off x="3682" y="2973"/>
              <a:ext cx="148" cy="198"/>
            </a:xfrm>
            <a:custGeom>
              <a:avLst/>
              <a:gdLst>
                <a:gd name="T0" fmla="*/ 312 w 657"/>
                <a:gd name="T1" fmla="*/ 344 h 876"/>
                <a:gd name="T2" fmla="*/ 312 w 657"/>
                <a:gd name="T3" fmla="*/ 344 h 876"/>
                <a:gd name="T4" fmla="*/ 375 w 657"/>
                <a:gd name="T5" fmla="*/ 344 h 876"/>
                <a:gd name="T6" fmla="*/ 468 w 657"/>
                <a:gd name="T7" fmla="*/ 219 h 876"/>
                <a:gd name="T8" fmla="*/ 343 w 657"/>
                <a:gd name="T9" fmla="*/ 125 h 876"/>
                <a:gd name="T10" fmla="*/ 187 w 657"/>
                <a:gd name="T11" fmla="*/ 250 h 876"/>
                <a:gd name="T12" fmla="*/ 0 w 657"/>
                <a:gd name="T13" fmla="*/ 250 h 876"/>
                <a:gd name="T14" fmla="*/ 93 w 657"/>
                <a:gd name="T15" fmla="*/ 94 h 876"/>
                <a:gd name="T16" fmla="*/ 343 w 657"/>
                <a:gd name="T17" fmla="*/ 0 h 876"/>
                <a:gd name="T18" fmla="*/ 656 w 657"/>
                <a:gd name="T19" fmla="*/ 219 h 876"/>
                <a:gd name="T20" fmla="*/ 500 w 657"/>
                <a:gd name="T21" fmla="*/ 406 h 876"/>
                <a:gd name="T22" fmla="*/ 500 w 657"/>
                <a:gd name="T23" fmla="*/ 406 h 876"/>
                <a:gd name="T24" fmla="*/ 656 w 657"/>
                <a:gd name="T25" fmla="*/ 625 h 876"/>
                <a:gd name="T26" fmla="*/ 312 w 657"/>
                <a:gd name="T27" fmla="*/ 875 h 876"/>
                <a:gd name="T28" fmla="*/ 62 w 657"/>
                <a:gd name="T29" fmla="*/ 781 h 876"/>
                <a:gd name="T30" fmla="*/ 0 w 657"/>
                <a:gd name="T31" fmla="*/ 594 h 876"/>
                <a:gd name="T32" fmla="*/ 187 w 657"/>
                <a:gd name="T33" fmla="*/ 594 h 876"/>
                <a:gd name="T34" fmla="*/ 187 w 657"/>
                <a:gd name="T35" fmla="*/ 625 h 876"/>
                <a:gd name="T36" fmla="*/ 312 w 657"/>
                <a:gd name="T37" fmla="*/ 750 h 876"/>
                <a:gd name="T38" fmla="*/ 468 w 657"/>
                <a:gd name="T39" fmla="*/ 625 h 876"/>
                <a:gd name="T40" fmla="*/ 375 w 657"/>
                <a:gd name="T41" fmla="*/ 500 h 876"/>
                <a:gd name="T42" fmla="*/ 312 w 657"/>
                <a:gd name="T43" fmla="*/ 500 h 876"/>
                <a:gd name="T44" fmla="*/ 250 w 657"/>
                <a:gd name="T45" fmla="*/ 500 h 876"/>
                <a:gd name="T46" fmla="*/ 250 w 657"/>
                <a:gd name="T47" fmla="*/ 344 h 876"/>
                <a:gd name="T48" fmla="*/ 312 w 657"/>
                <a:gd name="T49" fmla="*/ 344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7" h="876">
                  <a:moveTo>
                    <a:pt x="312" y="344"/>
                  </a:moveTo>
                  <a:lnTo>
                    <a:pt x="312" y="344"/>
                  </a:lnTo>
                  <a:cubicBezTo>
                    <a:pt x="343" y="344"/>
                    <a:pt x="343" y="344"/>
                    <a:pt x="375" y="344"/>
                  </a:cubicBezTo>
                  <a:cubicBezTo>
                    <a:pt x="437" y="312"/>
                    <a:pt x="468" y="281"/>
                    <a:pt x="468" y="219"/>
                  </a:cubicBezTo>
                  <a:cubicBezTo>
                    <a:pt x="468" y="156"/>
                    <a:pt x="406" y="125"/>
                    <a:pt x="343" y="125"/>
                  </a:cubicBezTo>
                  <a:cubicBezTo>
                    <a:pt x="250" y="125"/>
                    <a:pt x="187" y="156"/>
                    <a:pt x="187" y="250"/>
                  </a:cubicBezTo>
                  <a:cubicBezTo>
                    <a:pt x="0" y="250"/>
                    <a:pt x="63" y="250"/>
                    <a:pt x="0" y="250"/>
                  </a:cubicBezTo>
                  <a:cubicBezTo>
                    <a:pt x="31" y="156"/>
                    <a:pt x="31" y="125"/>
                    <a:pt x="93" y="94"/>
                  </a:cubicBezTo>
                  <a:cubicBezTo>
                    <a:pt x="156" y="31"/>
                    <a:pt x="250" y="0"/>
                    <a:pt x="343" y="0"/>
                  </a:cubicBezTo>
                  <a:cubicBezTo>
                    <a:pt x="531" y="0"/>
                    <a:pt x="656" y="62"/>
                    <a:pt x="656" y="219"/>
                  </a:cubicBezTo>
                  <a:cubicBezTo>
                    <a:pt x="656" y="312"/>
                    <a:pt x="593" y="375"/>
                    <a:pt x="500" y="406"/>
                  </a:cubicBezTo>
                  <a:lnTo>
                    <a:pt x="500" y="406"/>
                  </a:lnTo>
                  <a:cubicBezTo>
                    <a:pt x="593" y="437"/>
                    <a:pt x="656" y="500"/>
                    <a:pt x="656" y="625"/>
                  </a:cubicBezTo>
                  <a:cubicBezTo>
                    <a:pt x="656" y="781"/>
                    <a:pt x="531" y="875"/>
                    <a:pt x="312" y="875"/>
                  </a:cubicBezTo>
                  <a:cubicBezTo>
                    <a:pt x="218" y="875"/>
                    <a:pt x="93" y="844"/>
                    <a:pt x="62" y="781"/>
                  </a:cubicBezTo>
                  <a:cubicBezTo>
                    <a:pt x="0" y="719"/>
                    <a:pt x="0" y="687"/>
                    <a:pt x="0" y="594"/>
                  </a:cubicBezTo>
                  <a:cubicBezTo>
                    <a:pt x="187" y="594"/>
                    <a:pt x="125" y="594"/>
                    <a:pt x="187" y="594"/>
                  </a:cubicBezTo>
                  <a:cubicBezTo>
                    <a:pt x="187" y="625"/>
                    <a:pt x="187" y="615"/>
                    <a:pt x="187" y="625"/>
                  </a:cubicBezTo>
                  <a:cubicBezTo>
                    <a:pt x="187" y="687"/>
                    <a:pt x="218" y="750"/>
                    <a:pt x="312" y="750"/>
                  </a:cubicBezTo>
                  <a:cubicBezTo>
                    <a:pt x="406" y="750"/>
                    <a:pt x="468" y="687"/>
                    <a:pt x="468" y="625"/>
                  </a:cubicBezTo>
                  <a:cubicBezTo>
                    <a:pt x="468" y="562"/>
                    <a:pt x="437" y="500"/>
                    <a:pt x="375" y="500"/>
                  </a:cubicBezTo>
                  <a:cubicBezTo>
                    <a:pt x="354" y="500"/>
                    <a:pt x="333" y="500"/>
                    <a:pt x="312" y="500"/>
                  </a:cubicBezTo>
                  <a:cubicBezTo>
                    <a:pt x="250" y="500"/>
                    <a:pt x="271" y="500"/>
                    <a:pt x="250" y="500"/>
                  </a:cubicBezTo>
                  <a:cubicBezTo>
                    <a:pt x="250" y="344"/>
                    <a:pt x="250" y="396"/>
                    <a:pt x="250" y="344"/>
                  </a:cubicBezTo>
                  <a:cubicBezTo>
                    <a:pt x="312" y="344"/>
                    <a:pt x="292" y="344"/>
                    <a:pt x="312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Freeform 38"/>
            <p:cNvSpPr>
              <a:spLocks noChangeArrowheads="1"/>
            </p:cNvSpPr>
            <p:nvPr/>
          </p:nvSpPr>
          <p:spPr bwMode="auto">
            <a:xfrm>
              <a:off x="3888" y="2973"/>
              <a:ext cx="155" cy="191"/>
            </a:xfrm>
            <a:custGeom>
              <a:avLst/>
              <a:gdLst>
                <a:gd name="T0" fmla="*/ 0 w 688"/>
                <a:gd name="T1" fmla="*/ 0 h 845"/>
                <a:gd name="T2" fmla="*/ 187 w 688"/>
                <a:gd name="T3" fmla="*/ 0 h 845"/>
                <a:gd name="T4" fmla="*/ 187 w 688"/>
                <a:gd name="T5" fmla="*/ 344 h 845"/>
                <a:gd name="T6" fmla="*/ 500 w 688"/>
                <a:gd name="T7" fmla="*/ 344 h 845"/>
                <a:gd name="T8" fmla="*/ 500 w 688"/>
                <a:gd name="T9" fmla="*/ 0 h 845"/>
                <a:gd name="T10" fmla="*/ 687 w 688"/>
                <a:gd name="T11" fmla="*/ 0 h 845"/>
                <a:gd name="T12" fmla="*/ 687 w 688"/>
                <a:gd name="T13" fmla="*/ 844 h 845"/>
                <a:gd name="T14" fmla="*/ 500 w 688"/>
                <a:gd name="T15" fmla="*/ 844 h 845"/>
                <a:gd name="T16" fmla="*/ 500 w 688"/>
                <a:gd name="T17" fmla="*/ 469 h 845"/>
                <a:gd name="T18" fmla="*/ 187 w 688"/>
                <a:gd name="T19" fmla="*/ 469 h 845"/>
                <a:gd name="T20" fmla="*/ 187 w 688"/>
                <a:gd name="T21" fmla="*/ 844 h 845"/>
                <a:gd name="T22" fmla="*/ 0 w 688"/>
                <a:gd name="T23" fmla="*/ 844 h 845"/>
                <a:gd name="T24" fmla="*/ 0 w 688"/>
                <a:gd name="T2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845">
                  <a:moveTo>
                    <a:pt x="0" y="0"/>
                  </a:moveTo>
                  <a:cubicBezTo>
                    <a:pt x="63" y="0"/>
                    <a:pt x="125" y="0"/>
                    <a:pt x="187" y="0"/>
                  </a:cubicBezTo>
                  <a:cubicBezTo>
                    <a:pt x="187" y="115"/>
                    <a:pt x="187" y="229"/>
                    <a:pt x="187" y="344"/>
                  </a:cubicBezTo>
                  <a:cubicBezTo>
                    <a:pt x="292" y="344"/>
                    <a:pt x="396" y="344"/>
                    <a:pt x="500" y="344"/>
                  </a:cubicBezTo>
                  <a:cubicBezTo>
                    <a:pt x="500" y="229"/>
                    <a:pt x="500" y="115"/>
                    <a:pt x="500" y="0"/>
                  </a:cubicBezTo>
                  <a:cubicBezTo>
                    <a:pt x="563" y="0"/>
                    <a:pt x="625" y="0"/>
                    <a:pt x="687" y="0"/>
                  </a:cubicBezTo>
                  <a:cubicBezTo>
                    <a:pt x="687" y="281"/>
                    <a:pt x="687" y="563"/>
                    <a:pt x="687" y="844"/>
                  </a:cubicBezTo>
                  <a:cubicBezTo>
                    <a:pt x="625" y="844"/>
                    <a:pt x="563" y="844"/>
                    <a:pt x="500" y="844"/>
                  </a:cubicBezTo>
                  <a:cubicBezTo>
                    <a:pt x="500" y="719"/>
                    <a:pt x="500" y="594"/>
                    <a:pt x="500" y="469"/>
                  </a:cubicBezTo>
                  <a:cubicBezTo>
                    <a:pt x="396" y="469"/>
                    <a:pt x="292" y="469"/>
                    <a:pt x="187" y="469"/>
                  </a:cubicBezTo>
                  <a:cubicBezTo>
                    <a:pt x="187" y="594"/>
                    <a:pt x="187" y="719"/>
                    <a:pt x="187" y="844"/>
                  </a:cubicBezTo>
                  <a:cubicBezTo>
                    <a:pt x="125" y="844"/>
                    <a:pt x="63" y="844"/>
                    <a:pt x="0" y="844"/>
                  </a:cubicBezTo>
                  <a:cubicBezTo>
                    <a:pt x="0" y="563"/>
                    <a:pt x="0" y="281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Freeform 39"/>
            <p:cNvSpPr>
              <a:spLocks noChangeArrowheads="1"/>
            </p:cNvSpPr>
            <p:nvPr/>
          </p:nvSpPr>
          <p:spPr bwMode="auto">
            <a:xfrm>
              <a:off x="4107" y="2973"/>
              <a:ext cx="127" cy="191"/>
            </a:xfrm>
            <a:custGeom>
              <a:avLst/>
              <a:gdLst>
                <a:gd name="T0" fmla="*/ 0 w 563"/>
                <a:gd name="T1" fmla="*/ 0 h 845"/>
                <a:gd name="T2" fmla="*/ 562 w 563"/>
                <a:gd name="T3" fmla="*/ 0 h 845"/>
                <a:gd name="T4" fmla="*/ 562 w 563"/>
                <a:gd name="T5" fmla="*/ 125 h 845"/>
                <a:gd name="T6" fmla="*/ 187 w 563"/>
                <a:gd name="T7" fmla="*/ 125 h 845"/>
                <a:gd name="T8" fmla="*/ 187 w 563"/>
                <a:gd name="T9" fmla="*/ 344 h 845"/>
                <a:gd name="T10" fmla="*/ 531 w 563"/>
                <a:gd name="T11" fmla="*/ 344 h 845"/>
                <a:gd name="T12" fmla="*/ 531 w 563"/>
                <a:gd name="T13" fmla="*/ 469 h 845"/>
                <a:gd name="T14" fmla="*/ 187 w 563"/>
                <a:gd name="T15" fmla="*/ 469 h 845"/>
                <a:gd name="T16" fmla="*/ 187 w 563"/>
                <a:gd name="T17" fmla="*/ 719 h 845"/>
                <a:gd name="T18" fmla="*/ 562 w 563"/>
                <a:gd name="T19" fmla="*/ 719 h 845"/>
                <a:gd name="T20" fmla="*/ 562 w 563"/>
                <a:gd name="T21" fmla="*/ 844 h 845"/>
                <a:gd name="T22" fmla="*/ 0 w 563"/>
                <a:gd name="T23" fmla="*/ 844 h 845"/>
                <a:gd name="T24" fmla="*/ 0 w 563"/>
                <a:gd name="T2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3" h="845">
                  <a:moveTo>
                    <a:pt x="0" y="0"/>
                  </a:moveTo>
                  <a:cubicBezTo>
                    <a:pt x="187" y="0"/>
                    <a:pt x="375" y="0"/>
                    <a:pt x="562" y="0"/>
                  </a:cubicBezTo>
                  <a:cubicBezTo>
                    <a:pt x="562" y="42"/>
                    <a:pt x="562" y="83"/>
                    <a:pt x="562" y="125"/>
                  </a:cubicBezTo>
                  <a:cubicBezTo>
                    <a:pt x="437" y="125"/>
                    <a:pt x="312" y="125"/>
                    <a:pt x="187" y="125"/>
                  </a:cubicBezTo>
                  <a:cubicBezTo>
                    <a:pt x="187" y="198"/>
                    <a:pt x="187" y="271"/>
                    <a:pt x="187" y="344"/>
                  </a:cubicBezTo>
                  <a:cubicBezTo>
                    <a:pt x="302" y="344"/>
                    <a:pt x="416" y="344"/>
                    <a:pt x="531" y="344"/>
                  </a:cubicBezTo>
                  <a:cubicBezTo>
                    <a:pt x="531" y="386"/>
                    <a:pt x="531" y="427"/>
                    <a:pt x="531" y="469"/>
                  </a:cubicBezTo>
                  <a:cubicBezTo>
                    <a:pt x="416" y="469"/>
                    <a:pt x="302" y="469"/>
                    <a:pt x="187" y="469"/>
                  </a:cubicBezTo>
                  <a:cubicBezTo>
                    <a:pt x="187" y="552"/>
                    <a:pt x="187" y="636"/>
                    <a:pt x="187" y="719"/>
                  </a:cubicBezTo>
                  <a:cubicBezTo>
                    <a:pt x="312" y="719"/>
                    <a:pt x="437" y="719"/>
                    <a:pt x="562" y="719"/>
                  </a:cubicBezTo>
                  <a:cubicBezTo>
                    <a:pt x="562" y="761"/>
                    <a:pt x="562" y="802"/>
                    <a:pt x="562" y="844"/>
                  </a:cubicBezTo>
                  <a:cubicBezTo>
                    <a:pt x="375" y="844"/>
                    <a:pt x="187" y="844"/>
                    <a:pt x="0" y="844"/>
                  </a:cubicBezTo>
                  <a:cubicBezTo>
                    <a:pt x="0" y="563"/>
                    <a:pt x="0" y="281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40"/>
            <p:cNvSpPr>
              <a:spLocks noChangeArrowheads="1"/>
            </p:cNvSpPr>
            <p:nvPr/>
          </p:nvSpPr>
          <p:spPr bwMode="auto">
            <a:xfrm>
              <a:off x="4277" y="2966"/>
              <a:ext cx="162" cy="205"/>
            </a:xfrm>
            <a:custGeom>
              <a:avLst/>
              <a:gdLst>
                <a:gd name="T0" fmla="*/ 531 w 719"/>
                <a:gd name="T1" fmla="*/ 312 h 907"/>
                <a:gd name="T2" fmla="*/ 531 w 719"/>
                <a:gd name="T3" fmla="*/ 312 h 907"/>
                <a:gd name="T4" fmla="*/ 406 w 719"/>
                <a:gd name="T5" fmla="*/ 156 h 907"/>
                <a:gd name="T6" fmla="*/ 218 w 719"/>
                <a:gd name="T7" fmla="*/ 468 h 907"/>
                <a:gd name="T8" fmla="*/ 375 w 719"/>
                <a:gd name="T9" fmla="*/ 781 h 907"/>
                <a:gd name="T10" fmla="*/ 531 w 719"/>
                <a:gd name="T11" fmla="*/ 593 h 907"/>
                <a:gd name="T12" fmla="*/ 718 w 719"/>
                <a:gd name="T13" fmla="*/ 593 h 907"/>
                <a:gd name="T14" fmla="*/ 687 w 719"/>
                <a:gd name="T15" fmla="*/ 750 h 907"/>
                <a:gd name="T16" fmla="*/ 406 w 719"/>
                <a:gd name="T17" fmla="*/ 906 h 907"/>
                <a:gd name="T18" fmla="*/ 0 w 719"/>
                <a:gd name="T19" fmla="*/ 468 h 907"/>
                <a:gd name="T20" fmla="*/ 406 w 719"/>
                <a:gd name="T21" fmla="*/ 0 h 907"/>
                <a:gd name="T22" fmla="*/ 718 w 719"/>
                <a:gd name="T23" fmla="*/ 312 h 907"/>
                <a:gd name="T24" fmla="*/ 531 w 719"/>
                <a:gd name="T25" fmla="*/ 312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9" h="907">
                  <a:moveTo>
                    <a:pt x="531" y="312"/>
                  </a:moveTo>
                  <a:lnTo>
                    <a:pt x="531" y="312"/>
                  </a:lnTo>
                  <a:cubicBezTo>
                    <a:pt x="531" y="218"/>
                    <a:pt x="468" y="156"/>
                    <a:pt x="406" y="156"/>
                  </a:cubicBezTo>
                  <a:cubicBezTo>
                    <a:pt x="281" y="156"/>
                    <a:pt x="218" y="281"/>
                    <a:pt x="218" y="468"/>
                  </a:cubicBezTo>
                  <a:cubicBezTo>
                    <a:pt x="218" y="656"/>
                    <a:pt x="281" y="781"/>
                    <a:pt x="375" y="781"/>
                  </a:cubicBezTo>
                  <a:cubicBezTo>
                    <a:pt x="468" y="781"/>
                    <a:pt x="531" y="718"/>
                    <a:pt x="531" y="593"/>
                  </a:cubicBezTo>
                  <a:cubicBezTo>
                    <a:pt x="718" y="593"/>
                    <a:pt x="656" y="593"/>
                    <a:pt x="718" y="593"/>
                  </a:cubicBezTo>
                  <a:cubicBezTo>
                    <a:pt x="718" y="687"/>
                    <a:pt x="718" y="718"/>
                    <a:pt x="687" y="750"/>
                  </a:cubicBezTo>
                  <a:cubicBezTo>
                    <a:pt x="625" y="843"/>
                    <a:pt x="531" y="906"/>
                    <a:pt x="406" y="906"/>
                  </a:cubicBezTo>
                  <a:cubicBezTo>
                    <a:pt x="156" y="906"/>
                    <a:pt x="0" y="750"/>
                    <a:pt x="0" y="468"/>
                  </a:cubicBezTo>
                  <a:cubicBezTo>
                    <a:pt x="0" y="187"/>
                    <a:pt x="156" y="0"/>
                    <a:pt x="406" y="0"/>
                  </a:cubicBezTo>
                  <a:cubicBezTo>
                    <a:pt x="593" y="0"/>
                    <a:pt x="718" y="125"/>
                    <a:pt x="718" y="312"/>
                  </a:cubicBezTo>
                  <a:cubicBezTo>
                    <a:pt x="531" y="312"/>
                    <a:pt x="593" y="312"/>
                    <a:pt x="531" y="3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Freeform 41"/>
            <p:cNvSpPr>
              <a:spLocks noChangeArrowheads="1"/>
            </p:cNvSpPr>
            <p:nvPr/>
          </p:nvSpPr>
          <p:spPr bwMode="auto">
            <a:xfrm>
              <a:off x="4476" y="2973"/>
              <a:ext cx="183" cy="191"/>
            </a:xfrm>
            <a:custGeom>
              <a:avLst/>
              <a:gdLst>
                <a:gd name="T0" fmla="*/ 531 w 813"/>
                <a:gd name="T1" fmla="*/ 0 h 845"/>
                <a:gd name="T2" fmla="*/ 812 w 813"/>
                <a:gd name="T3" fmla="*/ 844 h 845"/>
                <a:gd name="T4" fmla="*/ 625 w 813"/>
                <a:gd name="T5" fmla="*/ 844 h 845"/>
                <a:gd name="T6" fmla="*/ 562 w 813"/>
                <a:gd name="T7" fmla="*/ 656 h 845"/>
                <a:gd name="T8" fmla="*/ 218 w 813"/>
                <a:gd name="T9" fmla="*/ 656 h 845"/>
                <a:gd name="T10" fmla="*/ 156 w 813"/>
                <a:gd name="T11" fmla="*/ 844 h 845"/>
                <a:gd name="T12" fmla="*/ 0 w 813"/>
                <a:gd name="T13" fmla="*/ 844 h 845"/>
                <a:gd name="T14" fmla="*/ 312 w 813"/>
                <a:gd name="T15" fmla="*/ 0 h 845"/>
                <a:gd name="T16" fmla="*/ 531 w 813"/>
                <a:gd name="T17" fmla="*/ 0 h 845"/>
                <a:gd name="T18" fmla="*/ 406 w 813"/>
                <a:gd name="T19" fmla="*/ 156 h 845"/>
                <a:gd name="T20" fmla="*/ 281 w 813"/>
                <a:gd name="T21" fmla="*/ 531 h 845"/>
                <a:gd name="T22" fmla="*/ 531 w 813"/>
                <a:gd name="T23" fmla="*/ 531 h 845"/>
                <a:gd name="T24" fmla="*/ 406 w 813"/>
                <a:gd name="T25" fmla="*/ 15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845">
                  <a:moveTo>
                    <a:pt x="531" y="0"/>
                  </a:moveTo>
                  <a:cubicBezTo>
                    <a:pt x="625" y="281"/>
                    <a:pt x="718" y="563"/>
                    <a:pt x="812" y="844"/>
                  </a:cubicBezTo>
                  <a:cubicBezTo>
                    <a:pt x="750" y="844"/>
                    <a:pt x="687" y="844"/>
                    <a:pt x="625" y="844"/>
                  </a:cubicBezTo>
                  <a:cubicBezTo>
                    <a:pt x="604" y="781"/>
                    <a:pt x="583" y="719"/>
                    <a:pt x="562" y="656"/>
                  </a:cubicBezTo>
                  <a:cubicBezTo>
                    <a:pt x="447" y="656"/>
                    <a:pt x="333" y="656"/>
                    <a:pt x="218" y="656"/>
                  </a:cubicBezTo>
                  <a:cubicBezTo>
                    <a:pt x="197" y="719"/>
                    <a:pt x="177" y="781"/>
                    <a:pt x="156" y="844"/>
                  </a:cubicBezTo>
                  <a:cubicBezTo>
                    <a:pt x="104" y="844"/>
                    <a:pt x="52" y="844"/>
                    <a:pt x="0" y="844"/>
                  </a:cubicBezTo>
                  <a:cubicBezTo>
                    <a:pt x="104" y="563"/>
                    <a:pt x="208" y="281"/>
                    <a:pt x="312" y="0"/>
                  </a:cubicBezTo>
                  <a:cubicBezTo>
                    <a:pt x="385" y="0"/>
                    <a:pt x="458" y="0"/>
                    <a:pt x="531" y="0"/>
                  </a:cubicBezTo>
                  <a:close/>
                  <a:moveTo>
                    <a:pt x="406" y="156"/>
                  </a:moveTo>
                  <a:cubicBezTo>
                    <a:pt x="364" y="281"/>
                    <a:pt x="323" y="406"/>
                    <a:pt x="281" y="531"/>
                  </a:cubicBezTo>
                  <a:cubicBezTo>
                    <a:pt x="364" y="531"/>
                    <a:pt x="448" y="531"/>
                    <a:pt x="531" y="531"/>
                  </a:cubicBezTo>
                  <a:cubicBezTo>
                    <a:pt x="489" y="406"/>
                    <a:pt x="448" y="281"/>
                    <a:pt x="406" y="15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4" b="68109"/>
          <a:stretch/>
        </p:blipFill>
        <p:spPr>
          <a:xfrm>
            <a:off x="4265504" y="5201920"/>
            <a:ext cx="7926496" cy="1651548"/>
          </a:xfrm>
          <a:prstGeom prst="rect">
            <a:avLst/>
          </a:prstGeom>
        </p:spPr>
      </p:pic>
      <p:sp>
        <p:nvSpPr>
          <p:cNvPr id="10" name="Текст 9" title="Развитие корпоративной газеты в 2017 году&#10;"/>
          <p:cNvSpPr>
            <a:spLocks noGrp="1"/>
          </p:cNvSpPr>
          <p:nvPr>
            <p:ph type="body" sz="quarter" idx="13" hasCustomPrompt="1"/>
          </p:nvPr>
        </p:nvSpPr>
        <p:spPr>
          <a:xfrm>
            <a:off x="5265594" y="2108361"/>
            <a:ext cx="3866831" cy="788078"/>
          </a:xfrm>
          <a:prstGeom prst="rect">
            <a:avLst/>
          </a:prstGeom>
          <a:ln w="22225">
            <a:solidFill>
              <a:srgbClr val="5E666F"/>
            </a:solidFill>
          </a:ln>
        </p:spPr>
        <p:txBody>
          <a:bodyPr wrap="square" lIns="144000" tIns="90000" rIns="72000" bIns="9000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970" cap="all" baseline="0">
                <a:solidFill>
                  <a:srgbClr val="5E666F"/>
                </a:solidFill>
                <a:latin typeface="roboto" charset="0"/>
              </a:defRPr>
            </a:lvl1pPr>
          </a:lstStyle>
          <a:p>
            <a:r>
              <a:rPr lang="ru-RU" sz="1970" b="0" i="0" cap="all" baseline="0" dirty="0" smtClean="0">
                <a:solidFill>
                  <a:srgbClr val="5E666F"/>
                </a:solidFill>
                <a:latin typeface="Roboto" charset="0"/>
                <a:ea typeface="Roboto" charset="0"/>
                <a:cs typeface="Roboto" charset="0"/>
              </a:rPr>
              <a:t>Развитие корпоративной газеты в 2017 году</a:t>
            </a:r>
          </a:p>
        </p:txBody>
      </p:sp>
      <p:sp>
        <p:nvSpPr>
          <p:cNvPr id="6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794743" y="277752"/>
            <a:ext cx="662361" cy="32361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Tx/>
              <a:buNone/>
              <a:defRPr sz="1670" b="0" i="0" cap="all" baseline="0">
                <a:solidFill>
                  <a:srgbClr val="5E666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67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43" y="606634"/>
            <a:ext cx="660758" cy="240066"/>
          </a:xfrm>
          <a:prstGeom prst="rect">
            <a:avLst/>
          </a:prstGeom>
        </p:spPr>
        <p:txBody>
          <a:bodyPr wrap="none" tIns="0"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all" baseline="0">
                <a:solidFill>
                  <a:srgbClr val="5E666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 smtClean="0"/>
              <a:t>дата</a:t>
            </a:r>
          </a:p>
        </p:txBody>
      </p:sp>
      <p:sp>
        <p:nvSpPr>
          <p:cNvPr id="64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5298743" y="3606793"/>
            <a:ext cx="5685634" cy="1941417"/>
          </a:xfrm>
          <a:prstGeom prst="rect">
            <a:avLst/>
          </a:prstGeom>
        </p:spPr>
        <p:txBody>
          <a:bodyPr wrap="square" lIns="72000" t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>
                <a:tab pos="360000" algn="l"/>
              </a:tabLst>
              <a:defRPr sz="1600" cap="none" baseline="0">
                <a:solidFill>
                  <a:srgbClr val="5E666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lang="ru-RU" dirty="0" smtClean="0"/>
              <a:t>Информирование сотрудников ГК «</a:t>
            </a:r>
            <a:r>
              <a:rPr lang="ru-RU" dirty="0" err="1" smtClean="0"/>
              <a:t>Русагро</a:t>
            </a:r>
            <a:r>
              <a:rPr lang="ru-RU" dirty="0" smtClean="0"/>
              <a:t>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 значимых событиях компании, о стратегии и планах, о ходе реализации важных проектов.</a:t>
            </a: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Формирование доверия к компании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целом и к топ-менеджерам в частности.</a:t>
            </a: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Повышение приверженности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 ценностям компании.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 smtClean="0"/>
          </a:p>
        </p:txBody>
      </p:sp>
      <p:sp>
        <p:nvSpPr>
          <p:cNvPr id="70" name="Текст 6" title="Цели Канала:"/>
          <p:cNvSpPr>
            <a:spLocks noGrp="1"/>
          </p:cNvSpPr>
          <p:nvPr>
            <p:ph type="body" sz="quarter" idx="17" hasCustomPrompt="1"/>
          </p:nvPr>
        </p:nvSpPr>
        <p:spPr>
          <a:xfrm>
            <a:off x="5303938" y="3141153"/>
            <a:ext cx="1895071" cy="3458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830" b="0" i="0" cap="all" baseline="0">
                <a:solidFill>
                  <a:srgbClr val="5E666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mtClean="0"/>
              <a:t>ЦЕЛИ КАНАЛА:</a:t>
            </a:r>
            <a:endParaRPr lang="ru-RU" dirty="0"/>
          </a:p>
        </p:txBody>
      </p:sp>
      <p:sp>
        <p:nvSpPr>
          <p:cNvPr id="71" name="Текст 6" title="ПОДЗАГОЛОВОК"/>
          <p:cNvSpPr>
            <a:spLocks noGrp="1"/>
          </p:cNvSpPr>
          <p:nvPr>
            <p:ph type="body" sz="quarter" idx="18" hasCustomPrompt="1"/>
          </p:nvPr>
        </p:nvSpPr>
        <p:spPr>
          <a:xfrm>
            <a:off x="2320446" y="1107700"/>
            <a:ext cx="2320448" cy="375500"/>
          </a:xfrm>
          <a:prstGeom prst="rect">
            <a:avLst/>
          </a:prstGeom>
          <a:solidFill>
            <a:srgbClr val="A4A9AD"/>
          </a:solidFill>
          <a:effectLst/>
        </p:spPr>
        <p:txBody>
          <a:bodyPr wrap="square" lIns="216000" tIns="90000" rIns="180000" bIns="72000" anchor="ctr" anchorCtr="0">
            <a:spAutoFit/>
          </a:bodyPr>
          <a:lstStyle>
            <a:lvl1pPr marL="285750" indent="-285750">
              <a:buFontTx/>
              <a:buBlip>
                <a:blip r:embed="rId9"/>
              </a:buBlip>
              <a:defRPr sz="1530" cap="all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1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5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4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4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3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7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084C-3281-4DC8-BFAC-9560566D445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5F1B1-7A35-4803-ACF6-20B4D32A0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2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alifanov@rusagrogroup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fif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691" y="4888843"/>
            <a:ext cx="9144000" cy="73018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Цифровизация</a:t>
            </a:r>
            <a:r>
              <a:rPr lang="ru-RU" dirty="0"/>
              <a:t> в </a:t>
            </a:r>
            <a:r>
              <a:rPr lang="ru-RU" dirty="0" err="1"/>
              <a:t>агросекторе</a:t>
            </a:r>
            <a:r>
              <a:rPr lang="ru-RU" dirty="0"/>
              <a:t> - фантастика или реальность</a:t>
            </a:r>
            <a:endParaRPr lang="ru-RU" dirty="0"/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 rotWithShape="1">
          <a:blip r:embed="rId2"/>
          <a:srcRect l="29126" t="12603" r="9460" b="36395"/>
          <a:stretch/>
        </p:blipFill>
        <p:spPr>
          <a:xfrm>
            <a:off x="1" y="0"/>
            <a:ext cx="7487724" cy="3489579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 rotWithShape="1">
          <a:blip r:embed="rId3"/>
          <a:srcRect t="6302" r="33690" b="-159"/>
          <a:stretch/>
        </p:blipFill>
        <p:spPr>
          <a:xfrm>
            <a:off x="7486749" y="1"/>
            <a:ext cx="4699800" cy="3489648"/>
          </a:xfrm>
          <a:prstGeom prst="rect">
            <a:avLst/>
          </a:prstGeom>
        </p:spPr>
      </p:pic>
      <p:sp>
        <p:nvSpPr>
          <p:cNvPr id="8" name="Rectangle 15"/>
          <p:cNvSpPr/>
          <p:nvPr/>
        </p:nvSpPr>
        <p:spPr bwMode="gray">
          <a:xfrm>
            <a:off x="7486749" y="-410"/>
            <a:ext cx="4383198" cy="3489993"/>
          </a:xfrm>
          <a:prstGeom prst="rect">
            <a:avLst/>
          </a:prstGeom>
          <a:gradFill flip="none" rotWithShape="1">
            <a:gsLst>
              <a:gs pos="13000">
                <a:srgbClr val="FFD572">
                  <a:alpha val="96000"/>
                </a:srgbClr>
              </a:gs>
              <a:gs pos="58000">
                <a:schemeClr val="bg1">
                  <a:alpha val="0"/>
                </a:schemeClr>
              </a:gs>
            </a:gsLst>
            <a:lin ang="21000000" scaled="0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16"/>
          <p:cNvSpPr/>
          <p:nvPr/>
        </p:nvSpPr>
        <p:spPr bwMode="gray">
          <a:xfrm rot="10800000">
            <a:off x="3450565" y="-171"/>
            <a:ext cx="4038836" cy="3489750"/>
          </a:xfrm>
          <a:prstGeom prst="rect">
            <a:avLst/>
          </a:prstGeom>
          <a:gradFill flip="none" rotWithShape="1">
            <a:gsLst>
              <a:gs pos="10000">
                <a:srgbClr val="FFD572">
                  <a:alpha val="96000"/>
                </a:srgbClr>
              </a:gs>
              <a:gs pos="81000">
                <a:schemeClr val="bg1">
                  <a:alpha val="0"/>
                </a:schemeClr>
              </a:gs>
            </a:gsLst>
            <a:lin ang="21000000" scaled="0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18232"/>
            <a:ext cx="5437677" cy="1085902"/>
          </a:xfrm>
        </p:spPr>
        <p:txBody>
          <a:bodyPr/>
          <a:lstStyle/>
          <a:p>
            <a:r>
              <a:rPr lang="ru-RU" dirty="0" smtClean="0"/>
              <a:t>Сельскохозяйственное бизнес-направление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17410" name="Picture 2" descr="Картинки по запросу точное земледел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20" y="1629961"/>
            <a:ext cx="8208779" cy="44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точное земледел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64" y="2009027"/>
            <a:ext cx="3143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Картинки по запросу точное земледел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69" y="1286734"/>
            <a:ext cx="4363452" cy="32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Картинки по запросу точное земледел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4" y="3104707"/>
            <a:ext cx="5438556" cy="34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Картинки по запросу точное земледел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04" y="2642054"/>
            <a:ext cx="5156646" cy="3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https://robo-hunter.com/uploads/images/553762aad63d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20" y="1162050"/>
            <a:ext cx="7620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18232"/>
            <a:ext cx="5437677" cy="1085902"/>
          </a:xfrm>
        </p:spPr>
        <p:txBody>
          <a:bodyPr/>
          <a:lstStyle/>
          <a:p>
            <a:r>
              <a:rPr lang="ru-RU" dirty="0" smtClean="0"/>
              <a:t>Мясное бизнес-направление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18434" name="Picture 2" descr="Картинки по запросу новые технологии в животноводст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8" y="1912452"/>
            <a:ext cx="4186936" cy="28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Картинки по запросу новые технологии в свиноводст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Картинки по запросу инновации в свиновод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31" y="2732755"/>
            <a:ext cx="4595015" cy="30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robo-hunter.com/uploads/images/55365b18e11b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08" y="2432193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Картинки по запросу новые технологии в свиноводст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9" y="1295450"/>
            <a:ext cx="7909284" cy="52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18232"/>
            <a:ext cx="5437677" cy="1085902"/>
          </a:xfrm>
        </p:spPr>
        <p:txBody>
          <a:bodyPr/>
          <a:lstStyle/>
          <a:p>
            <a:r>
              <a:rPr lang="ru-RU" dirty="0" smtClean="0"/>
              <a:t>Сахарное бизнес-направление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22" name="Picture 12" descr="Картинки по запросу дрон аэрофотосъемка ортофотопланы сельское хозяйств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165" y="1766041"/>
            <a:ext cx="4819380" cy="21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05" y="3065037"/>
            <a:ext cx="4919130" cy="2450920"/>
          </a:xfrm>
          <a:prstGeom prst="rect">
            <a:avLst/>
          </a:prstGeom>
        </p:spPr>
      </p:pic>
      <p:pic>
        <p:nvPicPr>
          <p:cNvPr id="27" name="Picture 14" descr="Картинки по запросу техническое зр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53" y="2822089"/>
            <a:ext cx="3639897" cy="30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18232"/>
            <a:ext cx="5437677" cy="1085902"/>
          </a:xfrm>
        </p:spPr>
        <p:txBody>
          <a:bodyPr/>
          <a:lstStyle/>
          <a:p>
            <a:r>
              <a:rPr lang="ru-RU" dirty="0" smtClean="0"/>
              <a:t>Технологические изменения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16593" y="1752914"/>
            <a:ext cx="8075020" cy="3936119"/>
          </a:xfrm>
        </p:spPr>
        <p:txBody>
          <a:bodyPr/>
          <a:lstStyle/>
          <a:p>
            <a:r>
              <a:rPr lang="ru-RU" dirty="0" smtClean="0"/>
              <a:t>Технологии прорыва:</a:t>
            </a:r>
          </a:p>
          <a:p>
            <a:pPr marL="457200" indent="-457200">
              <a:buAutoNum type="arabicPeriod"/>
            </a:pPr>
            <a:r>
              <a:rPr lang="ru-RU" dirty="0" smtClean="0"/>
              <a:t>Большие данные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Искусственный интеллект 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Интернет вещей</a:t>
            </a:r>
          </a:p>
          <a:p>
            <a:pPr marL="457200" indent="-457200">
              <a:buAutoNum type="arabicPeriod"/>
            </a:pPr>
            <a:r>
              <a:rPr lang="ru-RU" dirty="0" smtClean="0"/>
              <a:t>Виртуальная и дополненная реальность</a:t>
            </a:r>
          </a:p>
          <a:p>
            <a:pPr marL="457200" indent="-457200">
              <a:buAutoNum type="arabicPeriod"/>
            </a:pPr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-печать</a:t>
            </a:r>
          </a:p>
          <a:p>
            <a:pPr marL="457200" indent="-457200">
              <a:buAutoNum type="arabicPeriod"/>
            </a:pPr>
            <a:r>
              <a:rPr lang="ru-RU" dirty="0" smtClean="0"/>
              <a:t>Печатная электроника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Квантовые вычисления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Распределённые реестры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18232"/>
            <a:ext cx="5437677" cy="1085902"/>
          </a:xfrm>
        </p:spPr>
        <p:txBody>
          <a:bodyPr/>
          <a:lstStyle/>
          <a:p>
            <a:r>
              <a:rPr lang="ru-RU" dirty="0"/>
              <a:t>Технологические изменения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16593" y="1752914"/>
            <a:ext cx="8075020" cy="3504719"/>
          </a:xfrm>
        </p:spPr>
        <p:txBody>
          <a:bodyPr/>
          <a:lstStyle/>
          <a:p>
            <a:r>
              <a:rPr lang="ru-RU" dirty="0" smtClean="0"/>
              <a:t>Последствия:</a:t>
            </a:r>
          </a:p>
          <a:p>
            <a:pPr marL="457200" indent="-457200">
              <a:buAutoNum type="arabicPeriod"/>
            </a:pPr>
            <a:r>
              <a:rPr lang="ru-RU" dirty="0" smtClean="0"/>
              <a:t>Трансформация экономики</a:t>
            </a:r>
          </a:p>
          <a:p>
            <a:pPr marL="457200" indent="-457200">
              <a:buAutoNum type="arabicPeriod"/>
            </a:pPr>
            <a:r>
              <a:rPr lang="ru-RU" dirty="0" smtClean="0"/>
              <a:t>Освобождение от рутины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Прозрачность мира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Индивидуализация человеческого мира</a:t>
            </a:r>
          </a:p>
          <a:p>
            <a:pPr marL="457200" indent="-457200">
              <a:buAutoNum type="arabicPeriod"/>
            </a:pPr>
            <a:r>
              <a:rPr lang="ru-RU" dirty="0" smtClean="0"/>
              <a:t>Новые принципы реальности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Социальное расслоение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Расшатывание политических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5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18232"/>
            <a:ext cx="5437677" cy="1085902"/>
          </a:xfrm>
        </p:spPr>
        <p:txBody>
          <a:bodyPr/>
          <a:lstStyle/>
          <a:p>
            <a:r>
              <a:rPr lang="ru-RU" dirty="0" err="1" smtClean="0"/>
              <a:t>Надпрофессиональные</a:t>
            </a:r>
            <a:r>
              <a:rPr lang="ru-RU" dirty="0" smtClean="0"/>
              <a:t> навыки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00" y="1685539"/>
            <a:ext cx="4448175" cy="2371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20" y="1685539"/>
            <a:ext cx="4267200" cy="1609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539" y="3304511"/>
            <a:ext cx="4191000" cy="1200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27" y="4057264"/>
            <a:ext cx="4324350" cy="1885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028" y="4756229"/>
            <a:ext cx="41624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18232"/>
            <a:ext cx="5437677" cy="1085902"/>
          </a:xfrm>
        </p:spPr>
        <p:txBody>
          <a:bodyPr/>
          <a:lstStyle/>
          <a:p>
            <a:r>
              <a:rPr lang="ru-RU" dirty="0" err="1"/>
              <a:t>Надпрофессиональные</a:t>
            </a:r>
            <a:r>
              <a:rPr lang="ru-RU" dirty="0"/>
              <a:t> навыки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34" y="4265139"/>
            <a:ext cx="4029075" cy="1162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0" y="4312622"/>
            <a:ext cx="4238625" cy="1685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134" y="1833455"/>
            <a:ext cx="3724275" cy="114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134" y="3061485"/>
            <a:ext cx="4019550" cy="1104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73" y="1833455"/>
            <a:ext cx="4267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217004"/>
            <a:ext cx="5437677" cy="688357"/>
          </a:xfrm>
        </p:spPr>
        <p:txBody>
          <a:bodyPr/>
          <a:lstStyle/>
          <a:p>
            <a:r>
              <a:rPr lang="ru-RU" dirty="0" smtClean="0"/>
              <a:t>Новые профессии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19" y="1758128"/>
            <a:ext cx="1563149" cy="4529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87" y="1758128"/>
            <a:ext cx="1581150" cy="3686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096" y="1107700"/>
            <a:ext cx="1933575" cy="5343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417" y="-121899"/>
            <a:ext cx="1933575" cy="5848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963" y="1650624"/>
            <a:ext cx="18478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217004"/>
            <a:ext cx="5437677" cy="688357"/>
          </a:xfrm>
        </p:spPr>
        <p:txBody>
          <a:bodyPr/>
          <a:lstStyle/>
          <a:p>
            <a:r>
              <a:rPr lang="ru-RU" dirty="0" smtClean="0"/>
              <a:t>АПК ВЧЕРА </a:t>
            </a:r>
            <a:r>
              <a:rPr lang="en-US" dirty="0" smtClean="0"/>
              <a:t>VS </a:t>
            </a:r>
            <a:r>
              <a:rPr lang="ru-RU" dirty="0" smtClean="0"/>
              <a:t>АПК СЕГОДНЯ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3" y="0"/>
            <a:ext cx="96107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217004"/>
            <a:ext cx="5437677" cy="688357"/>
          </a:xfrm>
        </p:spPr>
        <p:txBody>
          <a:bodyPr/>
          <a:lstStyle/>
          <a:p>
            <a:r>
              <a:rPr lang="ru-RU" dirty="0" smtClean="0"/>
              <a:t>Наше будущее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19458" name="Picture 2" descr="Картинки по запросу люди против робо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63" y="1572523"/>
            <a:ext cx="852487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артинки по запросу люди против робо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523"/>
            <a:ext cx="8524875" cy="52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Картинки по запросу люди против робо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1295450"/>
            <a:ext cx="60198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8" y="2956945"/>
            <a:ext cx="4403326" cy="274903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38717"/>
            <a:ext cx="6489381" cy="1044930"/>
          </a:xfrm>
        </p:spPr>
        <p:txBody>
          <a:bodyPr/>
          <a:lstStyle/>
          <a:p>
            <a:r>
              <a:rPr lang="ru-RU" sz="2000" dirty="0" smtClean="0"/>
              <a:t>Русагро </a:t>
            </a:r>
            <a:r>
              <a:rPr lang="ru-RU" sz="2000" dirty="0"/>
              <a:t>-  </a:t>
            </a:r>
            <a:r>
              <a:rPr lang="ru-RU" sz="2000" dirty="0" smtClean="0"/>
              <a:t>современная, технологичная, развивающаяся </a:t>
            </a:r>
            <a:r>
              <a:rPr lang="ru-RU" sz="2000" dirty="0"/>
              <a:t>компания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22739" y="1756709"/>
            <a:ext cx="3865372" cy="121587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4640893" y="1788930"/>
            <a:ext cx="6742967" cy="1217769"/>
          </a:xfrm>
        </p:spPr>
        <p:txBody>
          <a:bodyPr/>
          <a:lstStyle/>
          <a:p>
            <a:r>
              <a:rPr lang="ru-RU" sz="1200" cap="none" dirty="0" smtClean="0"/>
              <a:t>«РУСАГРО» - это крупнейший вертикальный агрохолдинг России. В настоящее время занимает лидирующие позиции в производстве сахара, свиноводстве, растениеводстве и масложировом бизнесе</a:t>
            </a:r>
            <a:r>
              <a:rPr lang="ru-RU" sz="1200" cap="none" dirty="0"/>
              <a:t>. </a:t>
            </a:r>
            <a:r>
              <a:rPr lang="ru-RU" sz="1200" cap="none" dirty="0" smtClean="0"/>
              <a:t>В </a:t>
            </a:r>
            <a:r>
              <a:rPr lang="ru-RU" sz="1200" cap="none" dirty="0"/>
              <a:t>2015 г. по версии ряда инвестиционных банков Группа Компаний «Русагро» была признана одной из самых прибыльных и быстрорастущих компаний </a:t>
            </a:r>
            <a:r>
              <a:rPr lang="ru-RU" sz="1200" cap="none" dirty="0" smtClean="0"/>
              <a:t>мира*. </a:t>
            </a:r>
          </a:p>
          <a:p>
            <a:r>
              <a:rPr lang="ru-RU" sz="1200" cap="none" dirty="0" smtClean="0"/>
              <a:t>Продукция </a:t>
            </a:r>
            <a:r>
              <a:rPr lang="ru-RU" sz="1200" cap="none" dirty="0"/>
              <a:t>«Русагро» продается под следующими торговыми марками: "</a:t>
            </a:r>
            <a:r>
              <a:rPr lang="ru-RU" sz="1200" b="1" cap="none" dirty="0"/>
              <a:t>Русский сахар</a:t>
            </a:r>
            <a:r>
              <a:rPr lang="ru-RU" sz="1200" cap="none" dirty="0"/>
              <a:t>", </a:t>
            </a:r>
            <a:r>
              <a:rPr lang="ru-RU" sz="1200" b="1" cap="none" dirty="0"/>
              <a:t>"</a:t>
            </a:r>
            <a:r>
              <a:rPr lang="ru-RU" sz="1200" b="1" cap="none" dirty="0" err="1"/>
              <a:t>Чайкофский</a:t>
            </a:r>
            <a:r>
              <a:rPr lang="ru-RU" sz="1200" cap="none" dirty="0"/>
              <a:t>", </a:t>
            </a:r>
            <a:r>
              <a:rPr lang="ru-RU" sz="1200" b="1" cap="none" dirty="0"/>
              <a:t>"Мечта хозяйки</a:t>
            </a:r>
            <a:r>
              <a:rPr lang="ru-RU" sz="1200" cap="none" dirty="0"/>
              <a:t>" и др.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-1" t="16268" r="52328" b="36214"/>
          <a:stretch/>
        </p:blipFill>
        <p:spPr>
          <a:xfrm>
            <a:off x="4793677" y="3318049"/>
            <a:ext cx="3848593" cy="2364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46" y="1788929"/>
            <a:ext cx="2844800" cy="999236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56425" t="15931" r="-4098" b="36551"/>
          <a:stretch/>
        </p:blipFill>
        <p:spPr>
          <a:xfrm>
            <a:off x="8642270" y="3291426"/>
            <a:ext cx="3848593" cy="23643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5318" y="5736263"/>
            <a:ext cx="343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5E666F"/>
                </a:solidFill>
                <a:latin typeface="Roboto" charset="0"/>
                <a:ea typeface="Roboto" charset="0"/>
                <a:cs typeface="Roboto" charset="0"/>
              </a:rPr>
              <a:t>Земельный банк Группы – более 600 тыс. га</a:t>
            </a:r>
            <a:r>
              <a:rPr lang="ru-RU" sz="1200" dirty="0" smtClean="0">
                <a:solidFill>
                  <a:srgbClr val="5E666F"/>
                </a:solidFill>
                <a:latin typeface="Roboto" charset="0"/>
                <a:ea typeface="Roboto" charset="0"/>
                <a:cs typeface="Roboto" charset="0"/>
              </a:rPr>
              <a:t>.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2е место в России </a:t>
            </a:r>
            <a:endParaRPr lang="ru-RU" sz="1200" b="1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5809" y="6526293"/>
            <a:ext cx="2790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*в потребительском сегменте в </a:t>
            </a:r>
            <a:r>
              <a:rPr lang="ru-RU" sz="12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СНГ</a:t>
            </a:r>
            <a:endParaRPr lang="ru-RU" sz="12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284" y="3287089"/>
            <a:ext cx="10875264" cy="14135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Кирилл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Алифанов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к.э.н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по ИТ и инновациям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kalifanov@rusagrogroup.ru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" t="16579" r="362" b="29352"/>
          <a:stretch/>
        </p:blipFill>
        <p:spPr>
          <a:xfrm>
            <a:off x="-15085" y="1832345"/>
            <a:ext cx="4640893" cy="3551127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-242551"/>
            <a:ext cx="6637302" cy="1880991"/>
          </a:xfrm>
        </p:spPr>
        <p:txBody>
          <a:bodyPr/>
          <a:lstStyle/>
          <a:p>
            <a:r>
              <a:rPr lang="ru-RU" sz="2000" dirty="0"/>
              <a:t>Русагро -  современная, технологичная, развивающаяся компания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65595" y="1891068"/>
            <a:ext cx="3995852" cy="92398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5265595" y="3067681"/>
            <a:ext cx="5685634" cy="1941417"/>
          </a:xfrm>
        </p:spPr>
        <p:txBody>
          <a:bodyPr/>
          <a:lstStyle/>
          <a:p>
            <a:r>
              <a:rPr lang="ru-RU" sz="1400" dirty="0"/>
              <a:t>В </a:t>
            </a:r>
            <a:r>
              <a:rPr lang="ru-RU" sz="1400" dirty="0" smtClean="0"/>
              <a:t>«РУСАГРО» работают </a:t>
            </a:r>
            <a:r>
              <a:rPr lang="ru-RU" sz="1400" dirty="0"/>
              <a:t>более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14 тыс. человек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2017 </a:t>
            </a:r>
            <a:r>
              <a:rPr lang="ru-RU" sz="1400" dirty="0" smtClean="0"/>
              <a:t>г. Компания была </a:t>
            </a:r>
            <a:r>
              <a:rPr lang="ru-RU" sz="1400" dirty="0"/>
              <a:t>признана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самым привлекательным </a:t>
            </a:r>
            <a:r>
              <a:rPr lang="ru-RU" sz="1400" dirty="0"/>
              <a:t>работодателем в </a:t>
            </a:r>
            <a:r>
              <a:rPr lang="ru-RU" sz="1400" dirty="0" smtClean="0"/>
              <a:t>АПК </a:t>
            </a:r>
            <a:r>
              <a:rPr lang="ru-RU" sz="1400" dirty="0"/>
              <a:t>по результатам международного исследования RANDSTAD AWARD. </a:t>
            </a:r>
            <a:endParaRPr lang="ru-RU" sz="1400" dirty="0" smtClean="0"/>
          </a:p>
          <a:p>
            <a:r>
              <a:rPr lang="ru-RU" sz="1400" dirty="0"/>
              <a:t> Компания способствует развитию регионов своего присутствия, заботится о защите окружающей среды, осуществляет профессиональное управление охраной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здоровья сотрудников</a:t>
            </a:r>
          </a:p>
          <a:p>
            <a:r>
              <a:rPr lang="ru-RU" sz="1400" dirty="0" smtClean="0"/>
              <a:t>В рамках благотворительной программы строит детские и спортивные площадки, выдает гранты школам и детским садам.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340" y="1936911"/>
            <a:ext cx="2201642" cy="7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7319"/>
          <a:stretch>
            <a:fillRect/>
          </a:stretch>
        </p:blipFill>
        <p:spPr>
          <a:xfrm>
            <a:off x="100212" y="1870272"/>
            <a:ext cx="4640893" cy="3551127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Меняющийся мир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00212" y="4280482"/>
            <a:ext cx="4640893" cy="179930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200" dirty="0">
                <a:solidFill>
                  <a:srgbClr val="434343"/>
                </a:solidFill>
                <a:latin typeface="PTSans-Regular"/>
              </a:rPr>
              <a:t>Мы живём в мире </a:t>
            </a:r>
            <a:r>
              <a:rPr lang="ru-RU" sz="1600" b="1" dirty="0">
                <a:solidFill>
                  <a:srgbClr val="939100"/>
                </a:solidFill>
                <a:latin typeface="PTSans-Bold"/>
              </a:rPr>
              <a:t>VUCA:</a:t>
            </a:r>
          </a:p>
          <a:p>
            <a:pPr algn="just"/>
            <a:r>
              <a:rPr lang="en-US" sz="1200" b="1" dirty="0">
                <a:solidFill>
                  <a:schemeClr val="accent6"/>
                </a:solidFill>
                <a:latin typeface="PTSans-Regular"/>
              </a:rPr>
              <a:t>V</a:t>
            </a:r>
            <a:r>
              <a:rPr lang="en-US" sz="1200" dirty="0">
                <a:solidFill>
                  <a:srgbClr val="434343"/>
                </a:solidFill>
                <a:latin typeface="PTSans-Regular"/>
              </a:rPr>
              <a:t>olatile (</a:t>
            </a:r>
            <a:r>
              <a:rPr lang="ru-RU" sz="1200" dirty="0">
                <a:solidFill>
                  <a:srgbClr val="434343"/>
                </a:solidFill>
                <a:latin typeface="PTSans-Regular"/>
              </a:rPr>
              <a:t>нестабильный)</a:t>
            </a:r>
          </a:p>
          <a:p>
            <a:pPr algn="just"/>
            <a:r>
              <a:rPr lang="en-US" sz="1200" b="1" dirty="0">
                <a:solidFill>
                  <a:schemeClr val="accent6"/>
                </a:solidFill>
                <a:latin typeface="PTSans-Regular"/>
              </a:rPr>
              <a:t>U</a:t>
            </a:r>
            <a:r>
              <a:rPr lang="en-US" sz="1200" dirty="0">
                <a:solidFill>
                  <a:srgbClr val="434343"/>
                </a:solidFill>
                <a:latin typeface="PTSans-Regular"/>
              </a:rPr>
              <a:t>ncertain (</a:t>
            </a:r>
            <a:r>
              <a:rPr lang="ru-RU" sz="1200" dirty="0" err="1">
                <a:solidFill>
                  <a:srgbClr val="434343"/>
                </a:solidFill>
                <a:latin typeface="PTSans-Regular"/>
              </a:rPr>
              <a:t>неопределёный</a:t>
            </a:r>
            <a:r>
              <a:rPr lang="ru-RU" sz="1200" dirty="0">
                <a:solidFill>
                  <a:srgbClr val="434343"/>
                </a:solidFill>
                <a:latin typeface="PTSans-Regular"/>
              </a:rPr>
              <a:t>)</a:t>
            </a:r>
          </a:p>
          <a:p>
            <a:pPr algn="just"/>
            <a:r>
              <a:rPr lang="en-US" sz="1200" b="1" dirty="0">
                <a:solidFill>
                  <a:schemeClr val="accent6"/>
                </a:solidFill>
                <a:latin typeface="PTSans-Regular"/>
              </a:rPr>
              <a:t>C</a:t>
            </a:r>
            <a:r>
              <a:rPr lang="en-US" sz="1200" dirty="0">
                <a:solidFill>
                  <a:srgbClr val="434343"/>
                </a:solidFill>
                <a:latin typeface="PTSans-Regular"/>
              </a:rPr>
              <a:t>omplex (</a:t>
            </a:r>
            <a:r>
              <a:rPr lang="ru-RU" sz="1200" dirty="0">
                <a:solidFill>
                  <a:srgbClr val="434343"/>
                </a:solidFill>
                <a:latin typeface="PTSans-Regular"/>
              </a:rPr>
              <a:t>сложный)</a:t>
            </a:r>
          </a:p>
          <a:p>
            <a:pPr algn="just"/>
            <a:r>
              <a:rPr lang="en-US" sz="1200" b="1" dirty="0" err="1">
                <a:solidFill>
                  <a:schemeClr val="accent6"/>
                </a:solidFill>
                <a:latin typeface="PTSans-Regular"/>
              </a:rPr>
              <a:t>A</a:t>
            </a:r>
            <a:r>
              <a:rPr lang="en-US" sz="1200" dirty="0" err="1">
                <a:solidFill>
                  <a:srgbClr val="434343"/>
                </a:solidFill>
                <a:latin typeface="PTSans-Regular"/>
              </a:rPr>
              <a:t>mbiguious</a:t>
            </a:r>
            <a:r>
              <a:rPr lang="ru-RU" sz="1200" dirty="0">
                <a:solidFill>
                  <a:srgbClr val="434343"/>
                </a:solidFill>
                <a:latin typeface="PTSans-Regular"/>
              </a:rPr>
              <a:t> (неоднозначный)</a:t>
            </a:r>
            <a:endParaRPr lang="en-US" sz="1200" dirty="0">
              <a:solidFill>
                <a:srgbClr val="434343"/>
              </a:solidFill>
              <a:latin typeface="PTSans-Regular"/>
            </a:endParaRPr>
          </a:p>
          <a:p>
            <a:pPr algn="just"/>
            <a:endParaRPr lang="ru-RU" sz="1200" dirty="0">
              <a:solidFill>
                <a:srgbClr val="434343"/>
              </a:solidFill>
              <a:latin typeface="PTSans-Regular"/>
            </a:endParaRPr>
          </a:p>
          <a:p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5147741" y="1870272"/>
            <a:ext cx="5685634" cy="4564084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PTSans-Regular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PTSans-Regular"/>
              </a:rPr>
              <a:t>90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%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информации в мире появились за последние 2 года;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Sans-Regular"/>
              </a:rPr>
              <a:t> </a:t>
            </a:r>
            <a:r>
              <a:rPr lang="ru-RU" sz="1400" dirty="0" smtClean="0">
                <a:solidFill>
                  <a:srgbClr val="434343"/>
                </a:solidFill>
                <a:latin typeface="PTSans-Regular"/>
              </a:rPr>
              <a:t>ожидается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, что средняя продолжительность жизни детей, родившихся в 2007 году в США, Италии, Франции и Канаде, будет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104 года;</a:t>
            </a:r>
          </a:p>
          <a:p>
            <a:pPr algn="just"/>
            <a:r>
              <a:rPr lang="ru-RU" sz="1400" dirty="0" smtClean="0">
                <a:solidFill>
                  <a:srgbClr val="434343"/>
                </a:solidFill>
                <a:latin typeface="PTSans-Regular"/>
              </a:rPr>
              <a:t>стоимость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хранения 1 Гб информации с 1980 года снизилась в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1 миллиард раз;</a:t>
            </a:r>
          </a:p>
          <a:p>
            <a:pPr algn="just"/>
            <a:r>
              <a:rPr lang="ru-RU" sz="1400" dirty="0" smtClean="0">
                <a:solidFill>
                  <a:srgbClr val="434343"/>
                </a:solidFill>
                <a:latin typeface="PTSans-Regular"/>
              </a:rPr>
              <a:t>10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лет назад не существовало минимум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10 профессий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, которые сегодня самые востребованные и высокооплачиваемые (специалист по BIG DATA, APP-разработчик, оператор </a:t>
            </a:r>
            <a:r>
              <a:rPr lang="ru-RU" sz="1400" dirty="0" err="1">
                <a:solidFill>
                  <a:srgbClr val="434343"/>
                </a:solidFill>
                <a:latin typeface="PTSans-Regular"/>
              </a:rPr>
              <a:t>дрона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 и др</a:t>
            </a:r>
            <a:r>
              <a:rPr lang="ru-RU" sz="1400" dirty="0" smtClean="0">
                <a:solidFill>
                  <a:srgbClr val="434343"/>
                </a:solidFill>
                <a:latin typeface="PTSans-Regular"/>
              </a:rPr>
              <a:t>.);</a:t>
            </a:r>
          </a:p>
          <a:p>
            <a:pPr algn="just"/>
            <a:r>
              <a:rPr lang="ru-RU" sz="1400" dirty="0" smtClean="0">
                <a:solidFill>
                  <a:srgbClr val="434343"/>
                </a:solidFill>
                <a:latin typeface="PTSans-Regular"/>
              </a:rPr>
              <a:t>объем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не</a:t>
            </a:r>
            <a:r>
              <a:rPr lang="en-US" sz="1400" dirty="0">
                <a:solidFill>
                  <a:srgbClr val="434343"/>
                </a:solidFill>
                <a:latin typeface="PTSans-Regular"/>
              </a:rPr>
              <a:t>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извлекаемых энергоресурсов в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5 раз больше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мировых запасов </a:t>
            </a:r>
            <a:r>
              <a:rPr lang="ru-RU" sz="1400" dirty="0" smtClean="0">
                <a:solidFill>
                  <a:srgbClr val="434343"/>
                </a:solidFill>
                <a:latin typeface="PTSans-Regular"/>
              </a:rPr>
              <a:t>извлекаемых;</a:t>
            </a:r>
          </a:p>
          <a:p>
            <a:pPr algn="just"/>
            <a:r>
              <a:rPr lang="ru-RU" sz="1400" dirty="0" smtClean="0">
                <a:solidFill>
                  <a:srgbClr val="434343"/>
                </a:solidFill>
                <a:latin typeface="PTSans-Regular"/>
              </a:rPr>
              <a:t>На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эти ресурсы через несколько десятков лет будет приходиться </a:t>
            </a:r>
            <a:r>
              <a:rPr lang="ru-RU" sz="1800" b="1" dirty="0">
                <a:solidFill>
                  <a:srgbClr val="0070C0"/>
                </a:solidFill>
                <a:latin typeface="PTSans-Regular"/>
              </a:rPr>
              <a:t>45 % </a:t>
            </a:r>
            <a:r>
              <a:rPr lang="ru-RU" sz="1400" dirty="0">
                <a:solidFill>
                  <a:srgbClr val="434343"/>
                </a:solidFill>
                <a:latin typeface="PTSans-Regular"/>
              </a:rPr>
              <a:t>всего потребления</a:t>
            </a:r>
            <a:r>
              <a:rPr lang="ru-RU" dirty="0">
                <a:solidFill>
                  <a:srgbClr val="434343"/>
                </a:solidFill>
                <a:latin typeface="PTSans-Regular"/>
              </a:rPr>
              <a:t>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2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3" y="32915"/>
            <a:ext cx="6494688" cy="1056535"/>
          </a:xfrm>
        </p:spPr>
        <p:txBody>
          <a:bodyPr/>
          <a:lstStyle/>
          <a:p>
            <a:r>
              <a:rPr lang="ru-RU" sz="2400" dirty="0"/>
              <a:t>Мировые тенденции изменений в сферах и </a:t>
            </a:r>
            <a:r>
              <a:rPr lang="ru-RU" sz="2400" dirty="0" smtClean="0"/>
              <a:t>профессиях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2117346" y="1795005"/>
          <a:ext cx="5943600" cy="389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Текст 3"/>
          <p:cNvSpPr>
            <a:spLocks noGrp="1"/>
          </p:cNvSpPr>
          <p:nvPr>
            <p:ph type="body" sz="quarter" idx="13"/>
          </p:nvPr>
        </p:nvSpPr>
        <p:spPr>
          <a:xfrm>
            <a:off x="4272410" y="3550426"/>
            <a:ext cx="1474049" cy="38914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1200" dirty="0" smtClean="0">
                <a:solidFill>
                  <a:srgbClr val="434343"/>
                </a:solidFill>
                <a:latin typeface="PTSans-Regular"/>
              </a:rPr>
              <a:t>ИЗМЕНЕНИЯ</a:t>
            </a:r>
            <a:endParaRPr lang="ru-RU" sz="1200" dirty="0">
              <a:solidFill>
                <a:srgbClr val="434343"/>
              </a:solidFill>
              <a:latin typeface="PTSans-Regular"/>
            </a:endParaRPr>
          </a:p>
          <a:p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612" y="3740618"/>
            <a:ext cx="1377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МЕДИАТОР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1760" y="3155773"/>
            <a:ext cx="1454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PTSans-Regular"/>
              </a:rPr>
              <a:t>SKYPE</a:t>
            </a:r>
            <a:r>
              <a:rPr lang="ru-RU" sz="1350" dirty="0">
                <a:latin typeface="PTSans-Regular"/>
              </a:rPr>
              <a:t>-РЕПЕТИТОР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2650" y="2819847"/>
            <a:ext cx="1377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ЛАЙФ-КОУЧ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6980" y="2415907"/>
            <a:ext cx="31146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БРЕНД-МЕЙКЕР</a:t>
            </a:r>
            <a:r>
              <a:rPr lang="ru-RU" sz="1350" dirty="0"/>
              <a:t>, </a:t>
            </a:r>
            <a:r>
              <a:rPr lang="ru-RU" sz="1350" dirty="0">
                <a:latin typeface="PTSans-Regular"/>
              </a:rPr>
              <a:t>БРЕНД-АМБАССАДОР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0208" y="1934839"/>
            <a:ext cx="23622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МАРКЕТОЛОГ</a:t>
            </a:r>
            <a:r>
              <a:rPr lang="ru-RU" sz="1350" dirty="0"/>
              <a:t> </a:t>
            </a:r>
            <a:r>
              <a:rPr lang="en-US" sz="1350" dirty="0">
                <a:latin typeface="PTSans-Regular"/>
              </a:rPr>
              <a:t>E-COMMERCE</a:t>
            </a:r>
            <a:endParaRPr lang="ru-RU" sz="1350" dirty="0">
              <a:latin typeface="PTSans-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3850" y="1611336"/>
            <a:ext cx="20097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ТРЕНД-ВОТЧЕР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4562" y="5265280"/>
            <a:ext cx="2178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КОСМИЧЕСКИЙ ИНЖЕНЕР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2655" y="4872388"/>
            <a:ext cx="19177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КОСМИЧЕСКИЙ ТУРИЗМ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5567" y="4249445"/>
            <a:ext cx="2438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АЛЬТЕРНАТИВНАЯ ЭНЕРГЕТИКА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1353" y="3916347"/>
            <a:ext cx="2000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PTSans-Regular"/>
              </a:rPr>
              <a:t>WELLNESS-</a:t>
            </a:r>
            <a:r>
              <a:rPr lang="ru-RU" sz="1350" dirty="0">
                <a:latin typeface="PTSans-Regular"/>
              </a:rPr>
              <a:t>КОНСУЛЬТАНТ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4253" y="3590577"/>
            <a:ext cx="18963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НЕЙРОБИОЛОГ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6808" y="3084202"/>
            <a:ext cx="2647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НАНОДИЕТОЛОГ, НАНОТЕХНОЛОГ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92252" y="2649546"/>
            <a:ext cx="26701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ИГРОВОЙ БЕТА-ТЕСТЕР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8627" y="2132181"/>
            <a:ext cx="25463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ИНЖЕНЕР ПО </a:t>
            </a:r>
            <a:r>
              <a:rPr lang="en-US" sz="1350" dirty="0">
                <a:latin typeface="PTSans-Regular"/>
              </a:rPr>
              <a:t>RFID-</a:t>
            </a:r>
            <a:r>
              <a:rPr lang="ru-RU" sz="1350" dirty="0">
                <a:latin typeface="PTSans-Regular"/>
              </a:rPr>
              <a:t>МЕТКАМ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8728" y="1702006"/>
            <a:ext cx="168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PTSans-Regular"/>
              </a:rPr>
              <a:t>E- DETAILER</a:t>
            </a:r>
            <a:endParaRPr lang="ru-RU" sz="1350" dirty="0">
              <a:latin typeface="PTSans-Regula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260" y="5380219"/>
            <a:ext cx="1377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ВАЛЬВЕОЛОГ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35278" y="4979123"/>
            <a:ext cx="1377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ГИДРОПОНИК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8627" y="4507443"/>
            <a:ext cx="1958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PTSans-Regular"/>
              </a:rPr>
              <a:t>ЭКОЛОГИЧЕСКОЕ ПРАВО</a:t>
            </a:r>
          </a:p>
        </p:txBody>
      </p:sp>
    </p:spTree>
    <p:extLst>
      <p:ext uri="{BB962C8B-B14F-4D97-AF65-F5344CB8AC3E}">
        <p14:creationId xmlns:p14="http://schemas.microsoft.com/office/powerpoint/2010/main" val="27793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Смена парадигмы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320445" y="1087655"/>
            <a:ext cx="4097857" cy="442762"/>
          </a:xfrm>
        </p:spPr>
        <p:txBody>
          <a:bodyPr/>
          <a:lstStyle/>
          <a:p>
            <a:r>
              <a:rPr lang="ru-RU" dirty="0" smtClean="0"/>
              <a:t>Индустрия 4.0, 6ой </a:t>
            </a:r>
            <a:r>
              <a:rPr lang="ru-RU" dirty="0" err="1" smtClean="0"/>
              <a:t>техноуклад</a:t>
            </a:r>
            <a:endParaRPr lang="ru-RU" dirty="0"/>
          </a:p>
        </p:txBody>
      </p:sp>
      <p:pic>
        <p:nvPicPr>
          <p:cNvPr id="16386" name="Picture 2" descr="Картинки по запросу шестой технологический у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2" y="1685539"/>
            <a:ext cx="7573950" cy="39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72" y="2529323"/>
            <a:ext cx="4167438" cy="211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" y="210312"/>
            <a:ext cx="10515600" cy="803720"/>
          </a:xfrm>
        </p:spPr>
        <p:txBody>
          <a:bodyPr/>
          <a:lstStyle/>
          <a:p>
            <a:r>
              <a:rPr lang="ru-RU" dirty="0" err="1" smtClean="0"/>
              <a:t>Цифровизация</a:t>
            </a:r>
            <a:r>
              <a:rPr lang="ru-RU" dirty="0" smtClean="0"/>
              <a:t> – долгосрочный тренд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" y="868679"/>
            <a:ext cx="8625840" cy="5872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1784" y="618354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Источник -</a:t>
            </a:r>
            <a:r>
              <a:rPr lang="en-US" dirty="0" smtClean="0">
                <a:solidFill>
                  <a:prstClr val="black"/>
                </a:solidFill>
              </a:rPr>
              <a:t>McKinsey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Смена парадигмы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Индустрия 4.0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5439" y="1962102"/>
          <a:ext cx="11129920" cy="2502232"/>
        </p:xfrm>
        <a:graphic>
          <a:graphicData uri="http://schemas.openxmlformats.org/drawingml/2006/table">
            <a:tbl>
              <a:tblPr/>
              <a:tblGrid>
                <a:gridCol w="2225984"/>
                <a:gridCol w="2225984"/>
                <a:gridCol w="2225984"/>
                <a:gridCol w="2225984"/>
                <a:gridCol w="2225984"/>
              </a:tblGrid>
              <a:tr h="625558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Страна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III </a:t>
                      </a:r>
                      <a:r>
                        <a:rPr lang="ru-RU" dirty="0" err="1">
                          <a:effectLst/>
                        </a:rPr>
                        <a:t>техноуклад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IV </a:t>
                      </a:r>
                      <a:r>
                        <a:rPr lang="ru-RU" dirty="0" err="1">
                          <a:effectLst/>
                        </a:rPr>
                        <a:t>техноуклад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V </a:t>
                      </a:r>
                      <a:r>
                        <a:rPr lang="ru-RU">
                          <a:effectLst/>
                        </a:rPr>
                        <a:t>техноуклад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VI </a:t>
                      </a:r>
                      <a:r>
                        <a:rPr lang="ru-RU">
                          <a:effectLst/>
                        </a:rPr>
                        <a:t>техноуклад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</a:tr>
              <a:tr h="625558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20 %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60 %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5 %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558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Россия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558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Украина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57,9 %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38 %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4 %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438" y="1662589"/>
            <a:ext cx="12904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r="380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05362" y="217004"/>
            <a:ext cx="5437677" cy="688357"/>
          </a:xfrm>
        </p:spPr>
        <p:txBody>
          <a:bodyPr/>
          <a:lstStyle/>
          <a:p>
            <a:r>
              <a:rPr lang="ru-RU" dirty="0" smtClean="0"/>
              <a:t>АПК ВЧЕРА </a:t>
            </a:r>
            <a:r>
              <a:rPr lang="en-US" dirty="0" smtClean="0"/>
              <a:t>VS </a:t>
            </a:r>
            <a:r>
              <a:rPr lang="ru-RU" dirty="0" smtClean="0"/>
              <a:t>АПК СЕГОДНЯ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1619806"/>
            <a:ext cx="2583809" cy="484918"/>
          </a:xfrm>
        </p:spPr>
        <p:txBody>
          <a:bodyPr/>
          <a:lstStyle/>
          <a:p>
            <a:pPr algn="r"/>
            <a:r>
              <a:rPr lang="ru-RU" dirty="0" smtClean="0"/>
              <a:t>ВЧЕРА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82" y="4009938"/>
            <a:ext cx="2465412" cy="1651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b="-884"/>
          <a:stretch/>
        </p:blipFill>
        <p:spPr>
          <a:xfrm>
            <a:off x="2172749" y="2110637"/>
            <a:ext cx="2468143" cy="1916079"/>
          </a:xfrm>
          <a:prstGeom prst="rect">
            <a:avLst/>
          </a:prstGeom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-1021" r="-7181" b="1021"/>
          <a:stretch/>
        </p:blipFill>
        <p:spPr bwMode="auto">
          <a:xfrm>
            <a:off x="0" y="4018327"/>
            <a:ext cx="2358371" cy="1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" b="-438"/>
          <a:stretch/>
        </p:blipFill>
        <p:spPr>
          <a:xfrm>
            <a:off x="0" y="2110637"/>
            <a:ext cx="2172749" cy="19244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b="-884"/>
          <a:stretch/>
        </p:blipFill>
        <p:spPr>
          <a:xfrm>
            <a:off x="7341765" y="2093859"/>
            <a:ext cx="2468143" cy="1916079"/>
          </a:xfrm>
          <a:prstGeom prst="rect">
            <a:avLst/>
          </a:prstGeom>
        </p:spPr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-1021" r="-7181" b="1021"/>
          <a:stretch/>
        </p:blipFill>
        <p:spPr bwMode="auto">
          <a:xfrm>
            <a:off x="5169016" y="4001549"/>
            <a:ext cx="2358371" cy="1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" b="-438"/>
          <a:stretch/>
        </p:blipFill>
        <p:spPr>
          <a:xfrm>
            <a:off x="5169016" y="2093859"/>
            <a:ext cx="2172749" cy="19244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4" b="240"/>
          <a:stretch/>
        </p:blipFill>
        <p:spPr>
          <a:xfrm>
            <a:off x="6510489" y="2093859"/>
            <a:ext cx="3304630" cy="19879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-430" r="8612" b="-88"/>
          <a:stretch/>
        </p:blipFill>
        <p:spPr>
          <a:xfrm>
            <a:off x="5169016" y="2086575"/>
            <a:ext cx="2414630" cy="19580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4041210"/>
            <a:ext cx="2175481" cy="16316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52" y="4007927"/>
            <a:ext cx="2458356" cy="1644025"/>
          </a:xfrm>
          <a:prstGeom prst="rect">
            <a:avLst/>
          </a:prstGeom>
        </p:spPr>
      </p:pic>
      <p:sp>
        <p:nvSpPr>
          <p:cNvPr id="14" name="Текст 3"/>
          <p:cNvSpPr>
            <a:spLocks noGrp="1"/>
          </p:cNvSpPr>
          <p:nvPr>
            <p:ph type="body" sz="quarter" idx="13"/>
          </p:nvPr>
        </p:nvSpPr>
        <p:spPr>
          <a:xfrm>
            <a:off x="5169016" y="1595279"/>
            <a:ext cx="2741802" cy="484918"/>
          </a:xfrm>
        </p:spPr>
        <p:txBody>
          <a:bodyPr/>
          <a:lstStyle/>
          <a:p>
            <a:pPr algn="r"/>
            <a:r>
              <a:rPr lang="ru-RU" dirty="0" smtClean="0"/>
              <a:t>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512</Words>
  <Application>Microsoft Office PowerPoint</Application>
  <PresentationFormat>Широкоэкранный</PresentationFormat>
  <Paragraphs>129</Paragraphs>
  <Slides>20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PTSans-Bold</vt:lpstr>
      <vt:lpstr>PTSans-Regular</vt:lpstr>
      <vt:lpstr>roboto</vt:lpstr>
      <vt:lpstr>roboto</vt:lpstr>
      <vt:lpstr>Тема Office</vt:lpstr>
      <vt:lpstr>think-cell Slide</vt:lpstr>
      <vt:lpstr>Цифровизация в агросекторе - фантастика или реальность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Цифровизация – долгосрочный тренд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 Кирилл Алифанов, к.э.н Директор по ИТ и инновациям  kalifanov@rusagrogroup.ru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 в агробизнесе</dc:title>
  <dc:creator>Потеев Павел Михайлович</dc:creator>
  <cp:lastModifiedBy>Алифанов Кирилл Андреевич</cp:lastModifiedBy>
  <cp:revision>19</cp:revision>
  <dcterms:created xsi:type="dcterms:W3CDTF">2017-10-24T15:27:57Z</dcterms:created>
  <dcterms:modified xsi:type="dcterms:W3CDTF">2018-02-18T19:35:03Z</dcterms:modified>
</cp:coreProperties>
</file>