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06" y="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1063"/>
              </a:spcBef>
            </a:pPr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Times New Roman"/>
              </a:rPr>
              <a:t>Для правки текста заголовка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Times New Roman"/>
              </a:rPr>
              <a:t>Второй уровень структуры</a:t>
            </a: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Третий уровень структуры</a:t>
            </a:r>
          </a:p>
          <a:p>
            <a:pPr marL="1728000" lvl="3" indent="-216000" algn="just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Times New Roman"/>
              </a:rPr>
              <a:t>Четвёртый уровень структуры</a:t>
            </a:r>
          </a:p>
          <a:p>
            <a:pPr marL="2160000" lvl="4" indent="-216000" algn="just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Times New Roman"/>
              </a:rPr>
              <a:t>Пятый уровень структуры</a:t>
            </a:r>
          </a:p>
          <a:p>
            <a:pPr marL="2592000" lvl="5" indent="-216000" algn="just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Times New Roman"/>
              </a:rPr>
              <a:t>Шестой уровень структуры</a:t>
            </a:r>
          </a:p>
          <a:p>
            <a:pPr marL="3024000" lvl="6" indent="-216000" algn="just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Times New Roman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C4551BD6-AE57-4EE4-81E2-9B6E02747C6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76000" y="3600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Times New Roman"/>
              </a:rPr>
              <a:t>ЭТНОМИР</a:t>
            </a:r>
            <a:r>
              <a:t/>
            </a:r>
            <a:br/>
            <a:r>
              <a:rPr lang="ru-RU" sz="3200" b="0" strike="noStrike" spc="-1">
                <a:latin typeface="Times New Roman"/>
              </a:rPr>
              <a:t>этнографический парк-музей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2" y="6300117"/>
            <a:ext cx="2835888" cy="903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36" y="6548209"/>
            <a:ext cx="701101" cy="6553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8464" y="6428685"/>
            <a:ext cx="332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Ольга Калямина, </a:t>
            </a:r>
          </a:p>
          <a:p>
            <a:r>
              <a:rPr lang="ru-RU" dirty="0" smtClean="0"/>
              <a:t>Магистрант группы УТКиТ2-1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76360" y="216000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ЭТНОМИР представляет собой туристический кластер и культурно-образовательный центр, в котором у каждого посетителя появляется возможность «прожить» опыт разных народов через материальное и нематериальное наследие, понять их культурные коды, приблизиться к пониманию единства в многообразии всех народов Земли</a:t>
            </a:r>
          </a:p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В 2020 году ЭТНОМИР станет креативным городом, кластером внутреннего этнического, экологического и образовательного туризма</a:t>
            </a:r>
          </a:p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К 2020 году ЭТНОМИР будет представлен не только в России, но также в Европе и США. Кроме того, на территории начнёт работать инновационная школа с передовыми методами образования</a:t>
            </a:r>
          </a:p>
        </p:txBody>
      </p:sp>
      <p:pic>
        <p:nvPicPr>
          <p:cNvPr id="43" name="Рисунок 42"/>
          <p:cNvPicPr/>
          <p:nvPr/>
        </p:nvPicPr>
        <p:blipFill>
          <a:blip r:embed="rId3"/>
          <a:stretch/>
        </p:blipFill>
        <p:spPr>
          <a:xfrm>
            <a:off x="4320000" y="690840"/>
            <a:ext cx="4968000" cy="103716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52" y="5912376"/>
            <a:ext cx="2835888" cy="903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68" y="6160467"/>
            <a:ext cx="701101" cy="65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576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Times New Roman"/>
              </a:rPr>
              <a:t>Концепция проекта «ЭТНОМИР»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648000" y="1913040"/>
            <a:ext cx="8712000" cy="47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Уникальность в воплощении идеи единства народов Земли в их многообразии, равенстве и толерантности;</a:t>
            </a:r>
          </a:p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Эксклюзивность и аутентичность формируемого контента;</a:t>
            </a:r>
          </a:p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Сочетание открытости, целостности, гармонии идей, людей и среды;</a:t>
            </a:r>
          </a:p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Естественность постижения гостями разнообразных культурных кодов на личном опыте;</a:t>
            </a:r>
          </a:p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Масштабность замысла соединения мудрости разных народов и инновационных технологий в строительстве и функционировании комплекса;</a:t>
            </a:r>
          </a:p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Следование принципам заботы об окружающей среде и осознанном образе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916" y="6528618"/>
            <a:ext cx="2835888" cy="903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2" y="6776709"/>
            <a:ext cx="701101" cy="65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288000" y="2841840"/>
            <a:ext cx="3672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Times New Roman"/>
              </a:rPr>
              <a:t>Карта</a:t>
            </a:r>
            <a:r>
              <a:t/>
            </a:r>
            <a:br/>
            <a:r>
              <a:rPr lang="ru-RU" sz="4400" b="0" strike="noStrike" spc="-1">
                <a:latin typeface="Times New Roman"/>
              </a:rPr>
              <a:t>«ЭТНОМИРА»</a:t>
            </a:r>
          </a:p>
        </p:txBody>
      </p:sp>
      <p:pic>
        <p:nvPicPr>
          <p:cNvPr id="47" name="Рисунок 46"/>
          <p:cNvPicPr/>
          <p:nvPr/>
        </p:nvPicPr>
        <p:blipFill>
          <a:blip r:embed="rId3"/>
          <a:stretch/>
        </p:blipFill>
        <p:spPr>
          <a:xfrm>
            <a:off x="3960000" y="1609920"/>
            <a:ext cx="5760000" cy="523008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3" y="5912376"/>
            <a:ext cx="2835888" cy="903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09" y="6160467"/>
            <a:ext cx="701101" cy="65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Times New Roman"/>
              </a:rPr>
              <a:t>SWOT-анализ «ЭТНОМИР»</a:t>
            </a:r>
          </a:p>
        </p:txBody>
      </p:sp>
      <p:graphicFrame>
        <p:nvGraphicFramePr>
          <p:cNvPr id="49" name="Table 2"/>
          <p:cNvGraphicFramePr/>
          <p:nvPr/>
        </p:nvGraphicFramePr>
        <p:xfrm>
          <a:off x="772560" y="1604880"/>
          <a:ext cx="8712000" cy="5415480"/>
        </p:xfrm>
        <a:graphic>
          <a:graphicData uri="http://schemas.openxmlformats.org/drawingml/2006/table">
            <a:tbl>
              <a:tblPr/>
              <a:tblGrid>
                <a:gridCol w="4355280"/>
                <a:gridCol w="4356720"/>
              </a:tblGrid>
              <a:tr h="387000"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Сильные стороны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Слабые стороны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Разнообразные мастер-классы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Уроки и образовательные программы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WIFI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Хорошо информированный интернет-сайт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Абсолютная интерактивность (одежду можно примерить, блюда — попробовать, ремесло освоить)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Музеи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12 отелей, воссоздающих архитектуру и быт разных народов мира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Аттракционы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Бани и spa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Квесты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Трудность в том, чтобы добраться</a:t>
                      </a:r>
                    </a:p>
                    <a:p>
                      <a:r>
                        <a:rPr lang="ru-RU" sz="1800" b="0" strike="noStrike" spc="-1">
                          <a:latin typeface="Arial"/>
                        </a:rPr>
                        <a:t>Сезонный фактор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Возможности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Угрозы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720"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Проведение международных мероприятий и мастер-классов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Погодные условия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1584000" y="321840"/>
            <a:ext cx="8495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0" strike="noStrike" spc="-1">
                <a:latin typeface="Times New Roman"/>
              </a:rPr>
              <a:t>Государственная программа Калужской области «Развитие туризма в Калужской области»</a:t>
            </a:r>
          </a:p>
        </p:txBody>
      </p:sp>
      <p:sp>
        <p:nvSpPr>
          <p:cNvPr id="51" name="TextShape 2"/>
          <p:cNvSpPr txBox="1"/>
          <p:nvPr/>
        </p:nvSpPr>
        <p:spPr>
          <a:xfrm>
            <a:off x="2232000" y="2376000"/>
            <a:ext cx="7344000" cy="374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В период с 2020 по 2030 год планируется активизация внутрирегиональных туристских потоков, в том числе на основе: </a:t>
            </a:r>
          </a:p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  <a:ea typeface="Arial Unicode MS"/>
              </a:rPr>
              <a:t>развития крупных туристско-рекреационных кластеров в рамках инвестиционных проектов на примере культурно-образовательного туристического центра «Этномир» (Боровский район)</a:t>
            </a:r>
            <a:endParaRPr lang="ru-RU" sz="2400" b="0" strike="noStrike" spc="-1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46" y="6036420"/>
            <a:ext cx="2835888" cy="903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62" y="6284511"/>
            <a:ext cx="701101" cy="65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Этнографический парк-музей «ЭТНОМИР» не должен останавливаться на достигнутом. Он должен развиваться и предоставлять новые услуги.</a:t>
            </a:r>
          </a:p>
          <a:p>
            <a:pPr marL="432000" indent="-324000" algn="just">
              <a:spcBef>
                <a:spcPts val="106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Например, квест «Вокруг света за 3 дня». Составить программу данного квеста так, чтобы посетители могли пройти площадки всех культур мира за короткий промежуток.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400" y="6036420"/>
            <a:ext cx="2835888" cy="903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16" y="6284511"/>
            <a:ext cx="701101" cy="65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332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PB</dc:creator>
  <cp:lastModifiedBy>Смит Наталья Львовна</cp:lastModifiedBy>
  <cp:revision>21</cp:revision>
  <dcterms:created xsi:type="dcterms:W3CDTF">2018-04-13T14:43:31Z</dcterms:created>
  <dcterms:modified xsi:type="dcterms:W3CDTF">2018-04-20T09:57:18Z</dcterms:modified>
  <dc:language>ru-RU</dc:language>
</cp:coreProperties>
</file>