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756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76" r:id="rId6"/>
    <p:sldId id="277" r:id="rId7"/>
    <p:sldId id="278" r:id="rId8"/>
    <p:sldId id="279" r:id="rId9"/>
    <p:sldId id="26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1" autoAdjust="0"/>
    <p:restoredTop sz="94660"/>
  </p:normalViewPr>
  <p:slideViewPr>
    <p:cSldViewPr>
      <p:cViewPr varScale="1">
        <p:scale>
          <a:sx n="87" d="100"/>
          <a:sy n="87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E7B6-883C-4624-BFF2-A44942C6FD38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22644-5F6F-4AED-81E8-2FC1CFEE81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53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9184327-F33B-428F-A559-682D2642B3A4}" type="datetime1">
              <a:rPr lang="ru-RU" smtClean="0"/>
              <a:pPr/>
              <a:t>20.04.2018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r>
              <a:rPr lang="ru-RU" smtClean="0"/>
              <a:t>Ляменкова Е.А. «Оценка рыночной стоимости жилой недвижимости для целей определения упущенной выгоды"</a:t>
            </a: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2E5A-5586-4FAD-98D0-34F97784463E}" type="datetime1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Ляменкова Е.А. «Оценка рыночной стоимости жилой недвижимости для целей определения упущенной выгоды"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7E1C-CC66-4187-960B-8A302793BAD7}" type="datetime1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Ляменкова Е.А. «Оценка рыночной стоимости жилой недвижимости для целей определения упущенной выгоды"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33454A-461D-4279-9C07-F7F4469B60F7}" type="datetime1">
              <a:rPr lang="ru-RU" smtClean="0"/>
              <a:pPr/>
              <a:t>20.04.2018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ru-RU" smtClean="0"/>
              <a:t>Ляменкова Е.А. «Оценка рыночной стоимости жилой недвижимости для целей определения упущенной выгоды"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03932E9-A3C6-447B-81EE-2F51C730BBDB}" type="datetime1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ru-RU" smtClean="0"/>
              <a:t>Ляменкова Е.А. «Оценка рыночной стоимости жилой недвижимости для целей определения упущенной выгоды"</a:t>
            </a: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253A-615E-4A66-9E72-F9653DEDAE5D}" type="datetime1">
              <a:rPr lang="ru-RU" smtClean="0"/>
              <a:pPr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Ляменкова Е.А. «Оценка рыночной стоимости жилой недвижимости для целей определения упущенной выгоды"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1A49D-639B-4940-8DE3-540DD8419C79}" type="datetime1">
              <a:rPr lang="ru-RU" smtClean="0"/>
              <a:pPr/>
              <a:t>20.04.2018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Ляменкова Е.А. «Оценка рыночной стоимости жилой недвижимости для целей определения упущенной выгоды"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A59DDE-896B-4CFD-9833-BAFC13E48ED2}" type="datetime1">
              <a:rPr lang="ru-RU" smtClean="0"/>
              <a:pPr/>
              <a:t>20.04.2018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ru-RU" smtClean="0"/>
              <a:t>Ляменкова Е.А. «Оценка рыночной стоимости жилой недвижимости для целей определения упущенной выгоды"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EE23-22FE-4E32-A7DB-1F5E29B4DD8B}" type="datetime1">
              <a:rPr lang="ru-RU" smtClean="0"/>
              <a:pPr/>
              <a:t>20.04.2018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Ляменкова Е.А. «Оценка рыночной стоимости жилой недвижимости для целей определения упущенной выгоды"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3BC4BD4-F0B0-4407-A201-1762D0D99CEB}" type="datetime1">
              <a:rPr lang="ru-RU" smtClean="0"/>
              <a:pPr/>
              <a:t>20.04.2018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ru-RU" smtClean="0"/>
              <a:t>Ляменкова Е.А. «Оценка рыночной стоимости жилой недвижимости для целей определения упущенной выгоды"</a:t>
            </a: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5879A97-946B-420C-800E-7F2FB4D9E3D0}" type="datetime1">
              <a:rPr lang="ru-RU" smtClean="0"/>
              <a:pPr/>
              <a:t>20.04.2018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ru-RU" smtClean="0"/>
              <a:t>Ляменкова Е.А. «Оценка рыночной стоимости жилой недвижимости для целей определения упущенной выгоды"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22C848F-B871-4CAA-A40A-3AC1084CDEB3}" type="datetime1">
              <a:rPr lang="ru-RU" smtClean="0"/>
              <a:pPr/>
              <a:t>20.04.2018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Ляменкова Е.А. «Оценка рыночной стоимости жилой недвижимости для целей определения упущенной выгоды"</a:t>
            </a: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://www.atorus.ru/NEWS/press-centre/new/42064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6552728" cy="1944216"/>
          </a:xfrm>
        </p:spPr>
        <p:txBody>
          <a:bodyPr>
            <a:noAutofit/>
          </a:bodyPr>
          <a:lstStyle/>
          <a:p>
            <a:pPr algn="ctr"/>
            <a: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Федеральное государственное образовательное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бюджетное учреждение  высшего образования</a:t>
            </a:r>
            <a: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«Финансовый университет при Правительстве Российской Федерации»</a:t>
            </a:r>
            <a:b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32" y="2643182"/>
            <a:ext cx="6858048" cy="221457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Кавказские минеральные воды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4725144"/>
            <a:ext cx="489654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6858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r" defTabSz="6858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гр.УТКиТ2-1м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r" defTabSz="685800">
              <a:spcBef>
                <a:spcPct val="20000"/>
              </a:spcBef>
              <a:defRPr/>
            </a:pP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Ляменкова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Е.А.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685800">
              <a:spcBef>
                <a:spcPct val="20000"/>
              </a:spcBef>
              <a:defRPr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496" y="5805264"/>
            <a:ext cx="2835888" cy="9034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53356"/>
            <a:ext cx="701101" cy="6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66835" y="404664"/>
            <a:ext cx="81439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Регион-агломерация Кавказские Минеральные Воды, имеющий площадь более 500 тыс. га (5,3 тыс. кв. км), расположен на территории трёх субъектов Российской Федерации в границах округа горно-санитарной охраны</a:t>
            </a:r>
            <a:r>
              <a:rPr lang="ru-RU" sz="2000" dirty="0" smtClean="0"/>
              <a:t>:</a:t>
            </a:r>
            <a:endParaRPr lang="ru-RU" sz="2000" dirty="0"/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/>
              <a:t>В </a:t>
            </a:r>
            <a:r>
              <a:rPr lang="ru-RU" sz="2000" dirty="0"/>
              <a:t>Ставропольском крае — города и города-курорты Георгиевск, Минеральные Воды (включая курорт </a:t>
            </a:r>
            <a:r>
              <a:rPr lang="ru-RU" sz="2000" dirty="0" err="1"/>
              <a:t>Кумагорск</a:t>
            </a:r>
            <a:r>
              <a:rPr lang="ru-RU" sz="2000" dirty="0"/>
              <a:t> и курортную местность </a:t>
            </a:r>
            <a:r>
              <a:rPr lang="ru-RU" sz="2000" dirty="0" err="1"/>
              <a:t>Нагута</a:t>
            </a:r>
            <a:r>
              <a:rPr lang="ru-RU" sz="2000" dirty="0"/>
              <a:t>), Пятигорск, Железноводск, Лермонтов, Ессентуки, Кисловодск, а также собственно районы Георгиевский, Минераловодский и Предгорный, — 58 % всей площади региона</a:t>
            </a:r>
            <a:r>
              <a:rPr lang="ru-RU" sz="2000" dirty="0" smtClean="0"/>
              <a:t>;</a:t>
            </a:r>
            <a:endParaRPr lang="ru-RU" sz="2000" dirty="0"/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/>
              <a:t>В </a:t>
            </a:r>
            <a:r>
              <a:rPr lang="ru-RU" sz="2000" dirty="0"/>
              <a:t>Кабардино-Балкарии — </a:t>
            </a:r>
            <a:r>
              <a:rPr lang="ru-RU" sz="2000" dirty="0" err="1"/>
              <a:t>Зольский</a:t>
            </a:r>
            <a:r>
              <a:rPr lang="ru-RU" sz="2000" dirty="0"/>
              <a:t> район, — 9 % (лечебные грязи озера </a:t>
            </a:r>
            <a:r>
              <a:rPr lang="ru-RU" sz="2000" dirty="0" err="1"/>
              <a:t>Тамбукан</a:t>
            </a:r>
            <a:r>
              <a:rPr lang="ru-RU" sz="2000" dirty="0"/>
              <a:t>, Долина Нарзанов и другое</a:t>
            </a:r>
            <a:r>
              <a:rPr lang="ru-RU" sz="2000" dirty="0" smtClean="0"/>
              <a:t>);</a:t>
            </a:r>
            <a:endParaRPr lang="ru-RU" sz="2000" dirty="0"/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/>
              <a:t>В </a:t>
            </a:r>
            <a:r>
              <a:rPr lang="ru-RU" sz="2000" dirty="0"/>
              <a:t>Карачаево-Черкесии — </a:t>
            </a:r>
            <a:r>
              <a:rPr lang="ru-RU" sz="2000" dirty="0" err="1"/>
              <a:t>Малокарачаевский</a:t>
            </a:r>
            <a:r>
              <a:rPr lang="ru-RU" sz="2000" dirty="0"/>
              <a:t> и </a:t>
            </a:r>
            <a:r>
              <a:rPr lang="ru-RU" sz="2000" dirty="0" err="1"/>
              <a:t>Прикубанский</a:t>
            </a:r>
            <a:r>
              <a:rPr lang="ru-RU" sz="2000" dirty="0"/>
              <a:t> районы, — 33 % территории (зона формирования минеральных источников</a:t>
            </a:r>
            <a:r>
              <a:rPr lang="ru-RU" sz="2000" dirty="0" smtClean="0"/>
              <a:t>).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35" y="5477575"/>
            <a:ext cx="2835888" cy="9034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739" y="5725667"/>
            <a:ext cx="701101" cy="6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1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0" y="404664"/>
            <a:ext cx="3872581" cy="30963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84" y="3645024"/>
            <a:ext cx="3326927" cy="22710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35433"/>
            <a:ext cx="3965624" cy="28007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>
              <a:rot lat="1080000" lon="3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94" y="3455788"/>
            <a:ext cx="3532651" cy="2649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0" y="5886539"/>
            <a:ext cx="2835888" cy="903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684" y="6134631"/>
            <a:ext cx="701101" cy="6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476672"/>
            <a:ext cx="81439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Кавказские </a:t>
            </a:r>
            <a:r>
              <a:rPr lang="ru-RU" sz="2000" dirty="0" smtClean="0"/>
              <a:t>минеральные воды </a:t>
            </a:r>
            <a:r>
              <a:rPr lang="ru-RU" sz="2000" dirty="0"/>
              <a:t>— это крупнейший и один из старейших курортных регионов Российской Федерации. Свыше 130 минеральных источников и большие запасы иловой грязи озера </a:t>
            </a:r>
            <a:r>
              <a:rPr lang="ru-RU" sz="2000" dirty="0" err="1" smtClean="0"/>
              <a:t>Тамбукан</a:t>
            </a:r>
            <a:r>
              <a:rPr lang="ru-RU" sz="2000" dirty="0" smtClean="0"/>
              <a:t> (</a:t>
            </a:r>
            <a:r>
              <a:rPr lang="ru-RU" sz="2000" dirty="0"/>
              <a:t>и </a:t>
            </a:r>
            <a:r>
              <a:rPr lang="ru-RU" sz="2000" dirty="0" err="1"/>
              <a:t>Лысогорского</a:t>
            </a:r>
            <a:r>
              <a:rPr lang="ru-RU" sz="2000" dirty="0"/>
              <a:t> озера) делают </a:t>
            </a:r>
            <a:r>
              <a:rPr lang="ru-RU" sz="2000" dirty="0" smtClean="0"/>
              <a:t>кавказские минеральные воды уникальным бальнеологическим курортом</a:t>
            </a:r>
            <a:r>
              <a:rPr lang="ru-RU" sz="2000" dirty="0"/>
              <a:t>. Регион </a:t>
            </a:r>
            <a:r>
              <a:rPr lang="ru-RU" sz="2000" dirty="0" smtClean="0"/>
              <a:t>отличается </a:t>
            </a:r>
            <a:r>
              <a:rPr lang="ru-RU" sz="2000" dirty="0"/>
              <a:t>живописными природными ландшафтами, горным целебным климатом и славится своими предприятиями санаторно-курортного комплекса в России. Их основная специализация — оказание медицинских и оздоровительных услуг, лечение всемирно известными водами и минеральными грязями. Также, земельные участки, расположенные на территории </a:t>
            </a:r>
            <a:r>
              <a:rPr lang="ru-RU" sz="2000" dirty="0" smtClean="0"/>
              <a:t>региона </a:t>
            </a:r>
            <a:r>
              <a:rPr lang="ru-RU" sz="2000" dirty="0"/>
              <a:t>(в границах округов санитарной (горно-санитарной) защиты курорта К</a:t>
            </a:r>
            <a:r>
              <a:rPr lang="ru-RU" sz="2000" dirty="0" smtClean="0"/>
              <a:t>авказских минеральных вод) </a:t>
            </a:r>
            <a:r>
              <a:rPr lang="ru-RU" sz="2000" dirty="0"/>
              <a:t>в силу закона являются землями особо охраняемых природных территорий.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77575"/>
            <a:ext cx="2835888" cy="903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40" y="5725667"/>
            <a:ext cx="701101" cy="6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980728"/>
            <a:ext cx="71126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Комплексные рекреационные </a:t>
            </a:r>
            <a:r>
              <a:rPr lang="ru-RU" dirty="0" smtClean="0"/>
              <a:t>ресурсы;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Уникальные лечебно-оздоровительные </a:t>
            </a:r>
            <a:r>
              <a:rPr lang="ru-RU" dirty="0" smtClean="0"/>
              <a:t>технологии;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Богатое культурно-историческое наследие, высокая концентрация высших учебных </a:t>
            </a:r>
            <a:r>
              <a:rPr lang="ru-RU" dirty="0" smtClean="0"/>
              <a:t>заведений;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Выгодное географическое положение и важнейший транспортный </a:t>
            </a:r>
            <a:r>
              <a:rPr lang="ru-RU" dirty="0" smtClean="0"/>
              <a:t>узел;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Безопасность;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Инновационно</a:t>
            </a:r>
            <a:r>
              <a:rPr lang="ru-RU" dirty="0"/>
              <a:t>-ориентированная политика края, хороший инвестиционный </a:t>
            </a:r>
            <a:r>
              <a:rPr lang="ru-RU" dirty="0" smtClean="0"/>
              <a:t>климат.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102635"/>
            <a:ext cx="900100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200" b="1" cap="none" spc="0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Конкурентные преимущества</a:t>
            </a:r>
            <a:endParaRPr lang="ru-RU" sz="4200" b="1" cap="none" spc="0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4984"/>
            <a:ext cx="4657128" cy="30926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92" y="5805263"/>
            <a:ext cx="2835888" cy="903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896" y="6053355"/>
            <a:ext cx="701101" cy="6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80648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Статистика по турпотоку на курорты Кавказских минеральных вод достаточно оптимистична – турпоток прирос на 6% за первое полугодие 2017, и составил около 460 тыс. человек. </a:t>
            </a:r>
            <a:endParaRPr lang="ru-RU" dirty="0" smtClean="0"/>
          </a:p>
          <a:p>
            <a:pPr algn="just"/>
            <a:r>
              <a:rPr lang="ru-RU" dirty="0">
                <a:hlinkClick r:id="rId2"/>
              </a:rPr>
              <a:t>По информации «</a:t>
            </a:r>
            <a:r>
              <a:rPr lang="ru-RU" dirty="0" smtClean="0">
                <a:hlinkClick r:id="rId2"/>
              </a:rPr>
              <a:t>Вестника </a:t>
            </a:r>
            <a:r>
              <a:rPr lang="ru-RU" dirty="0">
                <a:hlinkClick r:id="rId2"/>
              </a:rPr>
              <a:t>АТОР</a:t>
            </a:r>
            <a:r>
              <a:rPr lang="ru-RU" dirty="0" smtClean="0">
                <a:hlinkClick r:id="rId2"/>
              </a:rPr>
              <a:t>»:</a:t>
            </a:r>
            <a:endParaRPr lang="ru-RU" dirty="0" smtClean="0"/>
          </a:p>
          <a:p>
            <a:pPr algn="just"/>
            <a:r>
              <a:rPr lang="ru-RU" dirty="0" smtClean="0"/>
              <a:t>По </a:t>
            </a:r>
            <a:r>
              <a:rPr lang="ru-RU" dirty="0"/>
              <a:t>мнению Сергея </a:t>
            </a:r>
            <a:r>
              <a:rPr lang="ru-RU" dirty="0" err="1"/>
              <a:t>Ромашкина</a:t>
            </a:r>
            <a:r>
              <a:rPr lang="ru-RU" dirty="0"/>
              <a:t>, генерального директора туроператора «Дельфин», спрос в 2017 практически остался на уровне 2016 года, поскольку лечение – это самый стабильный сегмент внутреннего туризма. Средний чек за поездку в КМВ (без перелета) составил 35 700 руб. В среднем клиенты «Дельфина»  ехали на отдых в КМВ на 12 дней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/>
              <a:t>Об аналогичных ценовых показателях сообщили и в пресс-службе Национального туроператора АЛЕАН. Тур длительностью 10 дней в КМВ в санаторий среднего уровня с лечением и питанием стоил в прошлом году около 35 000 рублей на человека. По данным компании, в 2017 году рост спроса на курорты Кавказских Минеральных Вод составил 5% в сравнении с прошлым годом.</a:t>
            </a:r>
          </a:p>
          <a:p>
            <a:pPr algn="just"/>
            <a:r>
              <a:rPr lang="ru-RU" dirty="0"/>
              <a:t>У компаний, которые недавно начали работать с </a:t>
            </a:r>
            <a:r>
              <a:rPr lang="ru-RU" dirty="0" err="1"/>
              <a:t>Кавминводами</a:t>
            </a:r>
            <a:r>
              <a:rPr lang="ru-RU" dirty="0"/>
              <a:t>, рост больше благодаря эффекту низкой базы. В ICS </a:t>
            </a:r>
            <a:r>
              <a:rPr lang="ru-RU" dirty="0" err="1"/>
              <a:t>Travel</a:t>
            </a:r>
            <a:r>
              <a:rPr lang="ru-RU" dirty="0"/>
              <a:t> </a:t>
            </a:r>
            <a:r>
              <a:rPr lang="ru-RU" dirty="0" err="1"/>
              <a:t>Group</a:t>
            </a:r>
            <a:r>
              <a:rPr lang="ru-RU" dirty="0"/>
              <a:t>, который продает туры на курорты КМВ с 2016 года, в минувшем году прирост бронирований составил более 70%.</a:t>
            </a:r>
            <a:endParaRPr lang="ru-RU" dirty="0" smtClean="0"/>
          </a:p>
          <a:p>
            <a:pPr algn="just"/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81" y="5533798"/>
            <a:ext cx="2835888" cy="903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85" y="5781890"/>
            <a:ext cx="701101" cy="6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528" y="933632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Министр туризма и оздоровительных курортов Ставропольского края Александр </a:t>
            </a:r>
            <a:r>
              <a:rPr lang="ru-RU" dirty="0" err="1" smtClean="0"/>
              <a:t>Трухачев</a:t>
            </a:r>
            <a:r>
              <a:rPr lang="ru-RU" dirty="0" smtClean="0"/>
              <a:t> отметил: «</a:t>
            </a:r>
            <a:r>
              <a:rPr lang="ru-RU" dirty="0"/>
              <a:t>В динамике сегодняшних прогнозных цифр рост турпотока может составить до 7,5%. Рост обеспечат наши две качественные модели - увеличение койко-мест в здравницах Кавказских Минеральных Вод. И, с другой стороны, популяризация бренда </a:t>
            </a:r>
            <a:r>
              <a:rPr lang="ru-RU" dirty="0" err="1"/>
              <a:t>Кавминвод</a:t>
            </a:r>
            <a:r>
              <a:rPr lang="ru-RU" dirty="0"/>
              <a:t>, улучшения бизнес-климата, развития курортных учреждений </a:t>
            </a:r>
            <a:r>
              <a:rPr lang="ru-RU" dirty="0" smtClean="0"/>
              <a:t>региона».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02635"/>
            <a:ext cx="9001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Деятельность администрации, направленная на увеличение турпотока</a:t>
            </a:r>
            <a:endParaRPr lang="ru-RU" sz="2400" b="1" cap="none" spc="0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80928"/>
            <a:ext cx="6920314" cy="2892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77575"/>
            <a:ext cx="2835888" cy="9034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416" y="5725667"/>
            <a:ext cx="701101" cy="6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9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19526" y="933632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Активное развитие других видов туризма, помимо оздоровительного. Например, спортивного, познавательного, развитие кемпингов;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Строительство новых средств размещения в регионе;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Развитие </a:t>
            </a:r>
            <a:r>
              <a:rPr lang="ru-RU" smtClean="0"/>
              <a:t>инфраструктуры региона;</a:t>
            </a:r>
            <a:endParaRPr lang="ru-RU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Развитие культуры сервиса и гостеприимства (квалифицированный персонал);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Разработка официального сайта курорта Кавказских минеральных вод (вся информация о регионе и курорте, достопримечательности, средства размещения и т.д.);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 smtClean="0"/>
          </a:p>
          <a:p>
            <a:pPr marL="342900" indent="-342900" algn="just">
              <a:buFont typeface="+mj-lt"/>
              <a:buAutoNum type="arabicPeriod"/>
            </a:pP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02635"/>
            <a:ext cx="9001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Предложения по развитию туризма в регионе</a:t>
            </a:r>
            <a:endParaRPr lang="ru-RU" sz="2400" b="1" cap="none" spc="0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454680"/>
            <a:ext cx="2835888" cy="903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464" y="5702772"/>
            <a:ext cx="701101" cy="6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449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-7331" y="764704"/>
            <a:ext cx="7467600" cy="144016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algn="ctr">
              <a:buNone/>
            </a:pPr>
            <a:r>
              <a:rPr lang="ru-RU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4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  <a:p>
            <a:pPr marL="0" indent="0">
              <a:buNone/>
            </a:pP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79"/>
            <a:ext cx="9144000" cy="270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266429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Москва 2018 год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5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2193</TotalTime>
  <Words>623</Words>
  <Application>Microsoft Office PowerPoint</Application>
  <PresentationFormat>Экран (4:3)</PresentationFormat>
  <Paragraphs>41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Century Schoolbook</vt:lpstr>
      <vt:lpstr>Constantia</vt:lpstr>
      <vt:lpstr>Times New Roman</vt:lpstr>
      <vt:lpstr>Wingdings</vt:lpstr>
      <vt:lpstr>Wingdings 2</vt:lpstr>
      <vt:lpstr>Эркер</vt:lpstr>
      <vt:lpstr>Федеральное государственное образовательное бюджетное учреждение  высшего образования «Финансовый университет при Правительстве Российской Федерации»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Ляменкова</dc:creator>
  <cp:lastModifiedBy>Смит Наталья Львовна</cp:lastModifiedBy>
  <cp:revision>93</cp:revision>
  <dcterms:created xsi:type="dcterms:W3CDTF">2016-06-13T16:44:31Z</dcterms:created>
  <dcterms:modified xsi:type="dcterms:W3CDTF">2018-04-20T09:59:21Z</dcterms:modified>
</cp:coreProperties>
</file>