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61" r:id="rId5"/>
    <p:sldId id="259" r:id="rId6"/>
    <p:sldId id="260" r:id="rId7"/>
    <p:sldId id="269" r:id="rId8"/>
    <p:sldId id="263" r:id="rId9"/>
    <p:sldId id="267" r:id="rId10"/>
    <p:sldId id="266" r:id="rId11"/>
    <p:sldId id="265" r:id="rId12"/>
    <p:sldId id="262" r:id="rId13"/>
    <p:sldId id="268"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anna orphanidou" initials="yo" lastIdx="4" clrIdx="0">
    <p:extLst>
      <p:ext uri="{19B8F6BF-5375-455C-9EA6-DF929625EA0E}">
        <p15:presenceInfo xmlns:p15="http://schemas.microsoft.com/office/powerpoint/2012/main" userId="92679985_tp_dropbox"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2" d="100"/>
          <a:sy n="92" d="100"/>
        </p:scale>
        <p:origin x="402" y="90"/>
      </p:cViewPr>
      <p:guideLst/>
    </p:cSldViewPr>
  </p:slideViewPr>
  <p:notesTextViewPr>
    <p:cViewPr>
      <p:scale>
        <a:sx n="1" d="1"/>
        <a:sy n="1" d="1"/>
      </p:scale>
      <p:origin x="0" y="0"/>
    </p:cViewPr>
  </p:notesTextViewPr>
  <p:notesViewPr>
    <p:cSldViewPr snapToGrid="0">
      <p:cViewPr varScale="1">
        <p:scale>
          <a:sx n="75" d="100"/>
          <a:sy n="75" d="100"/>
        </p:scale>
        <p:origin x="197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05T16:45:50.639" idx="1">
    <p:pos x="10" y="10"/>
    <p:text>Introduction to Destination Management </p:text>
  </p:cm>
  <p:cm authorId="1" dt="2018-06-05T16:48:18.324" idx="2">
    <p:pos x="10" y="146"/>
    <p:text>basic concepts at Master level NO remove it 
</p:text>
    <p:extLst>
      <p:ext uri="{C676402C-5697-4E1C-873F-D02D1690AC5C}">
        <p15:threadingInfo xmlns:p15="http://schemas.microsoft.com/office/powerpoint/2012/main" timeZoneBias="-180">
          <p15:parentCm authorId="1" idx="1"/>
        </p15:threadingInfo>
      </p:ext>
    </p:extLst>
  </p:cm>
  <p:cm authorId="1" dt="2018-06-05T16:49:26.135" idx="3">
    <p:pos x="10" y="282"/>
    <p:text>management of tourist destination is repeated </p:text>
    <p:extLst>
      <p:ext uri="{C676402C-5697-4E1C-873F-D02D1690AC5C}">
        <p15:threadingInfo xmlns:p15="http://schemas.microsoft.com/office/powerpoint/2012/main" timeZoneBias="-18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05T16:51:17.208" idx="4">
    <p:pos x="7197" y="1668"/>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7E76A-DDE4-4C76-B9DE-129930677EE7}" type="datetimeFigureOut">
              <a:rPr lang="ru-RU" smtClean="0"/>
              <a:t>08.06.2018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5700E-F56D-4E67-8DC1-CC3A27DE04CC}" type="slidenum">
              <a:rPr lang="ru-RU" smtClean="0"/>
              <a:t>‹#›</a:t>
            </a:fld>
            <a:endParaRPr lang="ru-RU"/>
          </a:p>
        </p:txBody>
      </p:sp>
    </p:spTree>
    <p:extLst>
      <p:ext uri="{BB962C8B-B14F-4D97-AF65-F5344CB8AC3E}">
        <p14:creationId xmlns:p14="http://schemas.microsoft.com/office/powerpoint/2010/main" val="419612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A05700E-F56D-4E67-8DC1-CC3A27DE04CC}" type="slidenum">
              <a:rPr lang="ru-RU" smtClean="0"/>
              <a:t>11</a:t>
            </a:fld>
            <a:endParaRPr lang="ru-RU"/>
          </a:p>
        </p:txBody>
      </p:sp>
    </p:spTree>
    <p:extLst>
      <p:ext uri="{BB962C8B-B14F-4D97-AF65-F5344CB8AC3E}">
        <p14:creationId xmlns:p14="http://schemas.microsoft.com/office/powerpoint/2010/main" val="1574155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gazeta1@list.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E8FE635-4F90-45FC-83CB-EB0B189ED0F5}"/>
              </a:ext>
            </a:extLst>
          </p:cNvPr>
          <p:cNvSpPr>
            <a:spLocks noGrp="1"/>
          </p:cNvSpPr>
          <p:nvPr>
            <p:ph type="ctrTitle"/>
          </p:nvPr>
        </p:nvSpPr>
        <p:spPr>
          <a:xfrm>
            <a:off x="2688165" y="1661823"/>
            <a:ext cx="6815669" cy="516243"/>
          </a:xfrm>
        </p:spPr>
        <p:txBody>
          <a:bodyPr/>
          <a:lstStyle/>
          <a:p>
            <a:r>
              <a:rPr lang="en-US" sz="2000" b="1" dirty="0">
                <a:solidFill>
                  <a:schemeClr val="accent2"/>
                </a:solidFill>
              </a:rPr>
              <a:t>Pilot Master Program</a:t>
            </a:r>
            <a:r>
              <a:rPr lang="ru-RU" sz="2000" b="1" dirty="0">
                <a:solidFill>
                  <a:schemeClr val="accent2"/>
                </a:solidFill>
              </a:rPr>
              <a:t> </a:t>
            </a:r>
            <a:r>
              <a:rPr lang="en-US" sz="2000" b="1" dirty="0">
                <a:solidFill>
                  <a:schemeClr val="accent3">
                    <a:lumMod val="75000"/>
                  </a:schemeClr>
                </a:solidFill>
              </a:rPr>
              <a:t>DESTINATION DEVELOPMENT </a:t>
            </a:r>
            <a:endParaRPr lang="ru-RU" sz="2000" dirty="0">
              <a:solidFill>
                <a:schemeClr val="accent3">
                  <a:lumMod val="75000"/>
                </a:schemeClr>
              </a:solidFill>
            </a:endParaRPr>
          </a:p>
        </p:txBody>
      </p:sp>
      <p:sp>
        <p:nvSpPr>
          <p:cNvPr id="3" name="Подзаголовок 2">
            <a:extLst>
              <a:ext uri="{FF2B5EF4-FFF2-40B4-BE49-F238E27FC236}">
                <a16:creationId xmlns:a16="http://schemas.microsoft.com/office/drawing/2014/main" xmlns="" id="{E0CC7CBC-1517-447A-B64F-9ACC33041B4B}"/>
              </a:ext>
            </a:extLst>
          </p:cNvPr>
          <p:cNvSpPr>
            <a:spLocks noGrp="1"/>
          </p:cNvSpPr>
          <p:nvPr>
            <p:ph type="subTitle" idx="1"/>
          </p:nvPr>
        </p:nvSpPr>
        <p:spPr>
          <a:xfrm>
            <a:off x="4269374" y="4935915"/>
            <a:ext cx="3423178" cy="260262"/>
          </a:xfrm>
        </p:spPr>
        <p:txBody>
          <a:bodyPr>
            <a:normAutofit fontScale="62500" lnSpcReduction="20000"/>
          </a:bodyPr>
          <a:lstStyle/>
          <a:p>
            <a:r>
              <a:rPr lang="ru-RU" b="1" dirty="0"/>
              <a:t>Отчет о сделанной работе</a:t>
            </a:r>
            <a:r>
              <a:rPr lang="en-US" b="1" dirty="0"/>
              <a:t>/Final Report</a:t>
            </a:r>
            <a:endParaRPr lang="ru-RU" b="1" dirty="0"/>
          </a:p>
        </p:txBody>
      </p:sp>
      <p:pic>
        <p:nvPicPr>
          <p:cNvPr id="4" name="Рисунок 3" descr="http://eurdiq.eu/wp-content/uploads/2017/05/logo_FU_EN_color-300x108.png">
            <a:extLst>
              <a:ext uri="{FF2B5EF4-FFF2-40B4-BE49-F238E27FC236}">
                <a16:creationId xmlns:a16="http://schemas.microsoft.com/office/drawing/2014/main" xmlns="" id="{F89FBE69-F398-4646-B807-CA6258BC97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98199" y="4720049"/>
            <a:ext cx="1552575" cy="558800"/>
          </a:xfrm>
          <a:prstGeom prst="rect">
            <a:avLst/>
          </a:prstGeom>
          <a:noFill/>
          <a:ln>
            <a:noFill/>
          </a:ln>
        </p:spPr>
      </p:pic>
      <p:pic>
        <p:nvPicPr>
          <p:cNvPr id="5" name="Picture 2" descr="ÐÐ°ÑÑÐ¸Ð½ÐºÐ¸ Ð¿Ð¾ Ð·Ð°Ð¿ÑÐ¾ÑÑ eurdiq">
            <a:extLst>
              <a:ext uri="{FF2B5EF4-FFF2-40B4-BE49-F238E27FC236}">
                <a16:creationId xmlns:a16="http://schemas.microsoft.com/office/drawing/2014/main" xmlns="" id="{9E9A8C09-17B2-48CD-A9D8-A1B4D213E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253" y="4832870"/>
            <a:ext cx="1552575" cy="519516"/>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Изображение выглядит как человек, здание, внешний, стоит&#10;&#10;Описание создано с очень высокой степенью достоверности">
            <a:extLst>
              <a:ext uri="{FF2B5EF4-FFF2-40B4-BE49-F238E27FC236}">
                <a16:creationId xmlns:a16="http://schemas.microsoft.com/office/drawing/2014/main" xmlns="" id="{FEF9A0F8-63FA-4A55-B5D3-0E389D3CCC24}"/>
              </a:ext>
            </a:extLst>
          </p:cNvPr>
          <p:cNvPicPr>
            <a:picLocks noChangeAspect="1"/>
          </p:cNvPicPr>
          <p:nvPr/>
        </p:nvPicPr>
        <p:blipFill>
          <a:blip r:embed="rId4"/>
          <a:stretch>
            <a:fillRect/>
          </a:stretch>
        </p:blipFill>
        <p:spPr>
          <a:xfrm>
            <a:off x="2720094" y="2178066"/>
            <a:ext cx="3084414" cy="2313920"/>
          </a:xfrm>
          <a:prstGeom prst="rect">
            <a:avLst/>
          </a:prstGeom>
        </p:spPr>
      </p:pic>
      <p:pic>
        <p:nvPicPr>
          <p:cNvPr id="9" name="Рисунок 8" descr="Изображение выглядит как человек, здание, внутренний, пол&#10;&#10;Описание создано с очень высокой степенью достоверности">
            <a:extLst>
              <a:ext uri="{FF2B5EF4-FFF2-40B4-BE49-F238E27FC236}">
                <a16:creationId xmlns:a16="http://schemas.microsoft.com/office/drawing/2014/main" xmlns="" id="{C0FE3045-018D-415E-AAC2-989F6A8F1F2C}"/>
              </a:ext>
            </a:extLst>
          </p:cNvPr>
          <p:cNvPicPr>
            <a:picLocks noChangeAspect="1"/>
          </p:cNvPicPr>
          <p:nvPr/>
        </p:nvPicPr>
        <p:blipFill>
          <a:blip r:embed="rId5"/>
          <a:stretch>
            <a:fillRect/>
          </a:stretch>
        </p:blipFill>
        <p:spPr>
          <a:xfrm>
            <a:off x="6198785" y="2178158"/>
            <a:ext cx="3084413" cy="2313310"/>
          </a:xfrm>
          <a:prstGeom prst="rect">
            <a:avLst/>
          </a:prstGeom>
        </p:spPr>
      </p:pic>
    </p:spTree>
    <p:extLst>
      <p:ext uri="{BB962C8B-B14F-4D97-AF65-F5344CB8AC3E}">
        <p14:creationId xmlns:p14="http://schemas.microsoft.com/office/powerpoint/2010/main" val="1706854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623696-485A-4848-A34A-4D9BEB3E5946}"/>
              </a:ext>
            </a:extLst>
          </p:cNvPr>
          <p:cNvSpPr>
            <a:spLocks noGrp="1"/>
          </p:cNvSpPr>
          <p:nvPr>
            <p:ph type="title"/>
          </p:nvPr>
        </p:nvSpPr>
        <p:spPr/>
        <p:txBody>
          <a:bodyPr>
            <a:normAutofit/>
          </a:bodyPr>
          <a:lstStyle/>
          <a:p>
            <a:r>
              <a:rPr lang="ru-RU" sz="3600" b="1" dirty="0"/>
              <a:t>Результаты обучения</a:t>
            </a:r>
            <a:r>
              <a:rPr lang="en-US" sz="3600" b="1" dirty="0"/>
              <a:t>/Assessment Methods</a:t>
            </a:r>
            <a:endParaRPr lang="ru-RU" sz="3600" b="1" dirty="0"/>
          </a:p>
        </p:txBody>
      </p:sp>
      <p:sp>
        <p:nvSpPr>
          <p:cNvPr id="3" name="Объект 2">
            <a:extLst>
              <a:ext uri="{FF2B5EF4-FFF2-40B4-BE49-F238E27FC236}">
                <a16:creationId xmlns:a16="http://schemas.microsoft.com/office/drawing/2014/main" xmlns="" id="{FF319444-A064-435D-854F-D4B186DAF9AA}"/>
              </a:ext>
            </a:extLst>
          </p:cNvPr>
          <p:cNvSpPr>
            <a:spLocks noGrp="1"/>
          </p:cNvSpPr>
          <p:nvPr>
            <p:ph idx="1"/>
          </p:nvPr>
        </p:nvSpPr>
        <p:spPr>
          <a:xfrm>
            <a:off x="1295401" y="2556932"/>
            <a:ext cx="4742290" cy="3318936"/>
          </a:xfrm>
        </p:spPr>
        <p:txBody>
          <a:bodyPr>
            <a:noAutofit/>
          </a:bodyPr>
          <a:lstStyle/>
          <a:p>
            <a:pPr marL="0" indent="0">
              <a:lnSpc>
                <a:spcPct val="120000"/>
              </a:lnSpc>
              <a:buNone/>
            </a:pPr>
            <a:r>
              <a:rPr lang="ru-RU" sz="1600" b="1" dirty="0"/>
              <a:t>Результаты обучения оценивались по представленным работам проектной группы. </a:t>
            </a:r>
          </a:p>
          <a:p>
            <a:pPr marL="0" indent="0">
              <a:lnSpc>
                <a:spcPct val="120000"/>
              </a:lnSpc>
              <a:buNone/>
            </a:pPr>
            <a:r>
              <a:rPr lang="ru-RU" sz="1600" dirty="0"/>
              <a:t>Студенты работали самостоятельно и в командах. </a:t>
            </a:r>
          </a:p>
          <a:p>
            <a:pPr marL="0" indent="0">
              <a:lnSpc>
                <a:spcPct val="120000"/>
              </a:lnSpc>
              <a:buNone/>
            </a:pPr>
            <a:r>
              <a:rPr lang="ru-RU" sz="1600" dirty="0"/>
              <a:t>Результат обучения оценивался с помощью анализа тематических исследований. </a:t>
            </a:r>
          </a:p>
          <a:p>
            <a:pPr marL="0" indent="0">
              <a:lnSpc>
                <a:spcPct val="120000"/>
              </a:lnSpc>
              <a:buNone/>
            </a:pPr>
            <a:r>
              <a:rPr lang="ru-RU" sz="1600" dirty="0"/>
              <a:t>Результаты обучения также оценивались с помощью решения кейс-задач и других заданий в классе, академической дискуссии и устных презентаций. </a:t>
            </a:r>
          </a:p>
          <a:p>
            <a:pPr marL="0" indent="0">
              <a:lnSpc>
                <a:spcPct val="120000"/>
              </a:lnSpc>
              <a:buNone/>
            </a:pPr>
            <a:r>
              <a:rPr lang="ru-RU" sz="1600" dirty="0"/>
              <a:t>Заключительный экзамен (60%), презентация (40%) </a:t>
            </a:r>
          </a:p>
        </p:txBody>
      </p:sp>
      <p:sp>
        <p:nvSpPr>
          <p:cNvPr id="5" name="TextBox 4">
            <a:extLst>
              <a:ext uri="{FF2B5EF4-FFF2-40B4-BE49-F238E27FC236}">
                <a16:creationId xmlns:a16="http://schemas.microsoft.com/office/drawing/2014/main" xmlns="" id="{CE6BE0F0-1D39-4111-809F-B9C8D2AB24CA}"/>
              </a:ext>
            </a:extLst>
          </p:cNvPr>
          <p:cNvSpPr txBox="1"/>
          <p:nvPr/>
        </p:nvSpPr>
        <p:spPr>
          <a:xfrm>
            <a:off x="6154310" y="2546108"/>
            <a:ext cx="4643561" cy="2585323"/>
          </a:xfrm>
          <a:prstGeom prst="rect">
            <a:avLst/>
          </a:prstGeom>
          <a:solidFill>
            <a:schemeClr val="accent6">
              <a:lumMod val="20000"/>
              <a:lumOff val="80000"/>
            </a:schemeClr>
          </a:solidFill>
        </p:spPr>
        <p:txBody>
          <a:bodyPr wrap="square" rtlCol="0">
            <a:spAutoFit/>
          </a:bodyPr>
          <a:lstStyle/>
          <a:p>
            <a:r>
              <a:rPr lang="en-US" b="1" dirty="0"/>
              <a:t>Assessment Methods:</a:t>
            </a:r>
          </a:p>
          <a:p>
            <a:r>
              <a:rPr lang="en-US" dirty="0"/>
              <a:t>Learning outcomes, assessed by a project team work. Students will work independently and in teams. Learning outcome assessed by a case study analysis and oral presentations. </a:t>
            </a:r>
            <a:endParaRPr lang="ru-RU" dirty="0"/>
          </a:p>
          <a:p>
            <a:r>
              <a:rPr lang="en-US" dirty="0"/>
              <a:t>Learning outcomes assessed by in-class exercises, academic paper discussion and oral presentations. Final Exam (60%), presentation (40%)</a:t>
            </a:r>
          </a:p>
          <a:p>
            <a:endParaRPr lang="ru-RU" dirty="0"/>
          </a:p>
        </p:txBody>
      </p:sp>
      <p:pic>
        <p:nvPicPr>
          <p:cNvPr id="6" name="Рисунок 5" descr="http://eurdiq.eu/wp-content/uploads/2017/05/logo_FU_EN_color-300x108.png">
            <a:extLst>
              <a:ext uri="{FF2B5EF4-FFF2-40B4-BE49-F238E27FC236}">
                <a16:creationId xmlns:a16="http://schemas.microsoft.com/office/drawing/2014/main" xmlns="" id="{BB5C509A-1B01-4809-A2C0-B5F5579AED2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199" y="702732"/>
            <a:ext cx="1552575" cy="558800"/>
          </a:xfrm>
          <a:prstGeom prst="rect">
            <a:avLst/>
          </a:prstGeom>
          <a:noFill/>
          <a:ln>
            <a:noFill/>
          </a:ln>
        </p:spPr>
      </p:pic>
      <p:pic>
        <p:nvPicPr>
          <p:cNvPr id="7" name="Picture 2" descr="ÐÐ°ÑÑÐ¸Ð½ÐºÐ¸ Ð¿Ð¾ Ð·Ð°Ð¿ÑÐ¾ÑÑ eurdiq">
            <a:extLst>
              <a:ext uri="{FF2B5EF4-FFF2-40B4-BE49-F238E27FC236}">
                <a16:creationId xmlns:a16="http://schemas.microsoft.com/office/drawing/2014/main" xmlns="" id="{8C99324F-02FB-469C-ADCF-3F8B1BFEE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57" y="638154"/>
            <a:ext cx="1816045" cy="60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8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090AA0-E566-49D7-8CBB-03ECED126956}"/>
              </a:ext>
            </a:extLst>
          </p:cNvPr>
          <p:cNvSpPr>
            <a:spLocks noGrp="1"/>
          </p:cNvSpPr>
          <p:nvPr>
            <p:ph type="title"/>
          </p:nvPr>
        </p:nvSpPr>
        <p:spPr/>
        <p:txBody>
          <a:bodyPr>
            <a:normAutofit/>
          </a:bodyPr>
          <a:lstStyle/>
          <a:p>
            <a:r>
              <a:rPr lang="ru-RU" sz="3400" b="1" dirty="0"/>
              <a:t>Полученные компетенции</a:t>
            </a:r>
            <a:r>
              <a:rPr lang="en-US" sz="3400" dirty="0"/>
              <a:t>/</a:t>
            </a:r>
            <a:r>
              <a:rPr lang="en-US" sz="3400" b="1" dirty="0"/>
              <a:t> Learning Outcomes</a:t>
            </a:r>
            <a:endParaRPr lang="ru-RU" sz="3400" dirty="0"/>
          </a:p>
        </p:txBody>
      </p:sp>
      <p:sp>
        <p:nvSpPr>
          <p:cNvPr id="3" name="Объект 2">
            <a:extLst>
              <a:ext uri="{FF2B5EF4-FFF2-40B4-BE49-F238E27FC236}">
                <a16:creationId xmlns:a16="http://schemas.microsoft.com/office/drawing/2014/main" xmlns="" id="{5790EDC3-9A3D-45F2-B3C1-D5C50E0640DF}"/>
              </a:ext>
            </a:extLst>
          </p:cNvPr>
          <p:cNvSpPr>
            <a:spLocks noGrp="1"/>
          </p:cNvSpPr>
          <p:nvPr>
            <p:ph idx="1"/>
          </p:nvPr>
        </p:nvSpPr>
        <p:spPr>
          <a:xfrm>
            <a:off x="1295400" y="2556932"/>
            <a:ext cx="4800599" cy="3318936"/>
          </a:xfrm>
        </p:spPr>
        <p:txBody>
          <a:bodyPr>
            <a:normAutofit fontScale="25000" lnSpcReduction="20000"/>
          </a:bodyPr>
          <a:lstStyle/>
          <a:p>
            <a:pPr marL="0" indent="0">
              <a:buNone/>
            </a:pPr>
            <a:r>
              <a:rPr lang="ru-RU" sz="6400" b="1" dirty="0"/>
              <a:t>В итоге реализации пилотного курса «Развитие дестинаций» студенты приобрели следующие компетенции</a:t>
            </a:r>
            <a:r>
              <a:rPr lang="ru-RU" sz="6400" b="1" dirty="0" smtClean="0"/>
              <a:t>: умение</a:t>
            </a:r>
            <a:endParaRPr lang="ru-RU" sz="6400" b="1" dirty="0"/>
          </a:p>
          <a:p>
            <a:pPr lvl="0"/>
            <a:r>
              <a:rPr lang="ru-RU" sz="6400" dirty="0"/>
              <a:t>анализировать ряд сложных ситуаций управления туристическими дестинациями и создавать высококачественные решения, включая портфолио турпродуктов</a:t>
            </a:r>
          </a:p>
          <a:p>
            <a:pPr lvl="0"/>
            <a:r>
              <a:rPr lang="ru-RU" sz="6400" dirty="0"/>
              <a:t>собирать данные и определять ключевые факторы в развитии дестинации, систему аудита и оценивать потенциал устойчивого развития туристской дестинации</a:t>
            </a:r>
          </a:p>
          <a:p>
            <a:pPr lvl="0"/>
            <a:r>
              <a:rPr lang="ru-RU" sz="6400" dirty="0"/>
              <a:t>консультировать и представлять хорошо структурированные аргументы для местных, региональных и федеральных администраций, связанных с генеральными планами, стратегиями и политикой регионального развития.</a:t>
            </a:r>
          </a:p>
          <a:p>
            <a:pPr marL="0" indent="0">
              <a:buNone/>
            </a:pPr>
            <a:endParaRPr lang="ru-RU" dirty="0"/>
          </a:p>
        </p:txBody>
      </p:sp>
      <p:sp>
        <p:nvSpPr>
          <p:cNvPr id="4" name="TextBox 3">
            <a:extLst>
              <a:ext uri="{FF2B5EF4-FFF2-40B4-BE49-F238E27FC236}">
                <a16:creationId xmlns:a16="http://schemas.microsoft.com/office/drawing/2014/main" xmlns="" id="{42F48301-3961-40AE-9076-32F513E1FB79}"/>
              </a:ext>
            </a:extLst>
          </p:cNvPr>
          <p:cNvSpPr txBox="1"/>
          <p:nvPr/>
        </p:nvSpPr>
        <p:spPr>
          <a:xfrm>
            <a:off x="6215268" y="2488758"/>
            <a:ext cx="4606808" cy="3570208"/>
          </a:xfrm>
          <a:prstGeom prst="rect">
            <a:avLst/>
          </a:prstGeom>
          <a:solidFill>
            <a:schemeClr val="accent6">
              <a:lumMod val="20000"/>
              <a:lumOff val="80000"/>
            </a:schemeClr>
          </a:solidFill>
        </p:spPr>
        <p:txBody>
          <a:bodyPr wrap="square" rtlCol="0">
            <a:spAutoFit/>
          </a:bodyPr>
          <a:lstStyle/>
          <a:p>
            <a:r>
              <a:rPr lang="en-US" sz="1600" b="1" dirty="0"/>
              <a:t>Learning Outcomes:</a:t>
            </a:r>
          </a:p>
          <a:p>
            <a:r>
              <a:rPr lang="en-US" sz="1600" dirty="0"/>
              <a:t>After completion of the course students are expected to be able to: </a:t>
            </a:r>
          </a:p>
          <a:p>
            <a:pPr marL="285750" indent="-285750">
              <a:buFont typeface="Arial" panose="020B0604020202020204" pitchFamily="34" charset="0"/>
              <a:buChar char="•"/>
            </a:pPr>
            <a:r>
              <a:rPr lang="en-US" sz="1600" dirty="0" err="1"/>
              <a:t>analyse</a:t>
            </a:r>
            <a:r>
              <a:rPr lang="en-US" sz="1600" dirty="0"/>
              <a:t> a range of complex tourist destination management situations and create high quality solutions including destination product portfolio. </a:t>
            </a:r>
          </a:p>
          <a:p>
            <a:pPr marL="285750" indent="-285750">
              <a:buFont typeface="Arial" panose="020B0604020202020204" pitchFamily="34" charset="0"/>
              <a:buChar char="•"/>
            </a:pPr>
            <a:r>
              <a:rPr lang="en-US" sz="1600" dirty="0"/>
              <a:t>collect data and identify key factors in destination development, audit and evaluate potential of sustainable development of a tourism destination. </a:t>
            </a:r>
          </a:p>
          <a:p>
            <a:pPr marL="285750" indent="-285750">
              <a:buFont typeface="Arial" panose="020B0604020202020204" pitchFamily="34" charset="0"/>
              <a:buChar char="•"/>
            </a:pPr>
            <a:r>
              <a:rPr lang="en-US" sz="1600" dirty="0"/>
              <a:t>consult and present well-structured arguments for local, regional and federal organizations related to destination development master plans, strategies and policies.</a:t>
            </a:r>
          </a:p>
          <a:p>
            <a:endParaRPr lang="ru-RU" dirty="0"/>
          </a:p>
        </p:txBody>
      </p:sp>
      <p:pic>
        <p:nvPicPr>
          <p:cNvPr id="5" name="Рисунок 4" descr="http://eurdiq.eu/wp-content/uploads/2017/05/logo_FU_EN_color-300x108.png">
            <a:extLst>
              <a:ext uri="{FF2B5EF4-FFF2-40B4-BE49-F238E27FC236}">
                <a16:creationId xmlns:a16="http://schemas.microsoft.com/office/drawing/2014/main" xmlns="" id="{6B88935D-772D-4213-AE24-68DA1050D58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8199" y="702732"/>
            <a:ext cx="1526361" cy="543099"/>
          </a:xfrm>
          <a:prstGeom prst="rect">
            <a:avLst/>
          </a:prstGeom>
          <a:noFill/>
          <a:ln>
            <a:noFill/>
          </a:ln>
        </p:spPr>
      </p:pic>
      <p:pic>
        <p:nvPicPr>
          <p:cNvPr id="1026" name="Picture 2" descr="ÐÐ°ÑÑÐ¸Ð½ÐºÐ¸ Ð¿Ð¾ Ð·Ð°Ð¿ÑÐ¾ÑÑ eurdiq">
            <a:extLst>
              <a:ext uri="{FF2B5EF4-FFF2-40B4-BE49-F238E27FC236}">
                <a16:creationId xmlns:a16="http://schemas.microsoft.com/office/drawing/2014/main" xmlns="" id="{59101488-03DF-4302-8C69-95A57551E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3957" y="638154"/>
            <a:ext cx="1816045" cy="60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836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204A1-817E-42FB-B146-AF3DC7E1A5FE}"/>
              </a:ext>
            </a:extLst>
          </p:cNvPr>
          <p:cNvSpPr>
            <a:spLocks noGrp="1"/>
          </p:cNvSpPr>
          <p:nvPr>
            <p:ph type="title"/>
          </p:nvPr>
        </p:nvSpPr>
        <p:spPr/>
        <p:txBody>
          <a:bodyPr/>
          <a:lstStyle/>
          <a:p>
            <a:r>
              <a:rPr lang="ru-RU" dirty="0"/>
              <a:t>Период пилотирования программы</a:t>
            </a:r>
          </a:p>
        </p:txBody>
      </p:sp>
      <p:sp>
        <p:nvSpPr>
          <p:cNvPr id="3" name="Объект 2">
            <a:extLst>
              <a:ext uri="{FF2B5EF4-FFF2-40B4-BE49-F238E27FC236}">
                <a16:creationId xmlns:a16="http://schemas.microsoft.com/office/drawing/2014/main" xmlns="" id="{2826E4CD-3CF1-4939-BC15-A2A2C1DC632A}"/>
              </a:ext>
            </a:extLst>
          </p:cNvPr>
          <p:cNvSpPr>
            <a:spLocks noGrp="1"/>
          </p:cNvSpPr>
          <p:nvPr>
            <p:ph idx="1"/>
          </p:nvPr>
        </p:nvSpPr>
        <p:spPr/>
        <p:txBody>
          <a:bodyPr>
            <a:normAutofit fontScale="92500" lnSpcReduction="20000"/>
          </a:bodyPr>
          <a:lstStyle/>
          <a:p>
            <a:r>
              <a:rPr lang="ru-RU" dirty="0"/>
              <a:t>В соответствии с утвержденной рабочей учебной программой пилотного модуля доцентом О.С. </a:t>
            </a:r>
            <a:r>
              <a:rPr lang="ru-RU" dirty="0" err="1"/>
              <a:t>Субановой</a:t>
            </a:r>
            <a:r>
              <a:rPr lang="ru-RU" dirty="0"/>
              <a:t> в период с 1 октября по 30 ноября и старшим преподавателем департамента «Менеджмент»</a:t>
            </a:r>
            <a:r>
              <a:rPr lang="en-US" dirty="0"/>
              <a:t> </a:t>
            </a:r>
            <a:r>
              <a:rPr lang="ru-RU" dirty="0" err="1"/>
              <a:t>Ю.Ю.Щегольковым</a:t>
            </a:r>
            <a:r>
              <a:rPr lang="ru-RU" dirty="0"/>
              <a:t> (в период с 1 декабря по 31марта) были проведены занятия со студентами.</a:t>
            </a:r>
          </a:p>
          <a:p>
            <a:r>
              <a:rPr lang="ru-RU" dirty="0"/>
              <a:t>Основными задачами курса </a:t>
            </a:r>
            <a:r>
              <a:rPr lang="ru-RU" dirty="0" smtClean="0"/>
              <a:t>являлись </a:t>
            </a:r>
            <a:r>
              <a:rPr lang="ru-RU" dirty="0"/>
              <a:t>расширение понимания учащимися современных теоретических концепций управления дестинациями и обеспечение системной точки зрения в развитии дестинаций. </a:t>
            </a:r>
          </a:p>
          <a:p>
            <a:r>
              <a:rPr lang="ru-RU" dirty="0"/>
              <a:t>В рамках программы были изучены темы в теоретической части, решались кейс-задачи и проводились выездные занятия и индивидуальные исследовательские работы. </a:t>
            </a:r>
          </a:p>
          <a:p>
            <a:endParaRPr lang="ru-RU" dirty="0"/>
          </a:p>
          <a:p>
            <a:endParaRPr lang="ru-RU" dirty="0"/>
          </a:p>
        </p:txBody>
      </p:sp>
      <p:pic>
        <p:nvPicPr>
          <p:cNvPr id="4" name="Рисунок 3" descr="http://eurdiq.eu/wp-content/uploads/2017/05/logo_FU_EN_color-300x108.png">
            <a:extLst>
              <a:ext uri="{FF2B5EF4-FFF2-40B4-BE49-F238E27FC236}">
                <a16:creationId xmlns:a16="http://schemas.microsoft.com/office/drawing/2014/main" xmlns="" id="{7B1909FC-6AEC-4A49-9E16-7146D0DEAB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199" y="702732"/>
            <a:ext cx="1552575" cy="558800"/>
          </a:xfrm>
          <a:prstGeom prst="rect">
            <a:avLst/>
          </a:prstGeom>
          <a:noFill/>
          <a:ln>
            <a:noFill/>
          </a:ln>
        </p:spPr>
      </p:pic>
      <p:pic>
        <p:nvPicPr>
          <p:cNvPr id="5" name="Picture 2" descr="ÐÐ°ÑÑÐ¸Ð½ÐºÐ¸ Ð¿Ð¾ Ð·Ð°Ð¿ÑÐ¾ÑÑ eurdiq">
            <a:extLst>
              <a:ext uri="{FF2B5EF4-FFF2-40B4-BE49-F238E27FC236}">
                <a16:creationId xmlns:a16="http://schemas.microsoft.com/office/drawing/2014/main" xmlns="" id="{B1B6A286-15D4-4663-852F-FC9304F5E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57" y="638154"/>
            <a:ext cx="1816045" cy="60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8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9224FE8-C895-46C3-84A6-FB7F713C827F}"/>
              </a:ext>
            </a:extLst>
          </p:cNvPr>
          <p:cNvSpPr>
            <a:spLocks noGrp="1"/>
          </p:cNvSpPr>
          <p:nvPr>
            <p:ph idx="1"/>
          </p:nvPr>
        </p:nvSpPr>
        <p:spPr>
          <a:xfrm>
            <a:off x="1295402" y="2556932"/>
            <a:ext cx="9601195" cy="3318936"/>
          </a:xfrm>
        </p:spPr>
        <p:txBody>
          <a:bodyPr>
            <a:normAutofit/>
          </a:bodyPr>
          <a:lstStyle/>
          <a:p>
            <a:r>
              <a:rPr lang="ru-RU" dirty="0" smtClean="0"/>
              <a:t>Обучение по модулю было реализовано </a:t>
            </a:r>
            <a:r>
              <a:rPr lang="ru-RU" dirty="0"/>
              <a:t>в соответствии с утвержденной рабочей учебной программой пилотного модуля вне учебного графика в объеме 10 зачетных единиц для студентов, обучающихся по программе магистратуры Факультета международного туризма, спорта и гостиничного бизнеса. </a:t>
            </a:r>
            <a:endParaRPr lang="en-US" dirty="0"/>
          </a:p>
          <a:p>
            <a:r>
              <a:rPr lang="ru-RU" dirty="0"/>
              <a:t>Занятия проходили как в Финансовом университете, так и на выезде (в здании отеля «Петровский путевой дворец», в г. Боровск и Звенигород).  </a:t>
            </a:r>
          </a:p>
          <a:p>
            <a:endParaRPr lang="ru-RU" dirty="0"/>
          </a:p>
        </p:txBody>
      </p:sp>
    </p:spTree>
    <p:extLst>
      <p:ext uri="{BB962C8B-B14F-4D97-AF65-F5344CB8AC3E}">
        <p14:creationId xmlns:p14="http://schemas.microsoft.com/office/powerpoint/2010/main" val="324784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5A4DF7-14FE-459F-9A63-745F861FFF22}"/>
              </a:ext>
            </a:extLst>
          </p:cNvPr>
          <p:cNvSpPr>
            <a:spLocks noGrp="1"/>
          </p:cNvSpPr>
          <p:nvPr>
            <p:ph type="title"/>
          </p:nvPr>
        </p:nvSpPr>
        <p:spPr/>
        <p:txBody>
          <a:bodyPr/>
          <a:lstStyle/>
          <a:p>
            <a:r>
              <a:rPr lang="es-ES" dirty="0"/>
              <a:t>Thank you!</a:t>
            </a:r>
            <a:endParaRPr lang="ru-RU" dirty="0"/>
          </a:p>
        </p:txBody>
      </p:sp>
      <p:sp>
        <p:nvSpPr>
          <p:cNvPr id="3" name="Объект 2">
            <a:extLst>
              <a:ext uri="{FF2B5EF4-FFF2-40B4-BE49-F238E27FC236}">
                <a16:creationId xmlns:a16="http://schemas.microsoft.com/office/drawing/2014/main" xmlns="" id="{B26E2FF6-6538-4254-BA39-5E556E948869}"/>
              </a:ext>
            </a:extLst>
          </p:cNvPr>
          <p:cNvSpPr>
            <a:spLocks noGrp="1"/>
          </p:cNvSpPr>
          <p:nvPr>
            <p:ph idx="1"/>
          </p:nvPr>
        </p:nvSpPr>
        <p:spPr>
          <a:xfrm>
            <a:off x="1295402" y="2556932"/>
            <a:ext cx="6562410" cy="3318936"/>
          </a:xfrm>
          <a:solidFill>
            <a:schemeClr val="accent6">
              <a:lumMod val="20000"/>
              <a:lumOff val="80000"/>
            </a:schemeClr>
          </a:solidFill>
        </p:spPr>
        <p:txBody>
          <a:bodyPr>
            <a:normAutofit fontScale="85000" lnSpcReduction="20000"/>
          </a:bodyPr>
          <a:lstStyle/>
          <a:p>
            <a:r>
              <a:rPr lang="ru-RU" b="1" dirty="0"/>
              <a:t>Юрий </a:t>
            </a:r>
            <a:r>
              <a:rPr lang="ru-RU" b="1" dirty="0" err="1"/>
              <a:t>Щегольков</a:t>
            </a:r>
            <a:endParaRPr lang="ru-RU" b="1" dirty="0"/>
          </a:p>
          <a:p>
            <a:r>
              <a:rPr lang="ru-RU" dirty="0"/>
              <a:t>Доцент-практик Департамента менеджмента Финансового университета при Правительстве РФ</a:t>
            </a:r>
          </a:p>
          <a:p>
            <a:r>
              <a:rPr lang="ru-RU" dirty="0"/>
              <a:t>Руководитель центра изучения проблем устойчивого развития территорий Финансового университета при Правительстве РФ</a:t>
            </a:r>
          </a:p>
          <a:p>
            <a:r>
              <a:rPr lang="ru-RU" dirty="0"/>
              <a:t>Генеральный директор НКО Фонд развития малых исторических городов</a:t>
            </a:r>
          </a:p>
          <a:p>
            <a:r>
              <a:rPr lang="ru-RU" dirty="0"/>
              <a:t>Телефон 8 963 776 44 84</a:t>
            </a:r>
          </a:p>
          <a:p>
            <a:r>
              <a:rPr lang="en-US" dirty="0"/>
              <a:t>E-mail: </a:t>
            </a:r>
            <a:r>
              <a:rPr lang="en-US" dirty="0">
                <a:hlinkClick r:id="rId2"/>
              </a:rPr>
              <a:t>gazeta1@list.ru</a:t>
            </a:r>
            <a:r>
              <a:rPr lang="en-US" dirty="0"/>
              <a:t>  yuyuschegolkov@fa.ru</a:t>
            </a:r>
            <a:endParaRPr lang="ru-RU" dirty="0"/>
          </a:p>
        </p:txBody>
      </p:sp>
      <p:pic>
        <p:nvPicPr>
          <p:cNvPr id="5" name="Рисунок 4">
            <a:extLst>
              <a:ext uri="{FF2B5EF4-FFF2-40B4-BE49-F238E27FC236}">
                <a16:creationId xmlns:a16="http://schemas.microsoft.com/office/drawing/2014/main" xmlns="" id="{D98B1DAB-D93D-4024-ADAD-9F0B2CEA1578}"/>
              </a:ext>
            </a:extLst>
          </p:cNvPr>
          <p:cNvPicPr>
            <a:picLocks noChangeAspect="1"/>
          </p:cNvPicPr>
          <p:nvPr/>
        </p:nvPicPr>
        <p:blipFill rotWithShape="1">
          <a:blip r:embed="rId3"/>
          <a:srcRect t="9150" r="12059"/>
          <a:stretch/>
        </p:blipFill>
        <p:spPr>
          <a:xfrm>
            <a:off x="7694380" y="2763297"/>
            <a:ext cx="1318992" cy="2049068"/>
          </a:xfrm>
          <a:prstGeom prst="rect">
            <a:avLst/>
          </a:prstGeom>
        </p:spPr>
      </p:pic>
    </p:spTree>
    <p:extLst>
      <p:ext uri="{BB962C8B-B14F-4D97-AF65-F5344CB8AC3E}">
        <p14:creationId xmlns:p14="http://schemas.microsoft.com/office/powerpoint/2010/main" val="370887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6204A1-817E-42FB-B146-AF3DC7E1A5FE}"/>
              </a:ext>
            </a:extLst>
          </p:cNvPr>
          <p:cNvSpPr>
            <a:spLocks noGrp="1"/>
          </p:cNvSpPr>
          <p:nvPr>
            <p:ph type="title"/>
          </p:nvPr>
        </p:nvSpPr>
        <p:spPr>
          <a:xfrm>
            <a:off x="1295402" y="1785214"/>
            <a:ext cx="9601196" cy="997743"/>
          </a:xfrm>
        </p:spPr>
        <p:txBody>
          <a:bodyPr>
            <a:normAutofit fontScale="90000"/>
          </a:bodyPr>
          <a:lstStyle/>
          <a:p>
            <a:r>
              <a:rPr lang="ru-RU" sz="2700" b="1" dirty="0"/>
              <a:t>Отчет о реализации пилотного модуля «Развитие дестинаций»</a:t>
            </a:r>
            <a:r>
              <a:rPr lang="ru-RU" sz="2700" dirty="0"/>
              <a:t/>
            </a:r>
            <a:br>
              <a:rPr lang="ru-RU" sz="2700" dirty="0"/>
            </a:br>
            <a:r>
              <a:rPr lang="ru-RU" sz="2700" b="1" dirty="0"/>
              <a:t>дистанционной сетевой программы магистратуры в сфере туризма</a:t>
            </a:r>
            <a:r>
              <a:rPr lang="ru-RU" dirty="0"/>
              <a:t/>
            </a:r>
            <a:br>
              <a:rPr lang="ru-RU" dirty="0"/>
            </a:br>
            <a:endParaRPr lang="ru-RU" dirty="0"/>
          </a:p>
        </p:txBody>
      </p:sp>
      <p:sp>
        <p:nvSpPr>
          <p:cNvPr id="3" name="Объект 2">
            <a:extLst>
              <a:ext uri="{FF2B5EF4-FFF2-40B4-BE49-F238E27FC236}">
                <a16:creationId xmlns:a16="http://schemas.microsoft.com/office/drawing/2014/main" xmlns="" id="{2826E4CD-3CF1-4939-BC15-A2A2C1DC632A}"/>
              </a:ext>
            </a:extLst>
          </p:cNvPr>
          <p:cNvSpPr>
            <a:spLocks noGrp="1"/>
          </p:cNvSpPr>
          <p:nvPr>
            <p:ph idx="1"/>
          </p:nvPr>
        </p:nvSpPr>
        <p:spPr>
          <a:xfrm>
            <a:off x="1231791" y="2556932"/>
            <a:ext cx="4864209" cy="3318936"/>
          </a:xfrm>
        </p:spPr>
        <p:txBody>
          <a:bodyPr>
            <a:normAutofit fontScale="77500" lnSpcReduction="20000"/>
          </a:bodyPr>
          <a:lstStyle/>
          <a:p>
            <a:r>
              <a:rPr lang="ru-RU" dirty="0"/>
              <a:t>В соответствии с партнерским соглашением от 27.06.2016 № 561832-EPP-1-2015-1-LV-EPPKA2-CBHE-SP о реализации проекта «Европейское измерение в квалификациях для туристического сектора (</a:t>
            </a:r>
            <a:r>
              <a:rPr lang="en-US" dirty="0" err="1"/>
              <a:t>EurDiQ</a:t>
            </a:r>
            <a:r>
              <a:rPr lang="ru-RU" dirty="0"/>
              <a:t>)» программы ERASMUS+ в период с 01 октября 2017 г. по 31 марта 2018 г. и </a:t>
            </a:r>
            <a:r>
              <a:rPr lang="ru-RU" dirty="0" smtClean="0"/>
              <a:t>было реализовано обучение по пилотному модулю </a:t>
            </a:r>
            <a:r>
              <a:rPr lang="ru-RU" dirty="0"/>
              <a:t>«Развитие дестинаций» дистанционной сетевой программы магистратуры в сфере туризма (далее – пилотный модуль). </a:t>
            </a:r>
            <a:endParaRPr lang="en-US" dirty="0"/>
          </a:p>
          <a:p>
            <a:endParaRPr lang="ru-RU" dirty="0"/>
          </a:p>
        </p:txBody>
      </p:sp>
      <p:pic>
        <p:nvPicPr>
          <p:cNvPr id="4" name="Рисунок 3" descr="http://eurdiq.eu/wp-content/uploads/2017/05/logo_FU_EN_color-300x108.png">
            <a:extLst>
              <a:ext uri="{FF2B5EF4-FFF2-40B4-BE49-F238E27FC236}">
                <a16:creationId xmlns:a16="http://schemas.microsoft.com/office/drawing/2014/main" xmlns="" id="{ABC6CA61-60C8-499D-BF5D-7A4D9BCAD0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9517" y="702732"/>
            <a:ext cx="1552575" cy="558800"/>
          </a:xfrm>
          <a:prstGeom prst="rect">
            <a:avLst/>
          </a:prstGeom>
          <a:noFill/>
          <a:ln>
            <a:noFill/>
          </a:ln>
        </p:spPr>
      </p:pic>
      <p:pic>
        <p:nvPicPr>
          <p:cNvPr id="5" name="Picture 2" descr="ÐÐ°ÑÑÐ¸Ð½ÐºÐ¸ Ð¿Ð¾ Ð·Ð°Ð¿ÑÐ¾ÑÑ eurdiq">
            <a:extLst>
              <a:ext uri="{FF2B5EF4-FFF2-40B4-BE49-F238E27FC236}">
                <a16:creationId xmlns:a16="http://schemas.microsoft.com/office/drawing/2014/main" xmlns="" id="{3A3C1354-3663-41D4-BC2D-392BDC120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57" y="638154"/>
            <a:ext cx="1816045" cy="6076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DDB2123-4FA8-4605-9FD9-4053CA4CAFFC}"/>
              </a:ext>
            </a:extLst>
          </p:cNvPr>
          <p:cNvSpPr txBox="1"/>
          <p:nvPr/>
        </p:nvSpPr>
        <p:spPr>
          <a:xfrm>
            <a:off x="6027090" y="2556932"/>
            <a:ext cx="4754880" cy="2862322"/>
          </a:xfrm>
          <a:prstGeom prst="rect">
            <a:avLst/>
          </a:prstGeom>
          <a:solidFill>
            <a:schemeClr val="accent6">
              <a:lumMod val="20000"/>
              <a:lumOff val="80000"/>
            </a:schemeClr>
          </a:solidFill>
        </p:spPr>
        <p:txBody>
          <a:bodyPr wrap="square" rtlCol="0">
            <a:spAutoFit/>
          </a:bodyPr>
          <a:lstStyle/>
          <a:p>
            <a:r>
              <a:rPr lang="en-US" dirty="0"/>
              <a:t>In accordance with the partnership agreement No. 561832-EPP-1-2015-1-LV-EPPKA2-CBHE-SP of 27.06.2016 on the implementation of the project "European dimension in qualifications for the tourism sector (</a:t>
            </a:r>
            <a:r>
              <a:rPr lang="en-US" dirty="0" err="1"/>
              <a:t>EurDiQ</a:t>
            </a:r>
            <a:r>
              <a:rPr lang="en-US" dirty="0"/>
              <a:t>)" of the ERASMUS + program </a:t>
            </a:r>
            <a:r>
              <a:rPr lang="en-US" b="1" dirty="0"/>
              <a:t>from 01 October 2017 on March 31, 2018 </a:t>
            </a:r>
            <a:r>
              <a:rPr lang="en-US" dirty="0"/>
              <a:t>and the program of the pilot module "Development of Destinations" of the distance network program of the master's degree in tourism (hereinafter - the pilot module) was implemented.</a:t>
            </a:r>
            <a:endParaRPr lang="ru-RU" dirty="0"/>
          </a:p>
        </p:txBody>
      </p:sp>
    </p:spTree>
    <p:extLst>
      <p:ext uri="{BB962C8B-B14F-4D97-AF65-F5344CB8AC3E}">
        <p14:creationId xmlns:p14="http://schemas.microsoft.com/office/powerpoint/2010/main" val="357107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73E68E-F1B0-4B9B-B087-9F0891107A36}"/>
              </a:ext>
            </a:extLst>
          </p:cNvPr>
          <p:cNvSpPr>
            <a:spLocks noGrp="1"/>
          </p:cNvSpPr>
          <p:nvPr>
            <p:ph type="title"/>
          </p:nvPr>
        </p:nvSpPr>
        <p:spPr/>
        <p:txBody>
          <a:bodyPr>
            <a:normAutofit/>
          </a:bodyPr>
          <a:lstStyle/>
          <a:p>
            <a:r>
              <a:rPr lang="ru-RU" sz="2800" b="1" dirty="0"/>
              <a:t>Дисциплины программы</a:t>
            </a:r>
            <a:r>
              <a:rPr lang="en-US" sz="2800" b="1" dirty="0"/>
              <a:t>/Disciplines of the program</a:t>
            </a:r>
            <a:endParaRPr lang="ru-RU" sz="2800" b="1" dirty="0"/>
          </a:p>
        </p:txBody>
      </p:sp>
      <p:sp>
        <p:nvSpPr>
          <p:cNvPr id="3" name="Объект 2">
            <a:extLst>
              <a:ext uri="{FF2B5EF4-FFF2-40B4-BE49-F238E27FC236}">
                <a16:creationId xmlns:a16="http://schemas.microsoft.com/office/drawing/2014/main" xmlns="" id="{BDEC6B26-DC55-4523-A2EC-3F780DEF9C85}"/>
              </a:ext>
            </a:extLst>
          </p:cNvPr>
          <p:cNvSpPr>
            <a:spLocks noGrp="1"/>
          </p:cNvSpPr>
          <p:nvPr>
            <p:ph idx="1"/>
          </p:nvPr>
        </p:nvSpPr>
        <p:spPr>
          <a:xfrm>
            <a:off x="1295401" y="2556932"/>
            <a:ext cx="4572662" cy="3318936"/>
          </a:xfrm>
        </p:spPr>
        <p:txBody>
          <a:bodyPr>
            <a:normAutofit fontScale="25000" lnSpcReduction="20000"/>
          </a:bodyPr>
          <a:lstStyle/>
          <a:p>
            <a:pPr marL="0" indent="0">
              <a:lnSpc>
                <a:spcPct val="120000"/>
              </a:lnSpc>
              <a:buNone/>
            </a:pPr>
            <a:r>
              <a:rPr lang="ru-RU" sz="6400" dirty="0"/>
              <a:t>В теоретической части студенты-магистры изучали следующие темы: «Введение в дисциплину»; «Управление туристскими дестинациями»; «Основные понятия и принципы работы функционирования туристической отрасли»; « Основные тренды развития дестинаций», «Менеджмент туристической дестинации», «Конкурентоспособность туристической дестинации. Управление качеством туристской дестинации», «Подходы к анализу поведения туристов. Маркетинг и брендинг туристских дестинаций. Мастер-план развития туристской дестинации», «Устойчивое развитие дестинаций».</a:t>
            </a:r>
          </a:p>
          <a:p>
            <a:endParaRPr lang="ru-RU" dirty="0"/>
          </a:p>
        </p:txBody>
      </p:sp>
      <p:pic>
        <p:nvPicPr>
          <p:cNvPr id="4" name="Рисунок 3" descr="http://eurdiq.eu/wp-content/uploads/2017/05/logo_FU_EN_color-300x108.png">
            <a:extLst>
              <a:ext uri="{FF2B5EF4-FFF2-40B4-BE49-F238E27FC236}">
                <a16:creationId xmlns:a16="http://schemas.microsoft.com/office/drawing/2014/main" xmlns="" id="{86D61256-00B3-41D3-9048-3012970DD7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199" y="702732"/>
            <a:ext cx="1552575" cy="558800"/>
          </a:xfrm>
          <a:prstGeom prst="rect">
            <a:avLst/>
          </a:prstGeom>
          <a:noFill/>
          <a:ln>
            <a:noFill/>
          </a:ln>
        </p:spPr>
      </p:pic>
      <p:pic>
        <p:nvPicPr>
          <p:cNvPr id="5" name="Picture 2" descr="ÐÐ°ÑÑÐ¸Ð½ÐºÐ¸ Ð¿Ð¾ Ð·Ð°Ð¿ÑÐ¾ÑÑ eurdiq">
            <a:extLst>
              <a:ext uri="{FF2B5EF4-FFF2-40B4-BE49-F238E27FC236}">
                <a16:creationId xmlns:a16="http://schemas.microsoft.com/office/drawing/2014/main" xmlns="" id="{8D80E09C-871C-4C09-9599-63E6A4B92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57" y="638154"/>
            <a:ext cx="1816045" cy="60767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xmlns="" id="{0EC54C36-6E6F-45B5-BF24-5C70D35E5793}"/>
              </a:ext>
            </a:extLst>
          </p:cNvPr>
          <p:cNvSpPr/>
          <p:nvPr/>
        </p:nvSpPr>
        <p:spPr>
          <a:xfrm>
            <a:off x="5402247" y="2982517"/>
            <a:ext cx="5494351" cy="3416320"/>
          </a:xfrm>
          <a:prstGeom prst="rect">
            <a:avLst/>
          </a:prstGeom>
          <a:solidFill>
            <a:schemeClr val="accent6">
              <a:lumMod val="20000"/>
              <a:lumOff val="80000"/>
            </a:schemeClr>
          </a:solidFill>
        </p:spPr>
        <p:txBody>
          <a:bodyPr wrap="square">
            <a:spAutoFit/>
          </a:bodyPr>
          <a:lstStyle/>
          <a:p>
            <a:r>
              <a:rPr lang="ru-RU" b="1" dirty="0" err="1"/>
              <a:t>In</a:t>
            </a:r>
            <a:r>
              <a:rPr lang="ru-RU" b="1" dirty="0"/>
              <a:t> the </a:t>
            </a:r>
            <a:r>
              <a:rPr lang="ru-RU" b="1" dirty="0" err="1"/>
              <a:t>theoretical</a:t>
            </a:r>
            <a:r>
              <a:rPr lang="ru-RU" b="1" dirty="0"/>
              <a:t> </a:t>
            </a:r>
            <a:r>
              <a:rPr lang="ru-RU" b="1" dirty="0" err="1"/>
              <a:t>part</a:t>
            </a:r>
            <a:r>
              <a:rPr lang="ru-RU" dirty="0"/>
              <a:t>, </a:t>
            </a:r>
            <a:r>
              <a:rPr lang="ru-RU" dirty="0" err="1"/>
              <a:t>master</a:t>
            </a:r>
            <a:r>
              <a:rPr lang="ru-RU" dirty="0"/>
              <a:t> students studied the </a:t>
            </a:r>
            <a:r>
              <a:rPr lang="ru-RU" dirty="0" err="1"/>
              <a:t>following</a:t>
            </a:r>
            <a:r>
              <a:rPr lang="ru-RU" dirty="0"/>
              <a:t> </a:t>
            </a:r>
            <a:r>
              <a:rPr lang="ru-RU" dirty="0" err="1"/>
              <a:t>topics</a:t>
            </a:r>
            <a:r>
              <a:rPr lang="ru-RU" dirty="0"/>
              <a:t>: </a:t>
            </a:r>
            <a:r>
              <a:rPr lang="ru-RU" b="1" dirty="0"/>
              <a:t>"</a:t>
            </a:r>
            <a:r>
              <a:rPr lang="ru-RU" b="1" dirty="0" err="1"/>
              <a:t>Introduction</a:t>
            </a:r>
            <a:r>
              <a:rPr lang="ru-RU" b="1" dirty="0"/>
              <a:t> </a:t>
            </a:r>
            <a:r>
              <a:rPr lang="ru-RU" b="1" dirty="0" err="1"/>
              <a:t>to</a:t>
            </a:r>
            <a:r>
              <a:rPr lang="ru-RU" b="1" dirty="0"/>
              <a:t> </a:t>
            </a:r>
            <a:r>
              <a:rPr lang="ru-RU" b="1" dirty="0" err="1"/>
              <a:t>discipline</a:t>
            </a:r>
            <a:r>
              <a:rPr lang="ru-RU" b="1" dirty="0"/>
              <a:t>"; "Management of tourist destinations"; "</a:t>
            </a:r>
            <a:r>
              <a:rPr lang="ru-RU" b="1" dirty="0" err="1"/>
              <a:t>Basic</a:t>
            </a:r>
            <a:r>
              <a:rPr lang="ru-RU" b="1" dirty="0"/>
              <a:t> </a:t>
            </a:r>
            <a:r>
              <a:rPr lang="ru-RU" b="1" dirty="0" err="1"/>
              <a:t>concepts</a:t>
            </a:r>
            <a:r>
              <a:rPr lang="ru-RU" b="1" dirty="0"/>
              <a:t> and </a:t>
            </a:r>
            <a:r>
              <a:rPr lang="ru-RU" b="1" dirty="0" err="1"/>
              <a:t>principles</a:t>
            </a:r>
            <a:r>
              <a:rPr lang="ru-RU" b="1" dirty="0"/>
              <a:t> of </a:t>
            </a:r>
            <a:r>
              <a:rPr lang="ru-RU" b="1" dirty="0" err="1"/>
              <a:t>operation</a:t>
            </a:r>
            <a:r>
              <a:rPr lang="ru-RU" b="1" dirty="0"/>
              <a:t> of the </a:t>
            </a:r>
            <a:r>
              <a:rPr lang="ru-RU" b="1" dirty="0" err="1"/>
              <a:t>tourism</a:t>
            </a:r>
            <a:r>
              <a:rPr lang="ru-RU" b="1" dirty="0"/>
              <a:t> </a:t>
            </a:r>
            <a:r>
              <a:rPr lang="ru-RU" b="1" dirty="0" err="1"/>
              <a:t>industry</a:t>
            </a:r>
            <a:r>
              <a:rPr lang="ru-RU" b="1" dirty="0"/>
              <a:t>"; "</a:t>
            </a:r>
            <a:r>
              <a:rPr lang="ru-RU" b="1" dirty="0" err="1"/>
              <a:t>Main</a:t>
            </a:r>
            <a:r>
              <a:rPr lang="ru-RU" b="1" dirty="0"/>
              <a:t> </a:t>
            </a:r>
            <a:r>
              <a:rPr lang="ru-RU" b="1" dirty="0" err="1"/>
              <a:t>trends</a:t>
            </a:r>
            <a:r>
              <a:rPr lang="ru-RU" b="1" dirty="0"/>
              <a:t> of </a:t>
            </a:r>
            <a:r>
              <a:rPr lang="ru-RU" b="1" dirty="0" err="1"/>
              <a:t>development</a:t>
            </a:r>
            <a:r>
              <a:rPr lang="ru-RU" b="1" dirty="0"/>
              <a:t> of destinations"; "Management of tourist destination", "</a:t>
            </a:r>
            <a:r>
              <a:rPr lang="ru-RU" b="1" dirty="0" err="1"/>
              <a:t>Competitiveness</a:t>
            </a:r>
            <a:r>
              <a:rPr lang="ru-RU" b="1" dirty="0"/>
              <a:t> of tourist destination</a:t>
            </a:r>
            <a:r>
              <a:rPr lang="en-US" b="1" dirty="0"/>
              <a:t>s</a:t>
            </a:r>
            <a:r>
              <a:rPr lang="ru-RU" b="1" dirty="0"/>
              <a:t>. </a:t>
            </a:r>
            <a:r>
              <a:rPr lang="ru-RU" b="1" dirty="0" err="1"/>
              <a:t>Quality</a:t>
            </a:r>
            <a:r>
              <a:rPr lang="ru-RU" b="1" dirty="0"/>
              <a:t> management of tourist destination";</a:t>
            </a:r>
            <a:r>
              <a:rPr lang="en-US" b="1" dirty="0"/>
              <a:t> </a:t>
            </a:r>
            <a:r>
              <a:rPr lang="ru-RU" b="1" dirty="0"/>
              <a:t>"</a:t>
            </a:r>
            <a:r>
              <a:rPr lang="ru-RU" b="1" dirty="0" err="1"/>
              <a:t>Approaches</a:t>
            </a:r>
            <a:r>
              <a:rPr lang="ru-RU" b="1" dirty="0"/>
              <a:t> </a:t>
            </a:r>
            <a:r>
              <a:rPr lang="ru-RU" b="1" dirty="0" err="1"/>
              <a:t>to</a:t>
            </a:r>
            <a:r>
              <a:rPr lang="ru-RU" b="1" dirty="0"/>
              <a:t> the </a:t>
            </a:r>
            <a:r>
              <a:rPr lang="ru-RU" b="1" dirty="0" err="1"/>
              <a:t>analysis</a:t>
            </a:r>
            <a:r>
              <a:rPr lang="ru-RU" b="1" dirty="0"/>
              <a:t> of </a:t>
            </a:r>
            <a:r>
              <a:rPr lang="ru-RU" b="1" dirty="0" err="1"/>
              <a:t>tourists</a:t>
            </a:r>
            <a:r>
              <a:rPr lang="ru-RU" b="1" dirty="0"/>
              <a:t>' </a:t>
            </a:r>
            <a:r>
              <a:rPr lang="ru-RU" b="1" dirty="0" err="1"/>
              <a:t>behavior</a:t>
            </a:r>
            <a:r>
              <a:rPr lang="ru-RU" b="1" dirty="0"/>
              <a:t>. </a:t>
            </a:r>
            <a:r>
              <a:rPr lang="ru-RU" b="1" dirty="0" err="1"/>
              <a:t>Marketing</a:t>
            </a:r>
            <a:r>
              <a:rPr lang="ru-RU" b="1" dirty="0"/>
              <a:t> and </a:t>
            </a:r>
            <a:r>
              <a:rPr lang="ru-RU" b="1" dirty="0" err="1"/>
              <a:t>branding</a:t>
            </a:r>
            <a:r>
              <a:rPr lang="ru-RU" b="1" dirty="0"/>
              <a:t> of tourist destinations. </a:t>
            </a:r>
            <a:r>
              <a:rPr lang="ru-RU" b="1" dirty="0" err="1"/>
              <a:t>Master</a:t>
            </a:r>
            <a:r>
              <a:rPr lang="ru-RU" b="1" dirty="0"/>
              <a:t> </a:t>
            </a:r>
            <a:r>
              <a:rPr lang="ru-RU" b="1" dirty="0" err="1"/>
              <a:t>plan</a:t>
            </a:r>
            <a:r>
              <a:rPr lang="ru-RU" b="1" dirty="0"/>
              <a:t> </a:t>
            </a:r>
            <a:r>
              <a:rPr lang="ru-RU" b="1" dirty="0" err="1"/>
              <a:t>for</a:t>
            </a:r>
            <a:r>
              <a:rPr lang="ru-RU" b="1" dirty="0"/>
              <a:t> the </a:t>
            </a:r>
            <a:r>
              <a:rPr lang="ru-RU" b="1" dirty="0" err="1"/>
              <a:t>development</a:t>
            </a:r>
            <a:r>
              <a:rPr lang="ru-RU" b="1" dirty="0"/>
              <a:t> of the tourist destination";"</a:t>
            </a:r>
            <a:r>
              <a:rPr lang="ru-RU" b="1" dirty="0" err="1"/>
              <a:t>Sustainable</a:t>
            </a:r>
            <a:r>
              <a:rPr lang="ru-RU" b="1" dirty="0"/>
              <a:t> </a:t>
            </a:r>
            <a:r>
              <a:rPr lang="ru-RU" b="1" dirty="0" err="1"/>
              <a:t>development</a:t>
            </a:r>
            <a:r>
              <a:rPr lang="ru-RU" b="1" dirty="0"/>
              <a:t> of destinations».</a:t>
            </a:r>
          </a:p>
        </p:txBody>
      </p:sp>
    </p:spTree>
    <p:extLst>
      <p:ext uri="{BB962C8B-B14F-4D97-AF65-F5344CB8AC3E}">
        <p14:creationId xmlns:p14="http://schemas.microsoft.com/office/powerpoint/2010/main" val="286558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73E68E-F1B0-4B9B-B087-9F0891107A36}"/>
              </a:ext>
            </a:extLst>
          </p:cNvPr>
          <p:cNvSpPr>
            <a:spLocks noGrp="1"/>
          </p:cNvSpPr>
          <p:nvPr>
            <p:ph type="title"/>
          </p:nvPr>
        </p:nvSpPr>
        <p:spPr/>
        <p:txBody>
          <a:bodyPr>
            <a:normAutofit/>
          </a:bodyPr>
          <a:lstStyle/>
          <a:p>
            <a:r>
              <a:rPr lang="ru-RU" sz="3200" b="1" dirty="0"/>
              <a:t>Содержание программы</a:t>
            </a:r>
            <a:r>
              <a:rPr lang="en-US" sz="3200" b="1" dirty="0"/>
              <a:t>/Contents of the program</a:t>
            </a:r>
            <a:endParaRPr lang="ru-RU" sz="3200" b="1" dirty="0"/>
          </a:p>
        </p:txBody>
      </p:sp>
      <p:sp>
        <p:nvSpPr>
          <p:cNvPr id="3" name="Объект 2">
            <a:extLst>
              <a:ext uri="{FF2B5EF4-FFF2-40B4-BE49-F238E27FC236}">
                <a16:creationId xmlns:a16="http://schemas.microsoft.com/office/drawing/2014/main" xmlns="" id="{BDEC6B26-DC55-4523-A2EC-3F780DEF9C85}"/>
              </a:ext>
            </a:extLst>
          </p:cNvPr>
          <p:cNvSpPr>
            <a:spLocks noGrp="1"/>
          </p:cNvSpPr>
          <p:nvPr>
            <p:ph idx="1"/>
          </p:nvPr>
        </p:nvSpPr>
        <p:spPr>
          <a:xfrm>
            <a:off x="1295401" y="2556932"/>
            <a:ext cx="4800599" cy="3318936"/>
          </a:xfrm>
        </p:spPr>
        <p:txBody>
          <a:bodyPr>
            <a:normAutofit fontScale="70000" lnSpcReduction="20000"/>
          </a:bodyPr>
          <a:lstStyle/>
          <a:p>
            <a:pPr marL="0" indent="0">
              <a:buNone/>
            </a:pPr>
            <a:r>
              <a:rPr lang="ru-RU" b="1" dirty="0"/>
              <a:t>В первой теме </a:t>
            </a:r>
            <a:r>
              <a:rPr lang="ru-RU" dirty="0"/>
              <a:t>подробно изучались тенденции в развитии дестинаций. </a:t>
            </a:r>
            <a:endParaRPr lang="en-US" dirty="0"/>
          </a:p>
          <a:p>
            <a:pPr marL="0" indent="0">
              <a:buNone/>
            </a:pPr>
            <a:r>
              <a:rPr lang="ru-RU" dirty="0"/>
              <a:t>Был сделан обзор теоретических основ развития дестинаций. </a:t>
            </a:r>
            <a:endParaRPr lang="en-US" dirty="0"/>
          </a:p>
          <a:p>
            <a:pPr marL="0" indent="0">
              <a:buNone/>
            </a:pPr>
            <a:r>
              <a:rPr lang="ru-RU" dirty="0"/>
              <a:t>Были приведены концептуальные модели, связанные с причинами развития дестинаций.</a:t>
            </a:r>
            <a:endParaRPr lang="en-US" dirty="0"/>
          </a:p>
          <a:p>
            <a:pPr marL="0" indent="0">
              <a:buNone/>
            </a:pPr>
            <a:r>
              <a:rPr lang="ru-RU" dirty="0"/>
              <a:t>Были рассмотрены основные принципы и методы управления дестинациями, а также рассмотрены общие характеристики развития дестинации в изменяющейся среде на глобальном, национальном, региональном и местном уровнях. </a:t>
            </a:r>
          </a:p>
          <a:p>
            <a:endParaRPr lang="ru-RU" dirty="0"/>
          </a:p>
        </p:txBody>
      </p:sp>
      <p:pic>
        <p:nvPicPr>
          <p:cNvPr id="4" name="Рисунок 3" descr="http://eurdiq.eu/wp-content/uploads/2017/05/logo_FU_EN_color-300x108.png">
            <a:extLst>
              <a:ext uri="{FF2B5EF4-FFF2-40B4-BE49-F238E27FC236}">
                <a16:creationId xmlns:a16="http://schemas.microsoft.com/office/drawing/2014/main" xmlns="" id="{D5D9E3B1-AC3F-454D-9DD1-7F6D5768F5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199" y="702732"/>
            <a:ext cx="1552575" cy="558800"/>
          </a:xfrm>
          <a:prstGeom prst="rect">
            <a:avLst/>
          </a:prstGeom>
          <a:noFill/>
          <a:ln>
            <a:noFill/>
          </a:ln>
        </p:spPr>
      </p:pic>
      <p:pic>
        <p:nvPicPr>
          <p:cNvPr id="5" name="Picture 2" descr="ÐÐ°ÑÑÐ¸Ð½ÐºÐ¸ Ð¿Ð¾ Ð·Ð°Ð¿ÑÐ¾ÑÑ eurdiq">
            <a:extLst>
              <a:ext uri="{FF2B5EF4-FFF2-40B4-BE49-F238E27FC236}">
                <a16:creationId xmlns:a16="http://schemas.microsoft.com/office/drawing/2014/main" xmlns="" id="{DA1B541A-6CEC-42AC-854A-0AFDF6029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57" y="638154"/>
            <a:ext cx="1816045" cy="6076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31B0B497-91F8-42DF-8DC1-29E51A9CEC3A}"/>
              </a:ext>
            </a:extLst>
          </p:cNvPr>
          <p:cNvSpPr txBox="1"/>
          <p:nvPr/>
        </p:nvSpPr>
        <p:spPr>
          <a:xfrm>
            <a:off x="6257677" y="2556932"/>
            <a:ext cx="4527603" cy="3416320"/>
          </a:xfrm>
          <a:prstGeom prst="rect">
            <a:avLst/>
          </a:prstGeom>
          <a:solidFill>
            <a:schemeClr val="accent6">
              <a:lumMod val="20000"/>
              <a:lumOff val="80000"/>
            </a:schemeClr>
          </a:solidFill>
        </p:spPr>
        <p:txBody>
          <a:bodyPr wrap="square" rtlCol="0">
            <a:spAutoFit/>
          </a:bodyPr>
          <a:lstStyle/>
          <a:p>
            <a:r>
              <a:rPr lang="en-US" b="1" dirty="0"/>
              <a:t>UNIT 1 </a:t>
            </a:r>
          </a:p>
          <a:p>
            <a:r>
              <a:rPr lang="en-US" b="1" dirty="0"/>
              <a:t>TRENDS IN DESTINATION DEVELOPMENT </a:t>
            </a:r>
            <a:endParaRPr lang="ru-RU" b="1" dirty="0"/>
          </a:p>
          <a:p>
            <a:r>
              <a:rPr lang="en-US" dirty="0"/>
              <a:t>An overview of theoretical basis of destination development. Conceptual models related to reasons of destination development. </a:t>
            </a:r>
          </a:p>
          <a:p>
            <a:r>
              <a:rPr lang="en-US" dirty="0"/>
              <a:t>Destination governance. General characteristics of destination development in changing environment on global, national, regional and local levels. Understanding long-term and short-term outcomes of destination development. </a:t>
            </a:r>
          </a:p>
          <a:p>
            <a:endParaRPr lang="ru-RU" dirty="0"/>
          </a:p>
        </p:txBody>
      </p:sp>
    </p:spTree>
    <p:extLst>
      <p:ext uri="{BB962C8B-B14F-4D97-AF65-F5344CB8AC3E}">
        <p14:creationId xmlns:p14="http://schemas.microsoft.com/office/powerpoint/2010/main" val="355755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DEC6B26-DC55-4523-A2EC-3F780DEF9C85}"/>
              </a:ext>
            </a:extLst>
          </p:cNvPr>
          <p:cNvSpPr>
            <a:spLocks noGrp="1"/>
          </p:cNvSpPr>
          <p:nvPr>
            <p:ph idx="1"/>
          </p:nvPr>
        </p:nvSpPr>
        <p:spPr>
          <a:xfrm>
            <a:off x="1295401" y="2556932"/>
            <a:ext cx="4800599" cy="3318936"/>
          </a:xfrm>
        </p:spPr>
        <p:txBody>
          <a:bodyPr>
            <a:normAutofit fontScale="92500" lnSpcReduction="20000"/>
          </a:bodyPr>
          <a:lstStyle/>
          <a:p>
            <a:r>
              <a:rPr lang="ru-RU" b="1" dirty="0"/>
              <a:t>Во второй теме </a:t>
            </a:r>
            <a:r>
              <a:rPr lang="ru-RU" dirty="0"/>
              <a:t>были рассмотрены принципы создания региональных и межрегиональных туристских продуктов. Был изучен на конкретных примерах жизненный цикл продукта дестинации, портфолио туристских продуктов, принципы организации и функционирования DMO, а также общие модели стратегии разработки туристского продукта. </a:t>
            </a:r>
          </a:p>
          <a:p>
            <a:endParaRPr lang="ru-RU" dirty="0"/>
          </a:p>
        </p:txBody>
      </p:sp>
      <p:sp>
        <p:nvSpPr>
          <p:cNvPr id="4" name="TextBox 3">
            <a:extLst>
              <a:ext uri="{FF2B5EF4-FFF2-40B4-BE49-F238E27FC236}">
                <a16:creationId xmlns:a16="http://schemas.microsoft.com/office/drawing/2014/main" xmlns="" id="{E95B1E45-760A-472D-904D-A2C906EF6F98}"/>
              </a:ext>
            </a:extLst>
          </p:cNvPr>
          <p:cNvSpPr txBox="1"/>
          <p:nvPr/>
        </p:nvSpPr>
        <p:spPr>
          <a:xfrm>
            <a:off x="6096000" y="2541231"/>
            <a:ext cx="4741629" cy="3170099"/>
          </a:xfrm>
          <a:prstGeom prst="rect">
            <a:avLst/>
          </a:prstGeom>
          <a:solidFill>
            <a:schemeClr val="accent6">
              <a:lumMod val="20000"/>
              <a:lumOff val="80000"/>
            </a:schemeClr>
          </a:solidFill>
        </p:spPr>
        <p:txBody>
          <a:bodyPr wrap="square" rtlCol="0">
            <a:spAutoFit/>
          </a:bodyPr>
          <a:lstStyle/>
          <a:p>
            <a:r>
              <a:rPr lang="en-US" sz="2000" b="1" dirty="0"/>
              <a:t>UNIT 2 DEVELOPING DESTINATION PRODUCTS </a:t>
            </a:r>
          </a:p>
          <a:p>
            <a:r>
              <a:rPr lang="en-US" sz="2000" dirty="0"/>
              <a:t>Destination product life cycle. Portfolio of products. The Destination Management Organization (DMO). DMO involvement in product development. General product development strategy models. Principles of destination product development. Development of packages. Event, festival and activity </a:t>
            </a:r>
            <a:r>
              <a:rPr lang="en-US" sz="2000" dirty="0" err="1"/>
              <a:t>programme</a:t>
            </a:r>
            <a:r>
              <a:rPr lang="en-US" sz="2000" dirty="0"/>
              <a:t> development.</a:t>
            </a:r>
            <a:endParaRPr lang="ru-RU" sz="2000" dirty="0"/>
          </a:p>
        </p:txBody>
      </p:sp>
      <p:pic>
        <p:nvPicPr>
          <p:cNvPr id="5" name="Рисунок 4" descr="http://eurdiq.eu/wp-content/uploads/2017/05/logo_FU_EN_color-300x108.png">
            <a:extLst>
              <a:ext uri="{FF2B5EF4-FFF2-40B4-BE49-F238E27FC236}">
                <a16:creationId xmlns:a16="http://schemas.microsoft.com/office/drawing/2014/main" xmlns="" id="{E652BB5D-0AED-495C-9F36-ECB21A333A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199" y="702732"/>
            <a:ext cx="1552575" cy="558800"/>
          </a:xfrm>
          <a:prstGeom prst="rect">
            <a:avLst/>
          </a:prstGeom>
          <a:noFill/>
          <a:ln>
            <a:noFill/>
          </a:ln>
        </p:spPr>
      </p:pic>
      <p:pic>
        <p:nvPicPr>
          <p:cNvPr id="6" name="Picture 2" descr="ÐÐ°ÑÑÐ¸Ð½ÐºÐ¸ Ð¿Ð¾ Ð·Ð°Ð¿ÑÐ¾ÑÑ eurdiq">
            <a:extLst>
              <a:ext uri="{FF2B5EF4-FFF2-40B4-BE49-F238E27FC236}">
                <a16:creationId xmlns:a16="http://schemas.microsoft.com/office/drawing/2014/main" xmlns="" id="{2AE3D94E-999B-4C47-95D8-2477AFD4E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57" y="638154"/>
            <a:ext cx="1816045" cy="607677"/>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a:extLst>
              <a:ext uri="{FF2B5EF4-FFF2-40B4-BE49-F238E27FC236}">
                <a16:creationId xmlns:a16="http://schemas.microsoft.com/office/drawing/2014/main" xmlns="" id="{62BB691C-F73F-4EB6-A6E8-FC31C64D6345}"/>
              </a:ext>
            </a:extLst>
          </p:cNvPr>
          <p:cNvSpPr>
            <a:spLocks noGrp="1"/>
          </p:cNvSpPr>
          <p:nvPr>
            <p:ph type="title"/>
          </p:nvPr>
        </p:nvSpPr>
        <p:spPr>
          <a:xfrm>
            <a:off x="1295402" y="982132"/>
            <a:ext cx="9601196" cy="1303867"/>
          </a:xfrm>
        </p:spPr>
        <p:txBody>
          <a:bodyPr>
            <a:normAutofit/>
          </a:bodyPr>
          <a:lstStyle/>
          <a:p>
            <a:r>
              <a:rPr lang="ru-RU" sz="3200" b="1" dirty="0"/>
              <a:t>Содержание программы</a:t>
            </a:r>
            <a:r>
              <a:rPr lang="en-US" sz="3200" b="1" dirty="0"/>
              <a:t>/Contents of the program</a:t>
            </a:r>
            <a:endParaRPr lang="ru-RU" sz="3200" b="1" dirty="0"/>
          </a:p>
        </p:txBody>
      </p:sp>
    </p:spTree>
    <p:extLst>
      <p:ext uri="{BB962C8B-B14F-4D97-AF65-F5344CB8AC3E}">
        <p14:creationId xmlns:p14="http://schemas.microsoft.com/office/powerpoint/2010/main" val="1786669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DEC6B26-DC55-4523-A2EC-3F780DEF9C85}"/>
              </a:ext>
            </a:extLst>
          </p:cNvPr>
          <p:cNvSpPr>
            <a:spLocks noGrp="1"/>
          </p:cNvSpPr>
          <p:nvPr>
            <p:ph idx="1"/>
          </p:nvPr>
        </p:nvSpPr>
        <p:spPr>
          <a:xfrm>
            <a:off x="1295402" y="2556932"/>
            <a:ext cx="4198949" cy="3318936"/>
          </a:xfrm>
        </p:spPr>
        <p:txBody>
          <a:bodyPr>
            <a:noAutofit/>
          </a:bodyPr>
          <a:lstStyle/>
          <a:p>
            <a:pPr marL="0" indent="0">
              <a:buNone/>
            </a:pPr>
            <a:r>
              <a:rPr lang="ru-RU" sz="1800" b="1" dirty="0"/>
              <a:t>В третьей теме </a:t>
            </a:r>
            <a:r>
              <a:rPr lang="ru-RU" sz="1800" dirty="0"/>
              <a:t>особое внимание было уделено проблеме управления качеством. Были рассмотрены концепции качества в туризме, стандарты качества и критерии сертификации, принципы определения стратегий развития дестинаций. </a:t>
            </a:r>
          </a:p>
        </p:txBody>
      </p:sp>
      <p:sp>
        <p:nvSpPr>
          <p:cNvPr id="4" name="TextBox 3">
            <a:extLst>
              <a:ext uri="{FF2B5EF4-FFF2-40B4-BE49-F238E27FC236}">
                <a16:creationId xmlns:a16="http://schemas.microsoft.com/office/drawing/2014/main" xmlns="" id="{7A0CFB67-DF7B-4246-A21B-C87FDAB49C16}"/>
              </a:ext>
            </a:extLst>
          </p:cNvPr>
          <p:cNvSpPr txBox="1"/>
          <p:nvPr/>
        </p:nvSpPr>
        <p:spPr>
          <a:xfrm>
            <a:off x="5788550" y="2647786"/>
            <a:ext cx="5637474" cy="3046988"/>
          </a:xfrm>
          <a:prstGeom prst="rect">
            <a:avLst/>
          </a:prstGeom>
          <a:solidFill>
            <a:schemeClr val="accent6">
              <a:lumMod val="20000"/>
              <a:lumOff val="80000"/>
            </a:schemeClr>
          </a:solidFill>
        </p:spPr>
        <p:txBody>
          <a:bodyPr wrap="square" rtlCol="0">
            <a:spAutoFit/>
          </a:bodyPr>
          <a:lstStyle/>
          <a:p>
            <a:r>
              <a:rPr lang="en-US" b="1" dirty="0"/>
              <a:t>UNIT 3 QUALITY MANAGEMENT IN DESTINATION DEVELOPMENT. </a:t>
            </a:r>
          </a:p>
          <a:p>
            <a:r>
              <a:rPr lang="en-US" dirty="0"/>
              <a:t>The concept of quality in tourism. Quality in tourism as a driver for development. Maximizing visitor satisfaction and problems of evaluation. Needs, wishes and expectations. Systemic approach to quality management in tourism. Quality standards and certification criteria. Destination Quality strategy. Factors that influence a destination quality strategy. Types of indicators of quality. Framework for developing and implementing a Destination Quality strategy. </a:t>
            </a:r>
          </a:p>
          <a:p>
            <a:endParaRPr lang="en-US" sz="1200" dirty="0"/>
          </a:p>
        </p:txBody>
      </p:sp>
      <p:pic>
        <p:nvPicPr>
          <p:cNvPr id="5" name="Рисунок 4" descr="http://eurdiq.eu/wp-content/uploads/2017/05/logo_FU_EN_color-300x108.png">
            <a:extLst>
              <a:ext uri="{FF2B5EF4-FFF2-40B4-BE49-F238E27FC236}">
                <a16:creationId xmlns:a16="http://schemas.microsoft.com/office/drawing/2014/main" xmlns="" id="{59FAA7A3-5983-4A39-BB00-2D7938849C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199" y="702732"/>
            <a:ext cx="1552575" cy="558800"/>
          </a:xfrm>
          <a:prstGeom prst="rect">
            <a:avLst/>
          </a:prstGeom>
          <a:noFill/>
          <a:ln>
            <a:noFill/>
          </a:ln>
        </p:spPr>
      </p:pic>
      <p:pic>
        <p:nvPicPr>
          <p:cNvPr id="6" name="Picture 2" descr="ÐÐ°ÑÑÐ¸Ð½ÐºÐ¸ Ð¿Ð¾ Ð·Ð°Ð¿ÑÐ¾ÑÑ eurdiq">
            <a:extLst>
              <a:ext uri="{FF2B5EF4-FFF2-40B4-BE49-F238E27FC236}">
                <a16:creationId xmlns:a16="http://schemas.microsoft.com/office/drawing/2014/main" xmlns="" id="{5EEAD16D-74B8-454A-8E8B-9D4D104CC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57" y="638154"/>
            <a:ext cx="1816045" cy="607677"/>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a:extLst>
              <a:ext uri="{FF2B5EF4-FFF2-40B4-BE49-F238E27FC236}">
                <a16:creationId xmlns:a16="http://schemas.microsoft.com/office/drawing/2014/main" xmlns="" id="{5ECF2E03-B5C1-4B58-B03F-D42A7C4FF3EF}"/>
              </a:ext>
            </a:extLst>
          </p:cNvPr>
          <p:cNvSpPr txBox="1">
            <a:spLocks/>
          </p:cNvSpPr>
          <p:nvPr/>
        </p:nvSpPr>
        <p:spPr>
          <a:xfrm>
            <a:off x="1447802" y="11345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a:t>Содержание программы</a:t>
            </a:r>
            <a:r>
              <a:rPr lang="en-US" sz="3200" b="1" dirty="0"/>
              <a:t>/Contents of the program</a:t>
            </a:r>
            <a:endParaRPr lang="ru-RU" sz="3200" b="1" dirty="0"/>
          </a:p>
        </p:txBody>
      </p:sp>
    </p:spTree>
    <p:extLst>
      <p:ext uri="{BB962C8B-B14F-4D97-AF65-F5344CB8AC3E}">
        <p14:creationId xmlns:p14="http://schemas.microsoft.com/office/powerpoint/2010/main" val="293158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BCC88E-A16A-4E13-AE0E-8C833782B176}"/>
              </a:ext>
            </a:extLst>
          </p:cNvPr>
          <p:cNvSpPr>
            <a:spLocks noGrp="1"/>
          </p:cNvSpPr>
          <p:nvPr>
            <p:ph type="title"/>
          </p:nvPr>
        </p:nvSpPr>
        <p:spPr>
          <a:xfrm>
            <a:off x="668199" y="1486894"/>
            <a:ext cx="10686264" cy="799105"/>
          </a:xfrm>
        </p:spPr>
        <p:txBody>
          <a:bodyPr>
            <a:noAutofit/>
          </a:bodyPr>
          <a:lstStyle/>
          <a:p>
            <a:r>
              <a:rPr lang="ru-RU" sz="3200" b="1" dirty="0"/>
              <a:t>Содержание программы</a:t>
            </a:r>
            <a:r>
              <a:rPr lang="en-US" sz="3200" b="1" dirty="0"/>
              <a:t>/Contents of the program</a:t>
            </a:r>
            <a:r>
              <a:rPr lang="ru-RU" sz="3200" b="1" dirty="0"/>
              <a:t/>
            </a:r>
            <a:br>
              <a:rPr lang="ru-RU" sz="3200" b="1" dirty="0"/>
            </a:br>
            <a:endParaRPr lang="ru-RU" sz="3200" dirty="0"/>
          </a:p>
        </p:txBody>
      </p:sp>
      <p:pic>
        <p:nvPicPr>
          <p:cNvPr id="4" name="Рисунок 3" descr="http://eurdiq.eu/wp-content/uploads/2017/05/logo_FU_EN_color-300x108.png">
            <a:extLst>
              <a:ext uri="{FF2B5EF4-FFF2-40B4-BE49-F238E27FC236}">
                <a16:creationId xmlns:a16="http://schemas.microsoft.com/office/drawing/2014/main" xmlns="" id="{2316D2F4-AFB8-432F-B97E-521CA40121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199" y="702732"/>
            <a:ext cx="1552575" cy="558800"/>
          </a:xfrm>
          <a:prstGeom prst="rect">
            <a:avLst/>
          </a:prstGeom>
          <a:noFill/>
          <a:ln>
            <a:noFill/>
          </a:ln>
        </p:spPr>
      </p:pic>
      <p:pic>
        <p:nvPicPr>
          <p:cNvPr id="5" name="Picture 2" descr="ÐÐ°ÑÑÐ¸Ð½ÐºÐ¸ Ð¿Ð¾ Ð·Ð°Ð¿ÑÐ¾ÑÑ eurdiq">
            <a:extLst>
              <a:ext uri="{FF2B5EF4-FFF2-40B4-BE49-F238E27FC236}">
                <a16:creationId xmlns:a16="http://schemas.microsoft.com/office/drawing/2014/main" xmlns="" id="{AF0F800D-9AE7-4F09-BA60-F75D17FBE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57" y="638154"/>
            <a:ext cx="1816045" cy="607677"/>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a:extLst>
              <a:ext uri="{FF2B5EF4-FFF2-40B4-BE49-F238E27FC236}">
                <a16:creationId xmlns:a16="http://schemas.microsoft.com/office/drawing/2014/main" xmlns="" id="{D98DB473-9C81-47EB-AF54-E9C89E52FAA2}"/>
              </a:ext>
            </a:extLst>
          </p:cNvPr>
          <p:cNvSpPr txBox="1">
            <a:spLocks/>
          </p:cNvSpPr>
          <p:nvPr/>
        </p:nvSpPr>
        <p:spPr>
          <a:xfrm>
            <a:off x="1136376" y="2565399"/>
            <a:ext cx="4198949" cy="331893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ru-RU" sz="1800" b="1" dirty="0"/>
              <a:t>В четвертой теме </a:t>
            </a:r>
            <a:r>
              <a:rPr lang="ru-RU" sz="1800" dirty="0"/>
              <a:t>были рассмотрены вопросы, касающиеся проблем планирования развития дестинации, национального планирования развития туризма, кластерный подход, финансирование процессов развития дестинаций, меры государственной поддержки развития туризма в России и за рубежом. </a:t>
            </a:r>
          </a:p>
          <a:p>
            <a:pPr marL="0" indent="0">
              <a:buFont typeface="Arial"/>
              <a:buNone/>
            </a:pPr>
            <a:r>
              <a:rPr lang="ru-RU" sz="1800" b="1" dirty="0"/>
              <a:t>В пятой теме </a:t>
            </a:r>
            <a:r>
              <a:rPr lang="ru-RU" sz="1800" dirty="0"/>
              <a:t>подробно исследовалась роль устойчивого развития в сфере туризма и гостеприимства. </a:t>
            </a:r>
          </a:p>
        </p:txBody>
      </p:sp>
      <p:sp>
        <p:nvSpPr>
          <p:cNvPr id="7" name="TextBox 6">
            <a:extLst>
              <a:ext uri="{FF2B5EF4-FFF2-40B4-BE49-F238E27FC236}">
                <a16:creationId xmlns:a16="http://schemas.microsoft.com/office/drawing/2014/main" xmlns="" id="{E9F526E2-AB21-4277-852B-933B152A77E0}"/>
              </a:ext>
            </a:extLst>
          </p:cNvPr>
          <p:cNvSpPr txBox="1"/>
          <p:nvPr/>
        </p:nvSpPr>
        <p:spPr>
          <a:xfrm>
            <a:off x="5200153" y="2647786"/>
            <a:ext cx="6225871" cy="3539430"/>
          </a:xfrm>
          <a:prstGeom prst="rect">
            <a:avLst/>
          </a:prstGeom>
          <a:solidFill>
            <a:schemeClr val="accent6">
              <a:lumMod val="20000"/>
              <a:lumOff val="80000"/>
            </a:schemeClr>
          </a:solidFill>
        </p:spPr>
        <p:txBody>
          <a:bodyPr wrap="square" rtlCol="0">
            <a:spAutoFit/>
          </a:bodyPr>
          <a:lstStyle/>
          <a:p>
            <a:r>
              <a:rPr lang="en-US" sz="1600" b="1" dirty="0"/>
              <a:t>UNIT 4 TOURISM DEVELOPMENT MASTER PLANS </a:t>
            </a:r>
          </a:p>
          <a:p>
            <a:r>
              <a:rPr lang="en-US" sz="1600" dirty="0"/>
              <a:t>Tourism planning process. Destination development planning. Institutional basis of destination development. National tourism planning. Benefits of strategic planning for tourism. “Pro et Contra” clusters approach in tourism development. Implementation of destination development strategy. Funding of destination development. Public Private Partnerships. Benefits of partnerships. Roles and responsibilities of economic agencies in destination development. </a:t>
            </a:r>
          </a:p>
          <a:p>
            <a:endParaRPr lang="en-US" sz="1600" dirty="0"/>
          </a:p>
          <a:p>
            <a:r>
              <a:rPr lang="en-US" sz="1600" b="1" dirty="0"/>
              <a:t>UNIT 5 SUSTAINABLE DESTINATION DEVELOPMENT </a:t>
            </a:r>
          </a:p>
          <a:p>
            <a:r>
              <a:rPr lang="en-US" sz="1600" dirty="0"/>
              <a:t>Introduction to sustainable development: the essence, subject and scope. The principles of sustainability. Sustainability indicators. Policy of sustainability development. Sustainable tourism as a development tool. Situation analysis. Marketing for sustainable tourism. Case –studies.</a:t>
            </a:r>
            <a:endParaRPr lang="ru-RU" sz="1600" dirty="0"/>
          </a:p>
        </p:txBody>
      </p:sp>
    </p:spTree>
    <p:extLst>
      <p:ext uri="{BB962C8B-B14F-4D97-AF65-F5344CB8AC3E}">
        <p14:creationId xmlns:p14="http://schemas.microsoft.com/office/powerpoint/2010/main" val="2822123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73C053F-8663-4EB5-97E1-66E03FC055CC}"/>
              </a:ext>
            </a:extLst>
          </p:cNvPr>
          <p:cNvSpPr>
            <a:spLocks noGrp="1"/>
          </p:cNvSpPr>
          <p:nvPr>
            <p:ph type="title"/>
          </p:nvPr>
        </p:nvSpPr>
        <p:spPr/>
        <p:txBody>
          <a:bodyPr/>
          <a:lstStyle/>
          <a:p>
            <a:r>
              <a:rPr lang="ru-RU" dirty="0"/>
              <a:t>Кейс-задачи</a:t>
            </a:r>
            <a:r>
              <a:rPr lang="en-US" dirty="0"/>
              <a:t>/C</a:t>
            </a:r>
            <a:r>
              <a:rPr lang="ru-RU" dirty="0" err="1"/>
              <a:t>ase</a:t>
            </a:r>
            <a:r>
              <a:rPr lang="ru-RU" dirty="0"/>
              <a:t> studies</a:t>
            </a:r>
          </a:p>
        </p:txBody>
      </p:sp>
      <p:sp>
        <p:nvSpPr>
          <p:cNvPr id="3" name="Объект 2">
            <a:extLst>
              <a:ext uri="{FF2B5EF4-FFF2-40B4-BE49-F238E27FC236}">
                <a16:creationId xmlns:a16="http://schemas.microsoft.com/office/drawing/2014/main" xmlns="" id="{40DF116D-1098-4E3C-91FA-BE6AB5B3874D}"/>
              </a:ext>
            </a:extLst>
          </p:cNvPr>
          <p:cNvSpPr>
            <a:spLocks noGrp="1"/>
          </p:cNvSpPr>
          <p:nvPr>
            <p:ph idx="1"/>
          </p:nvPr>
        </p:nvSpPr>
        <p:spPr>
          <a:xfrm>
            <a:off x="1295401" y="2556932"/>
            <a:ext cx="4800599" cy="3318936"/>
          </a:xfrm>
        </p:spPr>
        <p:txBody>
          <a:bodyPr>
            <a:normAutofit fontScale="70000" lnSpcReduction="20000"/>
          </a:bodyPr>
          <a:lstStyle/>
          <a:p>
            <a:pPr marL="0" indent="0">
              <a:buNone/>
            </a:pPr>
            <a:r>
              <a:rPr lang="ru-RU" b="1" dirty="0"/>
              <a:t>В качестве кейс-задач </a:t>
            </a:r>
            <a:r>
              <a:rPr lang="ru-RU" dirty="0"/>
              <a:t>студенты изучали систему управления туристской дестинацией на примере городов, входящих в </a:t>
            </a:r>
            <a:r>
              <a:rPr lang="ru-RU" b="1" dirty="0"/>
              <a:t>межрегиональный туристский маршрут «Золотое кольцо» (Ярославская и Владимирская области (Углич и Суздаль), систему управления обособленной туристской дестинации на примере деятельности тематического парка «</a:t>
            </a:r>
            <a:r>
              <a:rPr lang="ru-RU" b="1" dirty="0" err="1"/>
              <a:t>Этномир</a:t>
            </a:r>
            <a:r>
              <a:rPr lang="ru-RU" b="1" dirty="0"/>
              <a:t>» (Калужская область), управление туристской дестинацией - усадьбы, на примере туристского кластера «Ясная поляна» (Тульская область), управление туристской дестинацией, на примере развивающихся туристских кластеров г.</a:t>
            </a:r>
            <a:r>
              <a:rPr lang="en-US" b="1" dirty="0"/>
              <a:t> </a:t>
            </a:r>
            <a:r>
              <a:rPr lang="ru-RU" b="1" dirty="0"/>
              <a:t>Боровск (Калужская область) и г.</a:t>
            </a:r>
            <a:r>
              <a:rPr lang="en-US" b="1" dirty="0"/>
              <a:t> </a:t>
            </a:r>
            <a:r>
              <a:rPr lang="ru-RU" b="1" dirty="0"/>
              <a:t>Звенигород (Московская область).</a:t>
            </a:r>
          </a:p>
          <a:p>
            <a:endParaRPr lang="ru-RU" dirty="0"/>
          </a:p>
        </p:txBody>
      </p:sp>
      <p:pic>
        <p:nvPicPr>
          <p:cNvPr id="4" name="Рисунок 3" descr="http://eurdiq.eu/wp-content/uploads/2017/05/logo_FU_EN_color-300x108.png">
            <a:extLst>
              <a:ext uri="{FF2B5EF4-FFF2-40B4-BE49-F238E27FC236}">
                <a16:creationId xmlns:a16="http://schemas.microsoft.com/office/drawing/2014/main" xmlns="" id="{33DFACD2-9C5B-4F44-8F4A-7873D16705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199" y="702732"/>
            <a:ext cx="1552575" cy="558800"/>
          </a:xfrm>
          <a:prstGeom prst="rect">
            <a:avLst/>
          </a:prstGeom>
          <a:noFill/>
          <a:ln>
            <a:noFill/>
          </a:ln>
        </p:spPr>
      </p:pic>
      <p:pic>
        <p:nvPicPr>
          <p:cNvPr id="5" name="Picture 2" descr="ÐÐ°ÑÑÐ¸Ð½ÐºÐ¸ Ð¿Ð¾ Ð·Ð°Ð¿ÑÐ¾ÑÑ eurdiq">
            <a:extLst>
              <a:ext uri="{FF2B5EF4-FFF2-40B4-BE49-F238E27FC236}">
                <a16:creationId xmlns:a16="http://schemas.microsoft.com/office/drawing/2014/main" xmlns="" id="{FB920E2B-D681-49AE-9FC5-21D151BFC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57" y="638154"/>
            <a:ext cx="1816045" cy="60767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xmlns="" id="{755ED280-39F4-4715-B344-96AEE3303D26}"/>
              </a:ext>
            </a:extLst>
          </p:cNvPr>
          <p:cNvSpPr/>
          <p:nvPr/>
        </p:nvSpPr>
        <p:spPr>
          <a:xfrm>
            <a:off x="6096000" y="2490820"/>
            <a:ext cx="5274365" cy="3416320"/>
          </a:xfrm>
          <a:prstGeom prst="rect">
            <a:avLst/>
          </a:prstGeom>
          <a:solidFill>
            <a:schemeClr val="accent6">
              <a:lumMod val="20000"/>
              <a:lumOff val="80000"/>
            </a:schemeClr>
          </a:solidFill>
        </p:spPr>
        <p:txBody>
          <a:bodyPr wrap="square">
            <a:spAutoFit/>
          </a:bodyPr>
          <a:lstStyle/>
          <a:p>
            <a:r>
              <a:rPr lang="ru-RU" b="1" dirty="0"/>
              <a:t>As case studies</a:t>
            </a:r>
            <a:r>
              <a:rPr lang="ru-RU" dirty="0"/>
              <a:t>, the students studied the management system of tourist destination </a:t>
            </a:r>
            <a:r>
              <a:rPr lang="ru-RU" dirty="0" err="1"/>
              <a:t>on</a:t>
            </a:r>
            <a:r>
              <a:rPr lang="ru-RU" dirty="0"/>
              <a:t> the example of the cities included </a:t>
            </a:r>
            <a:r>
              <a:rPr lang="ru-RU" dirty="0" err="1"/>
              <a:t>in</a:t>
            </a:r>
            <a:r>
              <a:rPr lang="ru-RU" dirty="0"/>
              <a:t> the interregional tourist route "Golden Ring" (Yaroslavl and Vladimir regions (Uglich and Suzdal), the management system of a separate tourist destination, </a:t>
            </a:r>
            <a:r>
              <a:rPr lang="ru-RU" dirty="0" err="1"/>
              <a:t>for</a:t>
            </a:r>
            <a:r>
              <a:rPr lang="ru-RU" dirty="0"/>
              <a:t> example the activity of the theme park "Ethnomir" (Kaluga) region), management of tourist destinations - estates, the example of the tourist cluster "Yasnaya Polyana" (Tula region), management of the tourist destination, using the example of developing tourist clusters </a:t>
            </a:r>
            <a:r>
              <a:rPr lang="en-US" dirty="0"/>
              <a:t>towns</a:t>
            </a:r>
            <a:r>
              <a:rPr lang="ru-RU" dirty="0"/>
              <a:t> ​​of </a:t>
            </a:r>
            <a:r>
              <a:rPr lang="ru-RU" i="1" dirty="0"/>
              <a:t>Borovsk (Kaluga region) and Zvenigorod (Mosco</a:t>
            </a:r>
            <a:r>
              <a:rPr lang="ru-RU" dirty="0"/>
              <a:t>w region).</a:t>
            </a:r>
          </a:p>
        </p:txBody>
      </p:sp>
    </p:spTree>
    <p:extLst>
      <p:ext uri="{BB962C8B-B14F-4D97-AF65-F5344CB8AC3E}">
        <p14:creationId xmlns:p14="http://schemas.microsoft.com/office/powerpoint/2010/main" val="352112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88BAE5-129B-4C81-9A4E-50A19DA15E41}"/>
              </a:ext>
            </a:extLst>
          </p:cNvPr>
          <p:cNvSpPr>
            <a:spLocks noGrp="1"/>
          </p:cNvSpPr>
          <p:nvPr>
            <p:ph type="title"/>
          </p:nvPr>
        </p:nvSpPr>
        <p:spPr/>
        <p:txBody>
          <a:bodyPr/>
          <a:lstStyle/>
          <a:p>
            <a:r>
              <a:rPr lang="ru-RU" dirty="0"/>
              <a:t>Индивидуальная работа</a:t>
            </a:r>
            <a:r>
              <a:rPr lang="en-US" dirty="0"/>
              <a:t>/</a:t>
            </a:r>
            <a:r>
              <a:rPr lang="es-ES" dirty="0"/>
              <a:t>Individual work</a:t>
            </a:r>
            <a:endParaRPr lang="ru-RU" dirty="0"/>
          </a:p>
        </p:txBody>
      </p:sp>
      <p:sp>
        <p:nvSpPr>
          <p:cNvPr id="3" name="Объект 2">
            <a:extLst>
              <a:ext uri="{FF2B5EF4-FFF2-40B4-BE49-F238E27FC236}">
                <a16:creationId xmlns:a16="http://schemas.microsoft.com/office/drawing/2014/main" xmlns="" id="{A7F000C7-08FD-4493-BB23-AEA781D3BA3C}"/>
              </a:ext>
            </a:extLst>
          </p:cNvPr>
          <p:cNvSpPr>
            <a:spLocks noGrp="1"/>
          </p:cNvSpPr>
          <p:nvPr>
            <p:ph idx="1"/>
          </p:nvPr>
        </p:nvSpPr>
        <p:spPr>
          <a:xfrm>
            <a:off x="1295401" y="2556932"/>
            <a:ext cx="4800599" cy="3318936"/>
          </a:xfrm>
        </p:spPr>
        <p:txBody>
          <a:bodyPr>
            <a:normAutofit fontScale="92500" lnSpcReduction="20000"/>
          </a:bodyPr>
          <a:lstStyle/>
          <a:p>
            <a:pPr marL="0" indent="0">
              <a:buNone/>
            </a:pPr>
            <a:r>
              <a:rPr lang="ru-RU" b="1" dirty="0"/>
              <a:t>В ходе индивидуальной работы </a:t>
            </a:r>
            <a:r>
              <a:rPr lang="ru-RU" dirty="0"/>
              <a:t>студентами подготовлены эссе и научные доклады, по отдельным аспектам пилотируемого курса «Развитие дестинаций». </a:t>
            </a:r>
            <a:endParaRPr lang="es-ES" dirty="0"/>
          </a:p>
          <a:p>
            <a:pPr marL="0" indent="0">
              <a:buNone/>
            </a:pPr>
            <a:r>
              <a:rPr lang="ru-RU" dirty="0"/>
              <a:t>В начале мая состоялся добровольный выезд участников программы Москвы в города Боровск и Звенигород.</a:t>
            </a:r>
          </a:p>
          <a:p>
            <a:pPr marL="0" indent="0">
              <a:buNone/>
            </a:pPr>
            <a:r>
              <a:rPr lang="ru-RU" dirty="0"/>
              <a:t>По итогам работы был проведен пробный экзамен. </a:t>
            </a:r>
          </a:p>
          <a:p>
            <a:endParaRPr lang="ru-RU" dirty="0"/>
          </a:p>
        </p:txBody>
      </p:sp>
      <p:pic>
        <p:nvPicPr>
          <p:cNvPr id="4" name="Рисунок 3" descr="http://eurdiq.eu/wp-content/uploads/2017/05/logo_FU_EN_color-300x108.png">
            <a:extLst>
              <a:ext uri="{FF2B5EF4-FFF2-40B4-BE49-F238E27FC236}">
                <a16:creationId xmlns:a16="http://schemas.microsoft.com/office/drawing/2014/main" xmlns="" id="{207108A4-09DF-42A4-B6DE-2FB2CD2AF7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199" y="702732"/>
            <a:ext cx="1552575" cy="558800"/>
          </a:xfrm>
          <a:prstGeom prst="rect">
            <a:avLst/>
          </a:prstGeom>
          <a:noFill/>
          <a:ln>
            <a:noFill/>
          </a:ln>
        </p:spPr>
      </p:pic>
      <p:pic>
        <p:nvPicPr>
          <p:cNvPr id="5" name="Picture 2" descr="ÐÐ°ÑÑÐ¸Ð½ÐºÐ¸ Ð¿Ð¾ Ð·Ð°Ð¿ÑÐ¾ÑÑ eurdiq">
            <a:extLst>
              <a:ext uri="{FF2B5EF4-FFF2-40B4-BE49-F238E27FC236}">
                <a16:creationId xmlns:a16="http://schemas.microsoft.com/office/drawing/2014/main" xmlns="" id="{2095C704-8612-4187-A89B-E313E72D1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57" y="638154"/>
            <a:ext cx="1816045" cy="60767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xmlns="" id="{20F44421-60AD-4F1F-9131-678F363DC201}"/>
              </a:ext>
            </a:extLst>
          </p:cNvPr>
          <p:cNvSpPr/>
          <p:nvPr/>
        </p:nvSpPr>
        <p:spPr>
          <a:xfrm>
            <a:off x="6011429" y="2551836"/>
            <a:ext cx="4981468" cy="3416320"/>
          </a:xfrm>
          <a:prstGeom prst="rect">
            <a:avLst/>
          </a:prstGeom>
          <a:solidFill>
            <a:schemeClr val="accent6">
              <a:lumMod val="20000"/>
              <a:lumOff val="80000"/>
            </a:schemeClr>
          </a:solidFill>
        </p:spPr>
        <p:txBody>
          <a:bodyPr wrap="square">
            <a:spAutoFit/>
          </a:bodyPr>
          <a:lstStyle/>
          <a:p>
            <a:r>
              <a:rPr lang="ru-RU" sz="2400" b="1" dirty="0" err="1"/>
              <a:t>In</a:t>
            </a:r>
            <a:r>
              <a:rPr lang="ru-RU" sz="2400" b="1" dirty="0"/>
              <a:t> the </a:t>
            </a:r>
            <a:r>
              <a:rPr lang="ru-RU" sz="2400" b="1" dirty="0" err="1"/>
              <a:t>course</a:t>
            </a:r>
            <a:r>
              <a:rPr lang="ru-RU" sz="2400" b="1" dirty="0"/>
              <a:t> of </a:t>
            </a:r>
            <a:r>
              <a:rPr lang="ru-RU" sz="2400" b="1" dirty="0" err="1"/>
              <a:t>individual</a:t>
            </a:r>
            <a:r>
              <a:rPr lang="ru-RU" sz="2400" b="1" dirty="0"/>
              <a:t> </a:t>
            </a:r>
            <a:r>
              <a:rPr lang="ru-RU" sz="2400" b="1" dirty="0" err="1"/>
              <a:t>work</a:t>
            </a:r>
            <a:r>
              <a:rPr lang="ru-RU" sz="2400" dirty="0"/>
              <a:t>, students </a:t>
            </a:r>
            <a:r>
              <a:rPr lang="ru-RU" sz="2400" dirty="0" err="1"/>
              <a:t>prepared</a:t>
            </a:r>
            <a:r>
              <a:rPr lang="ru-RU" sz="2400" dirty="0"/>
              <a:t> </a:t>
            </a:r>
            <a:r>
              <a:rPr lang="ru-RU" sz="2400" dirty="0" err="1"/>
              <a:t>essays</a:t>
            </a:r>
            <a:r>
              <a:rPr lang="ru-RU" sz="2400" dirty="0"/>
              <a:t> and </a:t>
            </a:r>
            <a:r>
              <a:rPr lang="ru-RU" sz="2400" dirty="0" err="1"/>
              <a:t>scientific</a:t>
            </a:r>
            <a:r>
              <a:rPr lang="ru-RU" sz="2400" dirty="0"/>
              <a:t> </a:t>
            </a:r>
            <a:r>
              <a:rPr lang="ru-RU" sz="2400" dirty="0" err="1"/>
              <a:t>reports</a:t>
            </a:r>
            <a:r>
              <a:rPr lang="ru-RU" sz="2400" dirty="0"/>
              <a:t> </a:t>
            </a:r>
            <a:r>
              <a:rPr lang="ru-RU" sz="2400" dirty="0" err="1"/>
              <a:t>on</a:t>
            </a:r>
            <a:r>
              <a:rPr lang="ru-RU" sz="2400" dirty="0"/>
              <a:t> </a:t>
            </a:r>
            <a:r>
              <a:rPr lang="ru-RU" sz="2400" dirty="0" err="1"/>
              <a:t>certain</a:t>
            </a:r>
            <a:r>
              <a:rPr lang="ru-RU" sz="2400" dirty="0"/>
              <a:t> </a:t>
            </a:r>
            <a:r>
              <a:rPr lang="ru-RU" sz="2400" dirty="0" err="1"/>
              <a:t>aspects</a:t>
            </a:r>
            <a:r>
              <a:rPr lang="ru-RU" sz="2400" dirty="0"/>
              <a:t> of the </a:t>
            </a:r>
            <a:r>
              <a:rPr lang="ru-RU" sz="2400" dirty="0" err="1"/>
              <a:t>manned</a:t>
            </a:r>
            <a:r>
              <a:rPr lang="ru-RU" sz="2400" dirty="0"/>
              <a:t> </a:t>
            </a:r>
            <a:r>
              <a:rPr lang="ru-RU" sz="2400" dirty="0" err="1"/>
              <a:t>course</a:t>
            </a:r>
            <a:r>
              <a:rPr lang="ru-RU" sz="2400" dirty="0"/>
              <a:t> "</a:t>
            </a:r>
            <a:r>
              <a:rPr lang="ru-RU" sz="2400" dirty="0" err="1"/>
              <a:t>Development</a:t>
            </a:r>
            <a:r>
              <a:rPr lang="ru-RU" sz="2400" dirty="0"/>
              <a:t> of Destinations".</a:t>
            </a:r>
          </a:p>
          <a:p>
            <a:r>
              <a:rPr lang="ru-RU" sz="2400" dirty="0" err="1"/>
              <a:t>In</a:t>
            </a:r>
            <a:r>
              <a:rPr lang="ru-RU" sz="2400" dirty="0"/>
              <a:t> </a:t>
            </a:r>
            <a:r>
              <a:rPr lang="ru-RU" sz="2400" dirty="0" err="1"/>
              <a:t>May</a:t>
            </a:r>
            <a:r>
              <a:rPr lang="ru-RU" sz="2400" dirty="0"/>
              <a:t>, the </a:t>
            </a:r>
            <a:r>
              <a:rPr lang="ru-RU" sz="2400" dirty="0" err="1"/>
              <a:t>participants</a:t>
            </a:r>
            <a:r>
              <a:rPr lang="ru-RU" sz="2400" dirty="0"/>
              <a:t> of the </a:t>
            </a:r>
            <a:r>
              <a:rPr lang="ru-RU" sz="2400" dirty="0" err="1"/>
              <a:t>program</a:t>
            </a:r>
            <a:r>
              <a:rPr lang="ru-RU" sz="2400" dirty="0"/>
              <a:t> </a:t>
            </a:r>
            <a:r>
              <a:rPr lang="en-US" sz="2400" dirty="0"/>
              <a:t>travel to</a:t>
            </a:r>
            <a:r>
              <a:rPr lang="ru-RU" sz="2400" dirty="0"/>
              <a:t> Borovsk and Zvenigorod.</a:t>
            </a:r>
          </a:p>
          <a:p>
            <a:r>
              <a:rPr lang="ru-RU" sz="2400" dirty="0"/>
              <a:t>As a </a:t>
            </a:r>
            <a:r>
              <a:rPr lang="ru-RU" sz="2400" dirty="0" err="1"/>
              <a:t>result</a:t>
            </a:r>
            <a:r>
              <a:rPr lang="ru-RU" sz="2400" dirty="0"/>
              <a:t> of the </a:t>
            </a:r>
            <a:r>
              <a:rPr lang="ru-RU" sz="2400" dirty="0" err="1"/>
              <a:t>work</a:t>
            </a:r>
            <a:r>
              <a:rPr lang="ru-RU" sz="2400" dirty="0"/>
              <a:t>, a </a:t>
            </a:r>
            <a:r>
              <a:rPr lang="ru-RU" sz="2400" dirty="0" err="1"/>
              <a:t>test</a:t>
            </a:r>
            <a:r>
              <a:rPr lang="ru-RU" sz="2400" dirty="0"/>
              <a:t> </a:t>
            </a:r>
            <a:r>
              <a:rPr lang="ru-RU" sz="2400" dirty="0" err="1"/>
              <a:t>exam</a:t>
            </a:r>
            <a:r>
              <a:rPr lang="ru-RU" sz="2400" dirty="0"/>
              <a:t> </a:t>
            </a:r>
            <a:r>
              <a:rPr lang="ru-RU" sz="2400" dirty="0" err="1"/>
              <a:t>was</a:t>
            </a:r>
            <a:r>
              <a:rPr lang="ru-RU" sz="2400" dirty="0"/>
              <a:t> </a:t>
            </a:r>
            <a:r>
              <a:rPr lang="ru-RU" sz="2400" dirty="0" err="1"/>
              <a:t>conducted</a:t>
            </a:r>
            <a:r>
              <a:rPr lang="ru-RU" sz="2400" dirty="0"/>
              <a:t>.</a:t>
            </a:r>
          </a:p>
        </p:txBody>
      </p:sp>
    </p:spTree>
    <p:extLst>
      <p:ext uri="{BB962C8B-B14F-4D97-AF65-F5344CB8AC3E}">
        <p14:creationId xmlns:p14="http://schemas.microsoft.com/office/powerpoint/2010/main" val="15895982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290</TotalTime>
  <Words>1620</Words>
  <Application>Microsoft Office PowerPoint</Application>
  <PresentationFormat>Широкоэкранный</PresentationFormat>
  <Paragraphs>76</Paragraphs>
  <Slides>14</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Garamond</vt:lpstr>
      <vt:lpstr>Натуральные материалы</vt:lpstr>
      <vt:lpstr>Pilot Master Program DESTINATION DEVELOPMENT </vt:lpstr>
      <vt:lpstr>Отчет о реализации пилотного модуля «Развитие дестинаций» дистанционной сетевой программы магистратуры в сфере туризма </vt:lpstr>
      <vt:lpstr>Дисциплины программы/Disciplines of the program</vt:lpstr>
      <vt:lpstr>Содержание программы/Contents of the program</vt:lpstr>
      <vt:lpstr>Содержание программы/Contents of the program</vt:lpstr>
      <vt:lpstr>Презентация PowerPoint</vt:lpstr>
      <vt:lpstr>Содержание программы/Contents of the program </vt:lpstr>
      <vt:lpstr>Кейс-задачи/Case studies</vt:lpstr>
      <vt:lpstr>Индивидуальная работа/Individual work</vt:lpstr>
      <vt:lpstr>Результаты обучения/Assessment Methods</vt:lpstr>
      <vt:lpstr>Полученные компетенции/ Learning Outcomes</vt:lpstr>
      <vt:lpstr>Период пилотирования программы</vt:lpstr>
      <vt:lpstr>Презентация PowerPoint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Pleer Pleer</dc:creator>
  <cp:lastModifiedBy>Смит Наталья Львовна</cp:lastModifiedBy>
  <cp:revision>23</cp:revision>
  <dcterms:created xsi:type="dcterms:W3CDTF">2018-05-28T19:06:34Z</dcterms:created>
  <dcterms:modified xsi:type="dcterms:W3CDTF">2018-06-08T11:37:24Z</dcterms:modified>
</cp:coreProperties>
</file>