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69" r:id="rId3"/>
    <p:sldId id="306" r:id="rId4"/>
    <p:sldId id="314" r:id="rId5"/>
    <p:sldId id="308" r:id="rId6"/>
    <p:sldId id="318" r:id="rId7"/>
    <p:sldId id="319" r:id="rId8"/>
    <p:sldId id="342" r:id="rId9"/>
    <p:sldId id="335" r:id="rId10"/>
    <p:sldId id="339" r:id="rId11"/>
    <p:sldId id="338" r:id="rId12"/>
    <p:sldId id="340" r:id="rId13"/>
    <p:sldId id="320" r:id="rId14"/>
    <p:sldId id="337" r:id="rId15"/>
    <p:sldId id="341" r:id="rId16"/>
    <p:sldId id="300" r:id="rId17"/>
    <p:sldId id="3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7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1E672-B6BE-4142-9F71-1A813405D928}" type="datetimeFigureOut">
              <a:rPr lang="en-US" smtClean="0"/>
              <a:t>3/11/2020</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ECA0FF-6262-40B3-8914-F19172AC865C}" type="slidenum">
              <a:rPr lang="en-US" smtClean="0"/>
              <a:t>‹#›</a:t>
            </a:fld>
            <a:endParaRPr lang="en-US"/>
          </a:p>
        </p:txBody>
      </p:sp>
    </p:spTree>
    <p:extLst>
      <p:ext uri="{BB962C8B-B14F-4D97-AF65-F5344CB8AC3E}">
        <p14:creationId xmlns:p14="http://schemas.microsoft.com/office/powerpoint/2010/main" val="745910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en.mgubs.ru/lomonosov-msubs-holds-international-autumn-business-school-entrepreneurship-and-business-engineer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charset="0"/>
              <a:buChar char="•"/>
            </a:pPr>
            <a:r>
              <a:rPr lang="en-US" dirty="0" smtClean="0"/>
              <a:t>1e bullet:</a:t>
            </a:r>
          </a:p>
          <a:p>
            <a:pPr marL="0" indent="0">
              <a:buFont typeface="Arial" charset="0"/>
              <a:buNone/>
            </a:pPr>
            <a:r>
              <a:rPr lang="en-US" dirty="0" err="1" smtClean="0"/>
              <a:t>Noemen</a:t>
            </a:r>
            <a:r>
              <a:rPr lang="en-US" baseline="0" dirty="0" smtClean="0"/>
              <a:t> </a:t>
            </a:r>
            <a:r>
              <a:rPr lang="en-US" baseline="0" dirty="0" err="1" smtClean="0"/>
              <a:t>dat</a:t>
            </a:r>
            <a:r>
              <a:rPr lang="en-US" baseline="0" dirty="0" smtClean="0"/>
              <a:t> Agreement </a:t>
            </a:r>
            <a:r>
              <a:rPr lang="en-US" baseline="0" dirty="0" err="1" smtClean="0"/>
              <a:t>getekend</a:t>
            </a:r>
            <a:r>
              <a:rPr lang="en-US" baseline="0" dirty="0" smtClean="0"/>
              <a:t> </a:t>
            </a:r>
            <a:r>
              <a:rPr lang="en-US" baseline="0" dirty="0" err="1" smtClean="0"/>
              <a:t>zal</a:t>
            </a:r>
            <a:r>
              <a:rPr lang="en-US" baseline="0" dirty="0" smtClean="0"/>
              <a:t> </a:t>
            </a:r>
            <a:r>
              <a:rPr lang="en-US" baseline="0" dirty="0" err="1" smtClean="0"/>
              <a:t>worden</a:t>
            </a:r>
            <a:r>
              <a:rPr lang="en-US" baseline="0" dirty="0" smtClean="0"/>
              <a:t> </a:t>
            </a:r>
            <a:r>
              <a:rPr lang="en-US" baseline="0" dirty="0" err="1" smtClean="0"/>
              <a:t>gedurende</a:t>
            </a:r>
            <a:r>
              <a:rPr lang="en-US" baseline="0" dirty="0" smtClean="0"/>
              <a:t> </a:t>
            </a:r>
            <a:r>
              <a:rPr lang="en-US" baseline="0" dirty="0" err="1" smtClean="0"/>
              <a:t>dit</a:t>
            </a:r>
            <a:r>
              <a:rPr lang="en-US" baseline="0" dirty="0" smtClean="0"/>
              <a:t> event </a:t>
            </a:r>
          </a:p>
          <a:p>
            <a:pPr marL="0" indent="0">
              <a:buFont typeface="Arial" charset="0"/>
              <a:buNone/>
            </a:pPr>
            <a:endParaRPr lang="en-US" baseline="0" dirty="0" smtClean="0"/>
          </a:p>
          <a:p>
            <a:pPr marL="171450" indent="-171450">
              <a:buFont typeface="Arial" charset="0"/>
              <a:buChar char="•"/>
            </a:pPr>
            <a:r>
              <a:rPr lang="en-US" baseline="0" dirty="0" smtClean="0"/>
              <a:t>2e bullet:</a:t>
            </a:r>
          </a:p>
          <a:p>
            <a:pPr marL="0" indent="0">
              <a:buFont typeface="Arial" charset="0"/>
              <a:buNone/>
            </a:pPr>
            <a:r>
              <a:rPr lang="en-US" baseline="0" dirty="0" smtClean="0"/>
              <a:t>&gt;&gt;Jeanet, </a:t>
            </a:r>
            <a:r>
              <a:rPr lang="en-US" baseline="0" dirty="0" err="1" smtClean="0"/>
              <a:t>zelf</a:t>
            </a:r>
            <a:r>
              <a:rPr lang="en-US" baseline="0" dirty="0" smtClean="0"/>
              <a:t> even </a:t>
            </a:r>
            <a:r>
              <a:rPr lang="en-US" baseline="0" dirty="0" err="1" smtClean="0"/>
              <a:t>naar</a:t>
            </a:r>
            <a:r>
              <a:rPr lang="en-US" baseline="0" dirty="0" smtClean="0"/>
              <a:t> </a:t>
            </a:r>
            <a:r>
              <a:rPr lang="en-US" baseline="0" dirty="0" err="1" smtClean="0"/>
              <a:t>deze</a:t>
            </a:r>
            <a:r>
              <a:rPr lang="en-US" baseline="0" dirty="0" smtClean="0"/>
              <a:t> link </a:t>
            </a:r>
            <a:r>
              <a:rPr lang="en-US" baseline="0" dirty="0" err="1" smtClean="0"/>
              <a:t>kijken</a:t>
            </a:r>
            <a:r>
              <a:rPr lang="en-US" baseline="0" dirty="0" smtClean="0"/>
              <a:t>, </a:t>
            </a:r>
            <a:r>
              <a:rPr lang="en-US" baseline="0" dirty="0" err="1" smtClean="0"/>
              <a:t>dan</a:t>
            </a:r>
            <a:r>
              <a:rPr lang="en-US" baseline="0" dirty="0" smtClean="0"/>
              <a:t> kun je </a:t>
            </a:r>
            <a:r>
              <a:rPr lang="en-US" baseline="0" dirty="0" err="1" smtClean="0"/>
              <a:t>zien</a:t>
            </a:r>
            <a:r>
              <a:rPr lang="en-US" baseline="0" dirty="0" smtClean="0"/>
              <a:t> wat </a:t>
            </a:r>
            <a:r>
              <a:rPr lang="en-US" baseline="0" dirty="0" err="1" smtClean="0"/>
              <a:t>er</a:t>
            </a:r>
            <a:r>
              <a:rPr lang="en-US" baseline="0" dirty="0" smtClean="0"/>
              <a:t> </a:t>
            </a:r>
            <a:r>
              <a:rPr lang="en-US" baseline="0" dirty="0" err="1" smtClean="0"/>
              <a:t>zoal</a:t>
            </a:r>
            <a:r>
              <a:rPr lang="en-US" baseline="0" dirty="0" smtClean="0"/>
              <a:t> </a:t>
            </a:r>
            <a:r>
              <a:rPr lang="en-US" baseline="0" dirty="0" err="1" smtClean="0"/>
              <a:t>gedaan</a:t>
            </a:r>
            <a:r>
              <a:rPr lang="en-US" baseline="0" dirty="0" smtClean="0"/>
              <a:t> is, </a:t>
            </a:r>
            <a:r>
              <a:rPr lang="en-US" baseline="0" dirty="0" err="1" smtClean="0"/>
              <a:t>mochten</a:t>
            </a:r>
            <a:r>
              <a:rPr lang="en-US" baseline="0" dirty="0" smtClean="0"/>
              <a:t> </a:t>
            </a:r>
            <a:r>
              <a:rPr lang="en-US" baseline="0" dirty="0" err="1" smtClean="0"/>
              <a:t>daar</a:t>
            </a:r>
            <a:r>
              <a:rPr lang="en-US" baseline="0" dirty="0" smtClean="0"/>
              <a:t> </a:t>
            </a:r>
            <a:r>
              <a:rPr lang="en-US" baseline="0" dirty="0" err="1" smtClean="0"/>
              <a:t>vragen</a:t>
            </a:r>
            <a:r>
              <a:rPr lang="en-US" baseline="0" dirty="0" smtClean="0"/>
              <a:t> over </a:t>
            </a:r>
            <a:r>
              <a:rPr lang="en-US" baseline="0" dirty="0" err="1" smtClean="0"/>
              <a:t>komen</a:t>
            </a:r>
            <a:r>
              <a:rPr lang="en-US" baseline="0" dirty="0" smtClean="0"/>
              <a:t>.</a:t>
            </a:r>
          </a:p>
          <a:p>
            <a:pPr marL="0" indent="0">
              <a:buFont typeface="Arial" charset="0"/>
              <a:buNone/>
            </a:pPr>
            <a:r>
              <a:rPr lang="en-GB" u="sng" dirty="0" smtClean="0">
                <a:hlinkClick r:id="rId3"/>
              </a:rPr>
              <a:t>http://en.mgubs.ru/lomonosov-msubs-holds-international-autumn-business-school-entrepreneurship-and-business-engineering</a:t>
            </a:r>
            <a:endParaRPr lang="en-US" dirty="0" smtClean="0"/>
          </a:p>
          <a:p>
            <a:endParaRPr lang="en-GB" dirty="0"/>
          </a:p>
        </p:txBody>
      </p:sp>
      <p:sp>
        <p:nvSpPr>
          <p:cNvPr id="4" name="Tijdelijke aanduiding voor dianummer 3"/>
          <p:cNvSpPr>
            <a:spLocks noGrp="1"/>
          </p:cNvSpPr>
          <p:nvPr>
            <p:ph type="sldNum" sz="quarter" idx="10"/>
          </p:nvPr>
        </p:nvSpPr>
        <p:spPr/>
        <p:txBody>
          <a:bodyPr/>
          <a:lstStyle/>
          <a:p>
            <a:fld id="{D0EA33AD-DF3D-486F-B4C2-F9318B44150F}" type="slidenum">
              <a:rPr lang="nl-NL" smtClean="0"/>
              <a:t>3</a:t>
            </a:fld>
            <a:endParaRPr lang="nl-NL"/>
          </a:p>
        </p:txBody>
      </p:sp>
    </p:spTree>
    <p:extLst>
      <p:ext uri="{BB962C8B-B14F-4D97-AF65-F5344CB8AC3E}">
        <p14:creationId xmlns:p14="http://schemas.microsoft.com/office/powerpoint/2010/main" val="9641835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B1E01E7-48D6-40A1-B2AC-0BE7B982918E}"/>
              </a:ext>
            </a:extLst>
          </p:cNvPr>
          <p:cNvSpPr/>
          <p:nvPr/>
        </p:nvSpPr>
        <p:spPr>
          <a:xfrm>
            <a:off x="6" y="0"/>
            <a:ext cx="8137445"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9" name="Tijdelijke aanduiding voor inhoud 8">
            <a:extLst>
              <a:ext uri="{FF2B5EF4-FFF2-40B4-BE49-F238E27FC236}">
                <a16:creationId xmlns:a16="http://schemas.microsoft.com/office/drawing/2014/main" id="{3C9A01A2-4DCB-4FDC-8D81-7D09D89C545F}"/>
              </a:ext>
            </a:extLst>
          </p:cNvPr>
          <p:cNvSpPr>
            <a:spLocks noGrp="1"/>
          </p:cNvSpPr>
          <p:nvPr>
            <p:ph sz="quarter" idx="10"/>
          </p:nvPr>
        </p:nvSpPr>
        <p:spPr>
          <a:xfrm>
            <a:off x="8137451" y="0"/>
            <a:ext cx="4054549" cy="6858000"/>
          </a:xfrm>
          <a:solidFill>
            <a:schemeClr val="bg1"/>
          </a:solidFill>
        </p:spPr>
        <p:txBody>
          <a:bodyPr lIns="360000" tIns="792000">
            <a:normAutofit/>
          </a:bodyPr>
          <a:lstStyle>
            <a:lvl1pPr>
              <a:defRPr sz="1600"/>
            </a:lvl1pPr>
          </a:lstStyle>
          <a:p>
            <a:pPr lvl="0"/>
            <a:r>
              <a:rPr lang="nl-NL" smtClean="0"/>
              <a:t>Tekststijl van het model bewerken</a:t>
            </a:r>
          </a:p>
        </p:txBody>
      </p:sp>
      <p:sp>
        <p:nvSpPr>
          <p:cNvPr id="2" name="Titel 1">
            <a:extLst>
              <a:ext uri="{FF2B5EF4-FFF2-40B4-BE49-F238E27FC236}">
                <a16:creationId xmlns:a16="http://schemas.microsoft.com/office/drawing/2014/main" id="{3C7E7368-D515-4D42-B8E1-977B351AB0D7}"/>
              </a:ext>
            </a:extLst>
          </p:cNvPr>
          <p:cNvSpPr>
            <a:spLocks noGrp="1"/>
          </p:cNvSpPr>
          <p:nvPr>
            <p:ph type="ctrTitle"/>
          </p:nvPr>
        </p:nvSpPr>
        <p:spPr>
          <a:xfrm>
            <a:off x="411126" y="1796144"/>
            <a:ext cx="7244316" cy="3456341"/>
          </a:xfrm>
        </p:spPr>
        <p:txBody>
          <a:bodyPr anchor="t" anchorCtr="0"/>
          <a:lstStyle>
            <a:lvl1pPr algn="l">
              <a:defRPr sz="6000">
                <a:solidFill>
                  <a:schemeClr val="bg1"/>
                </a:solidFill>
              </a:defRPr>
            </a:lvl1pPr>
          </a:lstStyle>
          <a:p>
            <a:r>
              <a:rPr lang="nl-NL" smtClean="0"/>
              <a:t>Klik om de stijl te bewerken</a:t>
            </a:r>
            <a:endParaRPr lang="nl-NL" dirty="0"/>
          </a:p>
        </p:txBody>
      </p:sp>
      <p:sp>
        <p:nvSpPr>
          <p:cNvPr id="3" name="Ondertitel 2">
            <a:extLst>
              <a:ext uri="{FF2B5EF4-FFF2-40B4-BE49-F238E27FC236}">
                <a16:creationId xmlns:a16="http://schemas.microsoft.com/office/drawing/2014/main" id="{5C86E2FA-4FEA-40D1-B8DA-4B1D5A0D93DB}"/>
              </a:ext>
            </a:extLst>
          </p:cNvPr>
          <p:cNvSpPr>
            <a:spLocks noGrp="1"/>
          </p:cNvSpPr>
          <p:nvPr>
            <p:ph type="subTitle" idx="1"/>
          </p:nvPr>
        </p:nvSpPr>
        <p:spPr>
          <a:xfrm>
            <a:off x="411125" y="792001"/>
            <a:ext cx="7244316" cy="733647"/>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15" name="Afbeelding 14">
            <a:extLst>
              <a:ext uri="{FF2B5EF4-FFF2-40B4-BE49-F238E27FC236}">
                <a16:creationId xmlns:a16="http://schemas.microsoft.com/office/drawing/2014/main" id="{212C8C25-4EA4-4564-85BA-7501FDF55930}"/>
              </a:ext>
            </a:extLst>
          </p:cNvPr>
          <p:cNvPicPr>
            <a:picLocks noChangeAspect="1"/>
          </p:cNvPicPr>
          <p:nvPr/>
        </p:nvPicPr>
        <p:blipFill>
          <a:blip r:embed="rId2"/>
          <a:stretch>
            <a:fillRect/>
          </a:stretch>
        </p:blipFill>
        <p:spPr>
          <a:xfrm>
            <a:off x="0" y="5182286"/>
            <a:ext cx="3334864" cy="1675714"/>
          </a:xfrm>
          <a:prstGeom prst="rect">
            <a:avLst/>
          </a:prstGeom>
        </p:spPr>
      </p:pic>
    </p:spTree>
    <p:extLst>
      <p:ext uri="{BB962C8B-B14F-4D97-AF65-F5344CB8AC3E}">
        <p14:creationId xmlns:p14="http://schemas.microsoft.com/office/powerpoint/2010/main" val="502969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erticale titel en teks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EE0B92A-A73A-4C1F-A960-EBEE0651E7E5}"/>
              </a:ext>
            </a:extLst>
          </p:cNvPr>
          <p:cNvSpPr/>
          <p:nvPr/>
        </p:nvSpPr>
        <p:spPr>
          <a:xfrm>
            <a:off x="0" y="0"/>
            <a:ext cx="12192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3" name="Afbeelding 2">
            <a:extLst>
              <a:ext uri="{FF2B5EF4-FFF2-40B4-BE49-F238E27FC236}">
                <a16:creationId xmlns:a16="http://schemas.microsoft.com/office/drawing/2014/main" id="{52BFD4EB-258F-4EA7-8341-D8AAACD56A5E}"/>
              </a:ext>
            </a:extLst>
          </p:cNvPr>
          <p:cNvPicPr>
            <a:picLocks noChangeAspect="1"/>
          </p:cNvPicPr>
          <p:nvPr/>
        </p:nvPicPr>
        <p:blipFill>
          <a:blip r:embed="rId2"/>
          <a:stretch>
            <a:fillRect/>
          </a:stretch>
        </p:blipFill>
        <p:spPr>
          <a:xfrm>
            <a:off x="180000" y="144000"/>
            <a:ext cx="1964387" cy="987072"/>
          </a:xfrm>
          <a:prstGeom prst="rect">
            <a:avLst/>
          </a:prstGeom>
        </p:spPr>
      </p:pic>
    </p:spTree>
    <p:extLst>
      <p:ext uri="{BB962C8B-B14F-4D97-AF65-F5344CB8AC3E}">
        <p14:creationId xmlns:p14="http://schemas.microsoft.com/office/powerpoint/2010/main" val="207987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Klik om de stijl te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5C2EE6F-DEFF-4952-900B-58532D03997C}" type="datetimeFigureOut">
              <a:rPr lang="nl-NL" smtClean="0"/>
              <a:t>11-3-2020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5CAF221-3B6D-49EA-9FE7-4F861026D696}" type="slidenum">
              <a:rPr lang="nl-NL" smtClean="0"/>
              <a:t>‹#›</a:t>
            </a:fld>
            <a:endParaRPr lang="nl-NL"/>
          </a:p>
        </p:txBody>
      </p:sp>
    </p:spTree>
    <p:extLst>
      <p:ext uri="{BB962C8B-B14F-4D97-AF65-F5344CB8AC3E}">
        <p14:creationId xmlns:p14="http://schemas.microsoft.com/office/powerpoint/2010/main" val="3269549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PAGINA WIT 1">
    <p:bg>
      <p:bgPr>
        <a:solidFill>
          <a:schemeClr val="bg1"/>
        </a:solidFill>
        <a:effectLst/>
      </p:bgPr>
    </p:bg>
    <p:spTree>
      <p:nvGrpSpPr>
        <p:cNvPr id="1" name=""/>
        <p:cNvGrpSpPr/>
        <p:nvPr/>
      </p:nvGrpSpPr>
      <p:grpSpPr>
        <a:xfrm>
          <a:off x="0" y="0"/>
          <a:ext cx="0" cy="0"/>
          <a:chOff x="0" y="0"/>
          <a:chExt cx="0" cy="0"/>
        </a:xfrm>
      </p:grpSpPr>
      <p:sp>
        <p:nvSpPr>
          <p:cNvPr id="15" name="Rechthoek 14">
            <a:extLst>
              <a:ext uri="{FF2B5EF4-FFF2-40B4-BE49-F238E27FC236}">
                <a16:creationId xmlns:a16="http://schemas.microsoft.com/office/drawing/2014/main" id="{1359C912-5BE2-0949-A6E6-E5772BB54BD3}"/>
              </a:ext>
            </a:extLst>
          </p:cNvPr>
          <p:cNvSpPr/>
          <p:nvPr userDrawn="1"/>
        </p:nvSpPr>
        <p:spPr>
          <a:xfrm>
            <a:off x="0" y="0"/>
            <a:ext cx="4118919" cy="6858000"/>
          </a:xfrm>
          <a:prstGeom prst="rect">
            <a:avLst/>
          </a:prstGeom>
          <a:solidFill>
            <a:srgbClr val="009C82"/>
          </a:solidFill>
          <a:ln>
            <a:solidFill>
              <a:srgbClr val="009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669671D-7FBA-F94F-99E6-915DE56A8E21}"/>
              </a:ext>
            </a:extLst>
          </p:cNvPr>
          <p:cNvSpPr>
            <a:spLocks noGrp="1"/>
          </p:cNvSpPr>
          <p:nvPr>
            <p:ph type="ctrTitle" hasCustomPrompt="1"/>
          </p:nvPr>
        </p:nvSpPr>
        <p:spPr>
          <a:xfrm>
            <a:off x="4953000" y="643693"/>
            <a:ext cx="6286500" cy="492443"/>
          </a:xfrm>
          <a:prstGeom prst="rect">
            <a:avLst/>
          </a:prstGeom>
        </p:spPr>
        <p:txBody>
          <a:bodyPr anchor="t" anchorCtr="0">
            <a:normAutofit/>
          </a:bodyPr>
          <a:lstStyle>
            <a:lvl1pPr algn="l">
              <a:defRPr sz="2500" b="1" i="0" baseline="0">
                <a:solidFill>
                  <a:srgbClr val="009C82"/>
                </a:solidFill>
              </a:defRPr>
            </a:lvl1pPr>
          </a:lstStyle>
          <a:p>
            <a:r>
              <a:rPr lang="nl-NL" dirty="0"/>
              <a:t>Klik om titel bewerken</a:t>
            </a:r>
          </a:p>
        </p:txBody>
      </p:sp>
      <p:sp>
        <p:nvSpPr>
          <p:cNvPr id="3" name="Ondertitel 2">
            <a:extLst>
              <a:ext uri="{FF2B5EF4-FFF2-40B4-BE49-F238E27FC236}">
                <a16:creationId xmlns:a16="http://schemas.microsoft.com/office/drawing/2014/main" id="{FBFF6E1D-D5AB-5646-8382-E424A5FED9E9}"/>
              </a:ext>
            </a:extLst>
          </p:cNvPr>
          <p:cNvSpPr>
            <a:spLocks noGrp="1"/>
          </p:cNvSpPr>
          <p:nvPr>
            <p:ph type="subTitle" idx="1"/>
          </p:nvPr>
        </p:nvSpPr>
        <p:spPr>
          <a:xfrm>
            <a:off x="4953000" y="1419509"/>
            <a:ext cx="6286500" cy="1071721"/>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8" name="Tijdelijke aanduiding voor tekst 7">
            <a:extLst>
              <a:ext uri="{FF2B5EF4-FFF2-40B4-BE49-F238E27FC236}">
                <a16:creationId xmlns:a16="http://schemas.microsoft.com/office/drawing/2014/main" id="{62B1C033-E69B-F545-BC59-8701A6033CFE}"/>
              </a:ext>
            </a:extLst>
          </p:cNvPr>
          <p:cNvSpPr>
            <a:spLocks noGrp="1"/>
          </p:cNvSpPr>
          <p:nvPr>
            <p:ph type="body" sz="quarter" idx="10"/>
          </p:nvPr>
        </p:nvSpPr>
        <p:spPr>
          <a:xfrm>
            <a:off x="4953001" y="3846324"/>
            <a:ext cx="6286500" cy="2625725"/>
          </a:xfrm>
          <a:prstGeom prst="rect">
            <a:avLst/>
          </a:prstGeom>
        </p:spPr>
        <p:txBody>
          <a:bodyPr>
            <a:normAutofit/>
          </a:bodyPr>
          <a:lstStyle>
            <a:lvl1pPr>
              <a:defRPr sz="2400" baseline="0"/>
            </a:lvl1pPr>
          </a:lstStyle>
          <a:p>
            <a:r>
              <a:rPr lang="nl-NL" dirty="0"/>
              <a:t>Tekststijl van het model bewerken
Tweede niveau
Derde niveau
Vierde niveau
Vijfde niveau</a:t>
            </a:r>
          </a:p>
        </p:txBody>
      </p:sp>
      <p:sp>
        <p:nvSpPr>
          <p:cNvPr id="10" name="Tijdelijke aanduiding voor tekst 9">
            <a:extLst>
              <a:ext uri="{FF2B5EF4-FFF2-40B4-BE49-F238E27FC236}">
                <a16:creationId xmlns:a16="http://schemas.microsoft.com/office/drawing/2014/main" id="{AAD87E8E-77DC-8842-A40B-C4955B957574}"/>
              </a:ext>
            </a:extLst>
          </p:cNvPr>
          <p:cNvSpPr>
            <a:spLocks noGrp="1"/>
          </p:cNvSpPr>
          <p:nvPr>
            <p:ph type="body" sz="quarter" idx="11" hasCustomPrompt="1"/>
          </p:nvPr>
        </p:nvSpPr>
        <p:spPr>
          <a:xfrm>
            <a:off x="4953000" y="3448209"/>
            <a:ext cx="6286500" cy="398116"/>
          </a:xfrm>
          <a:prstGeom prst="rect">
            <a:avLst/>
          </a:prstGeom>
        </p:spPr>
        <p:txBody>
          <a:bodyPr>
            <a:noAutofit/>
          </a:bodyPr>
          <a:lstStyle>
            <a:lvl1pPr marL="0" indent="0">
              <a:buFontTx/>
              <a:buNone/>
              <a:defRPr sz="2400" b="1" i="0" baseline="0">
                <a:solidFill>
                  <a:srgbClr val="009C82"/>
                </a:solidFill>
              </a:defRPr>
            </a:lvl1pPr>
          </a:lstStyle>
          <a:p>
            <a:r>
              <a:rPr lang="nl-NL" dirty="0"/>
              <a:t>Tussenkop</a:t>
            </a:r>
          </a:p>
        </p:txBody>
      </p:sp>
      <p:sp>
        <p:nvSpPr>
          <p:cNvPr id="12" name="Tijdelijke aanduiding voor tekst 11">
            <a:extLst>
              <a:ext uri="{FF2B5EF4-FFF2-40B4-BE49-F238E27FC236}">
                <a16:creationId xmlns:a16="http://schemas.microsoft.com/office/drawing/2014/main" id="{AA0FAF0F-FE3B-E34A-88BF-FDD0848A27F6}"/>
              </a:ext>
            </a:extLst>
          </p:cNvPr>
          <p:cNvSpPr>
            <a:spLocks noGrp="1"/>
          </p:cNvSpPr>
          <p:nvPr>
            <p:ph type="body" sz="quarter" idx="12" hasCustomPrompt="1"/>
          </p:nvPr>
        </p:nvSpPr>
        <p:spPr>
          <a:xfrm>
            <a:off x="403225" y="643693"/>
            <a:ext cx="3352800" cy="2571750"/>
          </a:xfrm>
          <a:prstGeom prst="rect">
            <a:avLst/>
          </a:prstGeom>
        </p:spPr>
        <p:txBody>
          <a:bodyPr>
            <a:normAutofit/>
          </a:bodyPr>
          <a:lstStyle>
            <a:lvl1pPr marL="0" indent="0">
              <a:buFontTx/>
              <a:buNone/>
              <a:defRPr sz="3000" b="1" i="0" baseline="0">
                <a:solidFill>
                  <a:schemeClr val="bg1"/>
                </a:solidFill>
              </a:defRPr>
            </a:lvl1pPr>
          </a:lstStyle>
          <a:p>
            <a:r>
              <a:rPr lang="nl-NL" dirty="0"/>
              <a:t>Kopregel van de pagina over meerdere regels</a:t>
            </a:r>
          </a:p>
        </p:txBody>
      </p:sp>
      <p:pic>
        <p:nvPicPr>
          <p:cNvPr id="9" name="Afbeelding 8">
            <a:extLst>
              <a:ext uri="{FF2B5EF4-FFF2-40B4-BE49-F238E27FC236}">
                <a16:creationId xmlns:a16="http://schemas.microsoft.com/office/drawing/2014/main" id="{2085F2CD-07CC-7F45-B06F-6EA5FFBACE1A}"/>
              </a:ext>
            </a:extLst>
          </p:cNvPr>
          <p:cNvPicPr>
            <a:picLocks noChangeAspect="1"/>
          </p:cNvPicPr>
          <p:nvPr userDrawn="1"/>
        </p:nvPicPr>
        <p:blipFill>
          <a:blip r:embed="rId2"/>
          <a:stretch>
            <a:fillRect/>
          </a:stretch>
        </p:blipFill>
        <p:spPr>
          <a:xfrm>
            <a:off x="209640" y="5717837"/>
            <a:ext cx="1966001" cy="987072"/>
          </a:xfrm>
          <a:prstGeom prst="rect">
            <a:avLst/>
          </a:prstGeom>
        </p:spPr>
      </p:pic>
    </p:spTree>
    <p:extLst>
      <p:ext uri="{BB962C8B-B14F-4D97-AF65-F5344CB8AC3E}">
        <p14:creationId xmlns:p14="http://schemas.microsoft.com/office/powerpoint/2010/main" val="689082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7B1E01E7-48D6-40A1-B2AC-0BE7B982918E}"/>
              </a:ext>
            </a:extLst>
          </p:cNvPr>
          <p:cNvSpPr/>
          <p:nvPr/>
        </p:nvSpPr>
        <p:spPr>
          <a:xfrm>
            <a:off x="6" y="0"/>
            <a:ext cx="8137445"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9" name="Tijdelijke aanduiding voor inhoud 8">
            <a:extLst>
              <a:ext uri="{FF2B5EF4-FFF2-40B4-BE49-F238E27FC236}">
                <a16:creationId xmlns:a16="http://schemas.microsoft.com/office/drawing/2014/main" id="{3C9A01A2-4DCB-4FDC-8D81-7D09D89C545F}"/>
              </a:ext>
            </a:extLst>
          </p:cNvPr>
          <p:cNvSpPr>
            <a:spLocks noGrp="1"/>
          </p:cNvSpPr>
          <p:nvPr>
            <p:ph sz="quarter" idx="10"/>
          </p:nvPr>
        </p:nvSpPr>
        <p:spPr>
          <a:xfrm>
            <a:off x="8137451" y="0"/>
            <a:ext cx="4054549" cy="6858000"/>
          </a:xfrm>
          <a:solidFill>
            <a:schemeClr val="bg1"/>
          </a:solidFill>
        </p:spPr>
        <p:txBody>
          <a:bodyPr lIns="360000" tIns="792000">
            <a:normAutofit/>
          </a:bodyPr>
          <a:lstStyle>
            <a:lvl1pPr>
              <a:defRPr sz="1600"/>
            </a:lvl1pPr>
          </a:lstStyle>
          <a:p>
            <a:pPr lvl="0"/>
            <a:r>
              <a:rPr lang="nl-NL" smtClean="0"/>
              <a:t>Tekststijl van het model bewerken</a:t>
            </a:r>
          </a:p>
        </p:txBody>
      </p:sp>
      <p:sp>
        <p:nvSpPr>
          <p:cNvPr id="2" name="Titel 1">
            <a:extLst>
              <a:ext uri="{FF2B5EF4-FFF2-40B4-BE49-F238E27FC236}">
                <a16:creationId xmlns:a16="http://schemas.microsoft.com/office/drawing/2014/main" id="{3C7E7368-D515-4D42-B8E1-977B351AB0D7}"/>
              </a:ext>
            </a:extLst>
          </p:cNvPr>
          <p:cNvSpPr>
            <a:spLocks noGrp="1"/>
          </p:cNvSpPr>
          <p:nvPr>
            <p:ph type="ctrTitle"/>
          </p:nvPr>
        </p:nvSpPr>
        <p:spPr>
          <a:xfrm>
            <a:off x="411126" y="1796144"/>
            <a:ext cx="7244316" cy="3456341"/>
          </a:xfrm>
        </p:spPr>
        <p:txBody>
          <a:bodyPr anchor="t" anchorCtr="0"/>
          <a:lstStyle>
            <a:lvl1pPr algn="l">
              <a:defRPr sz="6000">
                <a:solidFill>
                  <a:schemeClr val="bg1"/>
                </a:solidFill>
              </a:defRPr>
            </a:lvl1pPr>
          </a:lstStyle>
          <a:p>
            <a:r>
              <a:rPr lang="nl-NL" smtClean="0"/>
              <a:t>Klik om de stijl te bewerken</a:t>
            </a:r>
            <a:endParaRPr lang="nl-NL" dirty="0"/>
          </a:p>
        </p:txBody>
      </p:sp>
      <p:sp>
        <p:nvSpPr>
          <p:cNvPr id="3" name="Ondertitel 2">
            <a:extLst>
              <a:ext uri="{FF2B5EF4-FFF2-40B4-BE49-F238E27FC236}">
                <a16:creationId xmlns:a16="http://schemas.microsoft.com/office/drawing/2014/main" id="{5C86E2FA-4FEA-40D1-B8DA-4B1D5A0D93DB}"/>
              </a:ext>
            </a:extLst>
          </p:cNvPr>
          <p:cNvSpPr>
            <a:spLocks noGrp="1"/>
          </p:cNvSpPr>
          <p:nvPr>
            <p:ph type="subTitle" idx="1"/>
          </p:nvPr>
        </p:nvSpPr>
        <p:spPr>
          <a:xfrm>
            <a:off x="411125" y="792001"/>
            <a:ext cx="7244316" cy="733647"/>
          </a:xfrm>
        </p:spPr>
        <p:txBody>
          <a:bodyPr>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dirty="0"/>
          </a:p>
        </p:txBody>
      </p:sp>
      <p:pic>
        <p:nvPicPr>
          <p:cNvPr id="13" name="Afbeelding 12">
            <a:extLst>
              <a:ext uri="{FF2B5EF4-FFF2-40B4-BE49-F238E27FC236}">
                <a16:creationId xmlns:a16="http://schemas.microsoft.com/office/drawing/2014/main" id="{43513369-5699-4CCE-93DA-0A9354F633C5}"/>
              </a:ext>
            </a:extLst>
          </p:cNvPr>
          <p:cNvPicPr>
            <a:picLocks noChangeAspect="1"/>
          </p:cNvPicPr>
          <p:nvPr/>
        </p:nvPicPr>
        <p:blipFill>
          <a:blip r:embed="rId2"/>
          <a:stretch>
            <a:fillRect/>
          </a:stretch>
        </p:blipFill>
        <p:spPr>
          <a:xfrm>
            <a:off x="324000" y="5443051"/>
            <a:ext cx="2416626" cy="881095"/>
          </a:xfrm>
          <a:prstGeom prst="rect">
            <a:avLst/>
          </a:prstGeom>
        </p:spPr>
      </p:pic>
    </p:spTree>
    <p:extLst>
      <p:ext uri="{BB962C8B-B14F-4D97-AF65-F5344CB8AC3E}">
        <p14:creationId xmlns:p14="http://schemas.microsoft.com/office/powerpoint/2010/main" val="386333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9800953-537F-479C-A9FE-2E8F626BACCD}"/>
              </a:ext>
            </a:extLst>
          </p:cNvPr>
          <p:cNvSpPr>
            <a:spLocks noGrp="1"/>
          </p:cNvSpPr>
          <p:nvPr>
            <p:ph idx="1" hasCustomPrompt="1"/>
          </p:nvPr>
        </p:nvSpPr>
        <p:spPr>
          <a:xfrm>
            <a:off x="4040373" y="0"/>
            <a:ext cx="8151628" cy="6858000"/>
          </a:xfrm>
          <a:solidFill>
            <a:schemeClr val="bg1"/>
          </a:solidFill>
        </p:spPr>
        <p:txBody>
          <a:bodyPr lIns="432000" tIns="792000"/>
          <a:lstStyle>
            <a:lvl1pPr>
              <a:defRPr sz="1600"/>
            </a:lvl1pPr>
          </a:lstStyle>
          <a:p>
            <a:pPr lvl="0"/>
            <a:r>
              <a:rPr lang="nl-NL" dirty="0"/>
              <a:t>Klik om stijl te bewerken</a:t>
            </a:r>
          </a:p>
        </p:txBody>
      </p:sp>
      <p:sp>
        <p:nvSpPr>
          <p:cNvPr id="2" name="Titel 1">
            <a:extLst>
              <a:ext uri="{FF2B5EF4-FFF2-40B4-BE49-F238E27FC236}">
                <a16:creationId xmlns:a16="http://schemas.microsoft.com/office/drawing/2014/main" id="{FEF2DBF4-41D5-44FE-80A0-4858618714B5}"/>
              </a:ext>
            </a:extLst>
          </p:cNvPr>
          <p:cNvSpPr>
            <a:spLocks noGrp="1"/>
          </p:cNvSpPr>
          <p:nvPr>
            <p:ph type="title"/>
          </p:nvPr>
        </p:nvSpPr>
        <p:spPr>
          <a:xfrm>
            <a:off x="324000" y="792000"/>
            <a:ext cx="3270100" cy="1301860"/>
          </a:xfrm>
        </p:spPr>
        <p:txBody>
          <a:bodyPr anchor="t" anchorCtr="0"/>
          <a:lstStyle>
            <a:lvl1pPr>
              <a:defRPr sz="2400">
                <a:solidFill>
                  <a:schemeClr val="bg1"/>
                </a:solidFill>
              </a:defRPr>
            </a:lvl1pPr>
          </a:lstStyle>
          <a:p>
            <a:r>
              <a:rPr lang="nl-NL" smtClean="0"/>
              <a:t>Klik om de stijl te bewerken</a:t>
            </a:r>
            <a:endParaRPr lang="nl-NL" dirty="0"/>
          </a:p>
        </p:txBody>
      </p:sp>
      <p:sp>
        <p:nvSpPr>
          <p:cNvPr id="7" name="Tijdelijke aanduiding voor tekst 6">
            <a:extLst>
              <a:ext uri="{FF2B5EF4-FFF2-40B4-BE49-F238E27FC236}">
                <a16:creationId xmlns:a16="http://schemas.microsoft.com/office/drawing/2014/main" id="{98EC8A20-6983-4311-9ACB-A2CEE97541E4}"/>
              </a:ext>
            </a:extLst>
          </p:cNvPr>
          <p:cNvSpPr>
            <a:spLocks noGrp="1"/>
          </p:cNvSpPr>
          <p:nvPr>
            <p:ph type="body" sz="quarter" idx="10"/>
          </p:nvPr>
        </p:nvSpPr>
        <p:spPr>
          <a:xfrm>
            <a:off x="324000" y="2073275"/>
            <a:ext cx="3270100" cy="3594100"/>
          </a:xfrm>
        </p:spPr>
        <p:txBody>
          <a:bodyPr>
            <a:normAutofit/>
          </a:bodyPr>
          <a:lstStyle>
            <a:lvl1pPr>
              <a:defRPr sz="1600"/>
            </a:lvl1pPr>
            <a:lvl2pPr>
              <a:defRPr sz="1600"/>
            </a:lvl2pPr>
            <a:lvl3pPr>
              <a:defRPr sz="1600"/>
            </a:lvl3pPr>
            <a:lvl4pPr>
              <a:defRPr sz="1600"/>
            </a:lvl4pPr>
            <a:lvl5pPr>
              <a:defRPr sz="1600"/>
            </a:lvl5pPr>
          </a:lstStyle>
          <a:p>
            <a:pPr lvl="0"/>
            <a:r>
              <a:rPr lang="nl-NL" smtClean="0"/>
              <a:t>Tekststijl van het model bewerken</a:t>
            </a:r>
          </a:p>
        </p:txBody>
      </p:sp>
    </p:spTree>
    <p:extLst>
      <p:ext uri="{BB962C8B-B14F-4D97-AF65-F5344CB8AC3E}">
        <p14:creationId xmlns:p14="http://schemas.microsoft.com/office/powerpoint/2010/main" val="18770721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A2F99AB-32A0-423C-977A-DB29AAAED14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2" name="Afbeelding 11">
            <a:extLst>
              <a:ext uri="{FF2B5EF4-FFF2-40B4-BE49-F238E27FC236}">
                <a16:creationId xmlns:a16="http://schemas.microsoft.com/office/drawing/2014/main" id="{82D7232F-6567-4478-A980-A756C72F99B5}"/>
              </a:ext>
            </a:extLst>
          </p:cNvPr>
          <p:cNvPicPr>
            <a:picLocks noChangeAspect="1"/>
          </p:cNvPicPr>
          <p:nvPr/>
        </p:nvPicPr>
        <p:blipFill>
          <a:blip r:embed="rId2"/>
          <a:stretch>
            <a:fillRect/>
          </a:stretch>
        </p:blipFill>
        <p:spPr>
          <a:xfrm>
            <a:off x="324000" y="5968800"/>
            <a:ext cx="1384385" cy="504742"/>
          </a:xfrm>
          <a:prstGeom prst="rect">
            <a:avLst/>
          </a:prstGeom>
        </p:spPr>
      </p:pic>
      <p:sp>
        <p:nvSpPr>
          <p:cNvPr id="2" name="Titel 1">
            <a:extLst>
              <a:ext uri="{FF2B5EF4-FFF2-40B4-BE49-F238E27FC236}">
                <a16:creationId xmlns:a16="http://schemas.microsoft.com/office/drawing/2014/main" id="{9B1726F7-A1D1-4F7D-A6A9-F4BE37A8413B}"/>
              </a:ext>
            </a:extLst>
          </p:cNvPr>
          <p:cNvSpPr>
            <a:spLocks noGrp="1"/>
          </p:cNvSpPr>
          <p:nvPr>
            <p:ph type="title"/>
          </p:nvPr>
        </p:nvSpPr>
        <p:spPr>
          <a:xfrm>
            <a:off x="540000" y="500284"/>
            <a:ext cx="11096477" cy="1435507"/>
          </a:xfrm>
        </p:spPr>
        <p:txBody>
          <a:bodyPr/>
          <a:lstStyle>
            <a:lvl1pPr>
              <a:defRPr>
                <a:solidFill>
                  <a:srgbClr val="009C82"/>
                </a:solidFill>
              </a:defRPr>
            </a:lvl1pPr>
          </a:lstStyle>
          <a:p>
            <a:r>
              <a:rPr lang="nl-NL" smtClean="0"/>
              <a:t>Klik om de stijl te bewerken</a:t>
            </a:r>
            <a:endParaRPr lang="nl-NL" dirty="0"/>
          </a:p>
        </p:txBody>
      </p:sp>
      <p:sp>
        <p:nvSpPr>
          <p:cNvPr id="4" name="Tijdelijke aanduiding voor tekst 3">
            <a:extLst>
              <a:ext uri="{FF2B5EF4-FFF2-40B4-BE49-F238E27FC236}">
                <a16:creationId xmlns:a16="http://schemas.microsoft.com/office/drawing/2014/main" id="{901B3125-4D60-4C8B-8468-32E19AAC1687}"/>
              </a:ext>
            </a:extLst>
          </p:cNvPr>
          <p:cNvSpPr>
            <a:spLocks noGrp="1"/>
          </p:cNvSpPr>
          <p:nvPr>
            <p:ph type="body" sz="quarter" idx="10"/>
          </p:nvPr>
        </p:nvSpPr>
        <p:spPr>
          <a:xfrm>
            <a:off x="540000" y="2520001"/>
            <a:ext cx="11080750" cy="306434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012698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DB79D8F-AE8E-4A30-96E9-94F7431F2CDE}"/>
              </a:ext>
            </a:extLst>
          </p:cNvPr>
          <p:cNvSpPr/>
          <p:nvPr/>
        </p:nvSpPr>
        <p:spPr>
          <a:xfrm>
            <a:off x="0" y="0"/>
            <a:ext cx="12192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2" name="Afbeelding 11">
            <a:extLst>
              <a:ext uri="{FF2B5EF4-FFF2-40B4-BE49-F238E27FC236}">
                <a16:creationId xmlns:a16="http://schemas.microsoft.com/office/drawing/2014/main" id="{F59E5169-77CD-422C-B61A-44FA12564C5A}"/>
              </a:ext>
            </a:extLst>
          </p:cNvPr>
          <p:cNvPicPr>
            <a:picLocks noChangeAspect="1"/>
          </p:cNvPicPr>
          <p:nvPr/>
        </p:nvPicPr>
        <p:blipFill>
          <a:blip r:embed="rId2"/>
          <a:stretch>
            <a:fillRect/>
          </a:stretch>
        </p:blipFill>
        <p:spPr>
          <a:xfrm>
            <a:off x="324000" y="5970195"/>
            <a:ext cx="1384385" cy="504743"/>
          </a:xfrm>
          <a:prstGeom prst="rect">
            <a:avLst/>
          </a:prstGeom>
        </p:spPr>
      </p:pic>
      <p:sp>
        <p:nvSpPr>
          <p:cNvPr id="2" name="Titel 1">
            <a:extLst>
              <a:ext uri="{FF2B5EF4-FFF2-40B4-BE49-F238E27FC236}">
                <a16:creationId xmlns:a16="http://schemas.microsoft.com/office/drawing/2014/main" id="{C814A899-67D6-40BC-8EE2-7F21AD2D624C}"/>
              </a:ext>
            </a:extLst>
          </p:cNvPr>
          <p:cNvSpPr>
            <a:spLocks noGrp="1"/>
          </p:cNvSpPr>
          <p:nvPr>
            <p:ph type="title"/>
          </p:nvPr>
        </p:nvSpPr>
        <p:spPr>
          <a:xfrm>
            <a:off x="540000" y="540000"/>
            <a:ext cx="11142324" cy="1435507"/>
          </a:xfrm>
        </p:spPr>
        <p:txBody>
          <a:bodyPr/>
          <a:lstStyle>
            <a:lvl1pPr>
              <a:defRPr>
                <a:solidFill>
                  <a:schemeClr val="bg1"/>
                </a:solidFill>
              </a:defRPr>
            </a:lvl1pPr>
          </a:lstStyle>
          <a:p>
            <a:r>
              <a:rPr lang="nl-NL" smtClean="0"/>
              <a:t>Klik om de stijl te bewerken</a:t>
            </a:r>
            <a:endParaRPr lang="nl-NL" dirty="0"/>
          </a:p>
        </p:txBody>
      </p:sp>
      <p:sp>
        <p:nvSpPr>
          <p:cNvPr id="4" name="Tijdelijke aanduiding voor tekst 3">
            <a:extLst>
              <a:ext uri="{FF2B5EF4-FFF2-40B4-BE49-F238E27FC236}">
                <a16:creationId xmlns:a16="http://schemas.microsoft.com/office/drawing/2014/main" id="{D237381A-A174-44E9-B0E4-503D67E36DC3}"/>
              </a:ext>
            </a:extLst>
          </p:cNvPr>
          <p:cNvSpPr>
            <a:spLocks noGrp="1"/>
          </p:cNvSpPr>
          <p:nvPr>
            <p:ph type="body" sz="quarter" idx="10"/>
          </p:nvPr>
        </p:nvSpPr>
        <p:spPr>
          <a:xfrm>
            <a:off x="540000" y="2520000"/>
            <a:ext cx="11142324" cy="31510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4002748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Vergelijking">
    <p:bg>
      <p:bgPr>
        <a:solidFill>
          <a:schemeClr val="bg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F23B92BB-44D8-46B6-BDA8-521E79490E07}"/>
              </a:ext>
            </a:extLst>
          </p:cNvPr>
          <p:cNvSpPr/>
          <p:nvPr/>
        </p:nvSpPr>
        <p:spPr>
          <a:xfrm>
            <a:off x="-20332" y="0"/>
            <a:ext cx="40613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Rechthoek 12">
            <a:extLst>
              <a:ext uri="{FF2B5EF4-FFF2-40B4-BE49-F238E27FC236}">
                <a16:creationId xmlns:a16="http://schemas.microsoft.com/office/drawing/2014/main" id="{2D6DC362-A895-44B7-80D2-E78CBF1263FC}"/>
              </a:ext>
            </a:extLst>
          </p:cNvPr>
          <p:cNvSpPr/>
          <p:nvPr/>
        </p:nvSpPr>
        <p:spPr>
          <a:xfrm>
            <a:off x="4061312" y="0"/>
            <a:ext cx="8130688"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el 1">
            <a:extLst>
              <a:ext uri="{FF2B5EF4-FFF2-40B4-BE49-F238E27FC236}">
                <a16:creationId xmlns:a16="http://schemas.microsoft.com/office/drawing/2014/main" id="{01A6F622-BCE1-4329-92E3-2A18615AACE3}"/>
              </a:ext>
            </a:extLst>
          </p:cNvPr>
          <p:cNvSpPr>
            <a:spLocks noGrp="1"/>
          </p:cNvSpPr>
          <p:nvPr>
            <p:ph type="title"/>
          </p:nvPr>
        </p:nvSpPr>
        <p:spPr>
          <a:xfrm>
            <a:off x="-40664" y="0"/>
            <a:ext cx="4101977" cy="6858000"/>
          </a:xfrm>
          <a:noFill/>
        </p:spPr>
        <p:txBody>
          <a:bodyPr lIns="360000" tIns="792000" rIns="324000" bIns="720000" anchor="t" anchorCtr="0"/>
          <a:lstStyle>
            <a:lvl1pPr>
              <a:defRPr sz="3000"/>
            </a:lvl1pPr>
          </a:lstStyle>
          <a:p>
            <a:r>
              <a:rPr lang="nl-NL" smtClean="0"/>
              <a:t>Klik om de stijl te bewerken</a:t>
            </a:r>
            <a:endParaRPr lang="nl-NL" dirty="0"/>
          </a:p>
        </p:txBody>
      </p:sp>
      <p:sp>
        <p:nvSpPr>
          <p:cNvPr id="3" name="Tijdelijke aanduiding voor tekst 2">
            <a:extLst>
              <a:ext uri="{FF2B5EF4-FFF2-40B4-BE49-F238E27FC236}">
                <a16:creationId xmlns:a16="http://schemas.microsoft.com/office/drawing/2014/main" id="{A8B08D5F-DC48-4007-B3E4-76BA25C21676}"/>
              </a:ext>
            </a:extLst>
          </p:cNvPr>
          <p:cNvSpPr>
            <a:spLocks noGrp="1"/>
          </p:cNvSpPr>
          <p:nvPr>
            <p:ph type="body" idx="1"/>
          </p:nvPr>
        </p:nvSpPr>
        <p:spPr>
          <a:xfrm>
            <a:off x="5040001" y="792000"/>
            <a:ext cx="6228281" cy="823912"/>
          </a:xfrm>
        </p:spPr>
        <p:txBody>
          <a:bodyPr anchor="b">
            <a:noAutofit/>
          </a:bodyPr>
          <a:lstStyle>
            <a:lvl1pPr marL="0" indent="0">
              <a:buNone/>
              <a:defRPr sz="3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a:extLst>
              <a:ext uri="{FF2B5EF4-FFF2-40B4-BE49-F238E27FC236}">
                <a16:creationId xmlns:a16="http://schemas.microsoft.com/office/drawing/2014/main" id="{B272948D-E268-4603-88B2-2B415D950BF4}"/>
              </a:ext>
            </a:extLst>
          </p:cNvPr>
          <p:cNvSpPr>
            <a:spLocks noGrp="1"/>
          </p:cNvSpPr>
          <p:nvPr>
            <p:ph sz="quarter" idx="4"/>
          </p:nvPr>
        </p:nvSpPr>
        <p:spPr>
          <a:xfrm>
            <a:off x="5097620" y="1992086"/>
            <a:ext cx="6228281" cy="3767914"/>
          </a:xfrm>
        </p:spPr>
        <p:txBody>
          <a:bodyPr/>
          <a:lstStyle>
            <a:lvl1pPr marL="0" indent="0" algn="l">
              <a:buFont typeface="Arial" panose="020B0604020202020204" pitchFamily="34" charset="0"/>
              <a:buNone/>
              <a:defRPr>
                <a:solidFill>
                  <a:schemeClr val="bg1"/>
                </a:solidFill>
              </a:defRPr>
            </a:lvl1pPr>
            <a:lvl2pPr marL="457200" indent="0" algn="l">
              <a:buFont typeface="Arial" panose="020B0604020202020204" pitchFamily="34" charset="0"/>
              <a:buNone/>
              <a:defRPr>
                <a:solidFill>
                  <a:schemeClr val="bg1"/>
                </a:solidFill>
              </a:defRPr>
            </a:lvl2pPr>
            <a:lvl3pPr marL="914400" indent="0" algn="l">
              <a:buFont typeface="Arial" panose="020B0604020202020204" pitchFamily="34" charset="0"/>
              <a:buNone/>
              <a:defRPr>
                <a:solidFill>
                  <a:schemeClr val="bg1"/>
                </a:solidFill>
              </a:defRPr>
            </a:lvl3pPr>
            <a:lvl4pPr marL="1371600" indent="0" algn="l">
              <a:buFont typeface="Arial" panose="020B0604020202020204" pitchFamily="34" charset="0"/>
              <a:buNone/>
              <a:defRPr>
                <a:solidFill>
                  <a:schemeClr val="bg1"/>
                </a:solidFill>
              </a:defRPr>
            </a:lvl4pPr>
            <a:lvl5pPr marL="1828800" indent="0" algn="l">
              <a:buFont typeface="Arial" panose="020B0604020202020204" pitchFamily="34" charset="0"/>
              <a:buNone/>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9" name="Afbeelding 8">
            <a:extLst>
              <a:ext uri="{FF2B5EF4-FFF2-40B4-BE49-F238E27FC236}">
                <a16:creationId xmlns:a16="http://schemas.microsoft.com/office/drawing/2014/main" id="{D6DC7D93-812A-44EF-8162-A5D520F00F19}"/>
              </a:ext>
            </a:extLst>
          </p:cNvPr>
          <p:cNvPicPr>
            <a:picLocks noChangeAspect="1"/>
          </p:cNvPicPr>
          <p:nvPr/>
        </p:nvPicPr>
        <p:blipFill>
          <a:blip r:embed="rId2"/>
          <a:stretch>
            <a:fillRect/>
          </a:stretch>
        </p:blipFill>
        <p:spPr>
          <a:xfrm>
            <a:off x="324000" y="5968800"/>
            <a:ext cx="1384385" cy="504742"/>
          </a:xfrm>
          <a:prstGeom prst="rect">
            <a:avLst/>
          </a:prstGeom>
        </p:spPr>
      </p:pic>
    </p:spTree>
    <p:extLst>
      <p:ext uri="{BB962C8B-B14F-4D97-AF65-F5344CB8AC3E}">
        <p14:creationId xmlns:p14="http://schemas.microsoft.com/office/powerpoint/2010/main" val="562896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05889135-4F9D-431D-93FA-F18A2E0B61A4}"/>
              </a:ext>
            </a:extLst>
          </p:cNvPr>
          <p:cNvSpPr/>
          <p:nvPr/>
        </p:nvSpPr>
        <p:spPr>
          <a:xfrm>
            <a:off x="0" y="0"/>
            <a:ext cx="4080933"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Rechthoek 12">
            <a:extLst>
              <a:ext uri="{FF2B5EF4-FFF2-40B4-BE49-F238E27FC236}">
                <a16:creationId xmlns:a16="http://schemas.microsoft.com/office/drawing/2014/main" id="{208A81FD-CC7F-44B7-A3C2-1BA8D56EC811}"/>
              </a:ext>
            </a:extLst>
          </p:cNvPr>
          <p:cNvSpPr/>
          <p:nvPr/>
        </p:nvSpPr>
        <p:spPr>
          <a:xfrm>
            <a:off x="4080933" y="0"/>
            <a:ext cx="81110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Titel 8">
            <a:extLst>
              <a:ext uri="{FF2B5EF4-FFF2-40B4-BE49-F238E27FC236}">
                <a16:creationId xmlns:a16="http://schemas.microsoft.com/office/drawing/2014/main" id="{C5FD37BF-9F19-45B6-A05D-C37E48EA6A4B}"/>
              </a:ext>
            </a:extLst>
          </p:cNvPr>
          <p:cNvSpPr>
            <a:spLocks noGrp="1"/>
          </p:cNvSpPr>
          <p:nvPr>
            <p:ph type="title"/>
          </p:nvPr>
        </p:nvSpPr>
        <p:spPr>
          <a:xfrm>
            <a:off x="-1" y="-146"/>
            <a:ext cx="4081444" cy="6858000"/>
          </a:xfrm>
          <a:noFill/>
        </p:spPr>
        <p:txBody>
          <a:bodyPr lIns="360000" tIns="792000" rIns="324000" bIns="720000" anchor="t" anchorCtr="0"/>
          <a:lstStyle>
            <a:lvl1pPr>
              <a:defRPr sz="3000"/>
            </a:lvl1pPr>
          </a:lstStyle>
          <a:p>
            <a:r>
              <a:rPr lang="nl-NL" smtClean="0"/>
              <a:t>Klik om de stijl te bewerken</a:t>
            </a:r>
            <a:endParaRPr lang="nl-NL" dirty="0"/>
          </a:p>
        </p:txBody>
      </p:sp>
      <p:sp>
        <p:nvSpPr>
          <p:cNvPr id="12" name="Tijdelijke aanduiding voor inhoud 11">
            <a:extLst>
              <a:ext uri="{FF2B5EF4-FFF2-40B4-BE49-F238E27FC236}">
                <a16:creationId xmlns:a16="http://schemas.microsoft.com/office/drawing/2014/main" id="{294A9EF1-75FD-43E4-AE75-300DEE25DA65}"/>
              </a:ext>
            </a:extLst>
          </p:cNvPr>
          <p:cNvSpPr>
            <a:spLocks noGrp="1"/>
          </p:cNvSpPr>
          <p:nvPr>
            <p:ph sz="quarter" idx="11"/>
          </p:nvPr>
        </p:nvSpPr>
        <p:spPr>
          <a:xfrm>
            <a:off x="4080933" y="0"/>
            <a:ext cx="8111067" cy="6878638"/>
          </a:xfrm>
        </p:spPr>
        <p:txBody>
          <a:bodyPr lIns="360000" tIns="792000" rIns="324000" bIns="720000"/>
          <a:lstStyle>
            <a:lvl1pPr>
              <a:defRPr>
                <a:solidFill>
                  <a:srgbClr val="009C82"/>
                </a:solidFill>
              </a:defRPr>
            </a:lvl1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15" name="Afbeelding 14">
            <a:extLst>
              <a:ext uri="{FF2B5EF4-FFF2-40B4-BE49-F238E27FC236}">
                <a16:creationId xmlns:a16="http://schemas.microsoft.com/office/drawing/2014/main" id="{6659DCAD-DB1A-4352-8836-E929632DDE72}"/>
              </a:ext>
            </a:extLst>
          </p:cNvPr>
          <p:cNvPicPr>
            <a:picLocks noChangeAspect="1"/>
          </p:cNvPicPr>
          <p:nvPr/>
        </p:nvPicPr>
        <p:blipFill>
          <a:blip r:embed="rId2"/>
          <a:stretch>
            <a:fillRect/>
          </a:stretch>
        </p:blipFill>
        <p:spPr>
          <a:xfrm>
            <a:off x="324000" y="5970195"/>
            <a:ext cx="1384385" cy="504743"/>
          </a:xfrm>
          <a:prstGeom prst="rect">
            <a:avLst/>
          </a:prstGeom>
        </p:spPr>
      </p:pic>
    </p:spTree>
    <p:extLst>
      <p:ext uri="{BB962C8B-B14F-4D97-AF65-F5344CB8AC3E}">
        <p14:creationId xmlns:p14="http://schemas.microsoft.com/office/powerpoint/2010/main" val="30949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902D0237-9C24-46F9-989F-B21C10B9B3D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 name="Tijdelijke aanduiding voor inhoud 2">
            <a:extLst>
              <a:ext uri="{FF2B5EF4-FFF2-40B4-BE49-F238E27FC236}">
                <a16:creationId xmlns:a16="http://schemas.microsoft.com/office/drawing/2014/main" id="{ED959F1A-F72D-4CF6-A029-14E0DB166AD6}"/>
              </a:ext>
            </a:extLst>
          </p:cNvPr>
          <p:cNvSpPr>
            <a:spLocks noGrp="1"/>
          </p:cNvSpPr>
          <p:nvPr>
            <p:ph idx="1"/>
          </p:nvPr>
        </p:nvSpPr>
        <p:spPr>
          <a:xfrm>
            <a:off x="1" y="0"/>
            <a:ext cx="8111065" cy="6858000"/>
          </a:xfrm>
          <a:noFill/>
        </p:spPr>
        <p:txBody>
          <a:bodyPr lIns="612000" tIns="1404000" rIns="828000" bIns="720000"/>
          <a:lstStyle>
            <a:lvl1pPr>
              <a:defRPr sz="3200">
                <a:solidFill>
                  <a:srgbClr val="009C82"/>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7" name="Afbeelding 6">
            <a:extLst>
              <a:ext uri="{FF2B5EF4-FFF2-40B4-BE49-F238E27FC236}">
                <a16:creationId xmlns:a16="http://schemas.microsoft.com/office/drawing/2014/main" id="{669C65DB-15A3-40B1-BBEC-ED2A1BA17333}"/>
              </a:ext>
            </a:extLst>
          </p:cNvPr>
          <p:cNvPicPr>
            <a:picLocks noChangeAspect="1"/>
          </p:cNvPicPr>
          <p:nvPr/>
        </p:nvPicPr>
        <p:blipFill>
          <a:blip r:embed="rId2"/>
          <a:stretch>
            <a:fillRect/>
          </a:stretch>
        </p:blipFill>
        <p:spPr>
          <a:xfrm>
            <a:off x="324000" y="324000"/>
            <a:ext cx="1384385" cy="504742"/>
          </a:xfrm>
          <a:prstGeom prst="rect">
            <a:avLst/>
          </a:prstGeom>
        </p:spPr>
      </p:pic>
      <p:sp>
        <p:nvSpPr>
          <p:cNvPr id="8" name="Rechthoek 7">
            <a:extLst>
              <a:ext uri="{FF2B5EF4-FFF2-40B4-BE49-F238E27FC236}">
                <a16:creationId xmlns:a16="http://schemas.microsoft.com/office/drawing/2014/main" id="{6878B443-A221-472B-9B31-D2923602B620}"/>
              </a:ext>
            </a:extLst>
          </p:cNvPr>
          <p:cNvSpPr/>
          <p:nvPr/>
        </p:nvSpPr>
        <p:spPr>
          <a:xfrm>
            <a:off x="8111066" y="0"/>
            <a:ext cx="4080933"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5" name="Titel 4">
            <a:extLst>
              <a:ext uri="{FF2B5EF4-FFF2-40B4-BE49-F238E27FC236}">
                <a16:creationId xmlns:a16="http://schemas.microsoft.com/office/drawing/2014/main" id="{3BC222D1-C306-4567-A343-C722A1158F2B}"/>
              </a:ext>
            </a:extLst>
          </p:cNvPr>
          <p:cNvSpPr>
            <a:spLocks noGrp="1"/>
          </p:cNvSpPr>
          <p:nvPr>
            <p:ph type="title"/>
          </p:nvPr>
        </p:nvSpPr>
        <p:spPr>
          <a:xfrm>
            <a:off x="8435064" y="828742"/>
            <a:ext cx="3432935" cy="4318445"/>
          </a:xfrm>
        </p:spPr>
        <p:txBody>
          <a:bodyPr anchor="t" anchorCtr="0"/>
          <a:lstStyle>
            <a:lvl1pPr>
              <a:defRPr sz="3000">
                <a:solidFill>
                  <a:schemeClr val="bg1"/>
                </a:solidFill>
              </a:defRPr>
            </a:lvl1pPr>
          </a:lstStyle>
          <a:p>
            <a:r>
              <a:rPr lang="nl-NL" smtClean="0"/>
              <a:t>Klik om de stijl te bewerken</a:t>
            </a:r>
            <a:endParaRPr lang="nl-NL" dirty="0"/>
          </a:p>
        </p:txBody>
      </p:sp>
    </p:spTree>
    <p:extLst>
      <p:ext uri="{BB962C8B-B14F-4D97-AF65-F5344CB8AC3E}">
        <p14:creationId xmlns:p14="http://schemas.microsoft.com/office/powerpoint/2010/main" val="153486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D9800953-537F-479C-A9FE-2E8F626BACCD}"/>
              </a:ext>
            </a:extLst>
          </p:cNvPr>
          <p:cNvSpPr>
            <a:spLocks noGrp="1"/>
          </p:cNvSpPr>
          <p:nvPr>
            <p:ph idx="1" hasCustomPrompt="1"/>
          </p:nvPr>
        </p:nvSpPr>
        <p:spPr>
          <a:xfrm>
            <a:off x="4040373" y="0"/>
            <a:ext cx="8151628" cy="6858000"/>
          </a:xfrm>
          <a:solidFill>
            <a:schemeClr val="bg1"/>
          </a:solidFill>
        </p:spPr>
        <p:txBody>
          <a:bodyPr lIns="432000" tIns="792000"/>
          <a:lstStyle>
            <a:lvl1pPr>
              <a:defRPr sz="1600"/>
            </a:lvl1pPr>
          </a:lstStyle>
          <a:p>
            <a:pPr lvl="0"/>
            <a:r>
              <a:rPr lang="nl-NL" dirty="0"/>
              <a:t>Klik om stijl te bewerken</a:t>
            </a:r>
          </a:p>
        </p:txBody>
      </p:sp>
      <p:sp>
        <p:nvSpPr>
          <p:cNvPr id="2" name="Titel 1">
            <a:extLst>
              <a:ext uri="{FF2B5EF4-FFF2-40B4-BE49-F238E27FC236}">
                <a16:creationId xmlns:a16="http://schemas.microsoft.com/office/drawing/2014/main" id="{FEF2DBF4-41D5-44FE-80A0-4858618714B5}"/>
              </a:ext>
            </a:extLst>
          </p:cNvPr>
          <p:cNvSpPr>
            <a:spLocks noGrp="1"/>
          </p:cNvSpPr>
          <p:nvPr>
            <p:ph type="title"/>
          </p:nvPr>
        </p:nvSpPr>
        <p:spPr>
          <a:xfrm>
            <a:off x="324000" y="792000"/>
            <a:ext cx="3270100" cy="1301860"/>
          </a:xfrm>
        </p:spPr>
        <p:txBody>
          <a:bodyPr anchor="t" anchorCtr="0"/>
          <a:lstStyle>
            <a:lvl1pPr>
              <a:defRPr sz="2400">
                <a:solidFill>
                  <a:schemeClr val="bg1"/>
                </a:solidFill>
              </a:defRPr>
            </a:lvl1pPr>
          </a:lstStyle>
          <a:p>
            <a:r>
              <a:rPr lang="nl-NL" smtClean="0"/>
              <a:t>Klik om de stijl te bewerken</a:t>
            </a:r>
            <a:endParaRPr lang="nl-NL" dirty="0"/>
          </a:p>
        </p:txBody>
      </p:sp>
      <p:sp>
        <p:nvSpPr>
          <p:cNvPr id="7" name="Tijdelijke aanduiding voor tekst 6">
            <a:extLst>
              <a:ext uri="{FF2B5EF4-FFF2-40B4-BE49-F238E27FC236}">
                <a16:creationId xmlns:a16="http://schemas.microsoft.com/office/drawing/2014/main" id="{98EC8A20-6983-4311-9ACB-A2CEE97541E4}"/>
              </a:ext>
            </a:extLst>
          </p:cNvPr>
          <p:cNvSpPr>
            <a:spLocks noGrp="1"/>
          </p:cNvSpPr>
          <p:nvPr>
            <p:ph type="body" sz="quarter" idx="10"/>
          </p:nvPr>
        </p:nvSpPr>
        <p:spPr>
          <a:xfrm>
            <a:off x="324000" y="2073275"/>
            <a:ext cx="3270100" cy="3118157"/>
          </a:xfrm>
        </p:spPr>
        <p:txBody>
          <a:bodyPr>
            <a:normAutofit/>
          </a:bodyPr>
          <a:lstStyle>
            <a:lvl1pPr>
              <a:defRPr sz="1600"/>
            </a:lvl1pPr>
            <a:lvl2pPr>
              <a:defRPr sz="1600"/>
            </a:lvl2pPr>
            <a:lvl3pPr>
              <a:defRPr sz="1600"/>
            </a:lvl3pPr>
            <a:lvl4pPr>
              <a:defRPr sz="1600"/>
            </a:lvl4pPr>
            <a:lvl5pPr>
              <a:defRPr sz="1600"/>
            </a:lvl5pPr>
          </a:lstStyle>
          <a:p>
            <a:pPr lvl="0"/>
            <a:r>
              <a:rPr lang="nl-NL" smtClean="0"/>
              <a:t>Tekststijl van het model bewerken</a:t>
            </a:r>
          </a:p>
        </p:txBody>
      </p:sp>
    </p:spTree>
    <p:extLst>
      <p:ext uri="{BB962C8B-B14F-4D97-AF65-F5344CB8AC3E}">
        <p14:creationId xmlns:p14="http://schemas.microsoft.com/office/powerpoint/2010/main" val="754243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D56FCA5F-563C-4963-A6C6-ACB86FD6731A}"/>
              </a:ext>
            </a:extLst>
          </p:cNvPr>
          <p:cNvSpPr/>
          <p:nvPr/>
        </p:nvSpPr>
        <p:spPr>
          <a:xfrm>
            <a:off x="0" y="0"/>
            <a:ext cx="8128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a:extLst>
              <a:ext uri="{FF2B5EF4-FFF2-40B4-BE49-F238E27FC236}">
                <a16:creationId xmlns:a16="http://schemas.microsoft.com/office/drawing/2014/main" id="{8892A113-690F-4A70-A450-6B634995DCCF}"/>
              </a:ext>
            </a:extLst>
          </p:cNvPr>
          <p:cNvSpPr>
            <a:spLocks noGrp="1"/>
          </p:cNvSpPr>
          <p:nvPr>
            <p:ph type="title"/>
          </p:nvPr>
        </p:nvSpPr>
        <p:spPr>
          <a:xfrm>
            <a:off x="0" y="-1"/>
            <a:ext cx="8128000" cy="6857999"/>
          </a:xfrm>
          <a:noFill/>
        </p:spPr>
        <p:txBody>
          <a:bodyPr lIns="612000" tIns="1440000" rIns="828000" bIns="720000" anchor="t" anchorCtr="0"/>
          <a:lstStyle>
            <a:lvl1pPr>
              <a:defRPr sz="3000">
                <a:solidFill>
                  <a:schemeClr val="bg1"/>
                </a:solidFill>
              </a:defRPr>
            </a:lvl1pPr>
          </a:lstStyle>
          <a:p>
            <a:r>
              <a:rPr lang="nl-NL" smtClean="0"/>
              <a:t>Klik om de stijl te bewerken</a:t>
            </a:r>
            <a:endParaRPr lang="nl-NL" dirty="0"/>
          </a:p>
        </p:txBody>
      </p:sp>
      <p:sp>
        <p:nvSpPr>
          <p:cNvPr id="3" name="Tijdelijke aanduiding voor afbeelding 2">
            <a:extLst>
              <a:ext uri="{FF2B5EF4-FFF2-40B4-BE49-F238E27FC236}">
                <a16:creationId xmlns:a16="http://schemas.microsoft.com/office/drawing/2014/main" id="{93351474-BA6D-40FF-AD94-E36000AB4453}"/>
              </a:ext>
            </a:extLst>
          </p:cNvPr>
          <p:cNvSpPr>
            <a:spLocks noGrp="1"/>
          </p:cNvSpPr>
          <p:nvPr>
            <p:ph type="pic" idx="1"/>
          </p:nvPr>
        </p:nvSpPr>
        <p:spPr>
          <a:xfrm>
            <a:off x="8128000" y="-3"/>
            <a:ext cx="406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pic>
        <p:nvPicPr>
          <p:cNvPr id="7" name="Afbeelding 6">
            <a:extLst>
              <a:ext uri="{FF2B5EF4-FFF2-40B4-BE49-F238E27FC236}">
                <a16:creationId xmlns:a16="http://schemas.microsoft.com/office/drawing/2014/main" id="{9BAC8430-1514-4873-ABE5-EA31EA5A0695}"/>
              </a:ext>
            </a:extLst>
          </p:cNvPr>
          <p:cNvPicPr>
            <a:picLocks noChangeAspect="1"/>
          </p:cNvPicPr>
          <p:nvPr/>
        </p:nvPicPr>
        <p:blipFill>
          <a:blip r:embed="rId2"/>
          <a:stretch>
            <a:fillRect/>
          </a:stretch>
        </p:blipFill>
        <p:spPr>
          <a:xfrm>
            <a:off x="324000" y="324000"/>
            <a:ext cx="1384385" cy="504743"/>
          </a:xfrm>
          <a:prstGeom prst="rect">
            <a:avLst/>
          </a:prstGeom>
        </p:spPr>
      </p:pic>
    </p:spTree>
    <p:extLst>
      <p:ext uri="{BB962C8B-B14F-4D97-AF65-F5344CB8AC3E}">
        <p14:creationId xmlns:p14="http://schemas.microsoft.com/office/powerpoint/2010/main" val="917461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2D64C1C9-6779-4C2B-8929-B830AA9CB13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3" name="Afbeelding 2">
            <a:extLst>
              <a:ext uri="{FF2B5EF4-FFF2-40B4-BE49-F238E27FC236}">
                <a16:creationId xmlns:a16="http://schemas.microsoft.com/office/drawing/2014/main" id="{AEB84E45-4AEA-4831-9B87-14B3517136B9}"/>
              </a:ext>
            </a:extLst>
          </p:cNvPr>
          <p:cNvPicPr>
            <a:picLocks noChangeAspect="1"/>
          </p:cNvPicPr>
          <p:nvPr/>
        </p:nvPicPr>
        <p:blipFill>
          <a:blip r:embed="rId2"/>
          <a:stretch>
            <a:fillRect/>
          </a:stretch>
        </p:blipFill>
        <p:spPr>
          <a:xfrm>
            <a:off x="324000" y="324000"/>
            <a:ext cx="1384385" cy="504742"/>
          </a:xfrm>
          <a:prstGeom prst="rect">
            <a:avLst/>
          </a:prstGeom>
        </p:spPr>
      </p:pic>
    </p:spTree>
    <p:extLst>
      <p:ext uri="{BB962C8B-B14F-4D97-AF65-F5344CB8AC3E}">
        <p14:creationId xmlns:p14="http://schemas.microsoft.com/office/powerpoint/2010/main" val="494578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Verticale titel en tekst">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9EE0B92A-A73A-4C1F-A960-EBEE0651E7E5}"/>
              </a:ext>
            </a:extLst>
          </p:cNvPr>
          <p:cNvSpPr/>
          <p:nvPr/>
        </p:nvSpPr>
        <p:spPr>
          <a:xfrm>
            <a:off x="0" y="0"/>
            <a:ext cx="12192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3" name="Afbeelding 2">
            <a:extLst>
              <a:ext uri="{FF2B5EF4-FFF2-40B4-BE49-F238E27FC236}">
                <a16:creationId xmlns:a16="http://schemas.microsoft.com/office/drawing/2014/main" id="{EC08955C-C1E9-4B08-A66E-790BD8E5EB55}"/>
              </a:ext>
            </a:extLst>
          </p:cNvPr>
          <p:cNvPicPr>
            <a:picLocks noChangeAspect="1"/>
          </p:cNvPicPr>
          <p:nvPr/>
        </p:nvPicPr>
        <p:blipFill>
          <a:blip r:embed="rId2"/>
          <a:stretch>
            <a:fillRect/>
          </a:stretch>
        </p:blipFill>
        <p:spPr>
          <a:xfrm>
            <a:off x="324000" y="324000"/>
            <a:ext cx="1384385" cy="504743"/>
          </a:xfrm>
          <a:prstGeom prst="rect">
            <a:avLst/>
          </a:prstGeom>
        </p:spPr>
      </p:pic>
    </p:spTree>
    <p:extLst>
      <p:ext uri="{BB962C8B-B14F-4D97-AF65-F5344CB8AC3E}">
        <p14:creationId xmlns:p14="http://schemas.microsoft.com/office/powerpoint/2010/main" val="410947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6" name="Rechthoek 5">
            <a:extLst>
              <a:ext uri="{FF2B5EF4-FFF2-40B4-BE49-F238E27FC236}">
                <a16:creationId xmlns:a16="http://schemas.microsoft.com/office/drawing/2014/main" id="{5A2F99AB-32A0-423C-977A-DB29AAAED14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pic>
        <p:nvPicPr>
          <p:cNvPr id="14" name="Afbeelding 13">
            <a:extLst>
              <a:ext uri="{FF2B5EF4-FFF2-40B4-BE49-F238E27FC236}">
                <a16:creationId xmlns:a16="http://schemas.microsoft.com/office/drawing/2014/main" id="{01AC377B-A65B-441A-A4D3-5A55E9CADBA8}"/>
              </a:ext>
            </a:extLst>
          </p:cNvPr>
          <p:cNvPicPr>
            <a:picLocks noChangeAspect="1"/>
          </p:cNvPicPr>
          <p:nvPr/>
        </p:nvPicPr>
        <p:blipFill>
          <a:blip r:embed="rId2"/>
          <a:stretch>
            <a:fillRect/>
          </a:stretch>
        </p:blipFill>
        <p:spPr>
          <a:xfrm>
            <a:off x="180000" y="5760000"/>
            <a:ext cx="1964389" cy="987073"/>
          </a:xfrm>
          <a:prstGeom prst="rect">
            <a:avLst/>
          </a:prstGeom>
        </p:spPr>
      </p:pic>
      <p:sp>
        <p:nvSpPr>
          <p:cNvPr id="2" name="Titel 1">
            <a:extLst>
              <a:ext uri="{FF2B5EF4-FFF2-40B4-BE49-F238E27FC236}">
                <a16:creationId xmlns:a16="http://schemas.microsoft.com/office/drawing/2014/main" id="{0E42DD1E-B604-4CF9-84C0-92B6A216FB84}"/>
              </a:ext>
            </a:extLst>
          </p:cNvPr>
          <p:cNvSpPr>
            <a:spLocks noGrp="1"/>
          </p:cNvSpPr>
          <p:nvPr>
            <p:ph type="title"/>
          </p:nvPr>
        </p:nvSpPr>
        <p:spPr>
          <a:xfrm>
            <a:off x="540000" y="504000"/>
            <a:ext cx="11102400" cy="1435507"/>
          </a:xfrm>
        </p:spPr>
        <p:txBody>
          <a:bodyPr/>
          <a:lstStyle>
            <a:lvl1pPr>
              <a:defRPr>
                <a:solidFill>
                  <a:srgbClr val="009C82"/>
                </a:solidFill>
              </a:defRPr>
            </a:lvl1pPr>
          </a:lstStyle>
          <a:p>
            <a:r>
              <a:rPr lang="nl-NL" smtClean="0"/>
              <a:t>Klik om de stijl te bewerken</a:t>
            </a:r>
            <a:endParaRPr lang="nl-NL" dirty="0"/>
          </a:p>
        </p:txBody>
      </p:sp>
      <p:sp>
        <p:nvSpPr>
          <p:cNvPr id="4" name="Tijdelijke aanduiding voor tekst 3">
            <a:extLst>
              <a:ext uri="{FF2B5EF4-FFF2-40B4-BE49-F238E27FC236}">
                <a16:creationId xmlns:a16="http://schemas.microsoft.com/office/drawing/2014/main" id="{8051B81A-12E4-442C-915C-9197F9F2232D}"/>
              </a:ext>
            </a:extLst>
          </p:cNvPr>
          <p:cNvSpPr>
            <a:spLocks noGrp="1"/>
          </p:cNvSpPr>
          <p:nvPr>
            <p:ph type="body" sz="quarter" idx="10"/>
          </p:nvPr>
        </p:nvSpPr>
        <p:spPr>
          <a:xfrm>
            <a:off x="540000" y="2520000"/>
            <a:ext cx="11080800" cy="30636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06368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DB79D8F-AE8E-4A30-96E9-94F7431F2CDE}"/>
              </a:ext>
            </a:extLst>
          </p:cNvPr>
          <p:cNvSpPr/>
          <p:nvPr/>
        </p:nvSpPr>
        <p:spPr>
          <a:xfrm>
            <a:off x="0" y="0"/>
            <a:ext cx="12192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dirty="0"/>
          </a:p>
        </p:txBody>
      </p:sp>
      <p:pic>
        <p:nvPicPr>
          <p:cNvPr id="13" name="Afbeelding 12">
            <a:extLst>
              <a:ext uri="{FF2B5EF4-FFF2-40B4-BE49-F238E27FC236}">
                <a16:creationId xmlns:a16="http://schemas.microsoft.com/office/drawing/2014/main" id="{CF7A5EF7-F88C-4DCB-9C39-9F8D0C84435F}"/>
              </a:ext>
            </a:extLst>
          </p:cNvPr>
          <p:cNvPicPr>
            <a:picLocks noChangeAspect="1"/>
          </p:cNvPicPr>
          <p:nvPr/>
        </p:nvPicPr>
        <p:blipFill>
          <a:blip r:embed="rId2"/>
          <a:stretch>
            <a:fillRect/>
          </a:stretch>
        </p:blipFill>
        <p:spPr>
          <a:xfrm>
            <a:off x="180000" y="5760000"/>
            <a:ext cx="1964387" cy="987072"/>
          </a:xfrm>
          <a:prstGeom prst="rect">
            <a:avLst/>
          </a:prstGeom>
        </p:spPr>
      </p:pic>
      <p:sp>
        <p:nvSpPr>
          <p:cNvPr id="2" name="Titel 1">
            <a:extLst>
              <a:ext uri="{FF2B5EF4-FFF2-40B4-BE49-F238E27FC236}">
                <a16:creationId xmlns:a16="http://schemas.microsoft.com/office/drawing/2014/main" id="{033868CC-6BE0-4AB2-A67B-5298DEB5AC4C}"/>
              </a:ext>
            </a:extLst>
          </p:cNvPr>
          <p:cNvSpPr>
            <a:spLocks noGrp="1"/>
          </p:cNvSpPr>
          <p:nvPr>
            <p:ph type="title"/>
          </p:nvPr>
        </p:nvSpPr>
        <p:spPr>
          <a:xfrm>
            <a:off x="540000" y="540000"/>
            <a:ext cx="11142000" cy="1436400"/>
          </a:xfrm>
        </p:spPr>
        <p:txBody>
          <a:bodyPr lIns="540000" anchor="ctr" anchorCtr="0"/>
          <a:lstStyle>
            <a:lvl1pPr>
              <a:defRPr>
                <a:solidFill>
                  <a:schemeClr val="bg1"/>
                </a:solidFill>
              </a:defRPr>
            </a:lvl1pPr>
          </a:lstStyle>
          <a:p>
            <a:r>
              <a:rPr lang="nl-NL" smtClean="0"/>
              <a:t>Klik om de stijl te bewerken</a:t>
            </a:r>
            <a:endParaRPr lang="nl-NL" dirty="0"/>
          </a:p>
        </p:txBody>
      </p:sp>
      <p:sp>
        <p:nvSpPr>
          <p:cNvPr id="6" name="Tijdelijke aanduiding voor tekst 5">
            <a:extLst>
              <a:ext uri="{FF2B5EF4-FFF2-40B4-BE49-F238E27FC236}">
                <a16:creationId xmlns:a16="http://schemas.microsoft.com/office/drawing/2014/main" id="{422044AC-C9DC-4068-9615-DF28008338EF}"/>
              </a:ext>
            </a:extLst>
          </p:cNvPr>
          <p:cNvSpPr>
            <a:spLocks noGrp="1"/>
          </p:cNvSpPr>
          <p:nvPr>
            <p:ph type="body" sz="quarter" idx="10"/>
          </p:nvPr>
        </p:nvSpPr>
        <p:spPr>
          <a:xfrm>
            <a:off x="540000" y="2520000"/>
            <a:ext cx="11142000" cy="3150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59541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bg>
      <p:bgPr>
        <a:solidFill>
          <a:schemeClr val="bg1"/>
        </a:solidFill>
        <a:effectLst/>
      </p:bgPr>
    </p:b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F23B92BB-44D8-46B6-BDA8-521E79490E07}"/>
              </a:ext>
            </a:extLst>
          </p:cNvPr>
          <p:cNvSpPr/>
          <p:nvPr/>
        </p:nvSpPr>
        <p:spPr>
          <a:xfrm>
            <a:off x="-20332" y="0"/>
            <a:ext cx="406131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Rechthoek 12">
            <a:extLst>
              <a:ext uri="{FF2B5EF4-FFF2-40B4-BE49-F238E27FC236}">
                <a16:creationId xmlns:a16="http://schemas.microsoft.com/office/drawing/2014/main" id="{2D6DC362-A895-44B7-80D2-E78CBF1263FC}"/>
              </a:ext>
            </a:extLst>
          </p:cNvPr>
          <p:cNvSpPr/>
          <p:nvPr/>
        </p:nvSpPr>
        <p:spPr>
          <a:xfrm>
            <a:off x="4061312" y="0"/>
            <a:ext cx="8130688"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tel 1">
            <a:extLst>
              <a:ext uri="{FF2B5EF4-FFF2-40B4-BE49-F238E27FC236}">
                <a16:creationId xmlns:a16="http://schemas.microsoft.com/office/drawing/2014/main" id="{01A6F622-BCE1-4329-92E3-2A18615AACE3}"/>
              </a:ext>
            </a:extLst>
          </p:cNvPr>
          <p:cNvSpPr>
            <a:spLocks noGrp="1"/>
          </p:cNvSpPr>
          <p:nvPr>
            <p:ph type="title"/>
          </p:nvPr>
        </p:nvSpPr>
        <p:spPr>
          <a:xfrm>
            <a:off x="-40664" y="0"/>
            <a:ext cx="4101977" cy="6858000"/>
          </a:xfrm>
          <a:noFill/>
        </p:spPr>
        <p:txBody>
          <a:bodyPr lIns="360000" tIns="792000" rIns="324000" bIns="720000" anchor="t" anchorCtr="0"/>
          <a:lstStyle>
            <a:lvl1pPr>
              <a:defRPr sz="3000"/>
            </a:lvl1pPr>
          </a:lstStyle>
          <a:p>
            <a:r>
              <a:rPr lang="nl-NL" smtClean="0"/>
              <a:t>Klik om de stijl te bewerken</a:t>
            </a:r>
            <a:endParaRPr lang="nl-NL" dirty="0"/>
          </a:p>
        </p:txBody>
      </p:sp>
      <p:sp>
        <p:nvSpPr>
          <p:cNvPr id="3" name="Tijdelijke aanduiding voor tekst 2">
            <a:extLst>
              <a:ext uri="{FF2B5EF4-FFF2-40B4-BE49-F238E27FC236}">
                <a16:creationId xmlns:a16="http://schemas.microsoft.com/office/drawing/2014/main" id="{A8B08D5F-DC48-4007-B3E4-76BA25C21676}"/>
              </a:ext>
            </a:extLst>
          </p:cNvPr>
          <p:cNvSpPr>
            <a:spLocks noGrp="1"/>
          </p:cNvSpPr>
          <p:nvPr>
            <p:ph type="body" idx="1"/>
          </p:nvPr>
        </p:nvSpPr>
        <p:spPr>
          <a:xfrm>
            <a:off x="5040001" y="792000"/>
            <a:ext cx="6228281" cy="823912"/>
          </a:xfrm>
        </p:spPr>
        <p:txBody>
          <a:bodyPr anchor="b">
            <a:noAutofit/>
          </a:bodyPr>
          <a:lstStyle>
            <a:lvl1pPr marL="0" indent="0">
              <a:buNone/>
              <a:defRPr sz="3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Tijdelijke aanduiding voor inhoud 5">
            <a:extLst>
              <a:ext uri="{FF2B5EF4-FFF2-40B4-BE49-F238E27FC236}">
                <a16:creationId xmlns:a16="http://schemas.microsoft.com/office/drawing/2014/main" id="{B272948D-E268-4603-88B2-2B415D950BF4}"/>
              </a:ext>
            </a:extLst>
          </p:cNvPr>
          <p:cNvSpPr>
            <a:spLocks noGrp="1"/>
          </p:cNvSpPr>
          <p:nvPr>
            <p:ph sz="quarter" idx="4"/>
          </p:nvPr>
        </p:nvSpPr>
        <p:spPr>
          <a:xfrm>
            <a:off x="5097620" y="1992086"/>
            <a:ext cx="6228281" cy="3767914"/>
          </a:xfrm>
        </p:spPr>
        <p:txBody>
          <a:bodyPr/>
          <a:lstStyle>
            <a:lvl1pPr marL="0" indent="0" algn="l">
              <a:buFont typeface="Arial" panose="020B0604020202020204" pitchFamily="34" charset="0"/>
              <a:buNone/>
              <a:defRPr>
                <a:solidFill>
                  <a:schemeClr val="bg1"/>
                </a:solidFill>
              </a:defRPr>
            </a:lvl1pPr>
            <a:lvl2pPr marL="457200" indent="0" algn="l">
              <a:buFont typeface="Arial" panose="020B0604020202020204" pitchFamily="34" charset="0"/>
              <a:buNone/>
              <a:defRPr>
                <a:solidFill>
                  <a:schemeClr val="bg1"/>
                </a:solidFill>
              </a:defRPr>
            </a:lvl2pPr>
            <a:lvl3pPr marL="914400" indent="0" algn="l">
              <a:buFont typeface="Arial" panose="020B0604020202020204" pitchFamily="34" charset="0"/>
              <a:buNone/>
              <a:defRPr>
                <a:solidFill>
                  <a:schemeClr val="bg1"/>
                </a:solidFill>
              </a:defRPr>
            </a:lvl3pPr>
            <a:lvl4pPr marL="1371600" indent="0" algn="l">
              <a:buFont typeface="Arial" panose="020B0604020202020204" pitchFamily="34" charset="0"/>
              <a:buNone/>
              <a:defRPr>
                <a:solidFill>
                  <a:schemeClr val="bg1"/>
                </a:solidFill>
              </a:defRPr>
            </a:lvl4pPr>
            <a:lvl5pPr marL="1828800" indent="0" algn="l">
              <a:buFont typeface="Arial" panose="020B0604020202020204" pitchFamily="34" charset="0"/>
              <a:buNone/>
              <a:defRPr>
                <a:solidFill>
                  <a:schemeClr val="bg1"/>
                </a:solidFill>
              </a:defRPr>
            </a:lvl5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10" name="Afbeelding 9">
            <a:extLst>
              <a:ext uri="{FF2B5EF4-FFF2-40B4-BE49-F238E27FC236}">
                <a16:creationId xmlns:a16="http://schemas.microsoft.com/office/drawing/2014/main" id="{FD73E675-FD77-4D0B-9FD8-BA09CC9CA0A0}"/>
              </a:ext>
            </a:extLst>
          </p:cNvPr>
          <p:cNvPicPr>
            <a:picLocks noChangeAspect="1"/>
          </p:cNvPicPr>
          <p:nvPr/>
        </p:nvPicPr>
        <p:blipFill>
          <a:blip r:embed="rId2"/>
          <a:stretch>
            <a:fillRect/>
          </a:stretch>
        </p:blipFill>
        <p:spPr>
          <a:xfrm>
            <a:off x="180000" y="5760000"/>
            <a:ext cx="1964389" cy="987073"/>
          </a:xfrm>
          <a:prstGeom prst="rect">
            <a:avLst/>
          </a:prstGeom>
        </p:spPr>
      </p:pic>
    </p:spTree>
    <p:extLst>
      <p:ext uri="{BB962C8B-B14F-4D97-AF65-F5344CB8AC3E}">
        <p14:creationId xmlns:p14="http://schemas.microsoft.com/office/powerpoint/2010/main" val="2668955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Leeg">
    <p:spTree>
      <p:nvGrpSpPr>
        <p:cNvPr id="1" name=""/>
        <p:cNvGrpSpPr/>
        <p:nvPr/>
      </p:nvGrpSpPr>
      <p:grpSpPr>
        <a:xfrm>
          <a:off x="0" y="0"/>
          <a:ext cx="0" cy="0"/>
          <a:chOff x="0" y="0"/>
          <a:chExt cx="0" cy="0"/>
        </a:xfrm>
      </p:grpSpPr>
      <p:sp>
        <p:nvSpPr>
          <p:cNvPr id="14" name="Rechthoek 13">
            <a:extLst>
              <a:ext uri="{FF2B5EF4-FFF2-40B4-BE49-F238E27FC236}">
                <a16:creationId xmlns:a16="http://schemas.microsoft.com/office/drawing/2014/main" id="{05889135-4F9D-431D-93FA-F18A2E0B61A4}"/>
              </a:ext>
            </a:extLst>
          </p:cNvPr>
          <p:cNvSpPr/>
          <p:nvPr/>
        </p:nvSpPr>
        <p:spPr>
          <a:xfrm>
            <a:off x="0" y="0"/>
            <a:ext cx="4080933"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Rechthoek 12">
            <a:extLst>
              <a:ext uri="{FF2B5EF4-FFF2-40B4-BE49-F238E27FC236}">
                <a16:creationId xmlns:a16="http://schemas.microsoft.com/office/drawing/2014/main" id="{208A81FD-CC7F-44B7-A3C2-1BA8D56EC811}"/>
              </a:ext>
            </a:extLst>
          </p:cNvPr>
          <p:cNvSpPr/>
          <p:nvPr/>
        </p:nvSpPr>
        <p:spPr>
          <a:xfrm>
            <a:off x="4080933" y="0"/>
            <a:ext cx="81110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Titel 8">
            <a:extLst>
              <a:ext uri="{FF2B5EF4-FFF2-40B4-BE49-F238E27FC236}">
                <a16:creationId xmlns:a16="http://schemas.microsoft.com/office/drawing/2014/main" id="{C5FD37BF-9F19-45B6-A05D-C37E48EA6A4B}"/>
              </a:ext>
            </a:extLst>
          </p:cNvPr>
          <p:cNvSpPr>
            <a:spLocks noGrp="1"/>
          </p:cNvSpPr>
          <p:nvPr>
            <p:ph type="title"/>
          </p:nvPr>
        </p:nvSpPr>
        <p:spPr>
          <a:xfrm>
            <a:off x="-1" y="-146"/>
            <a:ext cx="4081444" cy="6858000"/>
          </a:xfrm>
          <a:noFill/>
        </p:spPr>
        <p:txBody>
          <a:bodyPr lIns="360000" tIns="792000" rIns="324000" bIns="720000" anchor="t" anchorCtr="0"/>
          <a:lstStyle>
            <a:lvl1pPr>
              <a:defRPr sz="3000"/>
            </a:lvl1pPr>
          </a:lstStyle>
          <a:p>
            <a:r>
              <a:rPr lang="nl-NL" smtClean="0"/>
              <a:t>Klik om de stijl te bewerken</a:t>
            </a:r>
            <a:endParaRPr lang="nl-NL" dirty="0"/>
          </a:p>
        </p:txBody>
      </p:sp>
      <p:sp>
        <p:nvSpPr>
          <p:cNvPr id="12" name="Tijdelijke aanduiding voor inhoud 11">
            <a:extLst>
              <a:ext uri="{FF2B5EF4-FFF2-40B4-BE49-F238E27FC236}">
                <a16:creationId xmlns:a16="http://schemas.microsoft.com/office/drawing/2014/main" id="{294A9EF1-75FD-43E4-AE75-300DEE25DA65}"/>
              </a:ext>
            </a:extLst>
          </p:cNvPr>
          <p:cNvSpPr>
            <a:spLocks noGrp="1"/>
          </p:cNvSpPr>
          <p:nvPr>
            <p:ph sz="quarter" idx="11"/>
          </p:nvPr>
        </p:nvSpPr>
        <p:spPr>
          <a:xfrm>
            <a:off x="4080933" y="0"/>
            <a:ext cx="8111067" cy="6878638"/>
          </a:xfrm>
        </p:spPr>
        <p:txBody>
          <a:bodyPr lIns="360000" tIns="792000" rIns="324000" bIns="720000"/>
          <a:lstStyle>
            <a:lvl1pPr>
              <a:defRPr>
                <a:solidFill>
                  <a:srgbClr val="009C82"/>
                </a:solidFill>
              </a:defRPr>
            </a:lvl1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16" name="Afbeelding 15">
            <a:extLst>
              <a:ext uri="{FF2B5EF4-FFF2-40B4-BE49-F238E27FC236}">
                <a16:creationId xmlns:a16="http://schemas.microsoft.com/office/drawing/2014/main" id="{1762ED42-C67E-4919-B2E8-E30110AFCB93}"/>
              </a:ext>
            </a:extLst>
          </p:cNvPr>
          <p:cNvPicPr>
            <a:picLocks noChangeAspect="1"/>
          </p:cNvPicPr>
          <p:nvPr/>
        </p:nvPicPr>
        <p:blipFill>
          <a:blip r:embed="rId2"/>
          <a:stretch>
            <a:fillRect/>
          </a:stretch>
        </p:blipFill>
        <p:spPr>
          <a:xfrm>
            <a:off x="180000" y="5760000"/>
            <a:ext cx="1964387" cy="987072"/>
          </a:xfrm>
          <a:prstGeom prst="rect">
            <a:avLst/>
          </a:prstGeom>
        </p:spPr>
      </p:pic>
    </p:spTree>
    <p:extLst>
      <p:ext uri="{BB962C8B-B14F-4D97-AF65-F5344CB8AC3E}">
        <p14:creationId xmlns:p14="http://schemas.microsoft.com/office/powerpoint/2010/main" val="4133366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902D0237-9C24-46F9-989F-B21C10B9B3DC}"/>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 name="Tijdelijke aanduiding voor inhoud 2">
            <a:extLst>
              <a:ext uri="{FF2B5EF4-FFF2-40B4-BE49-F238E27FC236}">
                <a16:creationId xmlns:a16="http://schemas.microsoft.com/office/drawing/2014/main" id="{ED959F1A-F72D-4CF6-A029-14E0DB166AD6}"/>
              </a:ext>
            </a:extLst>
          </p:cNvPr>
          <p:cNvSpPr>
            <a:spLocks noGrp="1"/>
          </p:cNvSpPr>
          <p:nvPr>
            <p:ph idx="1"/>
          </p:nvPr>
        </p:nvSpPr>
        <p:spPr>
          <a:xfrm>
            <a:off x="2" y="0"/>
            <a:ext cx="8111066" cy="6858000"/>
          </a:xfrm>
          <a:noFill/>
        </p:spPr>
        <p:txBody>
          <a:bodyPr lIns="612000" tIns="1404000" rIns="828000" bIns="720000"/>
          <a:lstStyle>
            <a:lvl1pPr>
              <a:defRPr sz="3200">
                <a:solidFill>
                  <a:srgbClr val="009C82"/>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pic>
        <p:nvPicPr>
          <p:cNvPr id="11" name="Afbeelding 10">
            <a:extLst>
              <a:ext uri="{FF2B5EF4-FFF2-40B4-BE49-F238E27FC236}">
                <a16:creationId xmlns:a16="http://schemas.microsoft.com/office/drawing/2014/main" id="{7D2A9CE5-95E8-458E-9040-B0251FBFAEC9}"/>
              </a:ext>
            </a:extLst>
          </p:cNvPr>
          <p:cNvPicPr>
            <a:picLocks noChangeAspect="1"/>
          </p:cNvPicPr>
          <p:nvPr/>
        </p:nvPicPr>
        <p:blipFill>
          <a:blip r:embed="rId2"/>
          <a:stretch>
            <a:fillRect/>
          </a:stretch>
        </p:blipFill>
        <p:spPr>
          <a:xfrm>
            <a:off x="180000" y="144000"/>
            <a:ext cx="1964389" cy="987073"/>
          </a:xfrm>
          <a:prstGeom prst="rect">
            <a:avLst/>
          </a:prstGeom>
        </p:spPr>
      </p:pic>
      <p:sp>
        <p:nvSpPr>
          <p:cNvPr id="5" name="Rechthoek 4">
            <a:extLst>
              <a:ext uri="{FF2B5EF4-FFF2-40B4-BE49-F238E27FC236}">
                <a16:creationId xmlns:a16="http://schemas.microsoft.com/office/drawing/2014/main" id="{3FFB599D-9511-47E4-8A64-0206C2AAAF47}"/>
              </a:ext>
            </a:extLst>
          </p:cNvPr>
          <p:cNvSpPr/>
          <p:nvPr/>
        </p:nvSpPr>
        <p:spPr>
          <a:xfrm>
            <a:off x="8111067" y="10196"/>
            <a:ext cx="4080933"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a:extLst>
              <a:ext uri="{FF2B5EF4-FFF2-40B4-BE49-F238E27FC236}">
                <a16:creationId xmlns:a16="http://schemas.microsoft.com/office/drawing/2014/main" id="{94942CE0-4AC8-4CA7-A53A-36303407B98B}"/>
              </a:ext>
            </a:extLst>
          </p:cNvPr>
          <p:cNvSpPr>
            <a:spLocks noGrp="1"/>
          </p:cNvSpPr>
          <p:nvPr>
            <p:ph type="title"/>
          </p:nvPr>
        </p:nvSpPr>
        <p:spPr>
          <a:xfrm>
            <a:off x="8434800" y="828000"/>
            <a:ext cx="3434400" cy="4320000"/>
          </a:xfrm>
        </p:spPr>
        <p:txBody>
          <a:bodyPr anchor="t" anchorCtr="0"/>
          <a:lstStyle>
            <a:lvl1pPr>
              <a:defRPr sz="3000">
                <a:solidFill>
                  <a:schemeClr val="bg1"/>
                </a:solidFill>
              </a:defRPr>
            </a:lvl1pPr>
          </a:lstStyle>
          <a:p>
            <a:r>
              <a:rPr lang="nl-NL" smtClean="0"/>
              <a:t>Klik om de stijl te bewerken</a:t>
            </a:r>
            <a:endParaRPr lang="nl-NL" dirty="0"/>
          </a:p>
        </p:txBody>
      </p:sp>
    </p:spTree>
    <p:extLst>
      <p:ext uri="{BB962C8B-B14F-4D97-AF65-F5344CB8AC3E}">
        <p14:creationId xmlns:p14="http://schemas.microsoft.com/office/powerpoint/2010/main" val="84035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13" name="Rechthoek 12">
            <a:extLst>
              <a:ext uri="{FF2B5EF4-FFF2-40B4-BE49-F238E27FC236}">
                <a16:creationId xmlns:a16="http://schemas.microsoft.com/office/drawing/2014/main" id="{D56FCA5F-563C-4963-A6C6-ACB86FD6731A}"/>
              </a:ext>
            </a:extLst>
          </p:cNvPr>
          <p:cNvSpPr/>
          <p:nvPr/>
        </p:nvSpPr>
        <p:spPr>
          <a:xfrm>
            <a:off x="0" y="0"/>
            <a:ext cx="81280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a:extLst>
              <a:ext uri="{FF2B5EF4-FFF2-40B4-BE49-F238E27FC236}">
                <a16:creationId xmlns:a16="http://schemas.microsoft.com/office/drawing/2014/main" id="{8892A113-690F-4A70-A450-6B634995DCCF}"/>
              </a:ext>
            </a:extLst>
          </p:cNvPr>
          <p:cNvSpPr>
            <a:spLocks noGrp="1"/>
          </p:cNvSpPr>
          <p:nvPr>
            <p:ph type="title"/>
          </p:nvPr>
        </p:nvSpPr>
        <p:spPr>
          <a:xfrm>
            <a:off x="0" y="-1"/>
            <a:ext cx="8128000" cy="6857999"/>
          </a:xfrm>
          <a:noFill/>
        </p:spPr>
        <p:txBody>
          <a:bodyPr lIns="612000" tIns="1440000" rIns="828000" bIns="720000" anchor="t" anchorCtr="0"/>
          <a:lstStyle>
            <a:lvl1pPr>
              <a:defRPr sz="3000">
                <a:solidFill>
                  <a:schemeClr val="bg1"/>
                </a:solidFill>
              </a:defRPr>
            </a:lvl1pPr>
          </a:lstStyle>
          <a:p>
            <a:r>
              <a:rPr lang="nl-NL" smtClean="0"/>
              <a:t>Klik om de stijl te bewerken</a:t>
            </a:r>
            <a:endParaRPr lang="nl-NL" dirty="0"/>
          </a:p>
        </p:txBody>
      </p:sp>
      <p:sp>
        <p:nvSpPr>
          <p:cNvPr id="3" name="Tijdelijke aanduiding voor afbeelding 2">
            <a:extLst>
              <a:ext uri="{FF2B5EF4-FFF2-40B4-BE49-F238E27FC236}">
                <a16:creationId xmlns:a16="http://schemas.microsoft.com/office/drawing/2014/main" id="{93351474-BA6D-40FF-AD94-E36000AB4453}"/>
              </a:ext>
            </a:extLst>
          </p:cNvPr>
          <p:cNvSpPr>
            <a:spLocks noGrp="1"/>
          </p:cNvSpPr>
          <p:nvPr>
            <p:ph type="pic" idx="1"/>
          </p:nvPr>
        </p:nvSpPr>
        <p:spPr>
          <a:xfrm>
            <a:off x="8128000" y="-3"/>
            <a:ext cx="406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nl-NL" dirty="0"/>
          </a:p>
        </p:txBody>
      </p:sp>
      <p:pic>
        <p:nvPicPr>
          <p:cNvPr id="9" name="Afbeelding 8">
            <a:extLst>
              <a:ext uri="{FF2B5EF4-FFF2-40B4-BE49-F238E27FC236}">
                <a16:creationId xmlns:a16="http://schemas.microsoft.com/office/drawing/2014/main" id="{2A7CE760-6D02-4D82-B473-AF7356A87B09}"/>
              </a:ext>
            </a:extLst>
          </p:cNvPr>
          <p:cNvPicPr>
            <a:picLocks noChangeAspect="1"/>
          </p:cNvPicPr>
          <p:nvPr/>
        </p:nvPicPr>
        <p:blipFill>
          <a:blip r:embed="rId2"/>
          <a:stretch>
            <a:fillRect/>
          </a:stretch>
        </p:blipFill>
        <p:spPr>
          <a:xfrm>
            <a:off x="180000" y="144000"/>
            <a:ext cx="1964387" cy="987072"/>
          </a:xfrm>
          <a:prstGeom prst="rect">
            <a:avLst/>
          </a:prstGeom>
        </p:spPr>
      </p:pic>
    </p:spTree>
    <p:extLst>
      <p:ext uri="{BB962C8B-B14F-4D97-AF65-F5344CB8AC3E}">
        <p14:creationId xmlns:p14="http://schemas.microsoft.com/office/powerpoint/2010/main" val="116565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en verticale tekst">
    <p:spTree>
      <p:nvGrpSpPr>
        <p:cNvPr id="1" name=""/>
        <p:cNvGrpSpPr/>
        <p:nvPr/>
      </p:nvGrpSpPr>
      <p:grpSpPr>
        <a:xfrm>
          <a:off x="0" y="0"/>
          <a:ext cx="0" cy="0"/>
          <a:chOff x="0" y="0"/>
          <a:chExt cx="0" cy="0"/>
        </a:xfrm>
      </p:grpSpPr>
      <p:sp>
        <p:nvSpPr>
          <p:cNvPr id="12" name="Rechthoek 11">
            <a:extLst>
              <a:ext uri="{FF2B5EF4-FFF2-40B4-BE49-F238E27FC236}">
                <a16:creationId xmlns:a16="http://schemas.microsoft.com/office/drawing/2014/main" id="{2D64C1C9-6779-4C2B-8929-B830AA9CB13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6" name="Afbeelding 5">
            <a:extLst>
              <a:ext uri="{FF2B5EF4-FFF2-40B4-BE49-F238E27FC236}">
                <a16:creationId xmlns:a16="http://schemas.microsoft.com/office/drawing/2014/main" id="{0E352236-2EC3-4042-806B-30EA689CAA7C}"/>
              </a:ext>
            </a:extLst>
          </p:cNvPr>
          <p:cNvPicPr>
            <a:picLocks noChangeAspect="1"/>
          </p:cNvPicPr>
          <p:nvPr/>
        </p:nvPicPr>
        <p:blipFill>
          <a:blip r:embed="rId2"/>
          <a:stretch>
            <a:fillRect/>
          </a:stretch>
        </p:blipFill>
        <p:spPr>
          <a:xfrm>
            <a:off x="180000" y="144000"/>
            <a:ext cx="1964389" cy="987073"/>
          </a:xfrm>
          <a:prstGeom prst="rect">
            <a:avLst/>
          </a:prstGeom>
        </p:spPr>
      </p:pic>
    </p:spTree>
    <p:extLst>
      <p:ext uri="{BB962C8B-B14F-4D97-AF65-F5344CB8AC3E}">
        <p14:creationId xmlns:p14="http://schemas.microsoft.com/office/powerpoint/2010/main" val="1669772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35AE316-A033-42C3-91B9-BB69790144E1}"/>
              </a:ext>
            </a:extLst>
          </p:cNvPr>
          <p:cNvSpPr/>
          <p:nvPr/>
        </p:nvSpPr>
        <p:spPr>
          <a:xfrm>
            <a:off x="5" y="0"/>
            <a:ext cx="40608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jdelijke aanduiding voor titel 1">
            <a:extLst>
              <a:ext uri="{FF2B5EF4-FFF2-40B4-BE49-F238E27FC236}">
                <a16:creationId xmlns:a16="http://schemas.microsoft.com/office/drawing/2014/main" id="{F5331E97-3ECC-4AF2-98AB-D57122C85F3A}"/>
              </a:ext>
            </a:extLst>
          </p:cNvPr>
          <p:cNvSpPr>
            <a:spLocks noGrp="1"/>
          </p:cNvSpPr>
          <p:nvPr>
            <p:ph type="title"/>
          </p:nvPr>
        </p:nvSpPr>
        <p:spPr>
          <a:xfrm>
            <a:off x="4692501" y="500284"/>
            <a:ext cx="6661297" cy="1435507"/>
          </a:xfrm>
          <a:prstGeom prst="rect">
            <a:avLst/>
          </a:prstGeom>
        </p:spPr>
        <p:txBody>
          <a:bodyPr vert="horz" lIns="91440" tIns="45720" rIns="91440" bIns="45720" rtlCol="0" anchor="ctr">
            <a:noAutofit/>
          </a:bodyPr>
          <a:lstStyle/>
          <a:p>
            <a:r>
              <a:rPr lang="nl-NL" dirty="0"/>
              <a:t>Format </a:t>
            </a:r>
            <a:br>
              <a:rPr lang="nl-NL" dirty="0"/>
            </a:br>
            <a:r>
              <a:rPr lang="nl-NL" dirty="0"/>
              <a:t>16:9 INT</a:t>
            </a:r>
          </a:p>
        </p:txBody>
      </p:sp>
      <p:sp>
        <p:nvSpPr>
          <p:cNvPr id="3" name="Tijdelijke aanduiding voor tekst 2">
            <a:extLst>
              <a:ext uri="{FF2B5EF4-FFF2-40B4-BE49-F238E27FC236}">
                <a16:creationId xmlns:a16="http://schemas.microsoft.com/office/drawing/2014/main" id="{72391E4F-156B-48E6-81C2-3447F3936994}"/>
              </a:ext>
            </a:extLst>
          </p:cNvPr>
          <p:cNvSpPr>
            <a:spLocks noGrp="1"/>
          </p:cNvSpPr>
          <p:nvPr>
            <p:ph type="body" idx="1"/>
          </p:nvPr>
        </p:nvSpPr>
        <p:spPr>
          <a:xfrm>
            <a:off x="4692500" y="2006379"/>
            <a:ext cx="6661299" cy="4351338"/>
          </a:xfrm>
          <a:prstGeom prst="rect">
            <a:avLst/>
          </a:prstGeom>
        </p:spPr>
        <p:txBody>
          <a:bodyPr vert="horz" lIns="91440" tIns="45720" rIns="91440" bIns="45720" rtlCol="0">
            <a:normAutofit/>
          </a:bodyPr>
          <a:lstStyle/>
          <a:p>
            <a:pPr lvl="0"/>
            <a:r>
              <a:rPr lang="nl-NL" dirty="0"/>
              <a:t>Tekststijl van het model bewerken</a:t>
            </a:r>
          </a:p>
        </p:txBody>
      </p:sp>
      <p:pic>
        <p:nvPicPr>
          <p:cNvPr id="8" name="Afbeelding 7">
            <a:extLst>
              <a:ext uri="{FF2B5EF4-FFF2-40B4-BE49-F238E27FC236}">
                <a16:creationId xmlns:a16="http://schemas.microsoft.com/office/drawing/2014/main" id="{CB4A502B-E2CB-4287-9DED-C3AC2B5E0CFA}"/>
              </a:ext>
            </a:extLst>
          </p:cNvPr>
          <p:cNvPicPr>
            <a:picLocks noChangeAspect="1"/>
          </p:cNvPicPr>
          <p:nvPr/>
        </p:nvPicPr>
        <p:blipFill>
          <a:blip r:embed="rId14"/>
          <a:stretch>
            <a:fillRect/>
          </a:stretch>
        </p:blipFill>
        <p:spPr>
          <a:xfrm>
            <a:off x="380014" y="5248352"/>
            <a:ext cx="3534447" cy="1332000"/>
          </a:xfrm>
          <a:prstGeom prst="rect">
            <a:avLst/>
          </a:prstGeom>
        </p:spPr>
      </p:pic>
      <p:pic>
        <p:nvPicPr>
          <p:cNvPr id="16" name="Afbeelding 15">
            <a:extLst>
              <a:ext uri="{FF2B5EF4-FFF2-40B4-BE49-F238E27FC236}">
                <a16:creationId xmlns:a16="http://schemas.microsoft.com/office/drawing/2014/main" id="{24CF265D-E83E-4BC2-8036-5C85388D4FCA}"/>
              </a:ext>
            </a:extLst>
          </p:cNvPr>
          <p:cNvPicPr>
            <a:picLocks noChangeAspect="1"/>
          </p:cNvPicPr>
          <p:nvPr/>
        </p:nvPicPr>
        <p:blipFill>
          <a:blip r:embed="rId15"/>
          <a:stretch>
            <a:fillRect/>
          </a:stretch>
        </p:blipFill>
        <p:spPr>
          <a:xfrm>
            <a:off x="0" y="5182286"/>
            <a:ext cx="3334864" cy="1675714"/>
          </a:xfrm>
          <a:prstGeom prst="rect">
            <a:avLst/>
          </a:prstGeom>
        </p:spPr>
      </p:pic>
    </p:spTree>
    <p:extLst>
      <p:ext uri="{BB962C8B-B14F-4D97-AF65-F5344CB8AC3E}">
        <p14:creationId xmlns:p14="http://schemas.microsoft.com/office/powerpoint/2010/main" val="42647233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3" r:id="rId12"/>
  </p:sldLayoutIdLst>
  <p:txStyles>
    <p:title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hthoek 8">
            <a:extLst>
              <a:ext uri="{FF2B5EF4-FFF2-40B4-BE49-F238E27FC236}">
                <a16:creationId xmlns:a16="http://schemas.microsoft.com/office/drawing/2014/main" id="{335AE316-A033-42C3-91B9-BB69790144E1}"/>
              </a:ext>
            </a:extLst>
          </p:cNvPr>
          <p:cNvSpPr/>
          <p:nvPr/>
        </p:nvSpPr>
        <p:spPr>
          <a:xfrm>
            <a:off x="5" y="0"/>
            <a:ext cx="4060800" cy="6858000"/>
          </a:xfrm>
          <a:prstGeom prst="rect">
            <a:avLst/>
          </a:prstGeom>
          <a:solidFill>
            <a:srgbClr val="009C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dirty="0"/>
          </a:p>
        </p:txBody>
      </p:sp>
      <p:sp>
        <p:nvSpPr>
          <p:cNvPr id="2" name="Tijdelijke aanduiding voor titel 1">
            <a:extLst>
              <a:ext uri="{FF2B5EF4-FFF2-40B4-BE49-F238E27FC236}">
                <a16:creationId xmlns:a16="http://schemas.microsoft.com/office/drawing/2014/main" id="{F5331E97-3ECC-4AF2-98AB-D57122C85F3A}"/>
              </a:ext>
            </a:extLst>
          </p:cNvPr>
          <p:cNvSpPr>
            <a:spLocks noGrp="1"/>
          </p:cNvSpPr>
          <p:nvPr>
            <p:ph type="title"/>
          </p:nvPr>
        </p:nvSpPr>
        <p:spPr>
          <a:xfrm>
            <a:off x="4692501" y="500284"/>
            <a:ext cx="6661297" cy="1435507"/>
          </a:xfrm>
          <a:prstGeom prst="rect">
            <a:avLst/>
          </a:prstGeom>
        </p:spPr>
        <p:txBody>
          <a:bodyPr vert="horz" lIns="91440" tIns="45720" rIns="91440" bIns="45720" rtlCol="0" anchor="ctr">
            <a:noAutofit/>
          </a:bodyPr>
          <a:lstStyle/>
          <a:p>
            <a:r>
              <a:rPr lang="nl-NL" dirty="0"/>
              <a:t>Formaat </a:t>
            </a:r>
            <a:br>
              <a:rPr lang="nl-NL" dirty="0"/>
            </a:br>
            <a:r>
              <a:rPr lang="nl-NL" dirty="0"/>
              <a:t>16:9 NL</a:t>
            </a:r>
          </a:p>
        </p:txBody>
      </p:sp>
      <p:sp>
        <p:nvSpPr>
          <p:cNvPr id="3" name="Tijdelijke aanduiding voor tekst 2">
            <a:extLst>
              <a:ext uri="{FF2B5EF4-FFF2-40B4-BE49-F238E27FC236}">
                <a16:creationId xmlns:a16="http://schemas.microsoft.com/office/drawing/2014/main" id="{72391E4F-156B-48E6-81C2-3447F3936994}"/>
              </a:ext>
            </a:extLst>
          </p:cNvPr>
          <p:cNvSpPr>
            <a:spLocks noGrp="1"/>
          </p:cNvSpPr>
          <p:nvPr>
            <p:ph type="body" idx="1"/>
          </p:nvPr>
        </p:nvSpPr>
        <p:spPr>
          <a:xfrm>
            <a:off x="4692500" y="2006379"/>
            <a:ext cx="6661299" cy="4351338"/>
          </a:xfrm>
          <a:prstGeom prst="rect">
            <a:avLst/>
          </a:prstGeom>
        </p:spPr>
        <p:txBody>
          <a:bodyPr vert="horz" lIns="91440" tIns="45720" rIns="91440" bIns="45720" rtlCol="0">
            <a:normAutofit/>
          </a:bodyPr>
          <a:lstStyle/>
          <a:p>
            <a:pPr lvl="0"/>
            <a:r>
              <a:rPr lang="nl-NL" dirty="0"/>
              <a:t>Tekststijl van het model bewerken</a:t>
            </a:r>
          </a:p>
        </p:txBody>
      </p:sp>
      <p:pic>
        <p:nvPicPr>
          <p:cNvPr id="8" name="Afbeelding 7">
            <a:extLst>
              <a:ext uri="{FF2B5EF4-FFF2-40B4-BE49-F238E27FC236}">
                <a16:creationId xmlns:a16="http://schemas.microsoft.com/office/drawing/2014/main" id="{CB4A502B-E2CB-4287-9DED-C3AC2B5E0CFA}"/>
              </a:ext>
            </a:extLst>
          </p:cNvPr>
          <p:cNvPicPr>
            <a:picLocks noChangeAspect="1"/>
          </p:cNvPicPr>
          <p:nvPr/>
        </p:nvPicPr>
        <p:blipFill>
          <a:blip r:embed="rId12"/>
          <a:stretch>
            <a:fillRect/>
          </a:stretch>
        </p:blipFill>
        <p:spPr>
          <a:xfrm>
            <a:off x="380014" y="5248352"/>
            <a:ext cx="3534447" cy="1332000"/>
          </a:xfrm>
          <a:prstGeom prst="rect">
            <a:avLst/>
          </a:prstGeom>
        </p:spPr>
      </p:pic>
      <p:pic>
        <p:nvPicPr>
          <p:cNvPr id="14" name="Afbeelding 13">
            <a:extLst>
              <a:ext uri="{FF2B5EF4-FFF2-40B4-BE49-F238E27FC236}">
                <a16:creationId xmlns:a16="http://schemas.microsoft.com/office/drawing/2014/main" id="{00CFFBB0-A4A8-48C7-A271-8455A1541367}"/>
              </a:ext>
            </a:extLst>
          </p:cNvPr>
          <p:cNvPicPr>
            <a:picLocks noChangeAspect="1"/>
          </p:cNvPicPr>
          <p:nvPr/>
        </p:nvPicPr>
        <p:blipFill>
          <a:blip r:embed="rId13"/>
          <a:stretch>
            <a:fillRect/>
          </a:stretch>
        </p:blipFill>
        <p:spPr>
          <a:xfrm>
            <a:off x="324000" y="5473804"/>
            <a:ext cx="2416626" cy="881095"/>
          </a:xfrm>
          <a:prstGeom prst="rect">
            <a:avLst/>
          </a:prstGeom>
        </p:spPr>
      </p:pic>
    </p:spTree>
    <p:extLst>
      <p:ext uri="{BB962C8B-B14F-4D97-AF65-F5344CB8AC3E}">
        <p14:creationId xmlns:p14="http://schemas.microsoft.com/office/powerpoint/2010/main" val="24335257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lnSpc>
          <a:spcPct val="90000"/>
        </a:lnSpc>
        <a:spcBef>
          <a:spcPct val="0"/>
        </a:spcBef>
        <a:buNone/>
        <a:defRPr sz="60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Tx/>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FontTx/>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saxion.edu/studying-in-the-netherlands/finance-your-studies/scholarships"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hyperlink" Target="https://www.saxion.edu/programmes/bachelor/international-finance-and-accounting-short-degree-programm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cid:image001.png@01D56956.7E1C3760" TargetMode="External"/><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image" Target="../media/image17.emf"/><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hyperlink" Target="https://www.saxion.edu/studying-in-the-netherlands/practical-matters/fee-structure"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4693516" y="0"/>
            <a:ext cx="8151628" cy="6858000"/>
          </a:xfrm>
        </p:spPr>
        <p:txBody>
          <a:bodyPr/>
          <a:lstStyle/>
          <a:p>
            <a:endParaRPr lang="nl-NL" dirty="0"/>
          </a:p>
        </p:txBody>
      </p:sp>
      <p:sp>
        <p:nvSpPr>
          <p:cNvPr id="3" name="Titel 2"/>
          <p:cNvSpPr>
            <a:spLocks noGrp="1"/>
          </p:cNvSpPr>
          <p:nvPr>
            <p:ph type="title"/>
          </p:nvPr>
        </p:nvSpPr>
        <p:spPr>
          <a:xfrm>
            <a:off x="324000" y="792000"/>
            <a:ext cx="3542606" cy="605726"/>
          </a:xfrm>
        </p:spPr>
        <p:txBody>
          <a:bodyPr/>
          <a:lstStyle/>
          <a:p>
            <a:r>
              <a:rPr lang="en-GB" dirty="0" smtClean="0"/>
              <a:t>Saxion UAS</a:t>
            </a:r>
            <a:endParaRPr lang="en-GB" dirty="0"/>
          </a:p>
        </p:txBody>
      </p:sp>
      <p:sp>
        <p:nvSpPr>
          <p:cNvPr id="4" name="Tijdelijke aanduiding voor tekst 3"/>
          <p:cNvSpPr>
            <a:spLocks noGrp="1"/>
          </p:cNvSpPr>
          <p:nvPr>
            <p:ph type="body" sz="quarter" idx="10"/>
          </p:nvPr>
        </p:nvSpPr>
        <p:spPr>
          <a:xfrm>
            <a:off x="323999" y="1230086"/>
            <a:ext cx="3716373" cy="3961347"/>
          </a:xfrm>
        </p:spPr>
        <p:txBody>
          <a:bodyPr>
            <a:normAutofit lnSpcReduction="10000"/>
          </a:bodyPr>
          <a:lstStyle/>
          <a:p>
            <a:endParaRPr lang="en-US" sz="2400" dirty="0" smtClean="0">
              <a:solidFill>
                <a:schemeClr val="bg1"/>
              </a:solidFill>
            </a:endParaRPr>
          </a:p>
          <a:p>
            <a:r>
              <a:rPr lang="en-US" sz="2400" dirty="0" smtClean="0">
                <a:solidFill>
                  <a:schemeClr val="bg1"/>
                </a:solidFill>
              </a:rPr>
              <a:t>and</a:t>
            </a:r>
          </a:p>
          <a:p>
            <a:r>
              <a:rPr lang="en-GB" sz="2400" dirty="0">
                <a:solidFill>
                  <a:schemeClr val="bg1"/>
                </a:solidFill>
              </a:rPr>
              <a:t/>
            </a:r>
            <a:br>
              <a:rPr lang="en-GB" sz="2400" dirty="0">
                <a:solidFill>
                  <a:schemeClr val="bg1"/>
                </a:solidFill>
              </a:rPr>
            </a:br>
            <a:r>
              <a:rPr lang="en-GB" sz="2400" dirty="0" smtClean="0">
                <a:solidFill>
                  <a:schemeClr val="bg1"/>
                </a:solidFill>
              </a:rPr>
              <a:t>Financial </a:t>
            </a:r>
            <a:r>
              <a:rPr lang="en-GB" sz="2400" dirty="0">
                <a:solidFill>
                  <a:schemeClr val="bg1"/>
                </a:solidFill>
              </a:rPr>
              <a:t>University </a:t>
            </a:r>
            <a:br>
              <a:rPr lang="en-GB" sz="2400" dirty="0">
                <a:solidFill>
                  <a:schemeClr val="bg1"/>
                </a:solidFill>
              </a:rPr>
            </a:br>
            <a:r>
              <a:rPr lang="en-GB" sz="2400" dirty="0">
                <a:solidFill>
                  <a:schemeClr val="bg1"/>
                </a:solidFill>
              </a:rPr>
              <a:t>under the Government</a:t>
            </a:r>
            <a:br>
              <a:rPr lang="en-GB" sz="2400" dirty="0">
                <a:solidFill>
                  <a:schemeClr val="bg1"/>
                </a:solidFill>
              </a:rPr>
            </a:br>
            <a:r>
              <a:rPr lang="en-GB" sz="2400" dirty="0">
                <a:solidFill>
                  <a:schemeClr val="bg1"/>
                </a:solidFill>
              </a:rPr>
              <a:t>of the Russian </a:t>
            </a:r>
            <a:r>
              <a:rPr lang="en-GB" sz="2400" dirty="0" smtClean="0">
                <a:solidFill>
                  <a:schemeClr val="bg1"/>
                </a:solidFill>
              </a:rPr>
              <a:t>Federation</a:t>
            </a:r>
          </a:p>
          <a:p>
            <a:endParaRPr lang="en-GB" sz="3600" dirty="0" smtClean="0">
              <a:solidFill>
                <a:schemeClr val="bg1"/>
              </a:solidFill>
            </a:endParaRPr>
          </a:p>
          <a:p>
            <a:r>
              <a:rPr lang="en-GB" sz="2600" dirty="0" smtClean="0">
                <a:solidFill>
                  <a:schemeClr val="accent6">
                    <a:lumMod val="60000"/>
                    <a:lumOff val="40000"/>
                  </a:schemeClr>
                </a:solidFill>
              </a:rPr>
              <a:t>DOUBLE DEGREE PROGRAMM</a:t>
            </a:r>
            <a:r>
              <a:rPr lang="en-GB" dirty="0">
                <a:solidFill>
                  <a:schemeClr val="bg1"/>
                </a:solidFill>
              </a:rPr>
              <a:t/>
            </a:r>
            <a:br>
              <a:rPr lang="en-GB" dirty="0">
                <a:solidFill>
                  <a:schemeClr val="bg1"/>
                </a:solidFill>
              </a:rPr>
            </a:br>
            <a:endParaRPr lang="en-GB" dirty="0">
              <a:solidFill>
                <a:schemeClr val="bg1"/>
              </a:solidFill>
            </a:endParaRPr>
          </a:p>
        </p:txBody>
      </p:sp>
      <p:pic>
        <p:nvPicPr>
          <p:cNvPr id="5"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040372" y="-1"/>
            <a:ext cx="8804771" cy="5889171"/>
          </a:xfrm>
          <a:prstGeom prst="rect">
            <a:avLst/>
          </a:prstGeom>
        </p:spPr>
      </p:pic>
      <p:pic>
        <p:nvPicPr>
          <p:cNvPr id="6" name="Рисунок 5"/>
          <p:cNvPicPr>
            <a:picLocks noChangeAspect="1"/>
          </p:cNvPicPr>
          <p:nvPr/>
        </p:nvPicPr>
        <p:blipFill>
          <a:blip r:embed="rId3"/>
          <a:stretch>
            <a:fillRect/>
          </a:stretch>
        </p:blipFill>
        <p:spPr>
          <a:xfrm>
            <a:off x="2940916" y="5629519"/>
            <a:ext cx="3048000" cy="1097280"/>
          </a:xfrm>
          <a:prstGeom prst="rect">
            <a:avLst/>
          </a:prstGeom>
        </p:spPr>
      </p:pic>
    </p:spTree>
    <p:extLst>
      <p:ext uri="{BB962C8B-B14F-4D97-AF65-F5344CB8AC3E}">
        <p14:creationId xmlns:p14="http://schemas.microsoft.com/office/powerpoint/2010/main" val="99966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Tuition </a:t>
            </a:r>
            <a:r>
              <a:rPr lang="en-US" dirty="0" smtClean="0"/>
              <a:t>fee for BA </a:t>
            </a:r>
            <a:r>
              <a:rPr lang="en-US" dirty="0" err="1" smtClean="0"/>
              <a:t>programme</a:t>
            </a:r>
            <a:r>
              <a:rPr lang="en-US" dirty="0" smtClean="0"/>
              <a:t> </a:t>
            </a:r>
            <a:endParaRPr lang="ru-RU" dirty="0"/>
          </a:p>
        </p:txBody>
      </p:sp>
      <p:sp>
        <p:nvSpPr>
          <p:cNvPr id="3" name="Текст 2"/>
          <p:cNvSpPr>
            <a:spLocks noGrp="1"/>
          </p:cNvSpPr>
          <p:nvPr>
            <p:ph type="body" sz="quarter" idx="10"/>
          </p:nvPr>
        </p:nvSpPr>
        <p:spPr>
          <a:xfrm>
            <a:off x="540000" y="2057400"/>
            <a:ext cx="11080800" cy="3584864"/>
          </a:xfrm>
        </p:spPr>
        <p:txBody>
          <a:bodyPr>
            <a:normAutofit fontScale="77500" lnSpcReduction="20000"/>
          </a:bodyPr>
          <a:lstStyle/>
          <a:p>
            <a:endParaRPr lang="en-US" dirty="0"/>
          </a:p>
          <a:p>
            <a:r>
              <a:rPr lang="en-US" dirty="0"/>
              <a:t>Tuition fee	</a:t>
            </a:r>
            <a:r>
              <a:rPr lang="en-US" dirty="0" smtClean="0"/>
              <a:t>		€ </a:t>
            </a:r>
            <a:r>
              <a:rPr lang="en-US" dirty="0"/>
              <a:t>7,800 	</a:t>
            </a:r>
            <a:endParaRPr lang="en-US" dirty="0" smtClean="0"/>
          </a:p>
          <a:p>
            <a:r>
              <a:rPr lang="en-US" dirty="0" smtClean="0"/>
              <a:t>Housing1</a:t>
            </a:r>
            <a:r>
              <a:rPr lang="en-US" dirty="0"/>
              <a:t>	</a:t>
            </a:r>
            <a:r>
              <a:rPr lang="en-US" dirty="0" smtClean="0"/>
              <a:t>		€ </a:t>
            </a:r>
            <a:r>
              <a:rPr lang="en-US" dirty="0"/>
              <a:t>5,050 	</a:t>
            </a:r>
            <a:endParaRPr lang="en-US" dirty="0" smtClean="0"/>
          </a:p>
          <a:p>
            <a:r>
              <a:rPr lang="en-US" dirty="0" smtClean="0"/>
              <a:t>Visa </a:t>
            </a:r>
            <a:r>
              <a:rPr lang="en-US" dirty="0"/>
              <a:t>/ Residence permit	</a:t>
            </a:r>
            <a:r>
              <a:rPr lang="en-US" dirty="0" smtClean="0"/>
              <a:t>€ </a:t>
            </a:r>
            <a:r>
              <a:rPr lang="en-US" dirty="0"/>
              <a:t>220	</a:t>
            </a:r>
            <a:endParaRPr lang="en-US" dirty="0" smtClean="0"/>
          </a:p>
          <a:p>
            <a:r>
              <a:rPr lang="en-US" dirty="0" smtClean="0"/>
              <a:t>Insurance </a:t>
            </a:r>
            <a:r>
              <a:rPr lang="en-US" dirty="0"/>
              <a:t>	</a:t>
            </a:r>
            <a:r>
              <a:rPr lang="en-US" dirty="0" smtClean="0"/>
              <a:t>		€ </a:t>
            </a:r>
            <a:r>
              <a:rPr lang="en-US" dirty="0"/>
              <a:t>525	</a:t>
            </a:r>
          </a:p>
          <a:p>
            <a:r>
              <a:rPr lang="en-US" b="1" dirty="0">
                <a:solidFill>
                  <a:schemeClr val="accent6">
                    <a:lumMod val="75000"/>
                  </a:schemeClr>
                </a:solidFill>
              </a:rPr>
              <a:t>Total package fee	</a:t>
            </a:r>
            <a:r>
              <a:rPr lang="en-US" b="1" dirty="0" smtClean="0">
                <a:solidFill>
                  <a:schemeClr val="accent6">
                    <a:lumMod val="75000"/>
                  </a:schemeClr>
                </a:solidFill>
              </a:rPr>
              <a:t>	€ </a:t>
            </a:r>
            <a:r>
              <a:rPr lang="en-US" b="1" dirty="0">
                <a:solidFill>
                  <a:schemeClr val="accent6">
                    <a:lumMod val="75000"/>
                  </a:schemeClr>
                </a:solidFill>
              </a:rPr>
              <a:t>13,595 </a:t>
            </a:r>
            <a:r>
              <a:rPr lang="en-US" b="1" dirty="0"/>
              <a:t>	</a:t>
            </a:r>
            <a:endParaRPr lang="en-US" b="1" dirty="0" smtClean="0"/>
          </a:p>
          <a:p>
            <a:endParaRPr lang="en-US" dirty="0"/>
          </a:p>
          <a:p>
            <a:r>
              <a:rPr lang="en-US" dirty="0" smtClean="0"/>
              <a:t> </a:t>
            </a:r>
            <a:r>
              <a:rPr lang="en-US" dirty="0"/>
              <a:t>Prices of housing are maximum amounts. </a:t>
            </a:r>
            <a:r>
              <a:rPr lang="en-US" dirty="0" smtClean="0"/>
              <a:t>In </a:t>
            </a:r>
            <a:r>
              <a:rPr lang="en-US" dirty="0"/>
              <a:t>addition to the rental fee, we require a </a:t>
            </a:r>
            <a:endParaRPr lang="en-US" dirty="0" smtClean="0"/>
          </a:p>
          <a:p>
            <a:r>
              <a:rPr lang="en-US" dirty="0" smtClean="0"/>
              <a:t>deposit </a:t>
            </a:r>
            <a:r>
              <a:rPr lang="en-US" dirty="0"/>
              <a:t>of € 500. For further information check Housing - Terms &amp; Conditions. </a:t>
            </a:r>
            <a:endParaRPr lang="ru-RU" dirty="0"/>
          </a:p>
        </p:txBody>
      </p:sp>
    </p:spTree>
    <p:extLst>
      <p:ext uri="{BB962C8B-B14F-4D97-AF65-F5344CB8AC3E}">
        <p14:creationId xmlns:p14="http://schemas.microsoft.com/office/powerpoint/2010/main" val="1845306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Saxion scholarships</a:t>
            </a:r>
            <a:endParaRPr lang="en-US" dirty="0"/>
          </a:p>
        </p:txBody>
      </p:sp>
      <p:sp>
        <p:nvSpPr>
          <p:cNvPr id="3" name="Tijdelijke aanduiding voor tekst 2"/>
          <p:cNvSpPr>
            <a:spLocks noGrp="1"/>
          </p:cNvSpPr>
          <p:nvPr>
            <p:ph type="body" sz="quarter" idx="10"/>
          </p:nvPr>
        </p:nvSpPr>
        <p:spPr>
          <a:xfrm>
            <a:off x="540000" y="1939507"/>
            <a:ext cx="11080800" cy="3644093"/>
          </a:xfrm>
        </p:spPr>
        <p:txBody>
          <a:bodyPr>
            <a:normAutofit lnSpcReduction="10000"/>
          </a:bodyPr>
          <a:lstStyle/>
          <a:p>
            <a:r>
              <a:rPr lang="en-GB" sz="2200" dirty="0" smtClean="0"/>
              <a:t>We are proud to offer scholarships to talented international students that apply for a bachelor or master programme at Saxion:</a:t>
            </a:r>
          </a:p>
          <a:p>
            <a:endParaRPr lang="en-GB" sz="2200" dirty="0" smtClean="0"/>
          </a:p>
          <a:p>
            <a:pPr marL="342900" indent="-342900">
              <a:buFont typeface="Arial" panose="020B0604020202020204" pitchFamily="34" charset="0"/>
              <a:buChar char="•"/>
            </a:pPr>
            <a:r>
              <a:rPr lang="en-GB" sz="2200" dirty="0" smtClean="0"/>
              <a:t>Holland Scholarship (HS)</a:t>
            </a:r>
          </a:p>
          <a:p>
            <a:pPr marL="342900" indent="-342900">
              <a:buFont typeface="Arial" panose="020B0604020202020204" pitchFamily="34" charset="0"/>
              <a:buChar char="•"/>
            </a:pPr>
            <a:r>
              <a:rPr lang="en-GB" sz="2200" dirty="0" smtClean="0"/>
              <a:t>Saxion Talent Scholarship (STS)</a:t>
            </a:r>
          </a:p>
          <a:p>
            <a:pPr marL="342900" indent="-342900">
              <a:buFont typeface="Arial" panose="020B0604020202020204" pitchFamily="34" charset="0"/>
              <a:buChar char="•"/>
            </a:pPr>
            <a:r>
              <a:rPr lang="en-GB" sz="2200" dirty="0" smtClean="0"/>
              <a:t>Orange Tulip Scholarship (OTS)</a:t>
            </a:r>
          </a:p>
          <a:p>
            <a:endParaRPr lang="en-GB" sz="2200" dirty="0" smtClean="0"/>
          </a:p>
          <a:p>
            <a:r>
              <a:rPr lang="en-GB" sz="2200" dirty="0" smtClean="0"/>
              <a:t>More information?</a:t>
            </a:r>
          </a:p>
          <a:p>
            <a:r>
              <a:rPr lang="en-GB" sz="2200" dirty="0" smtClean="0">
                <a:hlinkClick r:id="rId2"/>
              </a:rPr>
              <a:t>https://www.saxion.edu/studying-in-the-netherlands/finance-your-studies/scholarships</a:t>
            </a:r>
            <a:endParaRPr lang="en-GB" sz="2200" dirty="0"/>
          </a:p>
        </p:txBody>
      </p:sp>
    </p:spTree>
    <p:extLst>
      <p:ext uri="{BB962C8B-B14F-4D97-AF65-F5344CB8AC3E}">
        <p14:creationId xmlns:p14="http://schemas.microsoft.com/office/powerpoint/2010/main" val="4261405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Accommodation</a:t>
            </a:r>
            <a:endParaRPr lang="en-GB" dirty="0"/>
          </a:p>
        </p:txBody>
      </p:sp>
      <p:sp>
        <p:nvSpPr>
          <p:cNvPr id="3" name="Tijdelijke aanduiding voor tekst 2"/>
          <p:cNvSpPr>
            <a:spLocks noGrp="1"/>
          </p:cNvSpPr>
          <p:nvPr>
            <p:ph type="body" sz="quarter" idx="10"/>
          </p:nvPr>
        </p:nvSpPr>
        <p:spPr>
          <a:xfrm>
            <a:off x="540000" y="1939507"/>
            <a:ext cx="7332153" cy="3438828"/>
          </a:xfrm>
        </p:spPr>
        <p:txBody>
          <a:bodyPr>
            <a:normAutofit/>
          </a:bodyPr>
          <a:lstStyle/>
          <a:p>
            <a:pPr marL="457200" indent="-457200">
              <a:buFont typeface="Arial" panose="020B0604020202020204" pitchFamily="34" charset="0"/>
              <a:buChar char="•"/>
            </a:pPr>
            <a:r>
              <a:rPr lang="en-GB" sz="2200" dirty="0" smtClean="0"/>
              <a:t>Off-campus</a:t>
            </a:r>
          </a:p>
          <a:p>
            <a:pPr marL="457200" indent="-457200">
              <a:buFont typeface="Arial" panose="020B0604020202020204" pitchFamily="34" charset="0"/>
              <a:buChar char="•"/>
            </a:pPr>
            <a:r>
              <a:rPr lang="en-GB" sz="2200" dirty="0" smtClean="0"/>
              <a:t>Residential areas</a:t>
            </a:r>
          </a:p>
          <a:p>
            <a:pPr marL="457200" indent="-457200">
              <a:buFont typeface="Arial" panose="020B0604020202020204" pitchFamily="34" charset="0"/>
              <a:buChar char="•"/>
            </a:pPr>
            <a:r>
              <a:rPr lang="en-GB" sz="2200" dirty="0" smtClean="0"/>
              <a:t>Bicycle or public transport to campus</a:t>
            </a:r>
          </a:p>
          <a:p>
            <a:pPr marL="457200" indent="-457200">
              <a:buFont typeface="Arial" panose="020B0604020202020204" pitchFamily="34" charset="0"/>
              <a:buChar char="•"/>
            </a:pPr>
            <a:r>
              <a:rPr lang="en-GB" sz="2200" dirty="0" smtClean="0"/>
              <a:t>Broadband Internet access</a:t>
            </a:r>
          </a:p>
          <a:p>
            <a:pPr marL="457200" indent="-457200">
              <a:buFont typeface="Arial" panose="020B0604020202020204" pitchFamily="34" charset="0"/>
              <a:buChar char="•"/>
            </a:pPr>
            <a:r>
              <a:rPr lang="en-GB" sz="2200" dirty="0" smtClean="0"/>
              <a:t>Private bedroom</a:t>
            </a:r>
          </a:p>
          <a:p>
            <a:pPr marL="457200" indent="-457200">
              <a:buFont typeface="Arial" panose="020B0604020202020204" pitchFamily="34" charset="0"/>
              <a:buChar char="•"/>
            </a:pPr>
            <a:r>
              <a:rPr lang="en-GB" sz="2200" dirty="0" smtClean="0"/>
              <a:t>Share bathroom / kitchen</a:t>
            </a:r>
          </a:p>
          <a:p>
            <a:pPr marL="457200" indent="-457200">
              <a:buFont typeface="Arial" panose="020B0604020202020204" pitchFamily="34" charset="0"/>
              <a:buChar char="•"/>
            </a:pPr>
            <a:r>
              <a:rPr lang="en-GB" sz="2200" dirty="0" smtClean="0"/>
              <a:t>3-5 students per apartment</a:t>
            </a:r>
          </a:p>
          <a:p>
            <a:pPr marL="457200" indent="-457200">
              <a:buFont typeface="Arial" panose="020B0604020202020204" pitchFamily="34" charset="0"/>
              <a:buChar char="•"/>
            </a:pPr>
            <a:r>
              <a:rPr lang="en-GB" sz="2200" dirty="0" smtClean="0"/>
              <a:t>Mix of nationalities</a:t>
            </a:r>
          </a:p>
          <a:p>
            <a:pPr marL="457200" indent="-457200">
              <a:buFont typeface="Arial" panose="020B0604020202020204" pitchFamily="34" charset="0"/>
              <a:buChar char="•"/>
            </a:pPr>
            <a:endParaRPr lang="en-US" sz="2200" dirty="0"/>
          </a:p>
        </p:txBody>
      </p:sp>
      <p:pic>
        <p:nvPicPr>
          <p:cNvPr id="1028" name="Picture 4" descr="https://lh3.googleusercontent.com/bH4eDMGkO-NOj3xvDgyvqGrUej3M-w5nERjuC2oMVcan8E44xRVtkMI37wyJi0ecUF6ITfGQTAHoprv0Ayr-mpYNzTylP5OfdHP4P0N0bfi-6bG_8x5xWAVrIiJdKyHib8PBXWZF1g=w640-h427-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6333" y="307570"/>
            <a:ext cx="2616464"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3.googleusercontent.com/JWU9sw8G-VmBIUZGnFTGYCNwKQa8_su0yC-eCoWKPUmUmK129bQWYZMC1wZn6ikRAvuMLIgCIFITCpvovmcgxR32teVtRRV6adgxW6IScP4OBVT9RKU9lXENXw-ZkYKx100QBGyCOA=w640-h427-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6334" y="2553637"/>
            <a:ext cx="2615150" cy="174479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3.googleusercontent.com/HwHKZZUi_v_pKil2blKdNOTVxHZ0Bwbvi1TOAddC-t_EO18LSV_d-i1fHSt3xZBd6jRtMN_8g-G1C-Jct87MSE45VsLfB0b6_wFkrNeJXuyapweLm-mVvcecTgozdJzasgUD00WMsw=w640-h427-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16333" y="4724081"/>
            <a:ext cx="2615151" cy="1744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740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Application information</a:t>
            </a:r>
            <a:endParaRPr lang="en-US" dirty="0"/>
          </a:p>
        </p:txBody>
      </p:sp>
      <p:sp>
        <p:nvSpPr>
          <p:cNvPr id="3" name="Tijdelijke aanduiding voor tekst 2"/>
          <p:cNvSpPr>
            <a:spLocks noGrp="1"/>
          </p:cNvSpPr>
          <p:nvPr>
            <p:ph type="body" sz="quarter" idx="10"/>
          </p:nvPr>
        </p:nvSpPr>
        <p:spPr>
          <a:xfrm>
            <a:off x="540000" y="1828800"/>
            <a:ext cx="11080800" cy="3754800"/>
          </a:xfrm>
        </p:spPr>
        <p:txBody>
          <a:bodyPr>
            <a:normAutofit fontScale="92500" lnSpcReduction="10000"/>
          </a:bodyPr>
          <a:lstStyle/>
          <a:p>
            <a:r>
              <a:rPr lang="en-US" sz="2200" dirty="0" smtClean="0"/>
              <a:t>International Finance and Accounting </a:t>
            </a:r>
            <a:r>
              <a:rPr lang="en-US" sz="2200" dirty="0"/>
              <a:t> </a:t>
            </a:r>
            <a:r>
              <a:rPr lang="en-US" sz="2200" dirty="0" smtClean="0"/>
              <a:t>- short degree </a:t>
            </a:r>
            <a:r>
              <a:rPr lang="en-US" sz="2200" dirty="0" err="1" smtClean="0"/>
              <a:t>programme</a:t>
            </a:r>
            <a:endParaRPr lang="en-US" sz="2200" dirty="0" smtClean="0"/>
          </a:p>
          <a:p>
            <a:endParaRPr lang="en-US" sz="2200" dirty="0"/>
          </a:p>
          <a:p>
            <a:pPr marL="342900" indent="-342900">
              <a:buFont typeface="Arial" panose="020B0604020202020204" pitchFamily="34" charset="0"/>
              <a:buChar char="•"/>
            </a:pPr>
            <a:r>
              <a:rPr lang="en-US" sz="2200" dirty="0" smtClean="0"/>
              <a:t>Application deadline: June 1, 2020</a:t>
            </a:r>
          </a:p>
          <a:p>
            <a:pPr marL="342900" indent="-342900">
              <a:buFont typeface="Arial" panose="020B0604020202020204" pitchFamily="34" charset="0"/>
              <a:buChar char="•"/>
            </a:pPr>
            <a:r>
              <a:rPr lang="en-US" sz="2200" dirty="0" smtClean="0"/>
              <a:t>Deadline for payment: July 1, 2020</a:t>
            </a:r>
          </a:p>
          <a:p>
            <a:pPr marL="342900" indent="-342900">
              <a:buFont typeface="Arial" panose="020B0604020202020204" pitchFamily="34" charset="0"/>
              <a:buChar char="•"/>
            </a:pPr>
            <a:r>
              <a:rPr lang="en-US" sz="2200" dirty="0" smtClean="0"/>
              <a:t>Introduction: August 26 – 28, 2020</a:t>
            </a:r>
          </a:p>
          <a:p>
            <a:pPr marL="342900" indent="-342900">
              <a:buFont typeface="Arial" panose="020B0604020202020204" pitchFamily="34" charset="0"/>
              <a:buChar char="•"/>
            </a:pPr>
            <a:r>
              <a:rPr lang="en-US" sz="2200" dirty="0" smtClean="0"/>
              <a:t>Start of the </a:t>
            </a:r>
            <a:r>
              <a:rPr lang="en-US" sz="2200" dirty="0" err="1" smtClean="0"/>
              <a:t>programme</a:t>
            </a:r>
            <a:r>
              <a:rPr lang="en-US" sz="2200" dirty="0" smtClean="0"/>
              <a:t>: August 31, 2020</a:t>
            </a:r>
          </a:p>
          <a:p>
            <a:pPr marL="342900" indent="-342900">
              <a:buFont typeface="Arial" panose="020B0604020202020204" pitchFamily="34" charset="0"/>
              <a:buChar char="•"/>
            </a:pPr>
            <a:endParaRPr lang="en-US" sz="2200" dirty="0"/>
          </a:p>
          <a:p>
            <a:r>
              <a:rPr lang="en-US" sz="2200" dirty="0" smtClean="0"/>
              <a:t>More information?</a:t>
            </a:r>
          </a:p>
          <a:p>
            <a:r>
              <a:rPr lang="nl-NL" sz="2400" dirty="0">
                <a:hlinkClick r:id="rId2"/>
              </a:rPr>
              <a:t>https://www.saxion.edu/programmes/bachelor/international-finance-and-accounting-short-degree-programme</a:t>
            </a:r>
            <a:endParaRPr lang="en-US" sz="2200" dirty="0" smtClean="0"/>
          </a:p>
          <a:p>
            <a:endParaRPr lang="en-US" dirty="0" smtClean="0"/>
          </a:p>
          <a:p>
            <a:endParaRPr lang="en-US" dirty="0"/>
          </a:p>
          <a:p>
            <a:endParaRPr lang="en-US" dirty="0" smtClean="0"/>
          </a:p>
        </p:txBody>
      </p:sp>
    </p:spTree>
    <p:extLst>
      <p:ext uri="{BB962C8B-B14F-4D97-AF65-F5344CB8AC3E}">
        <p14:creationId xmlns:p14="http://schemas.microsoft.com/office/powerpoint/2010/main" val="14653068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Working in the Netherlands</a:t>
            </a:r>
            <a:endParaRPr lang="en-GB" dirty="0"/>
          </a:p>
        </p:txBody>
      </p:sp>
      <p:sp>
        <p:nvSpPr>
          <p:cNvPr id="3" name="Tijdelijke aanduiding voor tekst 2"/>
          <p:cNvSpPr>
            <a:spLocks noGrp="1"/>
          </p:cNvSpPr>
          <p:nvPr>
            <p:ph type="body" sz="quarter" idx="10"/>
          </p:nvPr>
        </p:nvSpPr>
        <p:spPr>
          <a:xfrm>
            <a:off x="540000" y="1939507"/>
            <a:ext cx="11080800" cy="3768962"/>
          </a:xfrm>
        </p:spPr>
        <p:txBody>
          <a:bodyPr>
            <a:normAutofit/>
          </a:bodyPr>
          <a:lstStyle/>
          <a:p>
            <a:pPr marL="457200" indent="-457200">
              <a:buFont typeface="Arial" panose="020B0604020202020204" pitchFamily="34" charset="0"/>
              <a:buChar char="•"/>
            </a:pPr>
            <a:r>
              <a:rPr lang="en-GB" dirty="0" smtClean="0"/>
              <a:t>You need a working permit for your part time job. Your employer needs to apply for it;</a:t>
            </a:r>
          </a:p>
          <a:p>
            <a:pPr marL="457200" indent="-457200">
              <a:buFont typeface="Arial" panose="020B0604020202020204" pitchFamily="34" charset="0"/>
              <a:buChar char="•"/>
            </a:pPr>
            <a:r>
              <a:rPr lang="en-GB" dirty="0" smtClean="0"/>
              <a:t>You need a valid residence permit;</a:t>
            </a:r>
          </a:p>
          <a:p>
            <a:pPr marL="457200" indent="-457200">
              <a:buFont typeface="Arial" panose="020B0604020202020204" pitchFamily="34" charset="0"/>
              <a:buChar char="•"/>
            </a:pPr>
            <a:r>
              <a:rPr lang="en-GB" dirty="0" smtClean="0"/>
              <a:t>You need to apply for a citizen service number;</a:t>
            </a:r>
          </a:p>
          <a:p>
            <a:pPr marL="457200" indent="-457200">
              <a:buFont typeface="Arial" panose="020B0604020202020204" pitchFamily="34" charset="0"/>
              <a:buChar char="•"/>
            </a:pPr>
            <a:r>
              <a:rPr lang="en-GB" dirty="0" smtClean="0"/>
              <a:t>You need a Dutch Basic health insurance;</a:t>
            </a:r>
          </a:p>
          <a:p>
            <a:pPr marL="457200" indent="-457200">
              <a:buFont typeface="Arial" panose="020B0604020202020204" pitchFamily="34" charset="0"/>
              <a:buChar char="•"/>
            </a:pPr>
            <a:r>
              <a:rPr lang="en-GB" dirty="0" smtClean="0"/>
              <a:t>Maximum 16 hours a week or full time during the summer (June, July and August).</a:t>
            </a:r>
            <a:endParaRPr lang="en-GB" dirty="0"/>
          </a:p>
        </p:txBody>
      </p:sp>
    </p:spTree>
    <p:extLst>
      <p:ext uri="{BB962C8B-B14F-4D97-AF65-F5344CB8AC3E}">
        <p14:creationId xmlns:p14="http://schemas.microsoft.com/office/powerpoint/2010/main" val="36698922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72684" y="198969"/>
            <a:ext cx="573142" cy="573142"/>
          </a:xfrm>
        </p:spPr>
      </p:pic>
      <p:sp>
        <p:nvSpPr>
          <p:cNvPr id="3" name="Titel 2"/>
          <p:cNvSpPr>
            <a:spLocks noGrp="1"/>
          </p:cNvSpPr>
          <p:nvPr>
            <p:ph type="title"/>
          </p:nvPr>
        </p:nvSpPr>
        <p:spPr/>
        <p:txBody>
          <a:bodyPr/>
          <a:lstStyle/>
          <a:p>
            <a:r>
              <a:rPr lang="en-GB" dirty="0" smtClean="0"/>
              <a:t>Saxion</a:t>
            </a:r>
            <a:br>
              <a:rPr lang="en-GB" dirty="0" smtClean="0"/>
            </a:br>
            <a:r>
              <a:rPr lang="en-GB" dirty="0" smtClean="0"/>
              <a:t>@social media</a:t>
            </a:r>
            <a:endParaRPr lang="en-GB" dirty="0"/>
          </a:p>
        </p:txBody>
      </p:sp>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850" y="869787"/>
            <a:ext cx="573143" cy="573143"/>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4398" y="1645952"/>
            <a:ext cx="573142" cy="573142"/>
          </a:xfrm>
          <a:prstGeom prst="rect">
            <a:avLst/>
          </a:prstGeom>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4398" y="2579774"/>
            <a:ext cx="563577" cy="563577"/>
          </a:xfrm>
          <a:prstGeom prst="rect">
            <a:avLst/>
          </a:prstGeom>
        </p:spPr>
      </p:pic>
      <p:pic>
        <p:nvPicPr>
          <p:cNvPr id="12" name="Afbeelding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1198" y="3926885"/>
            <a:ext cx="669978" cy="669978"/>
          </a:xfrm>
          <a:prstGeom prst="rect">
            <a:avLst/>
          </a:prstGeom>
        </p:spPr>
      </p:pic>
      <p:sp>
        <p:nvSpPr>
          <p:cNvPr id="15" name="Tekstvak 14"/>
          <p:cNvSpPr txBox="1"/>
          <p:nvPr/>
        </p:nvSpPr>
        <p:spPr>
          <a:xfrm>
            <a:off x="5453148" y="2582603"/>
            <a:ext cx="4031673" cy="369332"/>
          </a:xfrm>
          <a:prstGeom prst="rect">
            <a:avLst/>
          </a:prstGeom>
          <a:noFill/>
        </p:spPr>
        <p:txBody>
          <a:bodyPr wrap="square" rtlCol="0">
            <a:spAutoFit/>
          </a:bodyPr>
          <a:lstStyle/>
          <a:p>
            <a:r>
              <a:rPr lang="nl-NL" smtClean="0">
                <a:latin typeface="Arial" panose="020B0604020202020204" pitchFamily="34" charset="0"/>
                <a:cs typeface="Arial" panose="020B0604020202020204" pitchFamily="34" charset="0"/>
              </a:rPr>
              <a:t>/SaxionUAS</a:t>
            </a:r>
            <a:endParaRPr lang="nl-NL">
              <a:latin typeface="Arial" panose="020B0604020202020204" pitchFamily="34" charset="0"/>
              <a:cs typeface="Arial" panose="020B0604020202020204" pitchFamily="34" charset="0"/>
            </a:endParaRPr>
          </a:p>
        </p:txBody>
      </p:sp>
      <p:pic>
        <p:nvPicPr>
          <p:cNvPr id="16" name="Afbeelding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75848" y="4922352"/>
            <a:ext cx="669978" cy="669978"/>
          </a:xfrm>
          <a:prstGeom prst="rect">
            <a:avLst/>
          </a:prstGeom>
        </p:spPr>
      </p:pic>
      <p:pic>
        <p:nvPicPr>
          <p:cNvPr id="17" name="Afbeelding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6283" y="5928160"/>
            <a:ext cx="669978" cy="669978"/>
          </a:xfrm>
          <a:prstGeom prst="rect">
            <a:avLst/>
          </a:prstGeom>
        </p:spPr>
      </p:pic>
      <p:sp>
        <p:nvSpPr>
          <p:cNvPr id="19" name="Tekstvak 18"/>
          <p:cNvSpPr txBox="1"/>
          <p:nvPr/>
        </p:nvSpPr>
        <p:spPr>
          <a:xfrm>
            <a:off x="5428211" y="300874"/>
            <a:ext cx="3757352" cy="369332"/>
          </a:xfrm>
          <a:prstGeom prst="rect">
            <a:avLst/>
          </a:prstGeom>
          <a:noFill/>
        </p:spPr>
        <p:txBody>
          <a:bodyPr wrap="square" rtlCol="0">
            <a:spAutoFit/>
          </a:bodyPr>
          <a:lstStyle/>
          <a:p>
            <a:r>
              <a:rPr lang="nl-NL" smtClean="0">
                <a:latin typeface="Arial" panose="020B0604020202020204" pitchFamily="34" charset="0"/>
                <a:cs typeface="Arial" panose="020B0604020202020204" pitchFamily="34" charset="0"/>
              </a:rPr>
              <a:t>SaxionUniversity</a:t>
            </a:r>
            <a:endParaRPr lang="nl-NL">
              <a:latin typeface="Arial" panose="020B0604020202020204" pitchFamily="34" charset="0"/>
              <a:cs typeface="Arial" panose="020B0604020202020204" pitchFamily="34" charset="0"/>
            </a:endParaRPr>
          </a:p>
        </p:txBody>
      </p:sp>
      <p:sp>
        <p:nvSpPr>
          <p:cNvPr id="20" name="Tekstvak 19"/>
          <p:cNvSpPr txBox="1"/>
          <p:nvPr/>
        </p:nvSpPr>
        <p:spPr>
          <a:xfrm flipH="1">
            <a:off x="5453148" y="942609"/>
            <a:ext cx="2306783" cy="369332"/>
          </a:xfrm>
          <a:prstGeom prst="rect">
            <a:avLst/>
          </a:prstGeom>
          <a:noFill/>
        </p:spPr>
        <p:txBody>
          <a:bodyPr wrap="square" rtlCol="0">
            <a:spAutoFit/>
          </a:bodyPr>
          <a:lstStyle/>
          <a:p>
            <a:r>
              <a:rPr lang="nl-NL" smtClean="0">
                <a:latin typeface="Arial" panose="020B0604020202020204" pitchFamily="34" charset="0"/>
                <a:cs typeface="Arial" panose="020B0604020202020204" pitchFamily="34" charset="0"/>
              </a:rPr>
              <a:t>@SaxionUAS</a:t>
            </a:r>
            <a:endParaRPr lang="nl-NL">
              <a:latin typeface="Arial" panose="020B0604020202020204" pitchFamily="34" charset="0"/>
              <a:cs typeface="Arial" panose="020B0604020202020204" pitchFamily="34" charset="0"/>
            </a:endParaRPr>
          </a:p>
        </p:txBody>
      </p:sp>
      <p:sp>
        <p:nvSpPr>
          <p:cNvPr id="21" name="Tekstvak 20"/>
          <p:cNvSpPr txBox="1"/>
          <p:nvPr/>
        </p:nvSpPr>
        <p:spPr>
          <a:xfrm flipH="1">
            <a:off x="5453148" y="1735495"/>
            <a:ext cx="2306783" cy="369332"/>
          </a:xfrm>
          <a:prstGeom prst="rect">
            <a:avLst/>
          </a:prstGeom>
          <a:noFill/>
        </p:spPr>
        <p:txBody>
          <a:bodyPr wrap="square" rtlCol="0">
            <a:spAutoFit/>
          </a:bodyPr>
          <a:lstStyle/>
          <a:p>
            <a:r>
              <a:rPr lang="nl-NL" smtClean="0">
                <a:latin typeface="Arial" panose="020B0604020202020204" pitchFamily="34" charset="0"/>
                <a:cs typeface="Arial" panose="020B0604020202020204" pitchFamily="34" charset="0"/>
              </a:rPr>
              <a:t>@SaxionUAS</a:t>
            </a:r>
            <a:endParaRPr lang="nl-NL">
              <a:latin typeface="Arial" panose="020B0604020202020204" pitchFamily="34" charset="0"/>
              <a:cs typeface="Arial" panose="020B0604020202020204" pitchFamily="34" charset="0"/>
            </a:endParaRPr>
          </a:p>
        </p:txBody>
      </p:sp>
      <p:sp>
        <p:nvSpPr>
          <p:cNvPr id="22" name="Tekstvak 21"/>
          <p:cNvSpPr txBox="1"/>
          <p:nvPr/>
        </p:nvSpPr>
        <p:spPr>
          <a:xfrm>
            <a:off x="5453148" y="4037931"/>
            <a:ext cx="5104014" cy="369332"/>
          </a:xfrm>
          <a:prstGeom prst="rect">
            <a:avLst/>
          </a:prstGeom>
          <a:noFill/>
        </p:spPr>
        <p:txBody>
          <a:bodyPr wrap="square" rtlCol="0">
            <a:spAutoFit/>
          </a:bodyPr>
          <a:lstStyle/>
          <a:p>
            <a:r>
              <a:rPr lang="nl-NL">
                <a:latin typeface="Arial" panose="020B0604020202020204" pitchFamily="34" charset="0"/>
                <a:cs typeface="Arial" panose="020B0604020202020204" pitchFamily="34" charset="0"/>
              </a:rPr>
              <a:t>i</a:t>
            </a:r>
            <a:r>
              <a:rPr lang="nl-NL" smtClean="0">
                <a:latin typeface="Arial" panose="020B0604020202020204" pitchFamily="34" charset="0"/>
                <a:cs typeface="Arial" panose="020B0604020202020204" pitchFamily="34" charset="0"/>
              </a:rPr>
              <a:t>nternational.fem@saxion.nl</a:t>
            </a:r>
            <a:endParaRPr lang="nl-NL">
              <a:latin typeface="Arial" panose="020B0604020202020204" pitchFamily="34" charset="0"/>
              <a:cs typeface="Arial" panose="020B0604020202020204" pitchFamily="34" charset="0"/>
            </a:endParaRPr>
          </a:p>
        </p:txBody>
      </p:sp>
      <p:sp>
        <p:nvSpPr>
          <p:cNvPr id="23" name="Tekstvak 22"/>
          <p:cNvSpPr txBox="1"/>
          <p:nvPr/>
        </p:nvSpPr>
        <p:spPr>
          <a:xfrm>
            <a:off x="5453148" y="5072675"/>
            <a:ext cx="4887882" cy="369332"/>
          </a:xfrm>
          <a:prstGeom prst="rect">
            <a:avLst/>
          </a:prstGeom>
          <a:noFill/>
        </p:spPr>
        <p:txBody>
          <a:bodyPr wrap="square" rtlCol="0">
            <a:spAutoFit/>
          </a:bodyPr>
          <a:lstStyle/>
          <a:p>
            <a:r>
              <a:rPr lang="nl-NL" smtClean="0">
                <a:latin typeface="Arial" panose="020B0604020202020204" pitchFamily="34" charset="0"/>
                <a:cs typeface="Arial" panose="020B0604020202020204" pitchFamily="34" charset="0"/>
              </a:rPr>
              <a:t>internationaloffice@saxion.nl</a:t>
            </a:r>
            <a:endParaRPr lang="nl-NL">
              <a:latin typeface="Arial" panose="020B0604020202020204" pitchFamily="34" charset="0"/>
              <a:cs typeface="Arial" panose="020B0604020202020204" pitchFamily="34" charset="0"/>
            </a:endParaRPr>
          </a:p>
        </p:txBody>
      </p:sp>
      <p:sp>
        <p:nvSpPr>
          <p:cNvPr id="24" name="Tekstvak 23"/>
          <p:cNvSpPr txBox="1"/>
          <p:nvPr/>
        </p:nvSpPr>
        <p:spPr>
          <a:xfrm>
            <a:off x="5453148" y="6078483"/>
            <a:ext cx="3599411" cy="369332"/>
          </a:xfrm>
          <a:prstGeom prst="rect">
            <a:avLst/>
          </a:prstGeom>
          <a:noFill/>
        </p:spPr>
        <p:txBody>
          <a:bodyPr wrap="square" rtlCol="0">
            <a:spAutoFit/>
          </a:bodyPr>
          <a:lstStyle/>
          <a:p>
            <a:r>
              <a:rPr lang="nl-NL" smtClean="0">
                <a:latin typeface="Arial" panose="020B0604020202020204" pitchFamily="34" charset="0"/>
                <a:cs typeface="Arial" panose="020B0604020202020204" pitchFamily="34" charset="0"/>
              </a:rPr>
              <a:t>housing@saxion.nl</a:t>
            </a:r>
            <a:endParaRPr lang="nl-N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102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794657"/>
            <a:ext cx="6847114" cy="4770537"/>
          </a:xfrm>
          <a:prstGeom prst="rect">
            <a:avLst/>
          </a:prstGeom>
          <a:noFill/>
        </p:spPr>
        <p:txBody>
          <a:bodyPr wrap="square" rtlCol="0">
            <a:spAutoFit/>
          </a:bodyPr>
          <a:lstStyle/>
          <a:p>
            <a:pPr algn="r"/>
            <a:r>
              <a:rPr lang="en-US" sz="2800" b="1" dirty="0">
                <a:solidFill>
                  <a:schemeClr val="bg1"/>
                </a:solidFill>
              </a:rPr>
              <a:t>Contact details </a:t>
            </a:r>
          </a:p>
          <a:p>
            <a:pPr algn="r"/>
            <a:endParaRPr lang="en-US" sz="2800" dirty="0">
              <a:solidFill>
                <a:schemeClr val="bg1"/>
              </a:solidFill>
            </a:endParaRPr>
          </a:p>
          <a:p>
            <a:pPr algn="r"/>
            <a:r>
              <a:rPr lang="en-US" sz="2800" dirty="0">
                <a:solidFill>
                  <a:schemeClr val="bg1"/>
                </a:solidFill>
              </a:rPr>
              <a:t>Saxion University of Applied Sciences </a:t>
            </a:r>
          </a:p>
          <a:p>
            <a:pPr algn="r"/>
            <a:r>
              <a:rPr lang="en-US" sz="2800" dirty="0">
                <a:solidFill>
                  <a:schemeClr val="bg1"/>
                </a:solidFill>
              </a:rPr>
              <a:t>School of </a:t>
            </a:r>
            <a:r>
              <a:rPr lang="en-US" sz="2800" dirty="0" smtClean="0">
                <a:solidFill>
                  <a:schemeClr val="bg1"/>
                </a:solidFill>
              </a:rPr>
              <a:t>Finance and Accounting </a:t>
            </a:r>
            <a:endParaRPr lang="en-US" sz="2800" dirty="0">
              <a:solidFill>
                <a:schemeClr val="bg1"/>
              </a:solidFill>
            </a:endParaRPr>
          </a:p>
          <a:p>
            <a:pPr algn="r"/>
            <a:r>
              <a:rPr lang="en-US" sz="2800" dirty="0">
                <a:solidFill>
                  <a:schemeClr val="bg1"/>
                </a:solidFill>
              </a:rPr>
              <a:t>Ms. </a:t>
            </a:r>
            <a:r>
              <a:rPr lang="en-US" sz="2800" dirty="0" smtClean="0">
                <a:solidFill>
                  <a:schemeClr val="bg1"/>
                </a:solidFill>
              </a:rPr>
              <a:t>Jeanet Nijland </a:t>
            </a:r>
            <a:endParaRPr lang="en-US" sz="2800" dirty="0">
              <a:solidFill>
                <a:schemeClr val="bg1"/>
              </a:solidFill>
            </a:endParaRPr>
          </a:p>
          <a:p>
            <a:pPr algn="r"/>
            <a:r>
              <a:rPr lang="en-US" sz="2800" dirty="0" smtClean="0">
                <a:solidFill>
                  <a:schemeClr val="bg1"/>
                </a:solidFill>
              </a:rPr>
              <a:t>international.fem@saxion.nl or j.h.nijland@saxion.nl </a:t>
            </a:r>
            <a:endParaRPr lang="en-US" sz="2800" dirty="0">
              <a:solidFill>
                <a:schemeClr val="bg1"/>
              </a:solidFill>
            </a:endParaRPr>
          </a:p>
          <a:p>
            <a:pPr algn="r"/>
            <a:r>
              <a:rPr lang="en-US" sz="2800" dirty="0" smtClean="0">
                <a:solidFill>
                  <a:schemeClr val="bg1"/>
                </a:solidFill>
              </a:rPr>
              <a:t>T+31(0)88 019 3845 or M +31(0)6 203 10 851</a:t>
            </a:r>
            <a:endParaRPr lang="en-US" sz="2800" dirty="0">
              <a:solidFill>
                <a:schemeClr val="bg1"/>
              </a:solidFill>
            </a:endParaRPr>
          </a:p>
          <a:p>
            <a:pPr algn="r"/>
            <a:r>
              <a:rPr lang="en-US" sz="2800" dirty="0">
                <a:solidFill>
                  <a:schemeClr val="bg1"/>
                </a:solidFill>
              </a:rPr>
              <a:t> </a:t>
            </a:r>
          </a:p>
          <a:p>
            <a:pPr algn="r"/>
            <a:r>
              <a:rPr lang="en-US" sz="2800" dirty="0">
                <a:solidFill>
                  <a:schemeClr val="bg1"/>
                </a:solidFill>
              </a:rPr>
              <a:t>www.saxion.edu</a:t>
            </a:r>
          </a:p>
          <a:p>
            <a:pPr algn="r"/>
            <a:endParaRPr lang="nl-NL" sz="2400" dirty="0">
              <a:solidFill>
                <a:schemeClr val="bg1"/>
              </a:solidFill>
            </a:endParaRPr>
          </a:p>
        </p:txBody>
      </p:sp>
      <p:pic>
        <p:nvPicPr>
          <p:cNvPr id="4" name="Рисунок 3"/>
          <p:cNvPicPr>
            <a:picLocks noChangeAspect="1"/>
          </p:cNvPicPr>
          <p:nvPr/>
        </p:nvPicPr>
        <p:blipFill>
          <a:blip r:embed="rId2"/>
          <a:stretch>
            <a:fillRect/>
          </a:stretch>
        </p:blipFill>
        <p:spPr>
          <a:xfrm>
            <a:off x="7990114" y="5144968"/>
            <a:ext cx="3645724" cy="1292464"/>
          </a:xfrm>
          <a:prstGeom prst="rect">
            <a:avLst/>
          </a:prstGeom>
        </p:spPr>
      </p:pic>
      <p:pic>
        <p:nvPicPr>
          <p:cNvPr id="9" name="Рисунок 8"/>
          <p:cNvPicPr>
            <a:picLocks noChangeAspect="1"/>
          </p:cNvPicPr>
          <p:nvPr/>
        </p:nvPicPr>
        <p:blipFill>
          <a:blip r:embed="rId3"/>
          <a:stretch>
            <a:fillRect/>
          </a:stretch>
        </p:blipFill>
        <p:spPr>
          <a:xfrm>
            <a:off x="6847115" y="1807029"/>
            <a:ext cx="5344885" cy="2525485"/>
          </a:xfrm>
          <a:prstGeom prst="rect">
            <a:avLst/>
          </a:prstGeom>
        </p:spPr>
      </p:pic>
    </p:spTree>
    <p:extLst>
      <p:ext uri="{BB962C8B-B14F-4D97-AF65-F5344CB8AC3E}">
        <p14:creationId xmlns:p14="http://schemas.microsoft.com/office/powerpoint/2010/main" val="979580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About the Netherlands</a:t>
            </a:r>
            <a:endParaRPr lang="en-GB" dirty="0"/>
          </a:p>
        </p:txBody>
      </p:sp>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0190" y="0"/>
            <a:ext cx="8151810" cy="6858000"/>
          </a:xfrm>
        </p:spPr>
      </p:pic>
      <p:sp>
        <p:nvSpPr>
          <p:cNvPr id="6" name="Tijdelijke aanduiding voor tekst 2"/>
          <p:cNvSpPr>
            <a:spLocks noGrp="1"/>
          </p:cNvSpPr>
          <p:nvPr>
            <p:ph type="body" sz="quarter" idx="10"/>
          </p:nvPr>
        </p:nvSpPr>
        <p:spPr>
          <a:xfrm>
            <a:off x="324001" y="1965026"/>
            <a:ext cx="3716188" cy="4236098"/>
          </a:xfrm>
        </p:spPr>
        <p:txBody>
          <a:bodyPr>
            <a:normAutofit/>
          </a:bodyPr>
          <a:lstStyle/>
          <a:p>
            <a:pPr marL="285750" indent="-285750">
              <a:buFont typeface="Arial" panose="020B0604020202020204" pitchFamily="34" charset="0"/>
              <a:buChar char="•"/>
            </a:pPr>
            <a:r>
              <a:rPr lang="en-GB" dirty="0" smtClean="0">
                <a:solidFill>
                  <a:schemeClr val="bg1"/>
                </a:solidFill>
              </a:rPr>
              <a:t>Gateway to Europe</a:t>
            </a:r>
          </a:p>
          <a:p>
            <a:pPr marL="285750" indent="-285750">
              <a:buFont typeface="Arial" panose="020B0604020202020204" pitchFamily="34" charset="0"/>
              <a:buChar char="•"/>
            </a:pPr>
            <a:r>
              <a:rPr lang="en-GB" dirty="0" smtClean="0">
                <a:solidFill>
                  <a:schemeClr val="bg1"/>
                </a:solidFill>
              </a:rPr>
              <a:t>Good public transport</a:t>
            </a:r>
          </a:p>
          <a:p>
            <a:pPr marL="285750" indent="-285750">
              <a:buFont typeface="Arial" panose="020B0604020202020204" pitchFamily="34" charset="0"/>
              <a:buChar char="•"/>
            </a:pPr>
            <a:r>
              <a:rPr lang="en-GB" dirty="0" smtClean="0">
                <a:solidFill>
                  <a:schemeClr val="bg1"/>
                </a:solidFill>
              </a:rPr>
              <a:t>Safe environment</a:t>
            </a:r>
          </a:p>
          <a:p>
            <a:pPr marL="285750" indent="-285750">
              <a:buFont typeface="Arial" panose="020B0604020202020204" pitchFamily="34" charset="0"/>
              <a:buChar char="•"/>
            </a:pPr>
            <a:r>
              <a:rPr lang="en-GB" dirty="0" smtClean="0">
                <a:solidFill>
                  <a:schemeClr val="bg1"/>
                </a:solidFill>
              </a:rPr>
              <a:t>‘Highest performing graduates’*</a:t>
            </a:r>
          </a:p>
          <a:p>
            <a:pPr marL="285750" indent="-285750">
              <a:buFont typeface="Arial" panose="020B0604020202020204" pitchFamily="34" charset="0"/>
              <a:buChar char="•"/>
            </a:pPr>
            <a:r>
              <a:rPr lang="en-GB" dirty="0" smtClean="0">
                <a:solidFill>
                  <a:schemeClr val="bg1"/>
                </a:solidFill>
              </a:rPr>
              <a:t>#1 country by English skills**</a:t>
            </a:r>
          </a:p>
          <a:p>
            <a:endParaRPr lang="en-GB" dirty="0" smtClean="0">
              <a:solidFill>
                <a:schemeClr val="bg1"/>
              </a:solidFill>
            </a:endParaRPr>
          </a:p>
          <a:p>
            <a:r>
              <a:rPr lang="en-GB" sz="1400" dirty="0" smtClean="0">
                <a:solidFill>
                  <a:schemeClr val="bg1"/>
                </a:solidFill>
              </a:rPr>
              <a:t>*Source: OECD report ‘Education at glance’</a:t>
            </a:r>
          </a:p>
          <a:p>
            <a:r>
              <a:rPr lang="en-GB" sz="1400" dirty="0" smtClean="0">
                <a:solidFill>
                  <a:schemeClr val="bg1"/>
                </a:solidFill>
              </a:rPr>
              <a:t>**Source: EF EPI</a:t>
            </a:r>
          </a:p>
          <a:p>
            <a:endParaRPr lang="nl-NL" dirty="0"/>
          </a:p>
        </p:txBody>
      </p:sp>
    </p:spTree>
    <p:extLst>
      <p:ext uri="{BB962C8B-B14F-4D97-AF65-F5344CB8AC3E}">
        <p14:creationId xmlns:p14="http://schemas.microsoft.com/office/powerpoint/2010/main" val="30740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2"/>
          </p:nvPr>
        </p:nvSpPr>
        <p:spPr>
          <a:xfrm>
            <a:off x="403224" y="643693"/>
            <a:ext cx="3688716" cy="2571750"/>
          </a:xfrm>
        </p:spPr>
        <p:txBody>
          <a:bodyPr>
            <a:normAutofit/>
          </a:bodyPr>
          <a:lstStyle/>
          <a:p>
            <a:r>
              <a:rPr lang="en-GB" sz="2800" dirty="0" smtClean="0"/>
              <a:t>About Saxion UAS</a:t>
            </a:r>
            <a:endParaRPr lang="en-GB" sz="2800" dirty="0"/>
          </a:p>
        </p:txBody>
      </p:sp>
      <p:sp>
        <p:nvSpPr>
          <p:cNvPr id="3" name="Tekstvak 2"/>
          <p:cNvSpPr txBox="1"/>
          <p:nvPr/>
        </p:nvSpPr>
        <p:spPr>
          <a:xfrm>
            <a:off x="4438095" y="421624"/>
            <a:ext cx="7592291" cy="7171194"/>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Public university established in 1875</a:t>
            </a:r>
          </a:p>
          <a:p>
            <a:endParaRPr lang="en-GB" sz="2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smtClean="0">
                <a:latin typeface="Arial" panose="020B0604020202020204" pitchFamily="34" charset="0"/>
                <a:cs typeface="Arial" panose="020B0604020202020204" pitchFamily="34" charset="0"/>
              </a:rPr>
              <a:t>3 campuses in the Eastern part of the Netherlands</a:t>
            </a:r>
          </a:p>
          <a:p>
            <a:pPr marL="742950" lvl="1" indent="-285750">
              <a:buFont typeface="Arial" panose="020B0604020202020204" pitchFamily="34" charset="0"/>
              <a:buChar char="•"/>
            </a:pPr>
            <a:r>
              <a:rPr lang="en-GB" sz="2200" dirty="0" smtClean="0">
                <a:latin typeface="Arial" panose="020B0604020202020204" pitchFamily="34" charset="0"/>
                <a:cs typeface="Arial" panose="020B0604020202020204" pitchFamily="34" charset="0"/>
              </a:rPr>
              <a:t>Apeldoorn, Deventer, </a:t>
            </a:r>
            <a:r>
              <a:rPr lang="en-GB" sz="2200" dirty="0" err="1" smtClean="0">
                <a:latin typeface="Arial" panose="020B0604020202020204" pitchFamily="34" charset="0"/>
                <a:cs typeface="Arial" panose="020B0604020202020204" pitchFamily="34" charset="0"/>
              </a:rPr>
              <a:t>Enschede</a:t>
            </a:r>
            <a:endParaRPr lang="en-GB" sz="2200" dirty="0" smtClean="0">
              <a:latin typeface="Arial" panose="020B0604020202020204" pitchFamily="34" charset="0"/>
              <a:cs typeface="Arial" panose="020B0604020202020204" pitchFamily="34" charset="0"/>
            </a:endParaRPr>
          </a:p>
          <a:p>
            <a:endParaRPr lang="de-DE" sz="2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smtClean="0">
                <a:latin typeface="Arial" panose="020B0604020202020204" pitchFamily="34" charset="0"/>
                <a:cs typeface="Arial" panose="020B0604020202020204" pitchFamily="34" charset="0"/>
              </a:rPr>
              <a:t>27,000 students and 2,800 employees</a:t>
            </a:r>
          </a:p>
          <a:p>
            <a:pPr marL="742950" lvl="1" indent="-285750">
              <a:buFont typeface="Arial" panose="020B0604020202020204" pitchFamily="34" charset="0"/>
              <a:buChar char="•"/>
            </a:pPr>
            <a:r>
              <a:rPr lang="en-GB" sz="2200" dirty="0" smtClean="0">
                <a:latin typeface="Arial" panose="020B0604020202020204" pitchFamily="34" charset="0"/>
                <a:cs typeface="Arial" panose="020B0604020202020204" pitchFamily="34" charset="0"/>
              </a:rPr>
              <a:t>3,500 international students (13% of the total population)</a:t>
            </a:r>
          </a:p>
          <a:p>
            <a:pPr marL="742950" lvl="1" indent="-285750">
              <a:buFont typeface="Arial" panose="020B0604020202020204" pitchFamily="34" charset="0"/>
              <a:buChar char="•"/>
            </a:pPr>
            <a:r>
              <a:rPr lang="en-GB" sz="2200" dirty="0" smtClean="0">
                <a:latin typeface="Arial" panose="020B0604020202020204" pitchFamily="34" charset="0"/>
                <a:cs typeface="Arial" panose="020B0604020202020204" pitchFamily="34" charset="0"/>
              </a:rPr>
              <a:t>89 nationalities</a:t>
            </a:r>
            <a:r>
              <a:rPr lang="de-DE" sz="2200"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13 schools, 6 research groups</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Partner universities all over the </a:t>
            </a:r>
            <a:r>
              <a:rPr lang="en-GB" sz="2200" dirty="0" smtClean="0">
                <a:latin typeface="Arial" panose="020B0604020202020204" pitchFamily="34" charset="0"/>
                <a:cs typeface="Arial" panose="020B0604020202020204" pitchFamily="34" charset="0"/>
              </a:rPr>
              <a:t>world!</a:t>
            </a: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Quality approved by Dutch </a:t>
            </a:r>
            <a:r>
              <a:rPr lang="en-GB" sz="2200" dirty="0" smtClean="0">
                <a:latin typeface="Arial" panose="020B0604020202020204" pitchFamily="34" charset="0"/>
                <a:cs typeface="Arial" panose="020B0604020202020204" pitchFamily="34" charset="0"/>
              </a:rPr>
              <a:t>government</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altLang="nl-NL" sz="2200" dirty="0">
                <a:latin typeface="Arial" panose="020B0604020202020204" pitchFamily="34" charset="0"/>
                <a:cs typeface="Arial" panose="020B0604020202020204" pitchFamily="34" charset="0"/>
              </a:rPr>
              <a:t>Academic year starts at the end of August with </a:t>
            </a:r>
            <a:r>
              <a:rPr lang="en-US" altLang="nl-NL" sz="2200" dirty="0" smtClean="0">
                <a:latin typeface="Arial" panose="020B0604020202020204" pitchFamily="34" charset="0"/>
                <a:cs typeface="Arial" panose="020B0604020202020204" pitchFamily="34" charset="0"/>
              </a:rPr>
              <a:t> </a:t>
            </a:r>
            <a:r>
              <a:rPr lang="en-US" altLang="nl-NL" sz="2200" dirty="0">
                <a:latin typeface="Arial" panose="020B0604020202020204" pitchFamily="34" charset="0"/>
                <a:cs typeface="Arial" panose="020B0604020202020204" pitchFamily="34" charset="0"/>
              </a:rPr>
              <a:t>introduction program for international </a:t>
            </a:r>
            <a:r>
              <a:rPr lang="en-US" altLang="nl-NL" sz="2200" dirty="0" smtClean="0">
                <a:latin typeface="Arial" panose="020B0604020202020204" pitchFamily="34" charset="0"/>
                <a:cs typeface="Arial" panose="020B0604020202020204" pitchFamily="34" charset="0"/>
              </a:rPr>
              <a:t>students </a:t>
            </a:r>
            <a:endParaRPr lang="nl-NL" altLang="nl-NL"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2200" b="1" dirty="0">
              <a:latin typeface="Arial" panose="020B0604020202020204" pitchFamily="34" charset="0"/>
              <a:cs typeface="Arial" panose="020B0604020202020204" pitchFamily="34" charset="0"/>
            </a:endParaRPr>
          </a:p>
          <a:p>
            <a:pPr lvl="1"/>
            <a:endParaRPr lang="de-DE" sz="2000" dirty="0"/>
          </a:p>
          <a:p>
            <a:endParaRPr lang="en-US" sz="2000" dirty="0"/>
          </a:p>
        </p:txBody>
      </p:sp>
      <p:pic>
        <p:nvPicPr>
          <p:cNvPr id="5" name="Picture 2" descr="https://lh3.googleusercontent.com/-eVQgAP0xpK4/T0yLAtKA_vI/AAAAAAAAAUE/PZV9n8oKbqQ/w1138-h835-no/SaxionDeventer03.jpg"/>
          <p:cNvPicPr>
            <a:picLocks noChangeAspect="1" noChangeArrowheads="1"/>
          </p:cNvPicPr>
          <p:nvPr/>
        </p:nvPicPr>
        <p:blipFill>
          <a:blip r:embed="rId3" cstate="print">
            <a:extLst>
              <a:ext uri="{28A0092B-C50C-407E-A947-70E740481C1C}">
                <a14:useLocalDpi xmlns:a14="http://schemas.microsoft.com/office/drawing/2010/main" val="0"/>
              </a:ext>
            </a:extLst>
          </a:blip>
          <a:srcRect b="4994"/>
          <a:stretch>
            <a:fillRect/>
          </a:stretch>
        </p:blipFill>
        <p:spPr bwMode="auto">
          <a:xfrm>
            <a:off x="403224" y="1972096"/>
            <a:ext cx="3567016" cy="2486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36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Saxion UAS  Deventer</a:t>
            </a:r>
            <a:endParaRPr lang="en-GB" dirty="0"/>
          </a:p>
        </p:txBody>
      </p:sp>
      <p:sp>
        <p:nvSpPr>
          <p:cNvPr id="4" name="Text Placeholder 3"/>
          <p:cNvSpPr>
            <a:spLocks noGrp="1"/>
          </p:cNvSpPr>
          <p:nvPr>
            <p:ph type="body" sz="quarter" idx="10"/>
          </p:nvPr>
        </p:nvSpPr>
        <p:spPr/>
        <p:txBody>
          <a:bodyPr/>
          <a:lstStyle/>
          <a:p>
            <a:pPr marL="285750" indent="-285750">
              <a:buFont typeface="Arial" panose="020B0604020202020204" pitchFamily="34" charset="0"/>
              <a:buChar char="•"/>
            </a:pPr>
            <a:r>
              <a:rPr lang="en-GB" dirty="0">
                <a:solidFill>
                  <a:schemeClr val="bg1"/>
                </a:solidFill>
              </a:rPr>
              <a:t>City founded around </a:t>
            </a:r>
            <a:r>
              <a:rPr lang="en-GB" dirty="0" smtClean="0">
                <a:solidFill>
                  <a:schemeClr val="bg1"/>
                </a:solidFill>
              </a:rPr>
              <a:t>800 </a:t>
            </a:r>
            <a:endParaRPr lang="en-GB" dirty="0">
              <a:solidFill>
                <a:schemeClr val="bg1"/>
              </a:solidFill>
            </a:endParaRPr>
          </a:p>
          <a:p>
            <a:pPr marL="285750" indent="-285750">
              <a:buFont typeface="Arial" panose="020B0604020202020204" pitchFamily="34" charset="0"/>
              <a:buChar char="•"/>
            </a:pPr>
            <a:r>
              <a:rPr lang="en-GB" dirty="0" smtClean="0">
                <a:solidFill>
                  <a:schemeClr val="bg1"/>
                </a:solidFill>
              </a:rPr>
              <a:t>Hanseatic city</a:t>
            </a:r>
            <a:endParaRPr lang="en-GB" dirty="0">
              <a:solidFill>
                <a:schemeClr val="bg1"/>
              </a:solidFill>
            </a:endParaRPr>
          </a:p>
          <a:p>
            <a:pPr marL="285750" indent="-285750">
              <a:buFont typeface="Arial" panose="020B0604020202020204" pitchFamily="34" charset="0"/>
              <a:buChar char="•"/>
            </a:pPr>
            <a:r>
              <a:rPr lang="en-GB" dirty="0" smtClean="0">
                <a:solidFill>
                  <a:schemeClr val="bg1"/>
                </a:solidFill>
              </a:rPr>
              <a:t>99,653 </a:t>
            </a:r>
            <a:r>
              <a:rPr lang="en-GB" dirty="0">
                <a:solidFill>
                  <a:schemeClr val="bg1"/>
                </a:solidFill>
              </a:rPr>
              <a:t>inhabitants </a:t>
            </a:r>
          </a:p>
          <a:p>
            <a:endParaRPr lang="nl-NL" dirty="0"/>
          </a:p>
        </p:txBody>
      </p:sp>
      <p:pic>
        <p:nvPicPr>
          <p:cNvPr id="5" name="Tijdelijke aanduiding voor inhoud 4"/>
          <p:cNvPicPr>
            <a:picLocks noGrp="1" noChangeAspect="1"/>
          </p:cNvPicPr>
          <p:nvPr>
            <p:ph idx="1"/>
          </p:nvPr>
        </p:nvPicPr>
        <p:blipFill>
          <a:blip r:embed="rId2"/>
          <a:stretch>
            <a:fillRect/>
          </a:stretch>
        </p:blipFill>
        <p:spPr>
          <a:xfrm>
            <a:off x="4702629" y="1310456"/>
            <a:ext cx="6705590" cy="4237087"/>
          </a:xfrm>
          <a:prstGeom prst="rect">
            <a:avLst/>
          </a:prstGeom>
        </p:spPr>
      </p:pic>
      <p:pic>
        <p:nvPicPr>
          <p:cNvPr id="8" name="Picture 4" descr="Deventer_nieuwbouw_(1)_LR.jpg"/>
          <p:cNvPicPr>
            <a:picLocks noChangeAspect="1"/>
          </p:cNvPicPr>
          <p:nvPr/>
        </p:nvPicPr>
        <p:blipFill>
          <a:blip r:embed="rId3" cstate="print">
            <a:extLst>
              <a:ext uri="{28A0092B-C50C-407E-A947-70E740481C1C}">
                <a14:useLocalDpi xmlns:a14="http://schemas.microsoft.com/office/drawing/2010/main" val="0"/>
              </a:ext>
            </a:extLst>
          </a:blip>
          <a:srcRect l="5423" t="-2" b="1216"/>
          <a:stretch>
            <a:fillRect/>
          </a:stretch>
        </p:blipFill>
        <p:spPr bwMode="auto">
          <a:xfrm>
            <a:off x="5120639" y="1658046"/>
            <a:ext cx="2664823" cy="1856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3196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411126" y="332510"/>
            <a:ext cx="5192840" cy="4919976"/>
          </a:xfrm>
        </p:spPr>
        <p:txBody>
          <a:bodyPr/>
          <a:lstStyle/>
          <a:p>
            <a:r>
              <a:rPr lang="en-GB" sz="2400" dirty="0" smtClean="0"/>
              <a:t>About</a:t>
            </a:r>
            <a:br>
              <a:rPr lang="en-GB" sz="2400" dirty="0" smtClean="0"/>
            </a:br>
            <a:r>
              <a:rPr lang="en-GB" sz="2400" dirty="0" smtClean="0"/>
              <a:t>School of Finance and Accounting</a:t>
            </a:r>
            <a:r>
              <a:rPr lang="en-GB" sz="2400" b="0" dirty="0" smtClean="0"/>
              <a:t/>
            </a:r>
            <a:br>
              <a:rPr lang="en-GB" sz="2400" b="0" dirty="0" smtClean="0"/>
            </a:br>
            <a:r>
              <a:rPr lang="en-GB" sz="2400" b="0" dirty="0" smtClean="0"/>
              <a:t/>
            </a:r>
            <a:br>
              <a:rPr lang="en-GB" sz="2400" b="0" dirty="0" smtClean="0"/>
            </a:br>
            <a:r>
              <a:rPr lang="en-GB" sz="2400" b="0" dirty="0" smtClean="0"/>
              <a:t/>
            </a:r>
            <a:br>
              <a:rPr lang="en-GB" sz="2400" b="0" dirty="0" smtClean="0"/>
            </a:br>
            <a:r>
              <a:rPr lang="en-GB" sz="2000" b="0" dirty="0" smtClean="0"/>
              <a:t>1,203 students</a:t>
            </a:r>
            <a:br>
              <a:rPr lang="en-GB" sz="2000" b="0" dirty="0" smtClean="0"/>
            </a:br>
            <a:r>
              <a:rPr lang="en-GB" sz="2000" b="0" dirty="0" smtClean="0"/>
              <a:t/>
            </a:r>
            <a:br>
              <a:rPr lang="en-GB" sz="2000" b="0" dirty="0" smtClean="0"/>
            </a:br>
            <a:r>
              <a:rPr lang="en-GB" sz="2000" b="0" dirty="0" smtClean="0"/>
              <a:t>121 international students</a:t>
            </a:r>
            <a:br>
              <a:rPr lang="en-GB" sz="2000" b="0" dirty="0" smtClean="0"/>
            </a:br>
            <a:r>
              <a:rPr lang="en-GB" sz="2000" b="0" dirty="0" smtClean="0"/>
              <a:t>10% international student population</a:t>
            </a:r>
            <a:br>
              <a:rPr lang="en-GB" sz="2000" b="0" dirty="0" smtClean="0"/>
            </a:br>
            <a:r>
              <a:rPr lang="en-GB" sz="2000" b="0" dirty="0" smtClean="0"/>
              <a:t/>
            </a:r>
            <a:br>
              <a:rPr lang="en-GB" sz="2000" b="0" dirty="0" smtClean="0"/>
            </a:br>
            <a:r>
              <a:rPr lang="en-GB" sz="2000" b="0" dirty="0" smtClean="0"/>
              <a:t>27 nationalities within our school</a:t>
            </a:r>
            <a:br>
              <a:rPr lang="en-GB" sz="2000" b="0" dirty="0" smtClean="0"/>
            </a:br>
            <a:r>
              <a:rPr lang="en-GB" sz="2000" b="0" dirty="0" smtClean="0"/>
              <a:t/>
            </a:r>
            <a:br>
              <a:rPr lang="en-GB" sz="2000" b="0" dirty="0" smtClean="0"/>
            </a:br>
            <a:r>
              <a:rPr lang="en-GB" sz="2000" b="0" dirty="0" smtClean="0"/>
              <a:t>114 staff members</a:t>
            </a:r>
            <a:br>
              <a:rPr lang="en-GB" sz="2000" b="0" dirty="0" smtClean="0"/>
            </a:br>
            <a:r>
              <a:rPr lang="en-GB" sz="2000" b="0" dirty="0" smtClean="0"/>
              <a:t/>
            </a:r>
            <a:br>
              <a:rPr lang="en-GB" sz="2000" b="0" dirty="0" smtClean="0"/>
            </a:br>
            <a:r>
              <a:rPr lang="en-GB" sz="2000" b="0" dirty="0" smtClean="0"/>
              <a:t>Based in Deventer and Enschede</a:t>
            </a:r>
            <a:br>
              <a:rPr lang="en-GB" sz="2000" b="0" dirty="0" smtClean="0"/>
            </a:br>
            <a:endParaRPr lang="en-GB" sz="2000" b="0" dirty="0"/>
          </a:p>
        </p:txBody>
      </p:sp>
      <p:pic>
        <p:nvPicPr>
          <p:cNvPr id="5" name="Content Placeholder 4"/>
          <p:cNvPicPr>
            <a:picLocks noGrp="1" noChangeAspect="1"/>
          </p:cNvPicPr>
          <p:nvPr>
            <p:ph sz="quarter" idx="10"/>
          </p:nvPr>
        </p:nvPicPr>
        <p:blipFill rotWithShape="1">
          <a:blip r:embed="rId2" cstate="print">
            <a:extLst>
              <a:ext uri="{28A0092B-C50C-407E-A947-70E740481C1C}">
                <a14:useLocalDpi xmlns:a14="http://schemas.microsoft.com/office/drawing/2010/main" val="0"/>
              </a:ext>
            </a:extLst>
          </a:blip>
          <a:srcRect l="21510"/>
          <a:stretch/>
        </p:blipFill>
        <p:spPr>
          <a:xfrm>
            <a:off x="5603966" y="0"/>
            <a:ext cx="6588034" cy="6858000"/>
          </a:xfrm>
        </p:spPr>
      </p:pic>
    </p:spTree>
    <p:extLst>
      <p:ext uri="{BB962C8B-B14F-4D97-AF65-F5344CB8AC3E}">
        <p14:creationId xmlns:p14="http://schemas.microsoft.com/office/powerpoint/2010/main" val="3431454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3600" dirty="0" smtClean="0"/>
              <a:t>Double </a:t>
            </a:r>
            <a:r>
              <a:rPr lang="en-GB" sz="3600" dirty="0"/>
              <a:t>degree programme</a:t>
            </a:r>
            <a:r>
              <a:rPr lang="en-GB" sz="2400" dirty="0" smtClean="0">
                <a:solidFill>
                  <a:schemeClr val="accent6">
                    <a:lumMod val="60000"/>
                    <a:lumOff val="40000"/>
                  </a:schemeClr>
                </a:solidFill>
              </a:rPr>
              <a:t/>
            </a:r>
            <a:br>
              <a:rPr lang="en-GB" sz="2400" dirty="0" smtClean="0">
                <a:solidFill>
                  <a:schemeClr val="accent6">
                    <a:lumMod val="60000"/>
                    <a:lumOff val="40000"/>
                  </a:schemeClr>
                </a:solidFill>
              </a:rPr>
            </a:br>
            <a:r>
              <a:rPr lang="en-GB" sz="2400" dirty="0" smtClean="0">
                <a:solidFill>
                  <a:schemeClr val="accent6">
                    <a:lumMod val="60000"/>
                    <a:lumOff val="40000"/>
                  </a:schemeClr>
                </a:solidFill>
              </a:rPr>
              <a:t>BSc International Finance and Accounting </a:t>
            </a:r>
            <a:br>
              <a:rPr lang="en-GB" sz="2400" dirty="0" smtClean="0">
                <a:solidFill>
                  <a:schemeClr val="accent6">
                    <a:lumMod val="60000"/>
                    <a:lumOff val="40000"/>
                  </a:schemeClr>
                </a:solidFill>
              </a:rPr>
            </a:br>
            <a:r>
              <a:rPr lang="en-GB" sz="2400" dirty="0">
                <a:solidFill>
                  <a:schemeClr val="accent6">
                    <a:lumMod val="60000"/>
                    <a:lumOff val="40000"/>
                  </a:schemeClr>
                </a:solidFill>
              </a:rPr>
              <a:t/>
            </a:r>
            <a:br>
              <a:rPr lang="en-GB" sz="2400" dirty="0">
                <a:solidFill>
                  <a:schemeClr val="accent6">
                    <a:lumMod val="60000"/>
                    <a:lumOff val="40000"/>
                  </a:schemeClr>
                </a:solidFill>
              </a:rPr>
            </a:br>
            <a:r>
              <a:rPr lang="en-GB" sz="2400" dirty="0" smtClean="0">
                <a:solidFill>
                  <a:schemeClr val="accent6">
                    <a:lumMod val="60000"/>
                    <a:lumOff val="40000"/>
                  </a:schemeClr>
                </a:solidFill>
              </a:rPr>
              <a:t/>
            </a:r>
            <a:br>
              <a:rPr lang="en-GB" sz="2400" dirty="0" smtClean="0">
                <a:solidFill>
                  <a:schemeClr val="accent6">
                    <a:lumMod val="60000"/>
                    <a:lumOff val="40000"/>
                  </a:schemeClr>
                </a:solidFill>
              </a:rPr>
            </a:br>
            <a:r>
              <a:rPr lang="en-GB" sz="2400" dirty="0">
                <a:solidFill>
                  <a:schemeClr val="accent6">
                    <a:lumMod val="60000"/>
                    <a:lumOff val="40000"/>
                  </a:schemeClr>
                </a:solidFill>
              </a:rPr>
              <a:t/>
            </a:r>
            <a:br>
              <a:rPr lang="en-GB" sz="2400" dirty="0">
                <a:solidFill>
                  <a:schemeClr val="accent6">
                    <a:lumMod val="60000"/>
                    <a:lumOff val="40000"/>
                  </a:schemeClr>
                </a:solidFill>
              </a:rPr>
            </a:br>
            <a:r>
              <a:rPr lang="en-GB" sz="2400" dirty="0" smtClean="0">
                <a:solidFill>
                  <a:schemeClr val="accent6">
                    <a:lumMod val="60000"/>
                    <a:lumOff val="40000"/>
                  </a:schemeClr>
                </a:solidFill>
              </a:rPr>
              <a:t/>
            </a:r>
            <a:br>
              <a:rPr lang="en-GB" sz="2400" dirty="0" smtClean="0">
                <a:solidFill>
                  <a:schemeClr val="accent6">
                    <a:lumMod val="60000"/>
                    <a:lumOff val="40000"/>
                  </a:schemeClr>
                </a:solidFill>
              </a:rPr>
            </a:br>
            <a:r>
              <a:rPr lang="en-GB" sz="2000" b="0" dirty="0" smtClean="0"/>
              <a:t>After successful completion of </a:t>
            </a:r>
            <a:r>
              <a:rPr lang="en-GB" sz="2000" b="0" dirty="0" smtClean="0">
                <a:solidFill>
                  <a:schemeClr val="accent6">
                    <a:lumMod val="60000"/>
                    <a:lumOff val="40000"/>
                  </a:schemeClr>
                </a:solidFill>
              </a:rPr>
              <a:t>three years’ of study in FU </a:t>
            </a:r>
            <a:r>
              <a:rPr lang="en-GB" sz="2000" dirty="0" smtClean="0">
                <a:solidFill>
                  <a:schemeClr val="accent6">
                    <a:lumMod val="60000"/>
                    <a:lumOff val="40000"/>
                  </a:schemeClr>
                </a:solidFill>
              </a:rPr>
              <a:t>International Finance Bachelor</a:t>
            </a:r>
            <a:r>
              <a:rPr lang="en-GB" sz="2000" b="0" dirty="0" smtClean="0">
                <a:solidFill>
                  <a:schemeClr val="accent6">
                    <a:lumMod val="60000"/>
                    <a:lumOff val="40000"/>
                  </a:schemeClr>
                </a:solidFill>
              </a:rPr>
              <a:t> (IFA) </a:t>
            </a:r>
            <a:r>
              <a:rPr lang="en-GB" sz="2000" b="0" dirty="0" smtClean="0"/>
              <a:t>programme, </a:t>
            </a:r>
            <a:br>
              <a:rPr lang="en-GB" sz="2000" b="0" dirty="0" smtClean="0"/>
            </a:br>
            <a:r>
              <a:rPr lang="en-GB" sz="2000" b="0" dirty="0"/>
              <a:t/>
            </a:r>
            <a:br>
              <a:rPr lang="en-GB" sz="2000" b="0" dirty="0"/>
            </a:br>
            <a:r>
              <a:rPr lang="en-GB" sz="2000" b="0" dirty="0" smtClean="0"/>
              <a:t>FU students can continue studying in Saxion UAS.</a:t>
            </a:r>
            <a:br>
              <a:rPr lang="en-GB" sz="2000" b="0" dirty="0" smtClean="0"/>
            </a:br>
            <a:r>
              <a:rPr lang="en-GB" sz="2800" b="0" dirty="0"/>
              <a:t/>
            </a:r>
            <a:br>
              <a:rPr lang="en-GB" sz="2800" b="0" dirty="0"/>
            </a:br>
            <a:r>
              <a:rPr lang="en-US" sz="2400" dirty="0"/>
              <a:t>The length of this </a:t>
            </a:r>
            <a:r>
              <a:rPr lang="en-US" sz="2400" dirty="0" err="1"/>
              <a:t>programme</a:t>
            </a:r>
            <a:r>
              <a:rPr lang="en-US" sz="2400" dirty="0"/>
              <a:t> is two years. </a:t>
            </a:r>
            <a:r>
              <a:rPr lang="en-US" sz="2400" dirty="0" smtClean="0"/>
              <a:t/>
            </a:r>
            <a:br>
              <a:rPr lang="en-US" sz="2400" dirty="0" smtClean="0"/>
            </a:br>
            <a:r>
              <a:rPr lang="en-US" sz="1800" dirty="0"/>
              <a:t/>
            </a:r>
            <a:br>
              <a:rPr lang="en-US" sz="1800" dirty="0"/>
            </a:br>
            <a:r>
              <a:rPr lang="en-GB" sz="1800" b="0" dirty="0" smtClean="0"/>
              <a:t/>
            </a:r>
            <a:br>
              <a:rPr lang="en-GB" sz="1800" b="0" dirty="0" smtClean="0"/>
            </a:br>
            <a:r>
              <a:rPr lang="en-GB" sz="1800" b="0" dirty="0" smtClean="0"/>
              <a:t/>
            </a:r>
            <a:br>
              <a:rPr lang="en-GB" sz="1800" b="0" dirty="0" smtClean="0"/>
            </a:br>
            <a:r>
              <a:rPr lang="en-GB" sz="1800" dirty="0" smtClean="0"/>
              <a:t/>
            </a:r>
            <a:br>
              <a:rPr lang="en-GB" sz="1800" dirty="0" smtClean="0"/>
            </a:br>
            <a:endParaRPr lang="en-GB" sz="1800" dirty="0"/>
          </a:p>
        </p:txBody>
      </p:sp>
      <p:pic>
        <p:nvPicPr>
          <p:cNvPr id="5" name="Afbeelding 4" descr="A close up of a logo&#10;&#10;Description generated with very high confidence"/>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252546" y="2460480"/>
            <a:ext cx="3648509" cy="1294102"/>
          </a:xfrm>
          <a:prstGeom prst="rect">
            <a:avLst/>
          </a:prstGeom>
          <a:noFill/>
          <a:ln>
            <a:noFill/>
          </a:ln>
        </p:spPr>
      </p:pic>
      <p:pic>
        <p:nvPicPr>
          <p:cNvPr id="4" name="Рисунок 3"/>
          <p:cNvPicPr>
            <a:picLocks noChangeAspect="1"/>
          </p:cNvPicPr>
          <p:nvPr/>
        </p:nvPicPr>
        <p:blipFill>
          <a:blip r:embed="rId4"/>
          <a:stretch>
            <a:fillRect/>
          </a:stretch>
        </p:blipFill>
        <p:spPr>
          <a:xfrm>
            <a:off x="8425440" y="572562"/>
            <a:ext cx="3072650" cy="640135"/>
          </a:xfrm>
          <a:prstGeom prst="rect">
            <a:avLst/>
          </a:prstGeom>
        </p:spPr>
      </p:pic>
      <p:pic>
        <p:nvPicPr>
          <p:cNvPr id="11" name="Рисунок 10"/>
          <p:cNvPicPr>
            <a:picLocks noChangeAspect="1"/>
          </p:cNvPicPr>
          <p:nvPr/>
        </p:nvPicPr>
        <p:blipFill>
          <a:blip r:embed="rId5"/>
          <a:stretch>
            <a:fillRect/>
          </a:stretch>
        </p:blipFill>
        <p:spPr>
          <a:xfrm>
            <a:off x="7228114" y="1066801"/>
            <a:ext cx="4963886" cy="640135"/>
          </a:xfrm>
          <a:prstGeom prst="rect">
            <a:avLst/>
          </a:prstGeom>
        </p:spPr>
      </p:pic>
    </p:spTree>
    <p:extLst>
      <p:ext uri="{BB962C8B-B14F-4D97-AF65-F5344CB8AC3E}">
        <p14:creationId xmlns:p14="http://schemas.microsoft.com/office/powerpoint/2010/main" val="39483158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
            <a:ext cx="7652657" cy="6857999"/>
          </a:xfrm>
        </p:spPr>
        <p:txBody>
          <a:bodyPr/>
          <a:lstStyle/>
          <a:p>
            <a:r>
              <a:rPr lang="en-GB" sz="2400" dirty="0" smtClean="0">
                <a:solidFill>
                  <a:schemeClr val="accent6">
                    <a:lumMod val="60000"/>
                    <a:lumOff val="40000"/>
                  </a:schemeClr>
                </a:solidFill>
              </a:rPr>
              <a:t>BSc </a:t>
            </a:r>
            <a:r>
              <a:rPr lang="en-GB" sz="2400" dirty="0">
                <a:solidFill>
                  <a:schemeClr val="accent6">
                    <a:lumMod val="60000"/>
                    <a:lumOff val="40000"/>
                  </a:schemeClr>
                </a:solidFill>
              </a:rPr>
              <a:t>International Finance and Accounting </a:t>
            </a:r>
            <a:r>
              <a:rPr lang="en-US" sz="2400" dirty="0" smtClean="0"/>
              <a:t>Subjects 	and 	credits</a:t>
            </a:r>
            <a:r>
              <a:rPr lang="en-US" dirty="0" smtClean="0"/>
              <a:t/>
            </a:r>
            <a:br>
              <a:rPr lang="en-US" dirty="0" smtClean="0"/>
            </a:br>
            <a:r>
              <a:rPr lang="en-US" dirty="0" smtClean="0"/>
              <a:t/>
            </a:r>
            <a:br>
              <a:rPr lang="en-US" dirty="0" smtClean="0"/>
            </a:br>
            <a:endParaRPr lang="ru-RU" dirty="0"/>
          </a:p>
        </p:txBody>
      </p:sp>
      <p:pic>
        <p:nvPicPr>
          <p:cNvPr id="8" name="Рисунок 7"/>
          <p:cNvPicPr>
            <a:picLocks noChangeAspect="1"/>
          </p:cNvPicPr>
          <p:nvPr/>
        </p:nvPicPr>
        <p:blipFill>
          <a:blip r:embed="rId2"/>
          <a:stretch>
            <a:fillRect/>
          </a:stretch>
        </p:blipFill>
        <p:spPr>
          <a:xfrm>
            <a:off x="8213768" y="2688772"/>
            <a:ext cx="3645724" cy="1175657"/>
          </a:xfrm>
          <a:prstGeom prst="rect">
            <a:avLst/>
          </a:prstGeom>
        </p:spPr>
      </p:pic>
      <p:pic>
        <p:nvPicPr>
          <p:cNvPr id="10" name="Рисунок 9"/>
          <p:cNvPicPr>
            <a:picLocks noChangeAspect="1"/>
          </p:cNvPicPr>
          <p:nvPr/>
        </p:nvPicPr>
        <p:blipFill>
          <a:blip r:embed="rId3"/>
          <a:stretch>
            <a:fillRect/>
          </a:stretch>
        </p:blipFill>
        <p:spPr>
          <a:xfrm>
            <a:off x="7228114" y="551850"/>
            <a:ext cx="4963886" cy="640135"/>
          </a:xfrm>
          <a:prstGeom prst="rect">
            <a:avLst/>
          </a:prstGeom>
        </p:spPr>
      </p:pic>
      <p:pic>
        <p:nvPicPr>
          <p:cNvPr id="11" name="Рисунок 10"/>
          <p:cNvPicPr>
            <a:picLocks noChangeAspect="1"/>
          </p:cNvPicPr>
          <p:nvPr/>
        </p:nvPicPr>
        <p:blipFill>
          <a:blip r:embed="rId4"/>
          <a:stretch>
            <a:fillRect/>
          </a:stretch>
        </p:blipFill>
        <p:spPr>
          <a:xfrm>
            <a:off x="8334828" y="64115"/>
            <a:ext cx="3072650" cy="640135"/>
          </a:xfrm>
          <a:prstGeom prst="rect">
            <a:avLst/>
          </a:prstGeom>
        </p:spPr>
      </p:pic>
      <p:pic>
        <p:nvPicPr>
          <p:cNvPr id="12" name="Рисунок 11"/>
          <p:cNvPicPr>
            <a:picLocks noChangeAspect="1"/>
          </p:cNvPicPr>
          <p:nvPr/>
        </p:nvPicPr>
        <p:blipFill>
          <a:blip r:embed="rId5"/>
          <a:stretch>
            <a:fillRect/>
          </a:stretch>
        </p:blipFill>
        <p:spPr>
          <a:xfrm>
            <a:off x="4409870" y="2122711"/>
            <a:ext cx="7046686" cy="4626430"/>
          </a:xfrm>
          <a:prstGeom prst="rect">
            <a:avLst/>
          </a:prstGeom>
        </p:spPr>
      </p:pic>
    </p:spTree>
    <p:extLst>
      <p:ext uri="{BB962C8B-B14F-4D97-AF65-F5344CB8AC3E}">
        <p14:creationId xmlns:p14="http://schemas.microsoft.com/office/powerpoint/2010/main" val="3648974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ONE YEAR Double degree </a:t>
            </a:r>
            <a:r>
              <a:rPr lang="en-US" sz="2400" dirty="0" err="1" smtClean="0"/>
              <a:t>programme</a:t>
            </a:r>
            <a:r>
              <a:rPr lang="en-GB" sz="2400" dirty="0" smtClean="0">
                <a:solidFill>
                  <a:schemeClr val="accent6">
                    <a:lumMod val="60000"/>
                    <a:lumOff val="40000"/>
                  </a:schemeClr>
                </a:solidFill>
              </a:rPr>
              <a:t> </a:t>
            </a:r>
            <a:r>
              <a:rPr lang="en-GB" sz="2400" dirty="0">
                <a:solidFill>
                  <a:schemeClr val="accent6">
                    <a:lumMod val="60000"/>
                    <a:lumOff val="40000"/>
                  </a:schemeClr>
                </a:solidFill>
              </a:rPr>
              <a:t>BSc International Finance and Accounting </a:t>
            </a:r>
            <a:r>
              <a:rPr lang="en-US" dirty="0" smtClean="0"/>
              <a:t/>
            </a:r>
            <a:br>
              <a:rPr lang="en-US" dirty="0" smtClean="0"/>
            </a:br>
            <a:r>
              <a:rPr lang="en-US" dirty="0"/>
              <a:t/>
            </a:r>
            <a:br>
              <a:rPr lang="en-US" dirty="0"/>
            </a:br>
            <a:r>
              <a:rPr lang="en-US" sz="2400" dirty="0" smtClean="0"/>
              <a:t>Students can only be admitted into the</a:t>
            </a:r>
            <a:r>
              <a:rPr lang="en-US" sz="2400" dirty="0"/>
              <a:t> </a:t>
            </a:r>
            <a:r>
              <a:rPr lang="en-US" sz="2400" dirty="0" smtClean="0"/>
              <a:t>ONE YEAR </a:t>
            </a:r>
            <a:r>
              <a:rPr lang="en-US" sz="2400" dirty="0" err="1" smtClean="0"/>
              <a:t>programme</a:t>
            </a:r>
            <a:r>
              <a:rPr lang="en-US" sz="2400" dirty="0" smtClean="0"/>
              <a:t> if </a:t>
            </a:r>
            <a:r>
              <a:rPr lang="en-US" sz="2400" dirty="0"/>
              <a:t>the content of </a:t>
            </a:r>
            <a:r>
              <a:rPr lang="en-US" sz="2400" dirty="0" smtClean="0"/>
              <a:t/>
            </a:r>
            <a:br>
              <a:rPr lang="en-US" sz="2400" dirty="0" smtClean="0"/>
            </a:br>
            <a:r>
              <a:rPr lang="en-US" sz="2400" dirty="0" smtClean="0">
                <a:solidFill>
                  <a:schemeClr val="accent6">
                    <a:lumMod val="60000"/>
                    <a:lumOff val="40000"/>
                  </a:schemeClr>
                </a:solidFill>
              </a:rPr>
              <a:t>Ethics </a:t>
            </a:r>
            <a:r>
              <a:rPr lang="en-US" sz="2400" dirty="0">
                <a:solidFill>
                  <a:schemeClr val="accent6">
                    <a:lumMod val="60000"/>
                    <a:lumOff val="40000"/>
                  </a:schemeClr>
                </a:solidFill>
              </a:rPr>
              <a:t>3.1, </a:t>
            </a:r>
            <a:r>
              <a:rPr lang="en-US" sz="2400" dirty="0" smtClean="0">
                <a:solidFill>
                  <a:schemeClr val="accent6">
                    <a:lumMod val="60000"/>
                    <a:lumOff val="40000"/>
                  </a:schemeClr>
                </a:solidFill>
              </a:rPr>
              <a:t/>
            </a:r>
            <a:br>
              <a:rPr lang="en-US" sz="2400" dirty="0" smtClean="0">
                <a:solidFill>
                  <a:schemeClr val="accent6">
                    <a:lumMod val="60000"/>
                    <a:lumOff val="40000"/>
                  </a:schemeClr>
                </a:solidFill>
              </a:rPr>
            </a:br>
            <a:r>
              <a:rPr lang="en-US" sz="2400" dirty="0" smtClean="0">
                <a:solidFill>
                  <a:schemeClr val="accent6">
                    <a:lumMod val="60000"/>
                    <a:lumOff val="40000"/>
                  </a:schemeClr>
                </a:solidFill>
              </a:rPr>
              <a:t>Corporate </a:t>
            </a:r>
            <a:r>
              <a:rPr lang="en-US" sz="2400" dirty="0">
                <a:solidFill>
                  <a:schemeClr val="accent6">
                    <a:lumMod val="60000"/>
                    <a:lumOff val="40000"/>
                  </a:schemeClr>
                </a:solidFill>
              </a:rPr>
              <a:t>Governance 3.1, </a:t>
            </a:r>
            <a:r>
              <a:rPr lang="en-US" sz="2400" dirty="0" smtClean="0">
                <a:solidFill>
                  <a:schemeClr val="accent6">
                    <a:lumMod val="60000"/>
                    <a:lumOff val="40000"/>
                  </a:schemeClr>
                </a:solidFill>
              </a:rPr>
              <a:t/>
            </a:r>
            <a:br>
              <a:rPr lang="en-US" sz="2400" dirty="0" smtClean="0">
                <a:solidFill>
                  <a:schemeClr val="accent6">
                    <a:lumMod val="60000"/>
                    <a:lumOff val="40000"/>
                  </a:schemeClr>
                </a:solidFill>
              </a:rPr>
            </a:br>
            <a:r>
              <a:rPr lang="en-US" sz="2400" dirty="0" smtClean="0">
                <a:solidFill>
                  <a:schemeClr val="accent6">
                    <a:lumMod val="60000"/>
                    <a:lumOff val="40000"/>
                  </a:schemeClr>
                </a:solidFill>
              </a:rPr>
              <a:t>Sociology </a:t>
            </a:r>
            <a:r>
              <a:rPr lang="en-US" sz="2400" dirty="0">
                <a:solidFill>
                  <a:schemeClr val="accent6">
                    <a:lumMod val="60000"/>
                    <a:lumOff val="40000"/>
                  </a:schemeClr>
                </a:solidFill>
              </a:rPr>
              <a:t>and Cultural Anthropology </a:t>
            </a:r>
            <a:r>
              <a:rPr lang="en-US" sz="2400" dirty="0" smtClean="0">
                <a:solidFill>
                  <a:schemeClr val="accent6">
                    <a:lumMod val="60000"/>
                    <a:lumOff val="40000"/>
                  </a:schemeClr>
                </a:solidFill>
              </a:rPr>
              <a:t>4.3,</a:t>
            </a:r>
            <a:br>
              <a:rPr lang="en-US" sz="2400" dirty="0" smtClean="0">
                <a:solidFill>
                  <a:schemeClr val="accent6">
                    <a:lumMod val="60000"/>
                    <a:lumOff val="40000"/>
                  </a:schemeClr>
                </a:solidFill>
              </a:rPr>
            </a:br>
            <a:r>
              <a:rPr lang="en-US" sz="2400" dirty="0" smtClean="0">
                <a:solidFill>
                  <a:schemeClr val="accent6">
                    <a:lumMod val="60000"/>
                    <a:lumOff val="40000"/>
                  </a:schemeClr>
                </a:solidFill>
              </a:rPr>
              <a:t>Human </a:t>
            </a:r>
            <a:r>
              <a:rPr lang="en-US" sz="2400" dirty="0">
                <a:solidFill>
                  <a:schemeClr val="accent6">
                    <a:lumMod val="60000"/>
                    <a:lumOff val="40000"/>
                  </a:schemeClr>
                </a:solidFill>
              </a:rPr>
              <a:t>Resource Management </a:t>
            </a:r>
            <a:r>
              <a:rPr lang="en-US" sz="2400" dirty="0" smtClean="0">
                <a:solidFill>
                  <a:schemeClr val="accent6">
                    <a:lumMod val="60000"/>
                    <a:lumOff val="40000"/>
                  </a:schemeClr>
                </a:solidFill>
              </a:rPr>
              <a:t>3.2</a:t>
            </a:r>
            <a:r>
              <a:rPr lang="en-US" sz="2400" dirty="0"/>
              <a:t/>
            </a:r>
            <a:br>
              <a:rPr lang="en-US" sz="2400" dirty="0"/>
            </a:br>
            <a:r>
              <a:rPr lang="en-US" sz="2400" dirty="0" smtClean="0"/>
              <a:t> </a:t>
            </a:r>
            <a:r>
              <a:rPr lang="en-US" sz="2400" dirty="0"/>
              <a:t>is </a:t>
            </a:r>
            <a:r>
              <a:rPr lang="en-US" sz="2400" dirty="0" smtClean="0"/>
              <a:t/>
            </a:r>
            <a:br>
              <a:rPr lang="en-US" sz="2400" dirty="0" smtClean="0"/>
            </a:br>
            <a:r>
              <a:rPr lang="en-US" sz="2400" dirty="0" smtClean="0"/>
              <a:t>included </a:t>
            </a:r>
            <a:r>
              <a:rPr lang="en-US" sz="2400" dirty="0"/>
              <a:t>in </a:t>
            </a:r>
            <a:r>
              <a:rPr lang="en-US" sz="2400" dirty="0" smtClean="0"/>
              <a:t>(or added </a:t>
            </a:r>
            <a:r>
              <a:rPr lang="en-US" sz="2400" dirty="0"/>
              <a:t>to) the study </a:t>
            </a:r>
            <a:r>
              <a:rPr lang="en-US" sz="2400" dirty="0" err="1"/>
              <a:t>programme</a:t>
            </a:r>
            <a:r>
              <a:rPr lang="en-US" sz="2400" dirty="0"/>
              <a:t> of FU.</a:t>
            </a:r>
            <a:br>
              <a:rPr lang="en-US" sz="2400" dirty="0"/>
            </a:br>
            <a:r>
              <a:rPr lang="en-US" sz="2400" dirty="0"/>
              <a:t/>
            </a:r>
            <a:br>
              <a:rPr lang="en-US" sz="2400" dirty="0"/>
            </a:br>
            <a:r>
              <a:rPr lang="en-US" sz="2400" dirty="0"/>
              <a:t/>
            </a:r>
            <a:br>
              <a:rPr lang="en-US" sz="2400" dirty="0"/>
            </a:br>
            <a:endParaRPr lang="ru-RU" sz="2400" dirty="0"/>
          </a:p>
        </p:txBody>
      </p:sp>
      <p:pic>
        <p:nvPicPr>
          <p:cNvPr id="6" name="Рисунок 5"/>
          <p:cNvPicPr>
            <a:picLocks noChangeAspect="1"/>
          </p:cNvPicPr>
          <p:nvPr/>
        </p:nvPicPr>
        <p:blipFill>
          <a:blip r:embed="rId2"/>
          <a:stretch>
            <a:fillRect/>
          </a:stretch>
        </p:blipFill>
        <p:spPr>
          <a:xfrm>
            <a:off x="8340647" y="224217"/>
            <a:ext cx="3072650" cy="640135"/>
          </a:xfrm>
          <a:prstGeom prst="rect">
            <a:avLst/>
          </a:prstGeom>
        </p:spPr>
      </p:pic>
      <p:pic>
        <p:nvPicPr>
          <p:cNvPr id="7" name="Рисунок 6"/>
          <p:cNvPicPr>
            <a:picLocks noChangeAspect="1"/>
          </p:cNvPicPr>
          <p:nvPr/>
        </p:nvPicPr>
        <p:blipFill>
          <a:blip r:embed="rId3"/>
          <a:stretch>
            <a:fillRect/>
          </a:stretch>
        </p:blipFill>
        <p:spPr>
          <a:xfrm>
            <a:off x="7228114" y="803418"/>
            <a:ext cx="4944201" cy="640135"/>
          </a:xfrm>
          <a:prstGeom prst="rect">
            <a:avLst/>
          </a:prstGeom>
        </p:spPr>
      </p:pic>
      <p:pic>
        <p:nvPicPr>
          <p:cNvPr id="8" name="Рисунок 7"/>
          <p:cNvPicPr>
            <a:picLocks noChangeAspect="1"/>
          </p:cNvPicPr>
          <p:nvPr/>
        </p:nvPicPr>
        <p:blipFill>
          <a:blip r:embed="rId4"/>
          <a:stretch>
            <a:fillRect/>
          </a:stretch>
        </p:blipFill>
        <p:spPr>
          <a:xfrm>
            <a:off x="8327295" y="2355310"/>
            <a:ext cx="3645724" cy="1292464"/>
          </a:xfrm>
          <a:prstGeom prst="rect">
            <a:avLst/>
          </a:prstGeom>
        </p:spPr>
      </p:pic>
    </p:spTree>
    <p:extLst>
      <p:ext uri="{BB962C8B-B14F-4D97-AF65-F5344CB8AC3E}">
        <p14:creationId xmlns:p14="http://schemas.microsoft.com/office/powerpoint/2010/main" val="621443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Financial information</a:t>
            </a:r>
            <a:endParaRPr lang="en-GB" dirty="0"/>
          </a:p>
        </p:txBody>
      </p:sp>
      <p:sp>
        <p:nvSpPr>
          <p:cNvPr id="3" name="Tijdelijke aanduiding voor tekst 2"/>
          <p:cNvSpPr>
            <a:spLocks noGrp="1"/>
          </p:cNvSpPr>
          <p:nvPr>
            <p:ph type="body" sz="quarter" idx="10"/>
          </p:nvPr>
        </p:nvSpPr>
        <p:spPr>
          <a:xfrm>
            <a:off x="540000" y="1939507"/>
            <a:ext cx="11080800" cy="3945904"/>
          </a:xfrm>
        </p:spPr>
        <p:txBody>
          <a:bodyPr>
            <a:normAutofit fontScale="55000" lnSpcReduction="20000"/>
          </a:bodyPr>
          <a:lstStyle/>
          <a:p>
            <a:r>
              <a:rPr lang="en-GB" sz="2900" dirty="0" smtClean="0"/>
              <a:t>Our fee-structure consists out of four parts. These fours parts together make our total package fee, which is an amount covering all study costs. Living expenses are not included in the total package fee.</a:t>
            </a:r>
          </a:p>
          <a:p>
            <a:endParaRPr lang="en-GB" sz="2900" dirty="0" smtClean="0"/>
          </a:p>
          <a:p>
            <a:r>
              <a:rPr lang="en-GB" sz="2900" dirty="0" smtClean="0"/>
              <a:t>The fee-structure consists of:</a:t>
            </a:r>
          </a:p>
          <a:p>
            <a:endParaRPr lang="en-GB" sz="2900" dirty="0" smtClean="0"/>
          </a:p>
          <a:p>
            <a:pPr marL="457200" indent="-457200">
              <a:buFont typeface="Arial" panose="020B0604020202020204" pitchFamily="34" charset="0"/>
              <a:buChar char="•"/>
            </a:pPr>
            <a:r>
              <a:rPr lang="en-GB" sz="2900" dirty="0" smtClean="0"/>
              <a:t>Tuition fee: the costs of the course, you can find the tuition fee for each programme on the programme details pages;</a:t>
            </a:r>
          </a:p>
          <a:p>
            <a:pPr marL="457200" indent="-457200">
              <a:buFont typeface="Arial" panose="020B0604020202020204" pitchFamily="34" charset="0"/>
              <a:buChar char="•"/>
            </a:pPr>
            <a:r>
              <a:rPr lang="en-GB" sz="2900" dirty="0" smtClean="0"/>
              <a:t>Housing: in the first year you are obliged to rent the accommodation Saxion arrange for you;</a:t>
            </a:r>
          </a:p>
          <a:p>
            <a:pPr marL="457200" indent="-457200">
              <a:buFont typeface="Arial" panose="020B0604020202020204" pitchFamily="34" charset="0"/>
              <a:buChar char="•"/>
            </a:pPr>
            <a:r>
              <a:rPr lang="en-GB" sz="2900" dirty="0" smtClean="0"/>
              <a:t>Visa &amp; residence permit: Saxion takes care of the procedures necessary for you to come to the Netherlands;</a:t>
            </a:r>
          </a:p>
          <a:p>
            <a:pPr marL="457200" indent="-457200">
              <a:buFont typeface="Arial" panose="020B0604020202020204" pitchFamily="34" charset="0"/>
              <a:buChar char="•"/>
            </a:pPr>
            <a:r>
              <a:rPr lang="en-GB" sz="2900" dirty="0" smtClean="0"/>
              <a:t>Insurance.</a:t>
            </a:r>
          </a:p>
          <a:p>
            <a:pPr marL="457200" indent="-457200">
              <a:buFont typeface="Arial" panose="020B0604020202020204" pitchFamily="34" charset="0"/>
              <a:buChar char="•"/>
            </a:pPr>
            <a:endParaRPr lang="en-GB" sz="2900" dirty="0"/>
          </a:p>
          <a:p>
            <a:r>
              <a:rPr lang="en-GB" sz="2900" dirty="0" smtClean="0"/>
              <a:t>More information?</a:t>
            </a:r>
          </a:p>
          <a:p>
            <a:r>
              <a:rPr lang="nl-NL" sz="2900" dirty="0">
                <a:hlinkClick r:id="rId2"/>
              </a:rPr>
              <a:t>https://</a:t>
            </a:r>
            <a:r>
              <a:rPr lang="nl-NL" sz="2900" dirty="0" smtClean="0">
                <a:hlinkClick r:id="rId2"/>
              </a:rPr>
              <a:t>www.saxion.edu/studying-in-the-netherlands/practical-matters/fee-structure</a:t>
            </a:r>
            <a:endParaRPr lang="en-GB" sz="2900" dirty="0"/>
          </a:p>
          <a:p>
            <a:pPr marL="457200" indent="-457200">
              <a:buFont typeface="Arial" panose="020B0604020202020204" pitchFamily="34" charset="0"/>
              <a:buChar char="•"/>
            </a:pPr>
            <a:endParaRPr lang="en-GB" dirty="0" smtClean="0"/>
          </a:p>
          <a:p>
            <a:endParaRPr lang="en-US" dirty="0">
              <a:solidFill>
                <a:srgbClr val="FF0000"/>
              </a:solidFill>
            </a:endParaRPr>
          </a:p>
        </p:txBody>
      </p:sp>
    </p:spTree>
    <p:extLst>
      <p:ext uri="{BB962C8B-B14F-4D97-AF65-F5344CB8AC3E}">
        <p14:creationId xmlns:p14="http://schemas.microsoft.com/office/powerpoint/2010/main" val="4189122892"/>
      </p:ext>
    </p:extLst>
  </p:cSld>
  <p:clrMapOvr>
    <a:masterClrMapping/>
  </p:clrMapOvr>
  <p:timing>
    <p:tnLst>
      <p:par>
        <p:cTn id="1" dur="indefinite" restart="never" nodeType="tmRoot"/>
      </p:par>
    </p:tnLst>
  </p:timing>
</p:sld>
</file>

<file path=ppt/theme/theme1.xml><?xml version="1.0" encoding="utf-8"?>
<a:theme xmlns:a="http://schemas.openxmlformats.org/drawingml/2006/main" name="Kleur.Saxion_Template_INT_16-9">
  <a:themeElements>
    <a:clrScheme name="Aangepast 1">
      <a:dk1>
        <a:sysClr val="windowText" lastClr="000000"/>
      </a:dk1>
      <a:lt1>
        <a:sysClr val="window" lastClr="FFFFFF"/>
      </a:lt1>
      <a:dk2>
        <a:srgbClr val="44546A"/>
      </a:dk2>
      <a:lt2>
        <a:srgbClr val="E7E6E6"/>
      </a:lt2>
      <a:accent1>
        <a:srgbClr val="009C82"/>
      </a:accent1>
      <a:accent2>
        <a:srgbClr val="CE154F"/>
      </a:accent2>
      <a:accent3>
        <a:srgbClr val="BABABA"/>
      </a:accent3>
      <a:accent4>
        <a:srgbClr val="0090B3"/>
      </a:accent4>
      <a:accent5>
        <a:srgbClr val="66C4B4"/>
      </a:accent5>
      <a:accent6>
        <a:srgbClr val="33B09B"/>
      </a:accent6>
      <a:hlink>
        <a:srgbClr val="009C82"/>
      </a:hlink>
      <a:folHlink>
        <a:srgbClr val="009C8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eur.Saxion_Template_INT_16-9" id="{7DDF2CE3-B951-4B10-B08C-78486A2C45F0}" vid="{9AB55468-4C78-4419-AA46-EDBDEB64950E}"/>
    </a:ext>
  </a:extLst>
</a:theme>
</file>

<file path=ppt/theme/theme2.xml><?xml version="1.0" encoding="utf-8"?>
<a:theme xmlns:a="http://schemas.openxmlformats.org/drawingml/2006/main" name="Kleur.Saxion_Template_NL_16-9">
  <a:themeElements>
    <a:clrScheme name="Aangepast 1">
      <a:dk1>
        <a:sysClr val="windowText" lastClr="000000"/>
      </a:dk1>
      <a:lt1>
        <a:sysClr val="window" lastClr="FFFFFF"/>
      </a:lt1>
      <a:dk2>
        <a:srgbClr val="44546A"/>
      </a:dk2>
      <a:lt2>
        <a:srgbClr val="E7E6E6"/>
      </a:lt2>
      <a:accent1>
        <a:srgbClr val="009C82"/>
      </a:accent1>
      <a:accent2>
        <a:srgbClr val="CE154F"/>
      </a:accent2>
      <a:accent3>
        <a:srgbClr val="BABABA"/>
      </a:accent3>
      <a:accent4>
        <a:srgbClr val="0090B3"/>
      </a:accent4>
      <a:accent5>
        <a:srgbClr val="66C4B4"/>
      </a:accent5>
      <a:accent6>
        <a:srgbClr val="33B09B"/>
      </a:accent6>
      <a:hlink>
        <a:srgbClr val="009C82"/>
      </a:hlink>
      <a:folHlink>
        <a:srgbClr val="009C8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leur.Saxion_Template_NL_16-9" id="{934DD1D6-5977-4E9F-BE85-D87B5FA8C5AF}" vid="{F605C3BC-F822-4566-B6C3-85BE30728997}"/>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_16_9 UAS</Template>
  <TotalTime>426</TotalTime>
  <Words>458</Words>
  <Application>Microsoft Office PowerPoint</Application>
  <PresentationFormat>Широкоэкранный</PresentationFormat>
  <Paragraphs>122</Paragraphs>
  <Slides>16</Slides>
  <Notes>1</Notes>
  <HiddenSlides>0</HiddenSlides>
  <MMClips>0</MMClips>
  <ScaleCrop>false</ScaleCrop>
  <HeadingPairs>
    <vt:vector size="6" baseType="variant">
      <vt:variant>
        <vt:lpstr>Использованные шрифты</vt:lpstr>
      </vt:variant>
      <vt:variant>
        <vt:i4>2</vt:i4>
      </vt:variant>
      <vt:variant>
        <vt:lpstr>Тема</vt:lpstr>
      </vt:variant>
      <vt:variant>
        <vt:i4>2</vt:i4>
      </vt:variant>
      <vt:variant>
        <vt:lpstr>Заголовки слайдов</vt:lpstr>
      </vt:variant>
      <vt:variant>
        <vt:i4>16</vt:i4>
      </vt:variant>
    </vt:vector>
  </HeadingPairs>
  <TitlesOfParts>
    <vt:vector size="20" baseType="lpstr">
      <vt:lpstr>Arial</vt:lpstr>
      <vt:lpstr>Calibri</vt:lpstr>
      <vt:lpstr>Kleur.Saxion_Template_INT_16-9</vt:lpstr>
      <vt:lpstr>Kleur.Saxion_Template_NL_16-9</vt:lpstr>
      <vt:lpstr>Saxion UAS</vt:lpstr>
      <vt:lpstr>About the Netherlands</vt:lpstr>
      <vt:lpstr>Презентация PowerPoint</vt:lpstr>
      <vt:lpstr>Saxion UAS  Deventer</vt:lpstr>
      <vt:lpstr>About School of Finance and Accounting   1,203 students  121 international students 10% international student population  27 nationalities within our school  114 staff members  Based in Deventer and Enschede </vt:lpstr>
      <vt:lpstr>Double degree programme BSc International Finance and Accounting      After successful completion of three years’ of study in FU International Finance Bachelor (IFA) programme,   FU students can continue studying in Saxion UAS.  The length of this programme is two years.      </vt:lpstr>
      <vt:lpstr>BSc International Finance and Accounting Subjects  and  credits  </vt:lpstr>
      <vt:lpstr>ONE YEAR Double degree programme BSc International Finance and Accounting   Students can only be admitted into the ONE YEAR programme if the content of  Ethics 3.1,  Corporate Governance 3.1,  Sociology and Cultural Anthropology 4.3, Human Resource Management 3.2  is  included in (or added to) the study programme of FU.   </vt:lpstr>
      <vt:lpstr>Financial information</vt:lpstr>
      <vt:lpstr>Tuition fee for BA programme </vt:lpstr>
      <vt:lpstr>Saxion scholarships</vt:lpstr>
      <vt:lpstr>Accommodation</vt:lpstr>
      <vt:lpstr>Application information</vt:lpstr>
      <vt:lpstr>Working in the Netherlands</vt:lpstr>
      <vt:lpstr>Saxion @social media</vt:lpstr>
      <vt:lpstr>Презентация PowerPoint</vt:lpstr>
    </vt:vector>
  </TitlesOfParts>
  <Company>Saxion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 Saxion  University of Applied Sciences</dc:title>
  <dc:creator>Jeanet Nijland</dc:creator>
  <cp:lastModifiedBy>Середа Алексей Валерьевич</cp:lastModifiedBy>
  <cp:revision>147</cp:revision>
  <dcterms:created xsi:type="dcterms:W3CDTF">2019-02-01T15:57:58Z</dcterms:created>
  <dcterms:modified xsi:type="dcterms:W3CDTF">2020-03-11T15:29:30Z</dcterms:modified>
</cp:coreProperties>
</file>