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0" r:id="rId2"/>
    <p:sldId id="413" r:id="rId3"/>
    <p:sldId id="449" r:id="rId4"/>
    <p:sldId id="439" r:id="rId5"/>
    <p:sldId id="440" r:id="rId6"/>
    <p:sldId id="433" r:id="rId7"/>
    <p:sldId id="441" r:id="rId8"/>
    <p:sldId id="438" r:id="rId9"/>
    <p:sldId id="417" r:id="rId10"/>
    <p:sldId id="434" r:id="rId11"/>
    <p:sldId id="435" r:id="rId12"/>
    <p:sldId id="436" r:id="rId13"/>
    <p:sldId id="415" r:id="rId14"/>
    <p:sldId id="352" r:id="rId15"/>
    <p:sldId id="418" r:id="rId16"/>
    <p:sldId id="419" r:id="rId17"/>
    <p:sldId id="420" r:id="rId18"/>
    <p:sldId id="421" r:id="rId19"/>
    <p:sldId id="422" r:id="rId20"/>
    <p:sldId id="423" r:id="rId21"/>
    <p:sldId id="430" r:id="rId22"/>
    <p:sldId id="431" r:id="rId23"/>
    <p:sldId id="425" r:id="rId24"/>
    <p:sldId id="426" r:id="rId25"/>
    <p:sldId id="427" r:id="rId26"/>
    <p:sldId id="432" r:id="rId27"/>
    <p:sldId id="428" r:id="rId28"/>
    <p:sldId id="429" r:id="rId29"/>
    <p:sldId id="447" r:id="rId30"/>
    <p:sldId id="443" r:id="rId31"/>
    <p:sldId id="444" r:id="rId32"/>
    <p:sldId id="445" r:id="rId33"/>
    <p:sldId id="446" r:id="rId34"/>
    <p:sldId id="442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zh" initials="KD" lastIdx="1" clrIdx="0">
    <p:extLst>
      <p:ext uri="{19B8F6BF-5375-455C-9EA6-DF929625EA0E}">
        <p15:presenceInfo xmlns:p15="http://schemas.microsoft.com/office/powerpoint/2012/main" userId="koz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2"/>
    <a:srgbClr val="BD0D18"/>
    <a:srgbClr val="C30000"/>
    <a:srgbClr val="960000"/>
    <a:srgbClr val="193E6E"/>
    <a:srgbClr val="AA0000"/>
    <a:srgbClr val="BB251E"/>
    <a:srgbClr val="B23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4T20:47:00.098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400" cy="496333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333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94A3FD25-FE08-459D-A288-770F26E461D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710"/>
            <a:ext cx="2946400" cy="496333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62BDA50A-39FB-424B-B65E-A73D21536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65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400" cy="49680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0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C75BB324-7367-4A02-BF93-F32A2844F8C6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5715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246"/>
            <a:ext cx="2946400" cy="496808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6"/>
            <a:ext cx="2946400" cy="496808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ED29310F-592F-42BB-9B3E-323EC4068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15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9310F-592F-42BB-9B3E-323EC406853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9310F-592F-42BB-9B3E-323EC406853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4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4466" y="6356350"/>
            <a:ext cx="1977734" cy="365125"/>
          </a:xfrm>
        </p:spPr>
        <p:txBody>
          <a:bodyPr/>
          <a:lstStyle/>
          <a:p>
            <a:pPr algn="l"/>
            <a:r>
              <a:rPr lang="ru-RU" dirty="0" smtClean="0"/>
              <a:t>ООО «Капитал МС», 2018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5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«Капитал МС»,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«Капитал МС»,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3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82EE8-569B-4506-88C5-ACE66C8865B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C6BC-46DA-42E6-ABE4-69BB6BD91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2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667000"/>
            <a:ext cx="5545137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ый треугольник 2"/>
          <p:cNvSpPr/>
          <p:nvPr userDrawn="1"/>
        </p:nvSpPr>
        <p:spPr>
          <a:xfrm>
            <a:off x="0" y="4481513"/>
            <a:ext cx="2378075" cy="2378075"/>
          </a:xfrm>
          <a:prstGeom prst="rtTriangle">
            <a:avLst/>
          </a:prstGeom>
          <a:solidFill>
            <a:srgbClr val="B70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0800000">
            <a:off x="6765925" y="0"/>
            <a:ext cx="2378075" cy="2378075"/>
          </a:xfrm>
          <a:prstGeom prst="rtTriangle">
            <a:avLst/>
          </a:prstGeom>
          <a:solidFill>
            <a:srgbClr val="19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«Капитал МС»,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2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«Капитал МС»,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3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«Капитал МС»,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7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«Капитал МС»,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4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«Капитал МС»,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2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197773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ООО «Капитал МС»,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904855" cy="365125"/>
          </a:xfrm>
        </p:spPr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74" t="40307" r="61038" b="36661"/>
          <a:stretch/>
        </p:blipFill>
        <p:spPr>
          <a:xfrm>
            <a:off x="179512" y="188640"/>
            <a:ext cx="962121" cy="897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2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«Капитал МС»,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44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«Капитал МС»,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3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1977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ООО «Капитал МС», 2018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683B2-0EAD-40FB-96DB-579477E23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0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hyperlink" Target="http://www.consultant.ru/document/cons_doc_LAW_312089/3d0cac60971a511280cbba229d9b6329c07731f7/#dst10001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0"/>
            <a:ext cx="266223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5701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\\rgslife.local\dfs\Workgroup\ДМ\marketing\НОВАЯ СТРУКТУРА - ПРЕДЛОЖЕНИЕ\БРЕНД-БУК И ЛОГОТИПЫ\КАПИТАЛ МЕДИЦИНА\ЛОГОТИП\КАПИТАЛ МЕДИЦИ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61531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85875" y="2395483"/>
            <a:ext cx="6943725" cy="1723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ОМС в 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286000" y="5141670"/>
            <a:ext cx="6630987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Т.Н.Кожевникова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Уфа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C6BC-46DA-42E6-ABE4-69BB6BD915B9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890558"/>
              </p:ext>
            </p:extLst>
          </p:nvPr>
        </p:nvGraphicFramePr>
        <p:xfrm>
          <a:off x="914400" y="836422"/>
          <a:ext cx="7315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Acrobat Document" r:id="rId3" imgW="6857809" imgH="5143500" progId="AcroExch.Document.7">
                  <p:embed/>
                </p:oleObj>
              </mc:Choice>
              <mc:Fallback>
                <p:oleObj name="Acrobat Document" r:id="rId3" imgW="6857809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836422"/>
                        <a:ext cx="73152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74" t="40307" r="61038" b="36661"/>
          <a:stretch/>
        </p:blipFill>
        <p:spPr>
          <a:xfrm>
            <a:off x="153495" y="94320"/>
            <a:ext cx="1215184" cy="11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5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C6BC-46DA-42E6-ABE4-69BB6BD915B9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4685"/>
              </p:ext>
            </p:extLst>
          </p:nvPr>
        </p:nvGraphicFramePr>
        <p:xfrm>
          <a:off x="838200" y="698500"/>
          <a:ext cx="7543800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Acrobat Document" r:id="rId3" imgW="6857809" imgH="5143500" progId="AcroExch.Document.7">
                  <p:embed/>
                </p:oleObj>
              </mc:Choice>
              <mc:Fallback>
                <p:oleObj name="Acrobat Document" r:id="rId3" imgW="6857809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698500"/>
                        <a:ext cx="7543800" cy="565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74" t="40307" r="61038" b="36661"/>
          <a:stretch/>
        </p:blipFill>
        <p:spPr>
          <a:xfrm>
            <a:off x="153495" y="94320"/>
            <a:ext cx="1065705" cy="9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C6BC-46DA-42E6-ABE4-69BB6BD915B9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962874"/>
              </p:ext>
            </p:extLst>
          </p:nvPr>
        </p:nvGraphicFramePr>
        <p:xfrm>
          <a:off x="838200" y="793657"/>
          <a:ext cx="7465692" cy="5599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Acrobat Document" r:id="rId3" imgW="6857809" imgH="5143500" progId="AcroExch.Document.7">
                  <p:embed/>
                </p:oleObj>
              </mc:Choice>
              <mc:Fallback>
                <p:oleObj name="Acrobat Document" r:id="rId3" imgW="6857809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93657"/>
                        <a:ext cx="7465692" cy="5599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74" t="40307" r="61038" b="36661"/>
          <a:stretch/>
        </p:blipFill>
        <p:spPr>
          <a:xfrm>
            <a:off x="153495" y="94320"/>
            <a:ext cx="1215184" cy="11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9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83B2-0EAD-40FB-96DB-579477E233BF}" type="slidenum">
              <a:rPr lang="ru-RU" smtClean="0"/>
              <a:t>13</a:t>
            </a:fld>
            <a:endParaRPr lang="ru-RU"/>
          </a:p>
        </p:txBody>
      </p:sp>
      <p:sp>
        <p:nvSpPr>
          <p:cNvPr id="3" name="Номер слайда 3"/>
          <p:cNvSpPr txBox="1">
            <a:spLocks/>
          </p:cNvSpPr>
          <p:nvPr/>
        </p:nvSpPr>
        <p:spPr>
          <a:xfrm>
            <a:off x="8281988" y="6570663"/>
            <a:ext cx="719137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64018"/>
              </p:ext>
            </p:extLst>
          </p:nvPr>
        </p:nvGraphicFramePr>
        <p:xfrm>
          <a:off x="2868253" y="919972"/>
          <a:ext cx="6020063" cy="933450"/>
        </p:xfrm>
        <a:graphic>
          <a:graphicData uri="http://schemas.openxmlformats.org/drawingml/2006/table">
            <a:tbl>
              <a:tblPr/>
              <a:tblGrid>
                <a:gridCol w="602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32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 дополнительного финансового обеспечения реализации территориальных программ обязательного медицинского страхования.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32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 на это направление  </a:t>
                      </a:r>
                      <a:r>
                        <a:rPr lang="ru-RU" sz="1200" b="1" u="sng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превышать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среднемесячный размер планируемых поступлений средств территориального фонда на очередной год ( до 7,6%-8,3%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объема средств на оплату медпомощи).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4164" y="1010917"/>
            <a:ext cx="1940555" cy="4585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 anchor="ctr"/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НСЗ ТФОМС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 ФЗ № 326 от 29.11.2010г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936391" y="973947"/>
            <a:ext cx="936026" cy="8794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1.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936391" y="2060848"/>
            <a:ext cx="931862" cy="87788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2.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940555" y="4519914"/>
            <a:ext cx="931862" cy="8778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4.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Номер слайда 19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EDD86A-F771-4AF1-B850-B43499F8804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0462"/>
              </p:ext>
            </p:extLst>
          </p:nvPr>
        </p:nvGraphicFramePr>
        <p:xfrm>
          <a:off x="2868253" y="2070417"/>
          <a:ext cx="6020063" cy="933450"/>
        </p:xfrm>
        <a:graphic>
          <a:graphicData uri="http://schemas.openxmlformats.org/drawingml/2006/table">
            <a:tbl>
              <a:tblPr/>
              <a:tblGrid>
                <a:gridCol w="602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325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расчетов за медицинскую помощь, оказанную застрахованным лицам за пределами территории субъекта Российской Федерации, в котором выдан полис обязательного медицинского страхования.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32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планируется, исходя из </a:t>
                      </a:r>
                      <a:r>
                        <a:rPr lang="ru-RU" sz="1200" b="1" u="sng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статистики предыдущих лет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 на предстоящий отчетный период.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1936391" y="3284984"/>
            <a:ext cx="931862" cy="8778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3.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290687"/>
            <a:ext cx="718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20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расходования средств НСЗ ТФОМС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74" t="40307" r="61038" b="36661"/>
          <a:stretch/>
        </p:blipFill>
        <p:spPr>
          <a:xfrm>
            <a:off x="14617" y="44939"/>
            <a:ext cx="1027362" cy="958417"/>
          </a:xfrm>
          <a:prstGeom prst="rect">
            <a:avLst/>
          </a:prstGeom>
        </p:spPr>
      </p:pic>
      <p:graphicFrame>
        <p:nvGraphicFramePr>
          <p:cNvPr id="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44594"/>
              </p:ext>
            </p:extLst>
          </p:nvPr>
        </p:nvGraphicFramePr>
        <p:xfrm>
          <a:off x="2868253" y="3165763"/>
          <a:ext cx="6020063" cy="1116330"/>
        </p:xfrm>
        <a:graphic>
          <a:graphicData uri="http://schemas.openxmlformats.org/drawingml/2006/table">
            <a:tbl>
              <a:tblPr/>
              <a:tblGrid>
                <a:gridCol w="602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325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32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Кто-то  планирует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исходя из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статистики прошлых лет и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 ОУЗ  по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обучению и закупкам.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33711"/>
              </p:ext>
            </p:extLst>
          </p:nvPr>
        </p:nvGraphicFramePr>
        <p:xfrm>
          <a:off x="2868253" y="4525566"/>
          <a:ext cx="6020063" cy="933450"/>
        </p:xfrm>
        <a:graphic>
          <a:graphicData uri="http://schemas.openxmlformats.org/drawingml/2006/table">
            <a:tbl>
              <a:tblPr/>
              <a:tblGrid>
                <a:gridCol w="602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325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медицинских организаций на оплату труда врачей и среднего медицинского персонала (норма введена  Федеральным 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законом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от 28.11.2018 N 437-ФЗ, будут применяться до 01.01.2015г).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32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планируется, исходя планов  ОУЗ по мероприятиям, связанным с ликвидацией кадрового дефицита 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28298" y="5655427"/>
            <a:ext cx="8292174" cy="957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  меньше средств  НСЗ планируется в бюджете ТФОМС на мероприятия , предусмотренные пунктом 1, тем больше средств  остается  на  финансирование СМО по дифференцированным </a:t>
            </a:r>
            <a:r>
              <a:rPr lang="ru-RU" sz="1200" b="1" cap="all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подушевым</a:t>
            </a:r>
            <a:r>
              <a:rPr lang="ru-RU" sz="12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нормативам и тем реже СМО обращаются за дополнительным объемом целевых средств</a:t>
            </a:r>
            <a:endParaRPr lang="ru-RU" sz="1200" b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ttps://assanchis.com/wp-content/uploads/2018/04/plan-de-pensiones-privado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" y="3662477"/>
            <a:ext cx="1776539" cy="19046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22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Grp="1" noChangeAspect="1"/>
          </p:cNvPicPr>
          <p:nvPr>
            <p:ph type="title"/>
          </p:nvPr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277877" y="119464"/>
            <a:ext cx="1081087" cy="975071"/>
          </a:xfrm>
        </p:spPr>
      </p:pic>
      <p:sp>
        <p:nvSpPr>
          <p:cNvPr id="2" name="TextBox 1"/>
          <p:cNvSpPr txBox="1"/>
          <p:nvPr/>
        </p:nvSpPr>
        <p:spPr>
          <a:xfrm>
            <a:off x="277877" y="1094535"/>
            <a:ext cx="5840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Оплачивать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медицинскую помощь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оказанную застрахованным лицам  в пределах объемов медицинской помощи по ТП ОМС с учетом результатов контроля, объемов, сроков, качества и условий предоставления медицинской помощи, тарифов на оплату медицинской помощи по ОМС путем перечисления указанных средств на расчетный счет медицинской организации на основании предъявленных медицинской организацией счетов  и реестров счетов ежемесячно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7" y="3995015"/>
            <a:ext cx="3419292" cy="23532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89" y="871570"/>
            <a:ext cx="2862157" cy="24264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636209" y="4079029"/>
            <a:ext cx="5465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ежемесячно, на 1 число месяца, следующего за отчетным, а также ежегодно по состоянию на конец финансового года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сверку расчетов с медицинской организацией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 результатам которой составляется акт о принятии к оплате счетов за оказанную медицинскую помощь, подтверждающий сумму окончательного расчета между сторонами и содержащий сведения об уменьшении оплаты, штрафных санкциях на основании проведенных экспертиз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57200"/>
            <a:ext cx="563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Страховая медицинская организация обязана: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965" y="3355465"/>
            <a:ext cx="87604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Проводить контроль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объемов, сроков, качества и условий предоставления медицинской помощи застрахованным лицам в медицинской организации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5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дание ме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8" y="4875405"/>
            <a:ext cx="1484527" cy="1614861"/>
          </a:xfrm>
          <a:prstGeom prst="rect">
            <a:avLst/>
          </a:prstGeom>
        </p:spPr>
      </p:pic>
      <p:pic>
        <p:nvPicPr>
          <p:cNvPr id="5" name="Рисунок 4" descr="shutterstock_14082997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975758"/>
            <a:ext cx="1885541" cy="1414156"/>
          </a:xfrm>
          <a:prstGeom prst="rect">
            <a:avLst/>
          </a:prstGeom>
        </p:spPr>
      </p:pic>
      <p:pic>
        <p:nvPicPr>
          <p:cNvPr id="8" name="Рисунок 4"/>
          <p:cNvPicPr>
            <a:picLocks noGrp="1" noChangeAspect="1"/>
          </p:cNvPicPr>
          <p:nvPr>
            <p:ph type="title"/>
          </p:nvPr>
        </p:nvPicPr>
        <p:blipFill>
          <a:blip r:embed="rId4"/>
          <a:srcRect l="25073" t="40308" r="61038" b="36661"/>
          <a:stretch>
            <a:fillRect/>
          </a:stretch>
        </p:blipFill>
        <p:spPr>
          <a:xfrm>
            <a:off x="179388" y="0"/>
            <a:ext cx="1081087" cy="914400"/>
          </a:xfrm>
        </p:spPr>
      </p:pic>
      <p:sp>
        <p:nvSpPr>
          <p:cNvPr id="2" name="TextBox 1"/>
          <p:cNvSpPr txBox="1"/>
          <p:nvPr/>
        </p:nvSpPr>
        <p:spPr>
          <a:xfrm>
            <a:off x="381000" y="864868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Направление средств ОМС в страховые медицинские организации осуществляется в соответствии с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Договором о финансовом обеспечении ОМС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заключенным между ТФОМС РБ и СМО: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рамках базовой программы ОМС по дифференцированным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подушевым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нормативам;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рамках дополнительных видов и условий оказания медицинской помощи, не установленных базовой программой ОМС.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Страховая медицинская организация направляет средства на оплату медицинской помощи в медицинские организации в соответствии с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Договором на оказание и оплату медицинской помощи по обязательному медицинскому страхованию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заключаемым с медицинскими организациями, включенными в реестр медицинских организаций, которые участвуют в реализации территориальной программы и которым решением Комиссии установлен объем предоставления медицинской помощи, подлежащей оплате за счет средств обязательного медицинского страхования в соответствии со способами оплаты медицинской помощи, установленными территориальной программой, а также средства для выплаты вознаграждения медицинской организации за выполнение целевых значений доступности и качества медицинской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8773" y="5012938"/>
            <a:ext cx="5973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1.09.2020г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167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медицинских организаций имеют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Договора на оплату медицинской помощи по ОМС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 страховыми медицинскими организациями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2020г.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22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142853"/>
            <a:ext cx="6729442" cy="7143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оплаты медицинской помощи, оказанной застрахованным лицам в рамках ОМС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990680"/>
            <a:ext cx="8572560" cy="32577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организации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реестров счетов на оплату медицинской помощи, оказанной застрахованным лицам, в пределах объемов, утвержденных заседанием Комиссии по разработке территориальной программы ОМС в РБ по видам медицинской помощи в разрезе страховых медицинских организаций (далее СМО) и </a:t>
            </a:r>
            <a:r>
              <a:rPr lang="ru-RU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в СМО, а также в Территориальный фонд ОМС реестров счетов на оплату медицинской помощи, оказанной лицам, получившим полис ОМС на территории других субъектов РФ.</a:t>
            </a:r>
          </a:p>
          <a:p>
            <a:pPr algn="just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Страховые медицинские организации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реестров счетов на оплату медицинской помощи, оказанной застрахованным лицам, из МО раздельно по видам медицинской помощи в пределах объемов, утвержденных заседанием  Комиссии по разработке территориальной программы ОМС в Республике Башкортостан  в утвержденных форматах  и </a:t>
            </a:r>
            <a:r>
              <a:rPr lang="ru-RU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контроля объемов, сроков, качества и условий предоставления медицинской помощи в соответствии с едиными требованиями и правилами информационного взаимодействия.</a:t>
            </a:r>
          </a:p>
          <a:p>
            <a:pPr algn="just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ОМС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МО реестров счетов на оплату медицинской помощи, оказанной лицам, получившим полис ОМС на территории других субъектов РФ и  </a:t>
            </a:r>
            <a:r>
              <a:rPr lang="ru-RU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медико-экономического контроля  на соответствие единым требованиям и правилам  информационного взаимодействия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37" y="1566859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Медицинские организации (МО)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9349" y="995355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Страховые медицинские организации (СМО)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29349" y="1995487"/>
            <a:ext cx="242889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Территориальный фонд ОМС (ТФОМС)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endCxn id="5" idx="1"/>
          </p:cNvCxnSpPr>
          <p:nvPr/>
        </p:nvCxnSpPr>
        <p:spPr>
          <a:xfrm flipV="1">
            <a:off x="2600325" y="1388264"/>
            <a:ext cx="3429024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1"/>
          </p:cNvCxnSpPr>
          <p:nvPr/>
        </p:nvCxnSpPr>
        <p:spPr>
          <a:xfrm>
            <a:off x="2600325" y="2138363"/>
            <a:ext cx="342902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1203849">
            <a:off x="2759487" y="1314495"/>
            <a:ext cx="309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Реестры по застрахованным лицам на территории РБ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79984">
            <a:off x="2753167" y="2004427"/>
            <a:ext cx="3083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Реестры по застрахованным лицам на территории других субъектов РФ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l="25073" t="40308" r="61038" b="36661"/>
          <a:stretch>
            <a:fillRect/>
          </a:stretch>
        </p:blipFill>
        <p:spPr>
          <a:xfrm>
            <a:off x="179388" y="0"/>
            <a:ext cx="108108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80909"/>
            <a:ext cx="5334000" cy="762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объемов, сроков, качества и условий предоставления медицинской помощи по обязательному медицинскому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438400"/>
            <a:ext cx="8053358" cy="358773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 контролю объемов, сроков, качества и условий предоставления медицинской помощи по обязательному медицинскому страхованию (далее - контроль) относятся мероприятия по проверке соответствия предоставленной застрахованному лицу медицинской помощи объему и условиям, которые установлены территориальной программой обязательного медицинского страхования и договором на оказание и оплату медицинской помощи по обязательному медицинскому страхованию.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Объектом контроля является организация и оказание медицинской помощи застрахованному лицу по обязательному медицинскому страхованию.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Субъектами контроля являются территориальные фонды обязательного медицинского страхования, страховые медицинские организации и медицинские организации, осуществляющие деятельность в сфере обязательного медицинского страхования.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Контроль осуществляется путем проведения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медико-экономического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контроля, медико-экономической экспертизы, экспертизы качества медицинской помощи.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0"/>
            <a:ext cx="1081087" cy="914400"/>
          </a:xfrm>
          <a:prstGeom prst="rect">
            <a:avLst/>
          </a:prstGeom>
        </p:spPr>
      </p:pic>
      <p:pic>
        <p:nvPicPr>
          <p:cNvPr id="5" name="Picture 2" descr="http://kcgp.ru/attachments/Image/healthcare_allgemein.PNG?template=gener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73" y="421957"/>
            <a:ext cx="259142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16" y="412400"/>
            <a:ext cx="8229600" cy="4397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контроля: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285860"/>
            <a:ext cx="3286148" cy="1214446"/>
          </a:xfrm>
          <a:prstGeom prst="roundRect">
            <a:avLst/>
          </a:prstGeom>
          <a:solidFill>
            <a:srgbClr val="FEDAF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бесплатного оказания застрахованному лицу медицинской помощи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1285860"/>
            <a:ext cx="3857652" cy="121444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защита прав застрахованного лица на бесплатное оказание медицинской помощи при наступлении страхового случая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817072"/>
            <a:ext cx="3500462" cy="107157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предупреждение нарушений при оказании медицинской помощи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2792688"/>
            <a:ext cx="3643338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проверка исполнения медицинскими организациями обязательств по оказанию необходимой медицинской помощи застрахованному лицу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4302263"/>
            <a:ext cx="3857652" cy="14287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оптимизация расходов, связанных с оплатой медицинской помощи при наступлении страхового случая, и снижение страховых рисков в обязательном медицинском страховании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212916" y="148288"/>
            <a:ext cx="1176972" cy="967942"/>
          </a:xfrm>
          <a:prstGeom prst="rect">
            <a:avLst/>
          </a:prstGeom>
        </p:spPr>
      </p:pic>
      <p:pic>
        <p:nvPicPr>
          <p:cNvPr id="12" name="Picture 2" descr="http://krasnodar.info-spravki.ru/images/uterezden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36137"/>
            <a:ext cx="2860151" cy="21927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Медико-экономический контроль - установление соответствия: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сведений об объемах оказанной медицинской помощи застрахованным лицам на основании предоставленных к оплате медицинской организацией реестров счетов условиям Договоров на оказание и оплату медицинской помощи по обязательному медицинскому страхованию территориальной программе обязательного медицинского страхования;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способам оплаты медицинской помощи;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тарифам на оплату медицинской помощи.</a:t>
            </a:r>
          </a:p>
          <a:p>
            <a:pPr algn="just"/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Медико-экономический контроль осуществляется специалистами страховых медицинских организаций и территориальных фондов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Пакет информационного обмена состоит  из двух файлов: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со сведениями об оказанной медицинской помощи;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 персональными данными</a:t>
            </a:r>
          </a:p>
          <a:p>
            <a:pPr algn="just"/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Выявленные в реестрах счетов нарушения отражаются в акте медико-экономического контроля с указанием суммы уменьшения счета по каждой записи реестра, содержащей сведения о нарушениях при оказании медицинской помощи.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285728"/>
            <a:ext cx="642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Медико-экономический контроль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1089be2796e62ed03139aa21a586f8c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986345"/>
            <a:ext cx="2194441" cy="1552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25073" t="40308" r="61038" b="36661"/>
          <a:stretch>
            <a:fillRect/>
          </a:stretch>
        </p:blipFill>
        <p:spPr>
          <a:xfrm>
            <a:off x="179388" y="0"/>
            <a:ext cx="108108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676400"/>
            <a:ext cx="482292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2000" b="1" dirty="0" smtClean="0">
                <a:solidFill>
                  <a:srgbClr val="193E6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«ВАЖНЕЙШАЯ ЗАДАЧА, КОТОРАЯ </a:t>
            </a:r>
            <a:r>
              <a:rPr lang="ru-RU" b="1" dirty="0" smtClean="0">
                <a:solidFill>
                  <a:srgbClr val="193E6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КАСАЕТСЯ</a:t>
            </a:r>
            <a:r>
              <a:rPr lang="ru-RU" sz="2000" b="1" dirty="0" smtClean="0">
                <a:solidFill>
                  <a:srgbClr val="193E6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КАЖДОГО, - ЭТО ДОСТУПНОСТЬ СОВРЕМЕННОЙ КАЧЕСТВЕННОЙ МЕДИЦИНСКОЙ ПОМОЩИ, МЫ ДОЛЖНЫ ОРИЕНТИРОВАТЬСЯ ЗДЕСЬ НА САМЫЕ ВЫСОКИЕ МИРОВЫЕ СТАНДАРТЫ»</a:t>
            </a:r>
          </a:p>
          <a:p>
            <a:endParaRPr lang="ru-RU" sz="2000" b="1" dirty="0" smtClean="0">
              <a:solidFill>
                <a:srgbClr val="193E6E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193E6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Владимир Владимирович Путин,</a:t>
            </a:r>
          </a:p>
          <a:p>
            <a:r>
              <a:rPr lang="ru-RU" sz="2000" b="1" dirty="0" smtClean="0">
                <a:solidFill>
                  <a:srgbClr val="193E6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Президент Российской Федерации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2129" y="227513"/>
            <a:ext cx="7056784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96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КАЧЕСТВО МЕДИЦИНСКОЙ ПОМОЩИ – </a:t>
            </a:r>
          </a:p>
          <a:p>
            <a:pPr algn="r"/>
            <a:r>
              <a:rPr lang="ru-RU" sz="2400" b="1" dirty="0" smtClean="0">
                <a:solidFill>
                  <a:srgbClr val="96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ГОСУДАРСТВЕННЫЙ ПРИОРИТЕТ</a:t>
            </a:r>
            <a:endParaRPr lang="ru-RU" sz="2400" b="1" dirty="0">
              <a:solidFill>
                <a:srgbClr val="96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4" t="40307" r="61038" b="36661"/>
          <a:stretch/>
        </p:blipFill>
        <p:spPr>
          <a:xfrm>
            <a:off x="292561" y="133192"/>
            <a:ext cx="1215184" cy="1133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66826"/>
            <a:ext cx="3254913" cy="4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47" y="990600"/>
            <a:ext cx="79391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медико-экономическом контроле проводится контроль оказанной и поданной на оплату за счет средств обязательного медицинского страхования медицинской помощи по каждому страховому случаю в целях: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проверки реестров счетов на соответствие установленному порядку информационного взаимодействия в сфере обязательного медицинского страхования;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идентификации лица, застрахованного конкретной страховой медицинской организацией;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проверки соответствия оказанной медицинской помощи: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территориальной программе обязательного медицинского страхования;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условиям договора на оказание и оплату медицинской помощи по обязательному медицинскому страхованию;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действующей лицензии медицинской организации на осуществление медицинской деятельности;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проверки обоснованности применения тарифов на оплату медицинской помощи за счет средств обязательного медицинского страхования, их соответствие способам оплаты медицинской помощи, установленным тарифным соглашением и Договору на оказание и оплату медицинской помощи по обязательному медицинскому страхованию;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установления отсутствия превышения медицинской организацией объемов медицинской помощи, подлежащих оплате за счет средств обязательного медицинского страхования, установленных решением комиссии по разработке территориальной программы обязательного медицинского страхования;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76200"/>
            <a:ext cx="108108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95" b="56980"/>
          <a:stretch>
            <a:fillRect/>
          </a:stretch>
        </p:blipFill>
        <p:spPr bwMode="auto">
          <a:xfrm>
            <a:off x="86950" y="1005840"/>
            <a:ext cx="89700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39624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январь 2020 г  по итогам проверки реестров медицинских услуг, направленных от  167 медицинских организаций, снято 2,67% страховых случаев, по которым выявлены следующие нарушения: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1,62% - проверка на заполнение полей МЭС и МКБ и на соответствие их справочникам;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0,36% - проверка на соответствие персональных данных полису;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0,21% - проверка на превышение плановых объемов;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0,19% - проверка на дублирование со случаями других реестров;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0,12% - проверка на наличие кода услуг;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0,07% - проверка на правильность заполнения обращения;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0,1% -  прочие нарушения.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25073" t="40308" r="61038" b="36661"/>
          <a:stretch>
            <a:fillRect/>
          </a:stretch>
        </p:blipFill>
        <p:spPr>
          <a:xfrm>
            <a:off x="152400" y="0"/>
            <a:ext cx="108108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21429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по результатам медико-экономического контроля 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(МЭК) за 2019г.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58319"/>
              </p:ext>
            </p:extLst>
          </p:nvPr>
        </p:nvGraphicFramePr>
        <p:xfrm>
          <a:off x="928662" y="1752600"/>
          <a:ext cx="7215238" cy="350046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2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медицинских организаций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предъявленных реестров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15 219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предъявленных страховых случаев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6 255 384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предъявленных страховых случаев,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8 903 430 353,02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страховых случаев с ошибками МЭК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101 691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санкций по результатам МЭК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111 081 319,00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принятых страховых случаев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6 154 050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к оплате после МЭК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8 792 349 034,02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принятых страховых случаев после МЭК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152400"/>
            <a:ext cx="108108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357166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Медико-экономическая экспертиза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8153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Медико-экономическая экспертиза - установление соответствия: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фактических сроков оказания медицинской помощи;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объема предъявленных к оплате медицинских услуг записям в первичной медицинской документации и учетно-отчетной документации медицинской организации.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Медико-экономическая экспертиза осуществляется в виде: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целевой медико-экономической экспертизы;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плановой медико-экономической экспертизы.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Целевая медико-экономическая экспертиза проводится во всех случаях: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повторных обращений по поводу одного и того же заболевания: в течение тридцати дней - при оказании медицинской помощи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амбулаторно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стационарно; в течение двадцати четырех часов от момента предшествующего вызова - при повторном вызове скорой медицинской помощи;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получения жалоб от застрахованного лица или его представителя на доступность медицинской помощи в медицинской организации;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оказания медицинской помощи по профилю "онкология" с применением противоопухолевой терапии;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несвоевременной постановки на диспансерное наблюдение застрахованных лиц, которым по результатам проведения профилактических мероприятий или оказания иной медицинской помощи впервые установлены диагнозы, при которых предусмотрено диспансерное наблюдение, а также несоблюдения установленной периодичности осмотров граждан, включенных в группы диспансерного наблюдения, в соответствии с порядком и периодичностью проведения диспансерного наблюдения и перечнем включаемых в них исследований;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госпитализации застрахованного лица, медицинская помощь которому должна быть оказана в плановой форме в стационаре (структурном подразделении стационара) другого профиля в соответствии с порядками оказания медицинской помощи (в целях настоящего Порядка далее - непрофильная госпитализация).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0"/>
            <a:ext cx="108108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7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785794"/>
            <a:ext cx="8501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Экспертиза качества медицинской помощи - выявление нарушений при оказании медицинской помощи, в том числе оценка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Экспертиза качества медицинской помощи проводится путем проверки соответствия предоставленной застрахованному лицу медицинской помощи Договору на оказание и оплату медицинской помощи по ОМС, порядкам оказания медицинской помощи, клиническим рекомендациям, стандартам медицинской помощи.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Экспертиза качества медицинской помощи осуществляется в виде: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целевой экспертизы качества медицинской помощи;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плановой экспертизы качества медицинской помощи.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экспертиза качества медицинской помощи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проводится во всех случаях: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получения жалобы от застрахованного лица или его представителя на доступность и качество медицинской помощи в медицинской организации;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летальных исходов;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внутрибольничного инфицирования и осложнения заболевания;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первичного выхода на инвалидность лиц трудоспособного возраста и детей;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повторного обоснованного обращения по поводу одного и того же заболевания: в течение тридцати дней - при оказании медицинской помощи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амбулаторно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стационарно; в течение двадцати четырех часов от момента предшествующего вызова - при повторном вызове скорой медицинской помощи;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отобранных по результатам целевой медико-экономической экспертизы;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выявления по результатам целевой и тематической медико-экономической экспертизы нарушений при оказании медицинской помощи по профилю "онкология".</a:t>
            </a:r>
          </a:p>
          <a:p>
            <a:endParaRPr lang="ru-RU" sz="1400" dirty="0" smtClean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14290"/>
            <a:ext cx="621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Экспертиза качества медицинской помощи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0"/>
            <a:ext cx="1081087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143000"/>
            <a:ext cx="77390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Плановая экспертиза качества медицинской помощи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проводится с целью оценки соответствия объемов, сроков, качества и условий предоставления медицинской помощи группам застрахованных лиц, распределенным по возрасту, заболеванию или группе заболеваний, порядкам оказания медицинской помощи, клиническим рекомендациям и стандартам медицинской помощи, условиям, предусмотренным договором на оказание и оплату медицинской помощи по обязательному медицинскому страхованию, в том числе с целью оценки полноты выполнения медицинскими организациями рекомендаций медицинских работников национальных медицинских исследовательских центров по применению методов профилактики, диагностики, лечения и реабилитации, данных при проведении телемедицинских консультаций/консилиумов.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итогам экспертизы качества медицинской помощи составляется акт экспертизы качества медицинской помощи.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152400"/>
            <a:ext cx="108108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178025"/>
            <a:ext cx="773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проведенных  медико-экономических экспертизах и экспертизах качества медицинской помощи за 2019г.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68911"/>
              </p:ext>
            </p:extLst>
          </p:nvPr>
        </p:nvGraphicFramePr>
        <p:xfrm>
          <a:off x="719931" y="2667000"/>
          <a:ext cx="8072494" cy="19625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2">
                      <a:lumMod val="60000"/>
                      <a:lumOff val="40000"/>
                    </a:schemeClr>
                  </a:outerShdw>
                </a:effectLst>
                <a:tableStyleId>{0E3FDE45-AF77-4B5C-9715-49D594BDF05E}</a:tableStyleId>
              </a:tblPr>
              <a:tblGrid>
                <a:gridCol w="125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Вид экспертизы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актов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уменьшения, руб.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актов по штрафам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штрафных санкций,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МЭЭ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2 031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12 107 178,0327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193 250,78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ЭКМП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3 912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27 861 265,09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907 360,49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6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5 943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39 968 443,12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1 100 611,27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152400"/>
            <a:ext cx="108108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1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90600"/>
            <a:ext cx="8020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При выявлении нарушений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договорных обязательств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 отношении объемов, сроков, качества и условий предоставления медицинской помощи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страховая медицинская организация частично или полностью не возмещает затраты медицинской организации по оказанию медицинской помощи,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уменьшая последующие платежи по счетам медицинской организации на сумму выявленных нарушений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оказании медицинской помощи или требует возврата сумм в страховую медицинскую организацию.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реестров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аванс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С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мээ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экмп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где</a:t>
            </a:r>
          </a:p>
          <a:p>
            <a:pPr marL="342900" indent="-342900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1270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сумма заработанных средств медицинской организации;</a:t>
            </a:r>
          </a:p>
          <a:p>
            <a:pPr marL="342900" indent="1270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Спред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реестров – сумма, предъявленных реестров медицинской помощи;</a:t>
            </a:r>
          </a:p>
          <a:p>
            <a:pPr marL="342900" indent="1270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Саванс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сумма авансирования медицинской организации;</a:t>
            </a:r>
          </a:p>
          <a:p>
            <a:pPr marL="342900" indent="127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Смэк – сумма, полученная по результатам медико-экономического контроля;</a:t>
            </a:r>
          </a:p>
          <a:p>
            <a:pPr marL="342900" indent="1270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Смээ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сумма уменьшения по результатам медико-экономической экспертизы;</a:t>
            </a:r>
          </a:p>
          <a:p>
            <a:pPr marL="342900" indent="1270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Сэкмп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сумма уменьшения по результатам экспертизы качества медицинской помощи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0"/>
            <a:ext cx="1081087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7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95400"/>
            <a:ext cx="81010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средства СМО формируются за счет: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средств, поступивших от территориального фонда, по договору о финансовом обеспечении ОМС (годовой объем средств для СМО определяется исходя из количества застрахованных лиц в данной компании и дифференцированных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подушевых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нормативов);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средств, поступивших из медицинских организаций в результате применения к ним санкций за нарушения, выявленные при проведении контроля объемов, сроков, качества и условий предоставления медицинской помощи.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собственным средствам СМО в сфере ОМС относятся:</a:t>
            </a: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предназначенные на расходы на ведение дела по ОМС и поступающие из ТФОМС в пределах установленного норматива;</a:t>
            </a: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15%, необоснованно предъявленных к оплате медицинскими организациями, выявленных в результате проведения экспертизы качества медицинской помощи и медико-экономической экспертизы;</a:t>
            </a: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25%, поступивших в результате уплаты медицинской организацией штрафов за неоказание, несвоевременное оказание или оказание медицинской помощи ненадлежащего качества;</a:t>
            </a: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10%, образовавшихся в результате экономии рассчитанного для страховой медицинской организации годового объема средств.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152400"/>
            <a:ext cx="111601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85431"/>
            <a:ext cx="7488832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BD0D1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ОБРАЩЕНИЕ ГЕНЕРАЛЬНОГО ДИРЕКТОРА</a:t>
            </a:r>
          </a:p>
          <a:p>
            <a:pPr algn="r"/>
            <a:r>
              <a:rPr lang="ru-RU" sz="2400" b="1" dirty="0" smtClean="0">
                <a:solidFill>
                  <a:srgbClr val="BD0D1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ООО «КАПИТАЛ МЕДИЦИНСКОЕ СТРАХОВАНИЕ»</a:t>
            </a:r>
            <a:endParaRPr lang="ru-RU" sz="2400" b="1" dirty="0">
              <a:solidFill>
                <a:srgbClr val="BD0D18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eapervuhina\Desktop\Фото\Фотосессия\РГС\фото\Гришина\Обработанные фото\IMG_3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365830" cy="35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1119" y="1340768"/>
            <a:ext cx="6263089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Я рада представить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новое имя нашей Компании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– «КАПИТАЛ МЕДИЦИНСКОЕ СТРАХОВАНИЕ».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С ноября 2018 года под этим именем мы продолжим строить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одну из крупнейших компаний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в системе обязательного медицинского страхования России. 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важнейший этап в нашей 25-летней истории.  Мы начали свой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путь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от истоков отечественной системы ОМС и, объединив  ресурсы восьми крупных федеральных и региональных компаний, создали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компанию,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которая накопила за четверть века уникальный опыт обеспечения граждан России страховой медицинской защитой в системе ОМС. </a:t>
            </a:r>
          </a:p>
          <a:p>
            <a:endParaRPr lang="ru-RU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Главной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нашей наградой и главным достижением на этом пути является доверие миллионов соотечественников, которое наши сотрудники завоевали своим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компетентным подходом и честным трудом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новом названии нашла отражение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миссия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нашей компании – повышение приоритета здоровья в обществе, обеспечение бесплатной медицинской помощи высокого качества на всей территории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страны. </a:t>
            </a:r>
          </a:p>
          <a:p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Спасибо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всем нашим клиентам, которые доверяют нам самое ценное – свое здоровье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rgbClr val="FF0000"/>
                </a:solidFill>
              </a:rPr>
              <a:t>Добро пожаловать в </a:t>
            </a:r>
            <a:r>
              <a:rPr lang="ru-RU" sz="1600" dirty="0" smtClean="0">
                <a:solidFill>
                  <a:srgbClr val="FF0000"/>
                </a:solidFill>
              </a:rPr>
              <a:t>«КАПИТАЛ </a:t>
            </a:r>
            <a:r>
              <a:rPr lang="ru-RU" sz="1600" dirty="0">
                <a:solidFill>
                  <a:srgbClr val="FF0000"/>
                </a:solidFill>
              </a:rPr>
              <a:t>МЕДИЦИНСКОЕ </a:t>
            </a:r>
            <a:r>
              <a:rPr lang="ru-RU" sz="1600" dirty="0" smtClean="0">
                <a:solidFill>
                  <a:srgbClr val="FF0000"/>
                </a:solidFill>
              </a:rPr>
              <a:t>СТРАХОВАНИЕ»!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just"/>
            <a:endParaRPr lang="ru-RU" sz="1000" dirty="0" smtClean="0">
              <a:solidFill>
                <a:schemeClr val="accent2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000" dirty="0" smtClean="0">
                <a:solidFill>
                  <a:schemeClr val="accent2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000" dirty="0" smtClean="0">
                <a:solidFill>
                  <a:schemeClr val="accent2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1000" dirty="0">
              <a:solidFill>
                <a:schemeClr val="accent2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 descr="C:\Users\eapervuhina\Desktop\Фото\Фотосессия\РГС\фото\Гришина\Обработанные фото\IMG_3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365830" cy="35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04731" y="5427221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НАДЕЖДА ГРИШИНА, ГЕНЕРАЛЬНЫЙ ДИРЕКТОР </a:t>
            </a:r>
          </a:p>
          <a:p>
            <a:pPr algn="r"/>
            <a:r>
              <a:rPr lang="ru-RU" sz="1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ООО «КАПИТАЛ </a:t>
            </a:r>
          </a:p>
          <a:p>
            <a:pPr algn="r"/>
            <a:r>
              <a:rPr lang="ru-RU" sz="1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МЕДИЦИНСКОЕ </a:t>
            </a:r>
            <a:r>
              <a:rPr lang="ru-RU" sz="1400" b="1" dirty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СТРАХОВАНИЕ»</a:t>
            </a:r>
            <a:endParaRPr lang="ru-RU" sz="1400" b="1" dirty="0">
              <a:solidFill>
                <a:srgbClr val="BD0D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1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116632"/>
            <a:ext cx="7200800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ИСТОРИЯ </a:t>
            </a:r>
          </a:p>
          <a:p>
            <a:pPr algn="r"/>
            <a:r>
              <a:rPr lang="ru-RU" sz="2400" b="1" dirty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«КАПИТАЛ МЕДИЦИНСКОЕ СТРАХОВАНИЕ»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2956" y="5045340"/>
            <a:ext cx="6211492" cy="75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62000" y="1320610"/>
            <a:ext cx="774751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kumimoji="1">
                <a:solidFill>
                  <a:srgbClr val="6666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500">
                <a:solidFill>
                  <a:srgbClr val="6666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kumimoji="0" lang="ru-RU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kumimoji="0" lang="ru-RU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ЛЕТ НАЗАД, В 1993 ГОДУ В РОССИИ БЫЛА СОЗДАНА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kumimoji="0" lang="ru-RU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СИСТЕМА ОБЯЗАТЕЛЬНОГО МЕДИЦИНСКОГО СТРАХОВАНИЯ (ОМС).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kumimoji="0" lang="ru-RU" sz="2000" b="1" dirty="0" smtClean="0">
              <a:solidFill>
                <a:srgbClr val="193E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kumimoji="0" lang="ru-RU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СОТРУДНИКИ НАШЕЙ КОМПАНИИ СТОЯЛИ У ИСТОКОВ </a:t>
            </a:r>
            <a:r>
              <a:rPr kumimoji="0" lang="ru-RU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ОТЕЧЕСТВЕННОЙ </a:t>
            </a:r>
            <a:r>
              <a:rPr kumimoji="0" lang="ru-RU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СИСТЕМЫ ОМС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kumimoji="0" lang="ru-RU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 С ПЕРВЫХ ДНЕЙ ЕЕ СУЩЕСТВОВАНИЯ АКТИВНО УЧАСТВОВАЛИ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kumimoji="0" lang="ru-RU" sz="2000" b="1" dirty="0" smtClean="0">
                <a:solidFill>
                  <a:srgbClr val="193E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 ЕЕ СТАНОВЛЕНИИ И РАЗВИТИИ. </a:t>
            </a:r>
            <a:endParaRPr kumimoji="0" lang="ru-RU" sz="2000" b="1" dirty="0">
              <a:solidFill>
                <a:srgbClr val="193E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4" t="40307" r="61038" b="36661"/>
          <a:stretch/>
        </p:blipFill>
        <p:spPr>
          <a:xfrm>
            <a:off x="292561" y="133192"/>
            <a:ext cx="1215184" cy="11336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7801" y="3585927"/>
            <a:ext cx="4873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МЫ </a:t>
            </a:r>
            <a:r>
              <a:rPr lang="ru-RU" sz="2000" b="1" dirty="0" smtClean="0">
                <a:solidFill>
                  <a:srgbClr val="FF0000"/>
                </a:solidFill>
              </a:rPr>
              <a:t>СПОСОБСТВУЕМ ПОВЫШЕНИЮ ПРИОРИТЕТА ЗДОРОВЬЯ ГРАЖДАН В СИСТЕМЕ СОЦИАЛЬНЫХ ЦЕННОСТЕЙ ОБЩЕСТВА, ПОВСЕМЕСТНО ОБЕСПЕЧИВАЯ ДОСТУПНОСТЬ БЕСПЛАТНОЙ МЕДИЦИНСКОЙ ПОМОЩИ ВЫСОКОГО КАЧЕСТВА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4" y="3459155"/>
            <a:ext cx="3333749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4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1400789"/>
            <a:ext cx="3299391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</a:t>
            </a:r>
            <a:r>
              <a:rPr lang="ru-RU" sz="3600" b="1" dirty="0" smtClean="0">
                <a:solidFill>
                  <a:srgbClr val="193E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оступность</a:t>
            </a:r>
            <a:endParaRPr lang="ru-RU" sz="3600" b="1" dirty="0">
              <a:solidFill>
                <a:srgbClr val="193E6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6" y="1197794"/>
            <a:ext cx="3858591" cy="56762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9507" y="2481604"/>
            <a:ext cx="4248472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БОЛЕЕ </a:t>
            </a:r>
            <a:r>
              <a:rPr 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4000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СОТРУДНИКОВ, 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БОЛЕЕ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ПРЕДСТАВИТЕЛЬСТВ 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AutoNum type="arabicPlain" startAt="1000"/>
            </a:pP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СВЫШЕ </a:t>
            </a:r>
            <a:r>
              <a:rPr 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1850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СТРАХОВЫХ ПРЕДСТАВИТЕЛЕЙ КОМПАНИИ «КАПИТАЛ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МЕДИЦИНСКОЕ СТРАХОВАНИЕ»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ОБЕСПЕЧИВАЮТ ДОСТУПНОСТЬ УСЛУГ ОМС 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  <a:r>
              <a:rPr lang="ru-RU" sz="16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РЕГИОНАХ СТРАНЫ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6632"/>
            <a:ext cx="7488832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ЦЕННОСТИ </a:t>
            </a:r>
          </a:p>
          <a:p>
            <a:pPr algn="r"/>
            <a:r>
              <a:rPr lang="ru-RU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«КАПИТАЛ МЕДИЦИНСКОЕ СТРАХОВАНИЕ»</a:t>
            </a:r>
            <a:endParaRPr lang="ru-RU" sz="2400" b="1" dirty="0">
              <a:solidFill>
                <a:srgbClr val="BD0D1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29" y="1835696"/>
            <a:ext cx="361487" cy="4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35272" y="2636912"/>
            <a:ext cx="3744416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25-ЛЕТНИЙ ОПЫТ РАБОТЫ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 РОССИЙСКОМ РЫНКЕ ОМС, 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ЕЖЕДНЕВНАЯ ПРОФЕССИОНАЛЬНАЯ РАБОТА ВСЕЙ КОМАНДЫ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КАПИТАЛ МЕДИЦИНСКОЕ СТРАХОВАНИЕ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ПОЗВОЛИЛИ НАМ ЗАВОЕВАТЬ ДОВЕРИЕ 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БОЛЕЕ ЧЕМ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 МИЛЛИОНОВ ГРАЖДАН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РОССИИ.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29" y="1835696"/>
            <a:ext cx="361487" cy="442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6" y="1197794"/>
            <a:ext cx="3858591" cy="56762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116632"/>
            <a:ext cx="7488832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ЦЕННОСТИ </a:t>
            </a:r>
          </a:p>
          <a:p>
            <a:pPr algn="r"/>
            <a:r>
              <a:rPr lang="ru-RU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«КАПИТАЛ МЕДИЦИНСКОЕ СТРАХОВАНИЕ»</a:t>
            </a:r>
            <a:endParaRPr lang="ru-RU" sz="2400" b="1" dirty="0">
              <a:solidFill>
                <a:srgbClr val="BD0D1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1400789"/>
            <a:ext cx="3299391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sz="3600" b="1" dirty="0" smtClean="0">
                <a:solidFill>
                  <a:srgbClr val="193E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адежность</a:t>
            </a:r>
            <a:endParaRPr lang="ru-RU" sz="3600" b="1" dirty="0">
              <a:solidFill>
                <a:srgbClr val="193E6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116632"/>
            <a:ext cx="7488832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ЦЕННОСТИ </a:t>
            </a:r>
          </a:p>
          <a:p>
            <a:pPr algn="r"/>
            <a:r>
              <a:rPr lang="ru-RU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«КАПИТАЛ МЕДИЦИНСКОЕ СТРАХОВАНИЕ»</a:t>
            </a:r>
            <a:endParaRPr lang="ru-RU" sz="2400" b="1" dirty="0">
              <a:solidFill>
                <a:srgbClr val="BD0D1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65159" y="3017897"/>
            <a:ext cx="3960440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НАШЕЙ КОМПАНИИ РАБОТАЮТ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380 </a:t>
            </a:r>
            <a:r>
              <a:rPr lang="ru-RU" sz="24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ШТАТНЫХ И </a:t>
            </a:r>
            <a:endParaRPr lang="ru-RU" sz="2400" b="1" dirty="0" smtClean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1500 ВНЕШТАТНЫХ ВРАЧЕЙ-ЭКСПЕРТОВ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НАШИ СПЕЦИАЛИСТЫ ЯВЛЯЮТСЯ ПРИЗНАННЫМИ ЧЛЕНАМИ ЭКСПЕРТНОГО СООБЩЕСТВА И УЧАСТНИКАМИ ГОСУДАРСТВЕННЫХ И ОТРАСЛЕВЫХ СОВЕТОВ, ВЛИЯЮЩИХ НА РАЗВИТИЕ СФЕРЫ  ЗДРАВООХРАНЕНИЯ И ОМС В РОССИИ.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sz="1400" b="1" dirty="0">
              <a:solidFill>
                <a:schemeClr val="tx2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1978584"/>
            <a:ext cx="3240360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</a:t>
            </a:r>
            <a:r>
              <a:rPr lang="ru-RU" sz="2800" b="1" dirty="0" smtClean="0">
                <a:solidFill>
                  <a:srgbClr val="193E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ОМПЕТЕНТНОСТЬ</a:t>
            </a:r>
            <a:endParaRPr lang="ru-RU" sz="2800" b="1" dirty="0">
              <a:solidFill>
                <a:srgbClr val="193E6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47" y="2276871"/>
            <a:ext cx="361487" cy="442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6" y="1197794"/>
            <a:ext cx="3858591" cy="56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38"/>
          <a:stretch/>
        </p:blipFill>
        <p:spPr>
          <a:xfrm>
            <a:off x="191022" y="838200"/>
            <a:ext cx="8701458" cy="5403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24288" y="261121"/>
            <a:ext cx="6840760" cy="103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МЫ ОБЕСПЕЧИВАЕМ ДОСТУПНОСТЬ БЕСПЛАТНОЙ МЕДИЦИНЫ В </a:t>
            </a:r>
            <a:r>
              <a:rPr lang="en-US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  <a:r>
              <a:rPr lang="ru-RU" sz="2400" b="1" dirty="0" smtClean="0">
                <a:solidFill>
                  <a:srgbClr val="BD0D1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РЕГИОНАХ РОССИИ</a:t>
            </a:r>
            <a:endParaRPr lang="ru-RU" sz="2400" b="1" dirty="0">
              <a:solidFill>
                <a:srgbClr val="BD0D1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2956" y="5045340"/>
            <a:ext cx="6211492" cy="75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2266950" y="3886200"/>
            <a:ext cx="6838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altLang="ru-RU" sz="2800" b="1" dirty="0">
                <a:solidFill>
                  <a:srgbClr val="96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3155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4"/>
          <p:cNvPicPr>
            <a:picLocks noGrp="1" noChangeAspect="1"/>
          </p:cNvPicPr>
          <p:nvPr>
            <p:ph type="title"/>
          </p:nvPr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76200" y="152401"/>
            <a:ext cx="1245303" cy="1066800"/>
          </a:xfrm>
        </p:spPr>
      </p:pic>
      <p:sp>
        <p:nvSpPr>
          <p:cNvPr id="10" name="Прямоугольник 9"/>
          <p:cNvSpPr/>
          <p:nvPr/>
        </p:nvSpPr>
        <p:spPr>
          <a:xfrm>
            <a:off x="381000" y="627690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финансирования здравоохранения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30901"/>
            <a:ext cx="7286625" cy="4343400"/>
          </a:xfrm>
          <a:prstGeom prst="rect">
            <a:avLst/>
          </a:prstGeom>
        </p:spPr>
      </p:pic>
      <p:pic>
        <p:nvPicPr>
          <p:cNvPr id="20" name="Рисунок 19" descr="https://assanchis.com/wp-content/uploads/2018/04/plan-de-pensiones-privado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36" y="228600"/>
            <a:ext cx="1776539" cy="19046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86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7480" y="228600"/>
            <a:ext cx="74675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Государственное финансирование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/>
          <p:cNvPicPr>
            <a:picLocks noGrp="1" noChangeAspect="1"/>
          </p:cNvPicPr>
          <p:nvPr>
            <p:ph type="title"/>
          </p:nvPr>
        </p:nvPicPr>
        <p:blipFill>
          <a:blip r:embed="rId2"/>
          <a:srcRect l="25073" t="40308" r="61038" b="36661"/>
          <a:stretch>
            <a:fillRect/>
          </a:stretch>
        </p:blipFill>
        <p:spPr>
          <a:xfrm>
            <a:off x="179388" y="0"/>
            <a:ext cx="1171178" cy="990600"/>
          </a:xfrm>
        </p:spPr>
      </p:pic>
      <p:pic>
        <p:nvPicPr>
          <p:cNvPr id="2052" name="Picture 4" descr="формирование источников госфинансиро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80" y="1219200"/>
            <a:ext cx="7086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128647"/>
              </p:ext>
            </p:extLst>
          </p:nvPr>
        </p:nvGraphicFramePr>
        <p:xfrm>
          <a:off x="1066800" y="838200"/>
          <a:ext cx="71628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Acrobat Document" r:id="rId3" imgW="6857809" imgH="5143500" progId="AcroExch.Document">
                  <p:embed/>
                </p:oleObj>
              </mc:Choice>
              <mc:Fallback>
                <p:oleObj name="Acrobat Document" r:id="rId3" imgW="6857809" imgH="5143500" progId="AcroExch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838200"/>
                        <a:ext cx="716280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74" t="40307" r="61038" b="36661"/>
          <a:stretch/>
        </p:blipFill>
        <p:spPr>
          <a:xfrm>
            <a:off x="152400" y="125333"/>
            <a:ext cx="1215184" cy="11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47800" y="228600"/>
            <a:ext cx="74675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Частные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расходы на здравоохранение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10199" y="1143000"/>
            <a:ext cx="3352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Сравнение расходов на здравоохранение в РФ и странах Евросоюза</a:t>
            </a:r>
          </a:p>
          <a:p>
            <a:pPr algn="ctr"/>
            <a:r>
              <a:rPr lang="ru-RU" dirty="0" smtClean="0"/>
              <a:t>Государственные расходы на здравоохранение в РФ в </a:t>
            </a:r>
            <a:r>
              <a:rPr lang="ru-RU" dirty="0" smtClean="0"/>
              <a:t>2019 </a:t>
            </a:r>
            <a:r>
              <a:rPr lang="ru-RU" dirty="0" smtClean="0"/>
              <a:t>г. составили 3,2% ВВП, что </a:t>
            </a:r>
            <a:r>
              <a:rPr lang="ru-RU" dirty="0" smtClean="0"/>
              <a:t>в </a:t>
            </a:r>
            <a:r>
              <a:rPr lang="ru-RU" dirty="0" smtClean="0"/>
              <a:t>2,5 раза ниже, чем в «старых» странах ЕС (7,9%) (рис. 6). </a:t>
            </a:r>
            <a:r>
              <a:rPr lang="ru-RU" dirty="0" err="1" smtClean="0"/>
              <a:t>Подушевые</a:t>
            </a:r>
            <a:r>
              <a:rPr lang="ru-RU" dirty="0" smtClean="0"/>
              <a:t> государственные расходы на здравоохранение в РФ в </a:t>
            </a:r>
            <a:r>
              <a:rPr lang="ru-RU" dirty="0" smtClean="0"/>
              <a:t>2019 </a:t>
            </a:r>
            <a:r>
              <a:rPr lang="ru-RU" dirty="0" smtClean="0"/>
              <a:t>г. в 4,1 раза ниже, чем в «старых» странах ЕС (3585 $ППС)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3482" y="4723936"/>
            <a:ext cx="507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частных расходов на здравоохранение в РФ в 2019 г.</a:t>
            </a:r>
          </a:p>
          <a:p>
            <a:endParaRPr lang="ru-RU" dirty="0"/>
          </a:p>
          <a:p>
            <a:r>
              <a:rPr lang="ru-RU" dirty="0" smtClean="0"/>
              <a:t>ДМС – добровольное медицинское страхование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752475"/>
            <a:ext cx="4825765" cy="3890963"/>
          </a:xfrm>
          <a:prstGeom prst="rect">
            <a:avLst/>
          </a:prstGeom>
        </p:spPr>
      </p:pic>
      <p:pic>
        <p:nvPicPr>
          <p:cNvPr id="8" name="Рисунок 4"/>
          <p:cNvPicPr>
            <a:picLocks noGrp="1" noChangeAspect="1"/>
          </p:cNvPicPr>
          <p:nvPr>
            <p:ph type="title"/>
          </p:nvPr>
        </p:nvPicPr>
        <p:blipFill>
          <a:blip r:embed="rId3"/>
          <a:srcRect l="25073" t="40308" r="61038" b="36661"/>
          <a:stretch>
            <a:fillRect/>
          </a:stretch>
        </p:blipFill>
        <p:spPr>
          <a:xfrm>
            <a:off x="179388" y="0"/>
            <a:ext cx="1081087" cy="990600"/>
          </a:xfrm>
        </p:spPr>
      </p:pic>
    </p:spTree>
    <p:extLst>
      <p:ext uri="{BB962C8B-B14F-4D97-AF65-F5344CB8AC3E}">
        <p14:creationId xmlns:p14="http://schemas.microsoft.com/office/powerpoint/2010/main" val="22966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663919"/>
              </p:ext>
            </p:extLst>
          </p:nvPr>
        </p:nvGraphicFramePr>
        <p:xfrm>
          <a:off x="304800" y="1133634"/>
          <a:ext cx="83820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Acrobat Document" r:id="rId3" imgW="6857809" imgH="5143500" progId="AcroExch.Document.7">
                  <p:embed/>
                </p:oleObj>
              </mc:Choice>
              <mc:Fallback>
                <p:oleObj name="Acrobat Document" r:id="rId3" imgW="6857809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133634"/>
                        <a:ext cx="8382000" cy="529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74" t="40307" r="61038" b="36661"/>
          <a:stretch/>
        </p:blipFill>
        <p:spPr>
          <a:xfrm>
            <a:off x="152400" y="0"/>
            <a:ext cx="1215184" cy="11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C6BC-46DA-42E6-ABE4-69BB6BD915B9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6100"/>
              </p:ext>
            </p:extLst>
          </p:nvPr>
        </p:nvGraphicFramePr>
        <p:xfrm>
          <a:off x="1219200" y="914400"/>
          <a:ext cx="71628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Acrobat Document" r:id="rId3" imgW="6857809" imgH="5143500" progId="AcroExch.Document.7">
                  <p:embed/>
                </p:oleObj>
              </mc:Choice>
              <mc:Fallback>
                <p:oleObj name="Acrobat Document" r:id="rId3" imgW="6857809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914400"/>
                        <a:ext cx="716280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74" t="40307" r="61038" b="36661"/>
          <a:stretch/>
        </p:blipFill>
        <p:spPr>
          <a:xfrm>
            <a:off x="153495" y="94320"/>
            <a:ext cx="1215184" cy="11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6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АПИТАЛ МС">
      <a:dk1>
        <a:sysClr val="windowText" lastClr="000000"/>
      </a:dk1>
      <a:lt1>
        <a:sysClr val="window" lastClr="FFFFFF"/>
      </a:lt1>
      <a:dk2>
        <a:srgbClr val="B9251E"/>
      </a:dk2>
      <a:lt2>
        <a:srgbClr val="E7E6E6"/>
      </a:lt2>
      <a:accent1>
        <a:srgbClr val="4472C4"/>
      </a:accent1>
      <a:accent2>
        <a:srgbClr val="193E6E"/>
      </a:accent2>
      <a:accent3>
        <a:srgbClr val="A5A5A5"/>
      </a:accent3>
      <a:accent4>
        <a:srgbClr val="3F3F3F"/>
      </a:accent4>
      <a:accent5>
        <a:srgbClr val="5B9BD5"/>
      </a:accent5>
      <a:accent6>
        <a:srgbClr val="C2DFFD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23453</TotalTime>
  <Words>2824</Words>
  <Application>Microsoft Office PowerPoint</Application>
  <PresentationFormat>Экран (4:3)</PresentationFormat>
  <Paragraphs>283</Paragraphs>
  <Slides>34</Slides>
  <Notes>2</Notes>
  <HiddenSlides>12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Open Sans</vt:lpstr>
      <vt:lpstr>Segoe UI Light</vt:lpstr>
      <vt:lpstr>Times New Roman</vt:lpstr>
      <vt:lpstr>Wingdings</vt:lpstr>
      <vt:lpstr>Тема Office</vt:lpstr>
      <vt:lpstr>Acrobat Document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оплаты медицинской помощи, оказанной застрахованным лицам в рамках ОМС</vt:lpstr>
      <vt:lpstr>Контроль объемов, сроков, качества и условий предоставления медицинской помощи по обязательному медицинскому страхованию</vt:lpstr>
      <vt:lpstr>Цели контроля: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kapmed</dc:creator>
  <cp:lastModifiedBy>kozh</cp:lastModifiedBy>
  <cp:revision>255</cp:revision>
  <cp:lastPrinted>2020-09-14T12:51:04Z</cp:lastPrinted>
  <dcterms:created xsi:type="dcterms:W3CDTF">2018-08-15T11:19:16Z</dcterms:created>
  <dcterms:modified xsi:type="dcterms:W3CDTF">2020-09-14T18:02:21Z</dcterms:modified>
</cp:coreProperties>
</file>