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ppt/charts/chart21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5.xml" ContentType="application/vnd.openxmlformats-officedocument.drawingml.chartshapes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7.xml" ContentType="application/vnd.openxmlformats-officedocument.drawingml.chartshapes+xml"/>
  <Override PartName="/ppt/charts/chart3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media/image33.jpg" ContentType="image/jpg"/>
  <Override PartName="/ppt/media/image37.jpg" ContentType="image/jpg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3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3"/>
  </p:notesMasterIdLst>
  <p:handoutMasterIdLst>
    <p:handoutMasterId r:id="rId94"/>
  </p:handoutMasterIdLst>
  <p:sldIdLst>
    <p:sldId id="724" r:id="rId2"/>
    <p:sldId id="622" r:id="rId3"/>
    <p:sldId id="751" r:id="rId4"/>
    <p:sldId id="752" r:id="rId5"/>
    <p:sldId id="750" r:id="rId6"/>
    <p:sldId id="761" r:id="rId7"/>
    <p:sldId id="754" r:id="rId8"/>
    <p:sldId id="624" r:id="rId9"/>
    <p:sldId id="748" r:id="rId10"/>
    <p:sldId id="749" r:id="rId11"/>
    <p:sldId id="763" r:id="rId12"/>
    <p:sldId id="764" r:id="rId13"/>
    <p:sldId id="765" r:id="rId14"/>
    <p:sldId id="766" r:id="rId15"/>
    <p:sldId id="767" r:id="rId16"/>
    <p:sldId id="768" r:id="rId17"/>
    <p:sldId id="769" r:id="rId18"/>
    <p:sldId id="735" r:id="rId19"/>
    <p:sldId id="755" r:id="rId20"/>
    <p:sldId id="625" r:id="rId21"/>
    <p:sldId id="626" r:id="rId22"/>
    <p:sldId id="627" r:id="rId23"/>
    <p:sldId id="628" r:id="rId24"/>
    <p:sldId id="629" r:id="rId25"/>
    <p:sldId id="630" r:id="rId26"/>
    <p:sldId id="731" r:id="rId27"/>
    <p:sldId id="632" r:id="rId28"/>
    <p:sldId id="732" r:id="rId29"/>
    <p:sldId id="733" r:id="rId30"/>
    <p:sldId id="753" r:id="rId31"/>
    <p:sldId id="758" r:id="rId32"/>
    <p:sldId id="635" r:id="rId33"/>
    <p:sldId id="636" r:id="rId34"/>
    <p:sldId id="637" r:id="rId35"/>
    <p:sldId id="638" r:id="rId36"/>
    <p:sldId id="727" r:id="rId37"/>
    <p:sldId id="722" r:id="rId38"/>
    <p:sldId id="725" r:id="rId39"/>
    <p:sldId id="723" r:id="rId40"/>
    <p:sldId id="726" r:id="rId41"/>
    <p:sldId id="646" r:id="rId42"/>
    <p:sldId id="647" r:id="rId43"/>
    <p:sldId id="648" r:id="rId44"/>
    <p:sldId id="649" r:id="rId45"/>
    <p:sldId id="650" r:id="rId46"/>
    <p:sldId id="651" r:id="rId47"/>
    <p:sldId id="652" r:id="rId48"/>
    <p:sldId id="653" r:id="rId49"/>
    <p:sldId id="770" r:id="rId50"/>
    <p:sldId id="729" r:id="rId51"/>
    <p:sldId id="655" r:id="rId52"/>
    <p:sldId id="656" r:id="rId53"/>
    <p:sldId id="657" r:id="rId54"/>
    <p:sldId id="658" r:id="rId55"/>
    <p:sldId id="659" r:id="rId56"/>
    <p:sldId id="660" r:id="rId57"/>
    <p:sldId id="730" r:id="rId58"/>
    <p:sldId id="662" r:id="rId59"/>
    <p:sldId id="663" r:id="rId60"/>
    <p:sldId id="664" r:id="rId61"/>
    <p:sldId id="665" r:id="rId62"/>
    <p:sldId id="771" r:id="rId63"/>
    <p:sldId id="669" r:id="rId64"/>
    <p:sldId id="670" r:id="rId65"/>
    <p:sldId id="671" r:id="rId66"/>
    <p:sldId id="672" r:id="rId67"/>
    <p:sldId id="728" r:id="rId68"/>
    <p:sldId id="772" r:id="rId69"/>
    <p:sldId id="773" r:id="rId70"/>
    <p:sldId id="774" r:id="rId71"/>
    <p:sldId id="667" r:id="rId72"/>
    <p:sldId id="668" r:id="rId73"/>
    <p:sldId id="775" r:id="rId74"/>
    <p:sldId id="776" r:id="rId75"/>
    <p:sldId id="714" r:id="rId76"/>
    <p:sldId id="715" r:id="rId77"/>
    <p:sldId id="716" r:id="rId78"/>
    <p:sldId id="717" r:id="rId79"/>
    <p:sldId id="718" r:id="rId80"/>
    <p:sldId id="719" r:id="rId81"/>
    <p:sldId id="720" r:id="rId82"/>
    <p:sldId id="721" r:id="rId83"/>
    <p:sldId id="681" r:id="rId84"/>
    <p:sldId id="682" r:id="rId85"/>
    <p:sldId id="713" r:id="rId86"/>
    <p:sldId id="712" r:id="rId87"/>
    <p:sldId id="685" r:id="rId88"/>
    <p:sldId id="762" r:id="rId89"/>
    <p:sldId id="741" r:id="rId90"/>
    <p:sldId id="736" r:id="rId91"/>
    <p:sldId id="701" r:id="rId92"/>
  </p:sldIdLst>
  <p:sldSz cx="12195175" cy="6859588"/>
  <p:notesSz cx="9947275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BE61"/>
    <a:srgbClr val="0000FF"/>
    <a:srgbClr val="FF5050"/>
    <a:srgbClr val="7F63A1"/>
    <a:srgbClr val="ADD745"/>
    <a:srgbClr val="254061"/>
    <a:srgbClr val="2D66A5"/>
    <a:srgbClr val="595959"/>
    <a:srgbClr val="69BEC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6187" autoAdjust="0"/>
  </p:normalViewPr>
  <p:slideViewPr>
    <p:cSldViewPr>
      <p:cViewPr varScale="1">
        <p:scale>
          <a:sx n="107" d="100"/>
          <a:sy n="107" d="100"/>
        </p:scale>
        <p:origin x="942" y="102"/>
      </p:cViewPr>
      <p:guideLst>
        <p:guide orient="horz" pos="2161"/>
        <p:guide pos="3842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2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94039660081341"/>
          <c:y val="2.3098288029502978E-2"/>
          <c:w val="0.77478891234307301"/>
          <c:h val="0.490064170905629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A-43D5-87FF-5C6EA4FD98F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5A-43D5-87FF-5C6EA4FD98F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5A-43D5-87FF-5C6EA4FD98F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5A-43D5-87FF-5C6EA4FD98F4}"/>
              </c:ext>
            </c:extLst>
          </c:dPt>
          <c:dLbls>
            <c:dLbl>
              <c:idx val="0"/>
              <c:layout>
                <c:manualLayout>
                  <c:x val="4.8415099847293655E-2"/>
                  <c:y val="3.93726690294861E-2"/>
                </c:manualLayout>
              </c:layout>
              <c:spPr>
                <a:solidFill>
                  <a:srgbClr val="4F81B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5A-43D5-87FF-5C6EA4FD98F4}"/>
                </c:ext>
              </c:extLst>
            </c:dLbl>
            <c:dLbl>
              <c:idx val="1"/>
              <c:layout>
                <c:manualLayout>
                  <c:x val="-0.11412130678290647"/>
                  <c:y val="1.5311593511466817E-2"/>
                </c:manualLayout>
              </c:layout>
              <c:spPr>
                <a:solidFill>
                  <a:srgbClr val="9BBB5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5A-43D5-87FF-5C6EA4FD98F4}"/>
                </c:ext>
              </c:extLst>
            </c:dLbl>
            <c:dLbl>
              <c:idx val="2"/>
              <c:layout>
                <c:manualLayout>
                  <c:x val="-0.13832885670655332"/>
                  <c:y val="-4.3747410032762335E-2"/>
                </c:manualLayout>
              </c:layout>
              <c:spPr>
                <a:solidFill>
                  <a:srgbClr val="4BACC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5A-43D5-87FF-5C6EA4FD98F4}"/>
                </c:ext>
              </c:extLst>
            </c:dLbl>
            <c:dLbl>
              <c:idx val="3"/>
              <c:layout>
                <c:manualLayout>
                  <c:x val="-6.9164428353276648E-3"/>
                  <c:y val="-7.4370597055695958E-2"/>
                </c:manualLayout>
              </c:layout>
              <c:spPr>
                <a:solidFill>
                  <a:srgbClr val="233E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5A-43D5-87FF-5C6EA4FD9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 ФФОМС</c:v>
                </c:pt>
                <c:pt idx="1">
                  <c:v>Прочие межбюджетные трансферты (межтерриториальные расчеты)</c:v>
                </c:pt>
                <c:pt idx="2">
                  <c:v>Налоговые и неналоговые поступления</c:v>
                </c:pt>
                <c:pt idx="3">
                  <c:v>Сверхбазовая часть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53.1</c:v>
                </c:pt>
                <c:pt idx="1">
                  <c:v>1.1000000000000001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5A-43D5-87FF-5C6EA4FD98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7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913876671655221E-2"/>
          <c:y val="0.52070647589121566"/>
          <c:w val="0.85409110316718617"/>
          <c:h val="0.47896576300133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работающие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 01.01.2010</c:v>
                </c:pt>
                <c:pt idx="1">
                  <c:v>на 01.01.2011</c:v>
                </c:pt>
                <c:pt idx="2">
                  <c:v>на 01.01.2012</c:v>
                </c:pt>
                <c:pt idx="3">
                  <c:v>на 01.01.2013</c:v>
                </c:pt>
                <c:pt idx="4">
                  <c:v>на 01.01.2014</c:v>
                </c:pt>
                <c:pt idx="5">
                  <c:v>на 01.01.2015</c:v>
                </c:pt>
                <c:pt idx="6">
                  <c:v>на 01.01.2016</c:v>
                </c:pt>
                <c:pt idx="7">
                  <c:v>на 01.01.2017</c:v>
                </c:pt>
                <c:pt idx="8">
                  <c:v>на 01.01.2018</c:v>
                </c:pt>
                <c:pt idx="9">
                  <c:v>на 01.01.2019</c:v>
                </c:pt>
                <c:pt idx="10">
                  <c:v>на 01.01.2020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1442385</c:v>
                </c:pt>
                <c:pt idx="1">
                  <c:v>1412176</c:v>
                </c:pt>
                <c:pt idx="2">
                  <c:v>1377037</c:v>
                </c:pt>
                <c:pt idx="3">
                  <c:v>1296864</c:v>
                </c:pt>
                <c:pt idx="4">
                  <c:v>1455844</c:v>
                </c:pt>
                <c:pt idx="5">
                  <c:v>1430118</c:v>
                </c:pt>
                <c:pt idx="6">
                  <c:v>1468803</c:v>
                </c:pt>
                <c:pt idx="7">
                  <c:v>1438028</c:v>
                </c:pt>
                <c:pt idx="8">
                  <c:v>1674842</c:v>
                </c:pt>
                <c:pt idx="9">
                  <c:v>1646904</c:v>
                </c:pt>
                <c:pt idx="10" formatCode="###\ ###\ ###\ ##0">
                  <c:v>1626129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0-465E-B6D1-2ACF884DFB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неработающие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 01.01.2010</c:v>
                </c:pt>
                <c:pt idx="1">
                  <c:v>на 01.01.2011</c:v>
                </c:pt>
                <c:pt idx="2">
                  <c:v>на 01.01.2012</c:v>
                </c:pt>
                <c:pt idx="3">
                  <c:v>на 01.01.2013</c:v>
                </c:pt>
                <c:pt idx="4">
                  <c:v>на 01.01.2014</c:v>
                </c:pt>
                <c:pt idx="5">
                  <c:v>на 01.01.2015</c:v>
                </c:pt>
                <c:pt idx="6">
                  <c:v>на 01.01.2016</c:v>
                </c:pt>
                <c:pt idx="7">
                  <c:v>на 01.01.2017</c:v>
                </c:pt>
                <c:pt idx="8">
                  <c:v>на 01.01.2018</c:v>
                </c:pt>
                <c:pt idx="9">
                  <c:v>на 01.01.2019</c:v>
                </c:pt>
                <c:pt idx="10">
                  <c:v>на 01.01.2020</c:v>
                </c:pt>
              </c:strCache>
            </c:strRef>
          </c:cat>
          <c:val>
            <c:numRef>
              <c:f>Лист1!$C$2:$C$12</c:f>
              <c:numCache>
                <c:formatCode>#,##0</c:formatCode>
                <c:ptCount val="11"/>
                <c:pt idx="0">
                  <c:v>2557739</c:v>
                </c:pt>
                <c:pt idx="1">
                  <c:v>2601030</c:v>
                </c:pt>
                <c:pt idx="2">
                  <c:v>2634683</c:v>
                </c:pt>
                <c:pt idx="3">
                  <c:v>2753249</c:v>
                </c:pt>
                <c:pt idx="4">
                  <c:v>2593401</c:v>
                </c:pt>
                <c:pt idx="5">
                  <c:v>2619836</c:v>
                </c:pt>
                <c:pt idx="6">
                  <c:v>2593629</c:v>
                </c:pt>
                <c:pt idx="7">
                  <c:v>2624454</c:v>
                </c:pt>
                <c:pt idx="8">
                  <c:v>2382594</c:v>
                </c:pt>
                <c:pt idx="9">
                  <c:v>2380873</c:v>
                </c:pt>
                <c:pt idx="10" formatCode="###\ ###\ ###\ ##0">
                  <c:v>2375222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0-465E-B6D1-2ACF884DFB7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225778712"/>
        <c:axId val="225779496"/>
      </c:barChart>
      <c:catAx>
        <c:axId val="225778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5779496"/>
        <c:crosses val="autoZero"/>
        <c:auto val="1"/>
        <c:lblAlgn val="ctr"/>
        <c:lblOffset val="100"/>
        <c:noMultiLvlLbl val="0"/>
      </c:catAx>
      <c:valAx>
        <c:axId val="22577949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22577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38075812539632E-2"/>
          <c:y val="0.16734251749805576"/>
          <c:w val="0.86132670583656956"/>
          <c:h val="0.832657482501944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 прибыльных организаций</c:v>
                </c:pt>
              </c:strCache>
            </c:strRef>
          </c:tx>
          <c:spPr>
            <a:ln w="19050">
              <a:solidFill>
                <a:schemeClr val="accent1">
                  <a:lumMod val="50000"/>
                </a:schemeClr>
              </a:solidFill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1.016</c:v>
                </c:pt>
                <c:pt idx="1">
                  <c:v>1.0229999999999999</c:v>
                </c:pt>
                <c:pt idx="2">
                  <c:v>1.034</c:v>
                </c:pt>
                <c:pt idx="3">
                  <c:v>1.0329999999999999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BA9-445C-9374-735677260A26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960256"/>
        <c:axId val="92987776"/>
      </c:lineChart>
      <c:catAx>
        <c:axId val="9296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987776"/>
        <c:crosses val="autoZero"/>
        <c:auto val="1"/>
        <c:lblAlgn val="ctr"/>
        <c:lblOffset val="100"/>
        <c:noMultiLvlLbl val="0"/>
      </c:catAx>
      <c:valAx>
        <c:axId val="92987776"/>
        <c:scaling>
          <c:orientation val="minMax"/>
          <c:max val="1.04"/>
          <c:min val="1"/>
        </c:scaling>
        <c:delete val="1"/>
        <c:axPos val="l"/>
        <c:numFmt formatCode="0.0%" sourceLinked="1"/>
        <c:majorTickMark val="out"/>
        <c:minorTickMark val="none"/>
        <c:tickLblPos val="nextTo"/>
        <c:crossAx val="92960256"/>
        <c:crosses val="autoZero"/>
        <c:crossBetween val="between"/>
        <c:majorUnit val="2.0000000000000004E-2"/>
        <c:minorUnit val="4.000000000000001E-3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66666666666666E-2"/>
          <c:y val="0.13501346174176745"/>
          <c:w val="0.98055555555555551"/>
          <c:h val="0.56379073203218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2019 
утв. план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89-49EB-A269-EDAE3C09C6F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589-49EB-A269-EDAE3C09C6F1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НИН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138.19999999999999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89-49EB-A269-EDAE3C09C6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    2019
     оценка
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НИН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147.69999999999999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89-49EB-A269-EDAE3C09C6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2020
проект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НИН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89-49EB-A269-EDAE3C09C6F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2021
проект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НИН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156.30000000000001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89-49EB-A269-EDAE3C09C6F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 2022 
проект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5F7-4648-A5BB-267CA1EEB320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НИН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89-49EB-A269-EDAE3C09C6F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100"/>
        <c:axId val="33574912"/>
        <c:axId val="33576448"/>
      </c:barChart>
      <c:catAx>
        <c:axId val="3357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9050">
            <a:solidFill>
              <a:schemeClr val="tx2">
                <a:lumMod val="50000"/>
              </a:schemeClr>
            </a:solidFill>
          </a:ln>
        </c:spPr>
        <c:crossAx val="33576448"/>
        <c:crosses val="autoZero"/>
        <c:auto val="1"/>
        <c:lblAlgn val="ctr"/>
        <c:lblOffset val="100"/>
        <c:noMultiLvlLbl val="0"/>
      </c:catAx>
      <c:valAx>
        <c:axId val="33576448"/>
        <c:scaling>
          <c:orientation val="minMax"/>
          <c:min val="115"/>
        </c:scaling>
        <c:delete val="1"/>
        <c:axPos val="l"/>
        <c:numFmt formatCode="0.0" sourceLinked="1"/>
        <c:majorTickMark val="out"/>
        <c:minorTickMark val="none"/>
        <c:tickLblPos val="nextTo"/>
        <c:crossAx val="335749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4444444444445E-2"/>
          <c:y val="0.17590589349721375"/>
          <c:w val="0.98055555555555551"/>
          <c:h val="0.64047807819333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2019
утв. план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прибыль организаций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28-4820-9352-E5630214DC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    2019
     оценка                  
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прибыль организаций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8-4820-9352-E5630214DC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2020
проект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прибыль организаций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28-4820-9352-E5630214DCD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2021 
проект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прибыль организаций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28-4820-9352-E5630214DCD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 2022 
проект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Налог на прибыль организаций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28-4820-9352-E5630214DCD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100"/>
        <c:axId val="6530176"/>
        <c:axId val="6531712"/>
      </c:barChart>
      <c:catAx>
        <c:axId val="65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9050">
            <a:solidFill>
              <a:schemeClr val="tx2">
                <a:lumMod val="50000"/>
              </a:schemeClr>
            </a:solidFill>
          </a:ln>
        </c:spPr>
        <c:crossAx val="6531712"/>
        <c:crosses val="autoZero"/>
        <c:auto val="1"/>
        <c:lblAlgn val="ctr"/>
        <c:lblOffset val="100"/>
        <c:noMultiLvlLbl val="0"/>
      </c:catAx>
      <c:valAx>
        <c:axId val="65317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5301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3389851423195E-2"/>
          <c:y val="5.336628192534381E-2"/>
          <c:w val="0.92231556534969628"/>
          <c:h val="0.920842337917485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 прибыльных организаций</c:v>
                </c:pt>
              </c:strCache>
            </c:strRef>
          </c:tx>
          <c:spPr>
            <a:ln w="19050">
              <a:solidFill>
                <a:schemeClr val="accent1">
                  <a:lumMod val="50000"/>
                </a:schemeClr>
              </a:solidFill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+ 12,7%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B3-464D-91CC-267524EF2DA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+ 4,7%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B3-464D-91CC-267524EF2DA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+ 5,9%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B3-464D-91CC-267524EF2DA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+ 6,3%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B3-464D-91CC-267524EF2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0.127</c:v>
                </c:pt>
                <c:pt idx="1">
                  <c:v>4.7E-2</c:v>
                </c:pt>
                <c:pt idx="2">
                  <c:v>5.8999999999999997E-2</c:v>
                </c:pt>
                <c:pt idx="3">
                  <c:v>6.3E-2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0B3-464D-91CC-267524EF2DAB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99808"/>
        <c:axId val="6606848"/>
      </c:lineChart>
      <c:catAx>
        <c:axId val="6599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606848"/>
        <c:crosses val="autoZero"/>
        <c:auto val="1"/>
        <c:lblAlgn val="ctr"/>
        <c:lblOffset val="100"/>
        <c:noMultiLvlLbl val="0"/>
      </c:catAx>
      <c:valAx>
        <c:axId val="66068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59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4819357374533316"/>
          <c:w val="0.9943892288611923"/>
          <c:h val="0.629545257876952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фонда заработной платы</c:v>
                </c:pt>
              </c:strCache>
            </c:strRef>
          </c:tx>
          <c:spPr>
            <a:ln w="19050">
              <a:solidFill>
                <a:schemeClr val="accent1">
                  <a:lumMod val="50000"/>
                </a:schemeClr>
              </a:solidFill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+ 6%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24-4D45-AB92-624D177FA53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+ 7%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24-4D45-AB92-624D177FA53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+ 7,1%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24-4D45-AB92-624D177FA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0.06</c:v>
                </c:pt>
                <c:pt idx="1">
                  <c:v>7.0000000000000007E-2</c:v>
                </c:pt>
                <c:pt idx="2">
                  <c:v>7.0999999999999994E-2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624-4D45-AB92-624D177FA531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24224"/>
        <c:axId val="6739456"/>
      </c:lineChart>
      <c:catAx>
        <c:axId val="6724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739456"/>
        <c:crosses val="autoZero"/>
        <c:auto val="1"/>
        <c:lblAlgn val="ctr"/>
        <c:lblOffset val="100"/>
        <c:noMultiLvlLbl val="0"/>
      </c:catAx>
      <c:valAx>
        <c:axId val="6739456"/>
        <c:scaling>
          <c:orientation val="minMax"/>
          <c:max val="0.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6724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3506300225901"/>
          <c:w val="1"/>
          <c:h val="0.64286693839573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2019 
утв. план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1-4BD8-A646-F90940D3C6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2019
оценка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D1-4BD8-A646-F90940D3C613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D1-4BD8-A646-F90940D3C6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2020
проект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D1-4BD8-A646-F90940D3C6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2021
проект 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1-4BD8-A646-F90940D3C6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 2022 
проект</c:v>
                </c:pt>
              </c:strCache>
            </c:strRef>
          </c:tx>
          <c:spPr>
            <a:solidFill>
              <a:srgbClr val="388FA7"/>
            </a:solidFill>
            <a:ln>
              <a:noFill/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D1-4BD8-A646-F90940D3C613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100"/>
        <c:axId val="36893056"/>
        <c:axId val="36894592"/>
      </c:barChart>
      <c:catAx>
        <c:axId val="36893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9050">
            <a:solidFill>
              <a:schemeClr val="tx2">
                <a:lumMod val="50000"/>
              </a:schemeClr>
            </a:solidFill>
          </a:ln>
        </c:spPr>
        <c:crossAx val="36894592"/>
        <c:crosses val="autoZero"/>
        <c:auto val="1"/>
        <c:lblAlgn val="ctr"/>
        <c:lblOffset val="100"/>
        <c:noMultiLvlLbl val="0"/>
      </c:catAx>
      <c:valAx>
        <c:axId val="3689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893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96183289588801"/>
          <c:y val="0.2459698292842554"/>
          <c:w val="0.77242705599300088"/>
          <c:h val="0.631736074754708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Нефтепродукты</c:v>
                </c:pt>
              </c:strCache>
            </c:strRef>
          </c:tx>
          <c:spPr>
            <a:solidFill>
              <a:srgbClr val="31859C"/>
            </a:solidFill>
            <a:ln w="50800">
              <a:solidFill>
                <a:srgbClr val="F9F9F9"/>
              </a:solidFill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E0-4CBA-8A61-35678B65900F}"/>
                </c:ext>
              </c:extLst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утв. план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10.5</c:v>
                </c:pt>
                <c:pt idx="1">
                  <c:v>10.9</c:v>
                </c:pt>
                <c:pt idx="2">
                  <c:v>10.9</c:v>
                </c:pt>
                <c:pt idx="3">
                  <c:v>12</c:v>
                </c:pt>
                <c:pt idx="4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E0-4CBA-8A61-35678B6590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Пиво </c:v>
                </c:pt>
              </c:strCache>
            </c:strRef>
          </c:tx>
          <c:spPr>
            <a:solidFill>
              <a:srgbClr val="77A7BB"/>
            </a:solidFill>
            <a:ln w="50800">
              <a:solidFill>
                <a:srgbClr val="F9F9F9"/>
              </a:solidFill>
            </a:ln>
            <a:effectLst/>
          </c:spPr>
          <c:invertIfNegative val="0"/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утв. план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5.8</c:v>
                </c:pt>
                <c:pt idx="1">
                  <c:v>6.6</c:v>
                </c:pt>
                <c:pt idx="2">
                  <c:v>6.9</c:v>
                </c:pt>
                <c:pt idx="3">
                  <c:v>7.3</c:v>
                </c:pt>
                <c:pt idx="4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E0-4CBA-8A61-35678B6590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Алкогольная 
продукция</c:v>
                </c:pt>
              </c:strCache>
            </c:strRef>
          </c:tx>
          <c:spPr>
            <a:solidFill>
              <a:srgbClr val="93BA77"/>
            </a:solidFill>
            <a:ln w="50800">
              <a:solidFill>
                <a:srgbClr val="F9F9F9"/>
              </a:solidFill>
            </a:ln>
            <a:effectLst/>
          </c:spPr>
          <c:invertIfNegative val="0"/>
          <c:dLbls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утв. план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2.7</c:v>
                </c:pt>
                <c:pt idx="1">
                  <c:v>3.5</c:v>
                </c:pt>
                <c:pt idx="2">
                  <c:v>3.7</c:v>
                </c:pt>
                <c:pt idx="3">
                  <c:v>3.8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E0-4CBA-8A61-35678B659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6989952"/>
        <c:axId val="37012224"/>
      </c:barChart>
      <c:catAx>
        <c:axId val="36989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9050">
            <a:solidFill>
              <a:schemeClr val="tx2">
                <a:lumMod val="50000"/>
              </a:schemeClr>
            </a:solidFill>
          </a:ln>
        </c:spPr>
        <c:crossAx val="37012224"/>
        <c:crosses val="autoZero"/>
        <c:auto val="1"/>
        <c:lblAlgn val="ctr"/>
        <c:lblOffset val="100"/>
        <c:noMultiLvlLbl val="0"/>
      </c:catAx>
      <c:valAx>
        <c:axId val="370122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36989952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4.1666666666666666E-3"/>
          <c:y val="0.33310395268980331"/>
          <c:w val="0.20810072178477687"/>
          <c:h val="0.43782443713150648"/>
        </c:manualLayout>
      </c:layout>
      <c:overlay val="0"/>
      <c:txPr>
        <a:bodyPr/>
        <a:lstStyle/>
        <a:p>
          <a:pPr>
            <a:defRPr sz="1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50478081605217"/>
          <c:y val="2.9893100389975502E-3"/>
          <c:w val="0.72019600177297594"/>
          <c:h val="0.79534979915409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2B476A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50A-45CA-A97E-B6E18C554A2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0A-45CA-A97E-B6E18C554A2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50A-45CA-A97E-B6E18C554A2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50A-45CA-A97E-B6E18C554A2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50A-45CA-A97E-B6E18C554A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9F9F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
утв. план</c:v>
                </c:pt>
                <c:pt idx="1">
                  <c:v>2019 год
оценка</c:v>
                </c:pt>
                <c:pt idx="2">
                  <c:v>2020 год
проект</c:v>
                </c:pt>
                <c:pt idx="3">
                  <c:v>2021 год
проект</c:v>
                </c:pt>
                <c:pt idx="4">
                  <c:v>2022 год
проект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0.78726808004619886</c:v>
                </c:pt>
                <c:pt idx="1">
                  <c:v>0.75159409770277885</c:v>
                </c:pt>
                <c:pt idx="2">
                  <c:v>0.77798426380778785</c:v>
                </c:pt>
                <c:pt idx="3">
                  <c:v>0.83204478422436823</c:v>
                </c:pt>
                <c:pt idx="4">
                  <c:v>0.82789555596771203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0A-45CA-A97E-B6E18C554A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388FA7"/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9F9F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год
утв. план</c:v>
                </c:pt>
                <c:pt idx="1">
                  <c:v>2019 год
оценка</c:v>
                </c:pt>
                <c:pt idx="2">
                  <c:v>2020 год
проект</c:v>
                </c:pt>
                <c:pt idx="3">
                  <c:v>2021 год
проект</c:v>
                </c:pt>
                <c:pt idx="4">
                  <c:v>2022 год
проект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0.21273191995380111</c:v>
                </c:pt>
                <c:pt idx="1">
                  <c:v>0.24840590229722115</c:v>
                </c:pt>
                <c:pt idx="2">
                  <c:v>0.22201573619221224</c:v>
                </c:pt>
                <c:pt idx="3">
                  <c:v>0.16795521577563169</c:v>
                </c:pt>
                <c:pt idx="4">
                  <c:v>0.17210444403228797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0A-45CA-A97E-B6E18C554A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5921024"/>
        <c:axId val="45922944"/>
      </c:barChart>
      <c:catAx>
        <c:axId val="45921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905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400" b="1" baseline="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45922944"/>
        <c:crosses val="autoZero"/>
        <c:auto val="1"/>
        <c:lblAlgn val="ctr"/>
        <c:lblOffset val="100"/>
        <c:noMultiLvlLbl val="0"/>
      </c:catAx>
      <c:valAx>
        <c:axId val="45922944"/>
        <c:scaling>
          <c:orientation val="minMax"/>
          <c:max val="1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0.0%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 b="1" baseline="0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4592102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"/>
          <c:y val="0.84097747771970899"/>
          <c:w val="1"/>
          <c:h val="0.15198177980258085"/>
        </c:manualLayout>
      </c:layout>
      <c:overlay val="0"/>
      <c:txPr>
        <a:bodyPr/>
        <a:lstStyle/>
        <a:p>
          <a:pPr>
            <a:defRPr sz="1400" b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62555896567046E-2"/>
          <c:y val="9.2966992084196176E-2"/>
          <c:w val="0.58184767664703918"/>
          <c:h val="0.60095832324807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0">
              <a:solidFill>
                <a:srgbClr val="F9F9F9"/>
              </a:solidFill>
            </a:ln>
          </c:spPr>
          <c:dPt>
            <c:idx val="0"/>
            <c:bubble3D val="0"/>
            <c:spPr>
              <a:solidFill>
                <a:srgbClr val="3AA46F"/>
              </a:solidFill>
              <a:ln w="63500">
                <a:solidFill>
                  <a:srgbClr val="F9F9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193-4CB9-8CF2-83BA9165C7CF}"/>
              </c:ext>
            </c:extLst>
          </c:dPt>
          <c:dPt>
            <c:idx val="1"/>
            <c:bubble3D val="0"/>
            <c:spPr>
              <a:solidFill>
                <a:srgbClr val="2B476A"/>
              </a:solidFill>
              <a:ln w="63500">
                <a:solidFill>
                  <a:srgbClr val="F9F9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193-4CB9-8CF2-83BA9165C7CF}"/>
              </c:ext>
            </c:extLst>
          </c:dPt>
          <c:dPt>
            <c:idx val="2"/>
            <c:bubble3D val="0"/>
            <c:spPr>
              <a:solidFill>
                <a:srgbClr val="59C6C8"/>
              </a:solidFill>
              <a:ln w="63500">
                <a:solidFill>
                  <a:srgbClr val="F9F9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193-4CB9-8CF2-83BA9165C7CF}"/>
              </c:ext>
            </c:extLst>
          </c:dPt>
          <c:dPt>
            <c:idx val="3"/>
            <c:bubble3D val="0"/>
            <c:spPr>
              <a:solidFill>
                <a:srgbClr val="388FA7"/>
              </a:solidFill>
              <a:ln w="63500">
                <a:solidFill>
                  <a:srgbClr val="F9F9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193-4CB9-8CF2-83BA9165C7CF}"/>
              </c:ext>
            </c:extLst>
          </c:dPt>
          <c:dPt>
            <c:idx val="4"/>
            <c:bubble3D val="0"/>
            <c:spPr>
              <a:solidFill>
                <a:srgbClr val="93BA77"/>
              </a:solidFill>
              <a:ln w="63500">
                <a:solidFill>
                  <a:srgbClr val="F9F9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193-4CB9-8CF2-83BA9165C7CF}"/>
              </c:ext>
            </c:extLst>
          </c:dPt>
          <c:dLbls>
            <c:dLbl>
              <c:idx val="0"/>
              <c:layout>
                <c:manualLayout>
                  <c:x val="1.9122875236084878E-2"/>
                  <c:y val="-6.0483733605859305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28</a:t>
                    </a:r>
                    <a:r>
                      <a:rPr lang="en-US" sz="16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516,7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solidFill>
                  <a:srgbClr val="3AA46F"/>
                </a:solidFill>
                <a:ln w="19050" cap="rnd">
                  <a:solidFill>
                    <a:srgbClr val="F9F9F9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93-4CB9-8CF2-83BA9165C7CF}"/>
                </c:ext>
              </c:extLst>
            </c:dLbl>
            <c:dLbl>
              <c:idx val="1"/>
              <c:layout>
                <c:manualLayout>
                  <c:x val="4.9854269664481726E-2"/>
                  <c:y val="1.100771858107199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30 405,0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solidFill>
                  <a:srgbClr val="2B476A"/>
                </a:solidFill>
                <a:ln w="19050" cap="rnd">
                  <a:solidFill>
                    <a:srgbClr val="F9F9F9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93-4CB9-8CF2-83BA9165C7CF}"/>
                </c:ext>
              </c:extLst>
            </c:dLbl>
            <c:dLbl>
              <c:idx val="2"/>
              <c:layout>
                <c:manualLayout>
                  <c:x val="-3.3486947630818803E-2"/>
                  <c:y val="7.4498650817129688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39</a:t>
                    </a:r>
                    <a:r>
                      <a:rPr lang="en-US" sz="16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245,4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solidFill>
                  <a:srgbClr val="59C6C8"/>
                </a:solidFill>
                <a:ln w="19050" cap="rnd">
                  <a:solidFill>
                    <a:srgbClr val="F9F9F9"/>
                  </a:solidFill>
                  <a:beve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93-4CB9-8CF2-83BA9165C7CF}"/>
                </c:ext>
              </c:extLst>
            </c:dLbl>
            <c:dLbl>
              <c:idx val="3"/>
              <c:layout>
                <c:manualLayout>
                  <c:x val="-5.4113779024552826E-2"/>
                  <c:y val="-4.425387049637379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617,8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solidFill>
                  <a:srgbClr val="388FA7"/>
                </a:solidFill>
                <a:ln w="19050" cap="rnd">
                  <a:solidFill>
                    <a:srgbClr val="F9F9F9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193-4CB9-8CF2-83BA9165C7CF}"/>
                </c:ext>
              </c:extLst>
            </c:dLbl>
            <c:dLbl>
              <c:idx val="4"/>
              <c:layout>
                <c:manualLayout>
                  <c:x val="-5.6785791162093077E-2"/>
                  <c:y val="-8.0351908130059435E-2"/>
                </c:manualLayout>
              </c:layout>
              <c:spPr>
                <a:solidFill>
                  <a:srgbClr val="93BA77"/>
                </a:solidFill>
                <a:ln w="19050">
                  <a:solidFill>
                    <a:srgbClr val="F9F9F9"/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rgbClr val="F9F9F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193-4CB9-8CF2-83BA9165C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Фонд ЖКХ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28516.7</c:v>
                </c:pt>
                <c:pt idx="1">
                  <c:v>30405</c:v>
                </c:pt>
                <c:pt idx="2">
                  <c:v>39245.399999999994</c:v>
                </c:pt>
                <c:pt idx="3">
                  <c:v>3617.8</c:v>
                </c:pt>
                <c:pt idx="4">
                  <c:v>10026.700000000001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93-4CB9-8CF2-83BA9165C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 cap="rnd">
      <a:beve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86204147251606E-2"/>
          <c:y val="5.0496567550651406E-2"/>
          <c:w val="0.76441424809008152"/>
          <c:h val="0.483502059400715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03-4E91-B897-A16EA70F433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03-4E91-B897-A16EA70F433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03-4E91-B897-A16EA70F433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03-4E91-B897-A16EA70F4334}"/>
              </c:ext>
            </c:extLst>
          </c:dPt>
          <c:dLbls>
            <c:dLbl>
              <c:idx val="0"/>
              <c:layout>
                <c:manualLayout>
                  <c:x val="4.8415099847293655E-2"/>
                  <c:y val="3.93726690294861E-2"/>
                </c:manualLayout>
              </c:layout>
              <c:spPr>
                <a:solidFill>
                  <a:srgbClr val="4F81B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03-4E91-B897-A16EA70F4334}"/>
                </c:ext>
              </c:extLst>
            </c:dLbl>
            <c:dLbl>
              <c:idx val="1"/>
              <c:layout>
                <c:manualLayout>
                  <c:x val="-0.11412130678290647"/>
                  <c:y val="1.5311593511466817E-2"/>
                </c:manualLayout>
              </c:layout>
              <c:spPr>
                <a:solidFill>
                  <a:srgbClr val="9BBB5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03-4E91-B897-A16EA70F4334}"/>
                </c:ext>
              </c:extLst>
            </c:dLbl>
            <c:dLbl>
              <c:idx val="2"/>
              <c:layout>
                <c:manualLayout>
                  <c:x val="-0.13832885670655332"/>
                  <c:y val="-4.3747410032762335E-2"/>
                </c:manualLayout>
              </c:layout>
              <c:spPr>
                <a:solidFill>
                  <a:srgbClr val="4BACC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303-4E91-B897-A16EA70F4334}"/>
                </c:ext>
              </c:extLst>
            </c:dLbl>
            <c:dLbl>
              <c:idx val="3"/>
              <c:layout>
                <c:manualLayout>
                  <c:x val="-6.9164428353276648E-3"/>
                  <c:y val="-7.4370597055695958E-2"/>
                </c:manualLayout>
              </c:layout>
              <c:spPr>
                <a:solidFill>
                  <a:srgbClr val="233E6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03-4E91-B897-A16EA70F43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 ФФОМС</c:v>
                </c:pt>
                <c:pt idx="1">
                  <c:v>Прочие межбюджетные трансферты (межтерриториальные расчеты)</c:v>
                </c:pt>
                <c:pt idx="2">
                  <c:v>Налоговые и неналоговые поступления</c:v>
                </c:pt>
                <c:pt idx="3">
                  <c:v>Сверхбазовая часть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56.7</c:v>
                </c:pt>
                <c:pt idx="1">
                  <c:v>1.1000000000000001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03-4E91-B897-A16EA70F43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7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913876671655221E-2"/>
          <c:y val="0.52070647589121566"/>
          <c:w val="0.72613691071362441"/>
          <c:h val="0.47896576300133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14190287562675E-2"/>
          <c:y val="0.15597473760085134"/>
          <c:w val="0.87743264716520264"/>
          <c:h val="0.537110896185273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РБ</c:v>
                </c:pt>
              </c:strCache>
            </c:strRef>
          </c:tx>
          <c:spPr>
            <a:solidFill>
              <a:srgbClr val="3AA46F"/>
            </a:solidFill>
            <a:ln w="25400">
              <a:solidFill>
                <a:srgbClr val="F9F9F9"/>
              </a:solidFill>
            </a:ln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2019
утв. план</c:v>
                </c:pt>
                <c:pt idx="1">
                  <c:v>2019
оценка</c:v>
                </c:pt>
                <c:pt idx="2">
                  <c:v>2020
проект</c:v>
                </c:pt>
                <c:pt idx="3">
                  <c:v>2021
проект</c:v>
                </c:pt>
                <c:pt idx="4">
                  <c:v>2022
проект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147.19999999999999</c:v>
                </c:pt>
                <c:pt idx="1">
                  <c:v>173.3</c:v>
                </c:pt>
                <c:pt idx="2">
                  <c:v>177.7</c:v>
                </c:pt>
                <c:pt idx="3">
                  <c:v>174.5</c:v>
                </c:pt>
                <c:pt idx="4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8-4D49-AF15-765D3C4D75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бюджет, Фонд ЖКХ</c:v>
                </c:pt>
              </c:strCache>
            </c:strRef>
          </c:tx>
          <c:spPr>
            <a:solidFill>
              <a:srgbClr val="388FA7"/>
            </a:solidFill>
            <a:ln w="25400">
              <a:solidFill>
                <a:srgbClr val="F9F9F9"/>
              </a:solidFill>
            </a:ln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2019
утв. план</c:v>
                </c:pt>
                <c:pt idx="1">
                  <c:v>2019
оценка</c:v>
                </c:pt>
                <c:pt idx="2">
                  <c:v>2020
проект</c:v>
                </c:pt>
                <c:pt idx="3">
                  <c:v>2021
проект</c:v>
                </c:pt>
                <c:pt idx="4">
                  <c:v>2022
проект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47</c:v>
                </c:pt>
                <c:pt idx="1">
                  <c:v>55</c:v>
                </c:pt>
                <c:pt idx="2">
                  <c:v>54.3</c:v>
                </c:pt>
                <c:pt idx="3">
                  <c:v>50.6</c:v>
                </c:pt>
                <c:pt idx="4">
                  <c:v>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8-4D49-AF15-765D3C4D759E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3"/>
        <c:overlap val="100"/>
        <c:axId val="131708800"/>
        <c:axId val="131710336"/>
      </c:barChart>
      <c:catAx>
        <c:axId val="131708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9050">
            <a:solidFill>
              <a:srgbClr val="1F497D">
                <a:lumMod val="50000"/>
              </a:srgbClr>
            </a:solidFill>
            <a:headEnd type="none"/>
            <a:tailEnd type="none"/>
          </a:ln>
        </c:spPr>
        <c:txPr>
          <a:bodyPr/>
          <a:lstStyle/>
          <a:p>
            <a:pPr>
              <a:defRPr sz="1400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131710336"/>
        <c:crosses val="autoZero"/>
        <c:auto val="1"/>
        <c:lblAlgn val="ctr"/>
        <c:lblOffset val="100"/>
        <c:noMultiLvlLbl val="0"/>
      </c:catAx>
      <c:valAx>
        <c:axId val="131710336"/>
        <c:scaling>
          <c:orientation val="minMax"/>
          <c:max val="24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131708800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867818570468444"/>
          <c:y val="0.9211454492510559"/>
          <c:w val="0.75556971786042559"/>
          <c:h val="7.8854445942065143E-2"/>
        </c:manualLayout>
      </c:layout>
      <c:overlay val="0"/>
      <c:txPr>
        <a:bodyPr/>
        <a:lstStyle/>
        <a:p>
          <a:pPr>
            <a:defRPr sz="14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181341432872817E-2"/>
          <c:y val="0.23472083348763717"/>
          <c:w val="0.94888279833314193"/>
          <c:h val="0.3320479823229518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19050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rgbClr val="1F497D"/>
              </a:solidFill>
              <a:ln w="19050"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4A8-44DA-8662-C3BA97F8163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54A8-44DA-8662-C3BA97F816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4A8-44DA-8662-C3BA97F8163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026B-4FD3-8037-C6288283E14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026B-4FD3-8037-C6288283E14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12,3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A8-44DA-8662-C3BA97F816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13,8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A8-44DA-8662-C3BA97F816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13,2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A8-44DA-8662-C3BA97F8163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11,9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6B-4FD3-8037-C6288283E14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11,5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6B-4FD3-8037-C6288283E1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
утв. план</c:v>
                </c:pt>
                <c:pt idx="1">
                  <c:v>2019 
оценка</c:v>
                </c:pt>
                <c:pt idx="2">
                  <c:v>2020 
проект</c:v>
                </c:pt>
                <c:pt idx="3">
                  <c:v>2021 
проект</c:v>
                </c:pt>
                <c:pt idx="4">
                  <c:v>2022 
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7.3</c:v>
                </c:pt>
                <c:pt idx="1">
                  <c:v>12.8</c:v>
                </c:pt>
                <c:pt idx="2">
                  <c:v>12.2</c:v>
                </c:pt>
                <c:pt idx="3">
                  <c:v>6.9</c:v>
                </c:pt>
                <c:pt idx="4">
                  <c:v>6.5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54A8-44DA-8662-C3BA97F81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42048"/>
        <c:axId val="131843584"/>
      </c:lineChart>
      <c:catAx>
        <c:axId val="13184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chemeClr val="tx2">
                <a:lumMod val="50000"/>
              </a:schemeClr>
            </a:solidFill>
          </a:ln>
        </c:spPr>
        <c:txPr>
          <a:bodyPr/>
          <a:lstStyle/>
          <a:p>
            <a:pPr>
              <a:defRPr sz="1400" b="1" i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defRPr>
            </a:pPr>
            <a:endParaRPr lang="ru-RU"/>
          </a:p>
        </c:txPr>
        <c:crossAx val="131843584"/>
        <c:crosses val="autoZero"/>
        <c:auto val="1"/>
        <c:lblAlgn val="ctr"/>
        <c:lblOffset val="100"/>
        <c:noMultiLvlLbl val="0"/>
      </c:catAx>
      <c:valAx>
        <c:axId val="131843584"/>
        <c:scaling>
          <c:orientation val="minMax"/>
          <c:max val="14"/>
        </c:scaling>
        <c:delete val="0"/>
        <c:axPos val="l"/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131842048"/>
        <c:crosses val="autoZero"/>
        <c:crossBetween val="between"/>
        <c:majorUnit val="7"/>
        <c:min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175673252652128E-2"/>
          <c:y val="0"/>
          <c:w val="0.97225912022727157"/>
          <c:h val="0.912730107531730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РБ</c:v>
                </c:pt>
              </c:strCache>
            </c:strRef>
          </c:tx>
          <c:spPr>
            <a:solidFill>
              <a:srgbClr val="339966"/>
            </a:solidFill>
            <a:ln w="25400">
              <a:solidFill>
                <a:srgbClr val="F9F9F9"/>
              </a:solidFill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17,7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E0-4CBA-8A61-35678B65900F}"/>
                </c:ext>
              </c:extLst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утв. план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19.399999999999999</c:v>
                </c:pt>
                <c:pt idx="1">
                  <c:v>18.899999999999999</c:v>
                </c:pt>
                <c:pt idx="2">
                  <c:v>22.4</c:v>
                </c:pt>
                <c:pt idx="3">
                  <c:v>19</c:v>
                </c:pt>
                <c:pt idx="4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E0-4CBA-8A61-35678B6590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бюджет, Фонд ЖКХ</c:v>
                </c:pt>
              </c:strCache>
            </c:strRef>
          </c:tx>
          <c:spPr>
            <a:solidFill>
              <a:srgbClr val="31859C"/>
            </a:solidFill>
            <a:ln w="25400">
              <a:solidFill>
                <a:srgbClr val="F9F9F9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D9-458E-A1C7-F0944BA5CB3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D9-458E-A1C7-F0944BA5CB3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5,3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D9-458E-A1C7-F0944BA5CB3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D9-458E-A1C7-F0944BA5CB3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CD9-458E-A1C7-F0944BA5CB3D}"/>
                </c:ext>
              </c:extLst>
            </c:dLbl>
            <c:spPr>
              <a:noFill/>
              <a:ln w="25400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утв. план</c:v>
                </c:pt>
                <c:pt idx="1">
                  <c:v>2019 оценка</c:v>
                </c:pt>
                <c:pt idx="2">
                  <c:v>2020 проект</c:v>
                </c:pt>
                <c:pt idx="3">
                  <c:v>2021 проект</c:v>
                </c:pt>
                <c:pt idx="4">
                  <c:v>2022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7.6</c:v>
                </c:pt>
                <c:pt idx="1">
                  <c:v>11</c:v>
                </c:pt>
                <c:pt idx="2">
                  <c:v>12.3</c:v>
                </c:pt>
                <c:pt idx="3">
                  <c:v>9.6999999999999993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E0-4CBA-8A61-35678B659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1576192"/>
        <c:axId val="91577728"/>
      </c:barChart>
      <c:catAx>
        <c:axId val="91576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9050">
            <a:solidFill>
              <a:schemeClr val="tx2">
                <a:lumMod val="50000"/>
              </a:schemeClr>
            </a:solidFill>
          </a:ln>
        </c:spPr>
        <c:crossAx val="91577728"/>
        <c:crosses val="autoZero"/>
        <c:auto val="1"/>
        <c:lblAlgn val="ctr"/>
        <c:lblOffset val="100"/>
        <c:noMultiLvlLbl val="0"/>
      </c:catAx>
      <c:valAx>
        <c:axId val="915777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1576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83704935562719E-2"/>
          <c:y val="5.3119032891375088E-2"/>
          <c:w val="0.53224381318742364"/>
          <c:h val="0.549725232857309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0">
              <a:solidFill>
                <a:srgbClr val="F9F9F9"/>
              </a:solidFill>
            </a:ln>
          </c:spPr>
          <c:dPt>
            <c:idx val="0"/>
            <c:bubble3D val="0"/>
            <c:spPr>
              <a:solidFill>
                <a:srgbClr val="3AA46F"/>
              </a:solidFill>
              <a:ln w="63500">
                <a:solidFill>
                  <a:srgbClr val="F9F9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E8C-4A53-8BE8-376392617896}"/>
              </c:ext>
            </c:extLst>
          </c:dPt>
          <c:dPt>
            <c:idx val="1"/>
            <c:bubble3D val="0"/>
            <c:spPr>
              <a:solidFill>
                <a:srgbClr val="31859C"/>
              </a:solidFill>
              <a:ln w="63500">
                <a:solidFill>
                  <a:srgbClr val="F9F9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E8C-4A53-8BE8-376392617896}"/>
              </c:ext>
            </c:extLst>
          </c:dPt>
          <c:dPt>
            <c:idx val="2"/>
            <c:bubble3D val="0"/>
            <c:spPr>
              <a:solidFill>
                <a:srgbClr val="2B476A"/>
              </a:solidFill>
              <a:ln w="63500">
                <a:solidFill>
                  <a:srgbClr val="F9F9F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E8C-4A53-8BE8-376392617896}"/>
              </c:ext>
            </c:extLst>
          </c:dPt>
          <c:dLbls>
            <c:dLbl>
              <c:idx val="0"/>
              <c:layout>
                <c:manualLayout>
                  <c:x val="7.148250888790135E-2"/>
                  <c:y val="-3.2020905610987097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49,3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solidFill>
                  <a:srgbClr val="3AA46F"/>
                </a:solidFill>
                <a:ln w="12700" cap="rnd">
                  <a:solidFill>
                    <a:srgbClr val="F9F9F9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8C-4A53-8BE8-376392617896}"/>
                </c:ext>
              </c:extLst>
            </c:dLbl>
            <c:dLbl>
              <c:idx val="1"/>
              <c:layout>
                <c:manualLayout>
                  <c:x val="-5.4865214628930119E-2"/>
                  <c:y val="8.1614357815847742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11,9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solidFill>
                  <a:srgbClr val="31859C"/>
                </a:solidFill>
                <a:ln w="12700" cap="rnd">
                  <a:solidFill>
                    <a:srgbClr val="F9F9F9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8C-4A53-8BE8-376392617896}"/>
                </c:ext>
              </c:extLst>
            </c:dLbl>
            <c:dLbl>
              <c:idx val="2"/>
              <c:layout>
                <c:manualLayout>
                  <c:x val="-2.2463866862015333E-2"/>
                  <c:y val="-4.6629508108544229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9,0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solidFill>
                  <a:srgbClr val="2B476A"/>
                </a:solidFill>
                <a:ln w="12700" cap="rnd">
                  <a:solidFill>
                    <a:srgbClr val="F9F9F9"/>
                  </a:solidFill>
                  <a:beve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8C-4A53-8BE8-376392617896}"/>
                </c:ext>
              </c:extLst>
            </c:dLbl>
            <c:dLbl>
              <c:idx val="3"/>
              <c:layout>
                <c:manualLayout>
                  <c:x val="-1.5532996333740695E-2"/>
                  <c:y val="-6.7024581125783286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1F497D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5,2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solidFill>
                  <a:srgbClr val="BB7786"/>
                </a:solidFill>
                <a:ln w="12700" cap="rnd">
                  <a:solidFill>
                    <a:srgbClr val="F9F9F9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8C-4A53-8BE8-376392617896}"/>
                </c:ext>
              </c:extLst>
            </c:dLbl>
            <c:dLbl>
              <c:idx val="4"/>
              <c:layout>
                <c:manualLayout>
                  <c:x val="5.3445240091168321E-2"/>
                  <c:y val="-3.765748468235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8C-4A53-8BE8-376392617896}"/>
                </c:ext>
              </c:extLst>
            </c:dLbl>
            <c:spPr>
              <a:ln w="12700"/>
            </c:spPr>
            <c:txPr>
              <a:bodyPr/>
              <a:lstStyle/>
              <a:p>
                <a:pPr>
                  <a:defRPr sz="1800">
                    <a:solidFill>
                      <a:srgbClr val="1F497D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Бюджетные виды помощи</c:v>
                </c:pt>
                <c:pt idx="1">
                  <c:v>Социальные выплаты населению</c:v>
                </c:pt>
                <c:pt idx="2">
                  <c:v>РАИП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49.3</c:v>
                </c:pt>
                <c:pt idx="1">
                  <c:v>11.9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8C-4A53-8BE8-376392617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 cap="rnd">
      <a:beve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45325626566611E-2"/>
          <c:y val="0.11425570460587914"/>
          <c:w val="0.52542870160662603"/>
          <c:h val="0.731698996731798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softEdge rad="0"/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224E-4979-92C7-8435D13FEE1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224E-4979-92C7-8435D13FEE1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224E-4979-92C7-8435D13FEE1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7-224E-4979-92C7-8435D13FEE1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9-224E-4979-92C7-8435D13FEE1D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B-224E-4979-92C7-8435D13FEE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D-224E-4979-92C7-8435D13FEE1D}"/>
              </c:ext>
            </c:extLst>
          </c:dPt>
          <c:dLbls>
            <c:dLbl>
              <c:idx val="0"/>
              <c:layout>
                <c:manualLayout>
                  <c:x val="8.4276877144249279E-2"/>
                  <c:y val="-2.4970615287757832E-3"/>
                </c:manualLayout>
              </c:layout>
              <c:spPr>
                <a:solidFill>
                  <a:srgbClr val="4F81BD"/>
                </a:solidFill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4E-4979-92C7-8435D13FEE1D}"/>
                </c:ext>
              </c:extLst>
            </c:dLbl>
            <c:dLbl>
              <c:idx val="1"/>
              <c:layout>
                <c:manualLayout>
                  <c:x val="-2.3310625593090228E-2"/>
                  <c:y val="-3.2461799874085227E-2"/>
                </c:manualLayout>
              </c:layout>
              <c:spPr>
                <a:solidFill>
                  <a:srgbClr val="9BBB59"/>
                </a:solidFill>
                <a:ln w="25400" cap="flat" cmpd="sng" algn="ctr">
                  <a:solidFill>
                    <a:srgbClr val="9BBB59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4E-4979-92C7-8435D13FEE1D}"/>
                </c:ext>
              </c:extLst>
            </c:dLbl>
            <c:dLbl>
              <c:idx val="2"/>
              <c:layout>
                <c:manualLayout>
                  <c:x val="3.5862500912446503E-3"/>
                  <c:y val="-6.2426538219394603E-2"/>
                </c:manualLayout>
              </c:layout>
              <c:spPr>
                <a:solidFill>
                  <a:srgbClr val="4BACC6"/>
                </a:solidFill>
                <a:ln w="25400" cap="flat" cmpd="sng" algn="ctr">
                  <a:solidFill>
                    <a:srgbClr val="4BACC6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4E-4979-92C7-8435D13FEE1D}"/>
                </c:ext>
              </c:extLst>
            </c:dLbl>
            <c:dLbl>
              <c:idx val="3"/>
              <c:layout>
                <c:manualLayout>
                  <c:x val="3.4069375866824181E-2"/>
                  <c:y val="-1.2485307643878917E-2"/>
                </c:manualLayout>
              </c:layout>
              <c:spPr>
                <a:solidFill>
                  <a:srgbClr val="2C4D75"/>
                </a:solidFill>
                <a:ln w="25400" cap="flat" cmpd="sng" algn="ctr">
                  <a:solidFill>
                    <a:srgbClr val="2C4D75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24E-4979-92C7-8435D13FEE1D}"/>
                </c:ext>
              </c:extLst>
            </c:dLbl>
            <c:dLbl>
              <c:idx val="4"/>
              <c:layout>
                <c:manualLayout>
                  <c:x val="3.0483125775579593E-2"/>
                  <c:y val="-4.9941230575515664E-3"/>
                </c:manualLayout>
              </c:layout>
              <c:spPr>
                <a:solidFill>
                  <a:srgbClr val="5F7530"/>
                </a:solidFill>
                <a:ln w="25400" cap="flat" cmpd="sng" algn="ctr">
                  <a:solidFill>
                    <a:srgbClr val="5F753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24E-4979-92C7-8435D13FEE1D}"/>
                </c:ext>
              </c:extLst>
            </c:dLbl>
            <c:dLbl>
              <c:idx val="5"/>
              <c:layout>
                <c:manualLayout>
                  <c:x val="3.4069375866824111E-2"/>
                  <c:y val="-4.9941230575515664E-3"/>
                </c:manualLayout>
              </c:layout>
              <c:spPr>
                <a:solidFill>
                  <a:srgbClr val="276A7C"/>
                </a:solidFill>
                <a:ln w="25400" cap="flat" cmpd="sng" algn="ctr">
                  <a:solidFill>
                    <a:srgbClr val="276A7C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24E-4979-92C7-8435D13FEE1D}"/>
                </c:ext>
              </c:extLst>
            </c:dLbl>
            <c:dLbl>
              <c:idx val="6"/>
              <c:layout>
                <c:manualLayout>
                  <c:x val="2.8690000729957203E-2"/>
                  <c:y val="1.4982369172654698E-2"/>
                </c:manualLayout>
              </c:layout>
              <c:spPr>
                <a:solidFill>
                  <a:srgbClr val="729ACA"/>
                </a:solidFill>
                <a:ln w="25400" cap="flat" cmpd="sng" algn="ctr">
                  <a:solidFill>
                    <a:srgbClr val="729ACA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24E-4979-92C7-8435D13FEE1D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Уфимский филиал ООО «СМК РЕСО-Мед»</c:v>
                </c:pt>
                <c:pt idx="1">
                  <c:v>Филиал ООО «Капитал МС» в РБ </c:v>
                </c:pt>
                <c:pt idx="2">
                  <c:v>Филиал «Башкортостан» ООО «АльфаСтрахование-ОМС»</c:v>
                </c:pt>
                <c:pt idx="3">
                  <c:v>Уфимский филиал АО «СК СОГАЗ-Мед»</c:v>
                </c:pt>
                <c:pt idx="4">
                  <c:v>Башкирский филиал «Спасение-БМСК» </c:v>
                </c:pt>
                <c:pt idx="5">
                  <c:v>Филиал АО «Макс-М» в г.Уфе </c:v>
                </c:pt>
                <c:pt idx="6">
                  <c:v>Филиал ООО «СМК «Астра-Металл» в РБ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36.299999999999997</c:v>
                </c:pt>
                <c:pt idx="1">
                  <c:v>21.2</c:v>
                </c:pt>
                <c:pt idx="2">
                  <c:v>18.7</c:v>
                </c:pt>
                <c:pt idx="3">
                  <c:v>9.6999999999999993</c:v>
                </c:pt>
                <c:pt idx="4">
                  <c:v>7.3</c:v>
                </c:pt>
                <c:pt idx="5">
                  <c:v>4.5999999999999996</c:v>
                </c:pt>
                <c:pt idx="6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4E-4979-92C7-8435D13FE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5"/>
        <c:holeSize val="68"/>
      </c:doughnutChart>
      <c:spPr>
        <a:noFill/>
        <a:ln>
          <a:noFill/>
        </a:ln>
        <a:effectLst>
          <a:softEdge rad="609600"/>
        </a:effectLst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724143024512432E-2"/>
          <c:y val="3.859903593042309E-2"/>
          <c:w val="0.53891930460533344"/>
          <c:h val="0.905049381888532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содержание Фонда и его филиалов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924969195341969E-2"/>
                  <c:y val="-4.6086898090481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DF-495F-AA78-F64B6F38D71B}"/>
                </c:ext>
              </c:extLst>
            </c:dLbl>
            <c:spPr>
              <a:solidFill>
                <a:srgbClr val="29558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F-495F-AA78-F64B6F38D7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Финансовое обеспечение доп. видов и условий оказания мед. помощи, не установленных базовой программой ОМС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4330004999444507E-2"/>
                  <c:y val="-1.3923891497436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DF-495F-AA78-F64B6F38D71B}"/>
                </c:ext>
              </c:extLst>
            </c:dLbl>
            <c:spPr>
              <a:solidFill>
                <a:srgbClr val="5F753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F-495F-AA78-F64B6F38D7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Перечисления другим бюджетам бюджетной системы РФ (в части межтерриториальных расчетов)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3248679439658256E-2"/>
                  <c:y val="-2.2833805017139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DF-495F-AA78-F64B6F38D71B}"/>
                </c:ext>
              </c:extLst>
            </c:dLbl>
            <c:spPr>
              <a:solidFill>
                <a:srgbClr val="4BACC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DF-495F-AA78-F64B6F38D71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Финансовое обеспечение ОМС на территории РБ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5353085768248011E-2"/>
                  <c:y val="4.8733620241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BDF-495F-AA78-F64B6F38D71B}"/>
                </c:ext>
              </c:extLst>
            </c:dLbl>
            <c:spPr>
              <a:solidFill>
                <a:srgbClr val="1B427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DF-495F-AA78-F64B6F38D7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062384"/>
        <c:axId val="225780672"/>
        <c:axId val="227673512"/>
      </c:bar3DChart>
      <c:catAx>
        <c:axId val="117062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780672"/>
        <c:crosses val="autoZero"/>
        <c:auto val="1"/>
        <c:lblAlgn val="ctr"/>
        <c:lblOffset val="100"/>
        <c:noMultiLvlLbl val="0"/>
      </c:catAx>
      <c:valAx>
        <c:axId val="22578067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17062384"/>
        <c:crosses val="autoZero"/>
        <c:crossBetween val="between"/>
      </c:valAx>
      <c:serAx>
        <c:axId val="227673512"/>
        <c:scaling>
          <c:orientation val="minMax"/>
        </c:scaling>
        <c:delete val="1"/>
        <c:axPos val="b"/>
        <c:majorTickMark val="none"/>
        <c:minorTickMark val="none"/>
        <c:tickLblPos val="nextTo"/>
        <c:crossAx val="225780672"/>
        <c:crosses val="autoZero"/>
        <c:tickMarkSkip val="5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80157760248868"/>
          <c:y val="0.1185523246776288"/>
          <c:w val="0.35097072547494729"/>
          <c:h val="0.844464820908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86942188387899"/>
          <c:y val="0.12060236343694775"/>
          <c:w val="0.48727588174810177"/>
          <c:h val="0.611992027125853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8D-416E-A15B-2D6D1BC74E0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8D-416E-A15B-2D6D1BC74E0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8D-416E-A15B-2D6D1BC74E0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8D-416E-A15B-2D6D1BC74E06}"/>
              </c:ext>
            </c:extLst>
          </c:dPt>
          <c:dPt>
            <c:idx val="4"/>
            <c:bubble3D val="0"/>
            <c:spPr>
              <a:pattFill prst="ltUpDiag">
                <a:fgClr>
                  <a:srgbClr val="2C4D75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8D-416E-A15B-2D6D1BC74E0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8D-416E-A15B-2D6D1BC74E06}"/>
              </c:ext>
            </c:extLst>
          </c:dPt>
          <c:dLbls>
            <c:dLbl>
              <c:idx val="0"/>
              <c:layout>
                <c:manualLayout>
                  <c:x val="4.4548368608544373E-2"/>
                  <c:y val="4.1354591777121162E-2"/>
                </c:manualLayout>
              </c:layout>
              <c:spPr>
                <a:solidFill>
                  <a:srgbClr val="4E81B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8D-416E-A15B-2D6D1BC74E06}"/>
                </c:ext>
              </c:extLst>
            </c:dLbl>
            <c:dLbl>
              <c:idx val="1"/>
              <c:layout>
                <c:manualLayout>
                  <c:x val="-0.1026549363588198"/>
                  <c:y val="4.8652460914259295E-3"/>
                </c:manualLayout>
              </c:layout>
              <c:spPr>
                <a:solidFill>
                  <a:srgbClr val="9BBB5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8D-416E-A15B-2D6D1BC74E06}"/>
                </c:ext>
              </c:extLst>
            </c:dLbl>
            <c:dLbl>
              <c:idx val="2"/>
              <c:layout>
                <c:manualLayout>
                  <c:x val="-4.6485254200220288E-2"/>
                  <c:y val="-1.2163115228565047E-2"/>
                </c:manualLayout>
              </c:layout>
              <c:spPr>
                <a:solidFill>
                  <a:srgbClr val="4BACC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8D-416E-A15B-2D6D1BC74E06}"/>
                </c:ext>
              </c:extLst>
            </c:dLbl>
            <c:dLbl>
              <c:idx val="3"/>
              <c:layout>
                <c:manualLayout>
                  <c:x val="-3.4863940650165286E-2"/>
                  <c:y val="-4.1354591777121183E-2"/>
                </c:manualLayout>
              </c:layout>
              <c:spPr>
                <a:solidFill>
                  <a:srgbClr val="2C4D7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8D-416E-A15B-2D6D1BC74E06}"/>
                </c:ext>
              </c:extLst>
            </c:dLbl>
            <c:dLbl>
              <c:idx val="4"/>
              <c:layout>
                <c:manualLayout>
                  <c:x val="3.0990169466813454E-2"/>
                  <c:y val="-1.2163115228565002E-2"/>
                </c:manualLayout>
              </c:layout>
              <c:spPr>
                <a:solidFill>
                  <a:srgbClr val="2C4D7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58D-416E-A15B-2D6D1BC74E06}"/>
                </c:ext>
              </c:extLst>
            </c:dLbl>
            <c:dLbl>
              <c:idx val="5"/>
              <c:layout>
                <c:manualLayout>
                  <c:x val="5.4232796566923668E-2"/>
                  <c:y val="3.1624099594269123E-2"/>
                </c:manualLayout>
              </c:layout>
              <c:spPr>
                <a:solidFill>
                  <a:srgbClr val="276A7C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58D-416E-A15B-2D6D1BC74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скорая медицинская помощь</c:v>
                </c:pt>
                <c:pt idx="1">
                  <c:v>амбулаторная помощь</c:v>
                </c:pt>
                <c:pt idx="2">
                  <c:v>дневной стационар</c:v>
                </c:pt>
                <c:pt idx="3">
                  <c:v>стационарная медицинская помощь</c:v>
                </c:pt>
                <c:pt idx="4">
                  <c:v>в т.ч. ВМП</c:v>
                </c:pt>
                <c:pt idx="5">
                  <c:v>гемодиализ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5.9</c:v>
                </c:pt>
                <c:pt idx="1">
                  <c:v>32.9</c:v>
                </c:pt>
                <c:pt idx="2">
                  <c:v>9.9</c:v>
                </c:pt>
                <c:pt idx="3">
                  <c:v>36.299999999999997</c:v>
                </c:pt>
                <c:pt idx="4">
                  <c:v>12.7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8D-416E-A15B-2D6D1BC74E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13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819305526344927"/>
          <c:w val="0.74560868383591195"/>
          <c:h val="0.23937432169083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25865255302E-2"/>
          <c:y val="0.18521045526635696"/>
          <c:w val="0.76227498027154905"/>
          <c:h val="0.65190865210248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509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3-4BD3-8431-9F8921A04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КСГ (всего)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D-4F16-9CC8-079849A31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1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КСГ (всего)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A-42BC-9A42-FF3E621255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324480"/>
        <c:axId val="227324872"/>
      </c:barChart>
      <c:catAx>
        <c:axId val="227324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27324872"/>
        <c:crosses val="autoZero"/>
        <c:auto val="1"/>
        <c:lblAlgn val="ctr"/>
        <c:lblOffset val="100"/>
        <c:noMultiLvlLbl val="0"/>
      </c:catAx>
      <c:valAx>
        <c:axId val="227324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73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726487877321216"/>
          <c:y val="0.32811276429130826"/>
          <c:w val="0.10556343553321765"/>
          <c:h val="0.41203374238453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320" b="1" i="0" u="none" strike="noStrike" kern="1200" baseline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320" b="1" i="0" u="none" strike="noStrike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rtl="0">
              <a:defRPr lang="ru-RU" sz="13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320" b="1" i="0" u="none" strike="noStrike" kern="1200" baseline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Круглосуточный стационар</a:t>
            </a:r>
          </a:p>
          <a:p>
            <a:pPr algn="ctr" rtl="0">
              <a:defRPr lang="ru-RU" sz="13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 sz="1320" b="1" i="0" u="none" strike="noStrike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238855936526043"/>
          <c:y val="8.8469449512476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320" b="1" i="0" u="none" strike="noStrike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601785489090507"/>
          <c:y val="0.34471519077550206"/>
          <c:w val="0.6793469347538994"/>
          <c:h val="0.28760369008423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F7B-45BC-8D9E-B2717D48D1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F7B-45BC-8D9E-B2717D48D105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0.61000000000000065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B-45BC-8D9E-B2717D48D1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Коэффициент относительной затратоемкости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B-45BC-8D9E-B2717D48D1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8EA-4BCB-A7C4-024972AF708E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30.13000000000002</c:v>
                </c:pt>
                <c:pt idx="1">
                  <c:v>15.21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B-45BC-8D9E-B2717D48D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27325656"/>
        <c:axId val="227326048"/>
      </c:barChart>
      <c:catAx>
        <c:axId val="227325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05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7326048"/>
        <c:crosses val="autoZero"/>
        <c:auto val="1"/>
        <c:lblAlgn val="ctr"/>
        <c:lblOffset val="100"/>
        <c:noMultiLvlLbl val="0"/>
      </c:catAx>
      <c:valAx>
        <c:axId val="22732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732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ru-RU" sz="105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КЛИНИКО-СТАТИСТИЧЕСКИХ</a:t>
            </a:r>
            <a:r>
              <a:rPr lang="ru-RU" sz="105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 ПО ПРОФИЛЮ «ОНКОЛОГИЯ»</a:t>
            </a: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63791391724052"/>
          <c:y val="4.2322307129463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904250399463979E-2"/>
          <c:y val="0.11837649335360416"/>
          <c:w val="0.83545661253458536"/>
          <c:h val="0.71874208687465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Онкология</c:v>
                </c:pt>
                <c:pt idx="1">
                  <c:v>в т.ч. химиотерапия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D-4F16-9CC8-079849A316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1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Онкология</c:v>
                </c:pt>
                <c:pt idx="1">
                  <c:v>в т.ч. химиотерапия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97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D-4F16-9CC8-079849A316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363288"/>
        <c:axId val="226361720"/>
      </c:barChart>
      <c:catAx>
        <c:axId val="226363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 algn="ctr" rtl="0">
              <a:defRPr lang="ru-RU" sz="105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6361720"/>
        <c:crosses val="autoZero"/>
        <c:auto val="1"/>
        <c:lblAlgn val="ctr"/>
        <c:lblOffset val="100"/>
        <c:noMultiLvlLbl val="0"/>
      </c:catAx>
      <c:valAx>
        <c:axId val="226361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6363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635209681965959"/>
          <c:y val="0.48559073587801582"/>
          <c:w val="0.12005854026812447"/>
          <c:h val="0.28194818556159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05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16426066038015"/>
          <c:y val="6.8229306446823582E-2"/>
          <c:w val="0.60168087899530442"/>
          <c:h val="0.445819373692497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C-4500-9B01-B6D23DEC8C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C-4500-9B01-B6D23DEC8CA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2C-4500-9B01-B6D23DEC8CA1}"/>
              </c:ext>
            </c:extLst>
          </c:dPt>
          <c:dLbls>
            <c:dLbl>
              <c:idx val="0"/>
              <c:layout>
                <c:manualLayout>
                  <c:x val="9.3529170159544567E-2"/>
                  <c:y val="-1.6033572027350538E-2"/>
                </c:manualLayout>
              </c:layout>
              <c:spPr>
                <a:solidFill>
                  <a:srgbClr val="4F81B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2C-4500-9B01-B6D23DEC8CA1}"/>
                </c:ext>
              </c:extLst>
            </c:dLbl>
            <c:dLbl>
              <c:idx val="1"/>
              <c:layout>
                <c:manualLayout>
                  <c:x val="-0.18097626833733449"/>
                  <c:y val="-1.6584448551355161E-2"/>
                </c:manualLayout>
              </c:layout>
              <c:spPr>
                <a:solidFill>
                  <a:srgbClr val="9BBB5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2C-4500-9B01-B6D23DEC8CA1}"/>
                </c:ext>
              </c:extLst>
            </c:dLbl>
            <c:dLbl>
              <c:idx val="2"/>
              <c:layout>
                <c:manualLayout>
                  <c:x val="-7.7495598132194088E-2"/>
                  <c:y val="-3.4357654344322516E-2"/>
                </c:manualLayout>
              </c:layout>
              <c:spPr>
                <a:solidFill>
                  <a:srgbClr val="4BACC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2C-4500-9B01-B6D23DEC8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Страховые взносы на ОМС неработающего населения </c:v>
                </c:pt>
                <c:pt idx="1">
                  <c:v>Страховые взносы  на ОМС работающего населения, перечисляемые УФНС в бюджет ФФОМС </c:v>
                </c:pt>
                <c:pt idx="2">
                  <c:v>Разница между суммой субвенций и страховыми взносами на ОМС всего застрахованого населения (работающие и неработающие)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19.399999999999999</c:v>
                </c:pt>
                <c:pt idx="1">
                  <c:v>22.8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2C-4500-9B01-B6D23DEC8C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49255891818925979"/>
          <c:w val="0.98328529340361359"/>
          <c:h val="0.4972040818640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32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Дневной стационар</a:t>
            </a:r>
          </a:p>
        </c:rich>
      </c:tx>
      <c:layout>
        <c:manualLayout>
          <c:xMode val="edge"/>
          <c:yMode val="edge"/>
          <c:x val="0.23517889254327831"/>
          <c:y val="3.9000993338355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32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54121638254952"/>
          <c:y val="0.17495895671123052"/>
          <c:w val="0.86899097071153963"/>
          <c:h val="0.388333080491524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5A-470F-9CB1-15B26D87B4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5A-470F-9CB1-15B26D87B4A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1.1800000000000013</c:v>
                </c:pt>
                <c:pt idx="1">
                  <c:v>0.76000000000000079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5A-470F-9CB1-15B26D87B4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Коэффициент относительной затратоемкости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2C2-434E-A8B8-A70FF28BBC39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50.1</c:v>
                </c:pt>
                <c:pt idx="1">
                  <c:v>38.86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5A-470F-9CB1-15B26D87B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6362504"/>
        <c:axId val="226362896"/>
      </c:barChart>
      <c:catAx>
        <c:axId val="226362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1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6362896"/>
        <c:crosses val="autoZero"/>
        <c:auto val="1"/>
        <c:lblAlgn val="ctr"/>
        <c:lblOffset val="100"/>
        <c:noMultiLvlLbl val="0"/>
      </c:catAx>
      <c:valAx>
        <c:axId val="226362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6362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 algn="ctr">
        <a:defRPr lang="ru-RU" sz="1100" b="1" i="0" u="none" strike="noStrike" kern="1200" baseline="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ru-RU" sz="1100" b="1" i="0" u="none" strike="noStrike" kern="1200" baseline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 sz="1100" b="1" i="0" u="none" strike="noStrike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100" b="1" i="0" u="none" strike="noStrike" kern="1200" baseline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Круглосуточный стационар</a:t>
            </a:r>
          </a:p>
          <a:p>
            <a:pPr algn="ctr">
              <a:def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 sz="1100" b="1" i="0" u="none" strike="noStrike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970427940089619"/>
          <c:y val="0.10143895731474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100" b="1" i="0" u="none" strike="noStrike" kern="120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601785489090507"/>
          <c:y val="0.34471519077550206"/>
          <c:w val="0.6793469347538994"/>
          <c:h val="0.287603690084234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F7B-45BC-8D9E-B2717D48D1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F7B-45BC-8D9E-B2717D48D105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0.61000000000000065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B-45BC-8D9E-B2717D48D1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Коэффициент относительной затратоемкости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7B-45BC-8D9E-B2717D48D1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3A-4F0F-A893-2E43138E325D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5.92</c:v>
                </c:pt>
                <c:pt idx="1">
                  <c:v>4.8199999999999985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B-45BC-8D9E-B2717D48D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27839544"/>
        <c:axId val="227839152"/>
      </c:barChart>
      <c:catAx>
        <c:axId val="227839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RU" sz="11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7839152"/>
        <c:crosses val="autoZero"/>
        <c:auto val="1"/>
        <c:lblAlgn val="ctr"/>
        <c:lblOffset val="100"/>
        <c:noMultiLvlLbl val="0"/>
      </c:catAx>
      <c:valAx>
        <c:axId val="227839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2783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хирургических КСГ в 2019-2020 гг.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688304852142327E-2"/>
          <c:y val="0.29825030236600508"/>
          <c:w val="0.88062339029571568"/>
          <c:h val="0.30091693473514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Круглосуточный стационар</c:v>
                </c:pt>
                <c:pt idx="1">
                  <c:v>Дневной стационар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7-4F7E-BB46-2A589BE5A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837976"/>
        <c:axId val="227838760"/>
      </c:barChart>
      <c:catAx>
        <c:axId val="227837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7838760"/>
        <c:crosses val="autoZero"/>
        <c:auto val="1"/>
        <c:lblAlgn val="ctr"/>
        <c:lblOffset val="100"/>
        <c:noMultiLvlLbl val="0"/>
      </c:catAx>
      <c:valAx>
        <c:axId val="227838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783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bg1"/>
          </a:solidFill>
          <a:prstDash val="solid"/>
          <a:round/>
        </a:ln>
        <a:effectLst/>
        <a:sp3d contourW="9525">
          <a:contourClr>
            <a:schemeClr val="bg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812570494552011E-2"/>
          <c:y val="2.5185109639299551E-2"/>
          <c:w val="0.97318742950544801"/>
          <c:h val="0.66268660079898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оплата труда с начислениями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4E81BD"/>
              </a:solidFill>
              <a:ln>
                <a:solidFill>
                  <a:srgbClr val="4E81BD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80.900000000000006</c:v>
                </c:pt>
                <c:pt idx="1">
                  <c:v>68.8</c:v>
                </c:pt>
                <c:pt idx="2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3-4C37-BF2F-0A592604499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медикаменты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9BBB5A"/>
              </a:solidFill>
              <a:ln>
                <a:solidFill>
                  <a:srgbClr val="9BBB5A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5.9</c:v>
                </c:pt>
                <c:pt idx="1">
                  <c:v>15.9</c:v>
                </c:pt>
                <c:pt idx="2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C3-4C37-BF2F-0A592604499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содержание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570727747906788E-3"/>
                  <c:y val="6.3491873040250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C3-4C37-BF2F-0A592604499F}"/>
                </c:ext>
              </c:extLst>
            </c:dLbl>
            <c:dLbl>
              <c:idx val="1"/>
              <c:layout>
                <c:manualLayout>
                  <c:x val="-5.4282910991627189E-3"/>
                  <c:y val="2.1163957680083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C3-4C37-BF2F-0A592604499F}"/>
                </c:ext>
              </c:extLst>
            </c:dLbl>
            <c:dLbl>
              <c:idx val="2"/>
              <c:layout>
                <c:manualLayout>
                  <c:x val="-9.9517520516428313E-17"/>
                  <c:y val="1.058197884004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C3-4C37-BF2F-0A592604499F}"/>
                </c:ext>
              </c:extLst>
            </c:dLbl>
            <c:spPr>
              <a:solidFill>
                <a:srgbClr val="4AADC7"/>
              </a:solidFill>
              <a:ln>
                <a:solidFill>
                  <a:srgbClr val="4AADC7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11.4</c:v>
                </c:pt>
                <c:pt idx="1">
                  <c:v>12.7</c:v>
                </c:pt>
                <c:pt idx="2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C3-4C37-BF2F-0A592604499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питание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rgbClr val="2C4C76"/>
              </a:solidFill>
              <a:ln>
                <a:solidFill>
                  <a:srgbClr val="4F81BD">
                    <a:shade val="50000"/>
                  </a:srgb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1.2</c:v>
                </c:pt>
                <c:pt idx="1">
                  <c:v>2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C3-4C37-BF2F-0A592604499F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570727747906776E-2"/>
                  <c:y val="-3.809512382415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C3-4C37-BF2F-0A592604499F}"/>
                </c:ext>
              </c:extLst>
            </c:dLbl>
            <c:dLbl>
              <c:idx val="1"/>
              <c:layout>
                <c:manualLayout>
                  <c:x val="1.8999018847069445E-2"/>
                  <c:y val="-3.809512382415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6C3-4C37-BF2F-0A592604499F}"/>
                </c:ext>
              </c:extLst>
            </c:dLbl>
            <c:dLbl>
              <c:idx val="2"/>
              <c:layout>
                <c:manualLayout>
                  <c:x val="2.7141348639689693E-2"/>
                  <c:y val="-3.809512382415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6C3-4C37-BF2F-0A592604499F}"/>
                </c:ext>
              </c:extLst>
            </c:dLbl>
            <c:spPr>
              <a:solidFill>
                <a:srgbClr val="485824"/>
              </a:solidFill>
              <a:ln>
                <a:solidFill>
                  <a:srgbClr val="485824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0.6</c:v>
                </c:pt>
                <c:pt idx="1">
                  <c:v>0.6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C3-4C37-BF2F-0A5926044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979984"/>
        <c:axId val="225981944"/>
        <c:axId val="0"/>
      </c:bar3DChart>
      <c:catAx>
        <c:axId val="22597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25981944"/>
        <c:crosses val="autoZero"/>
        <c:auto val="1"/>
        <c:lblAlgn val="ctr"/>
        <c:lblOffset val="100"/>
        <c:noMultiLvlLbl val="0"/>
      </c:catAx>
      <c:valAx>
        <c:axId val="225981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597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502936049146589E-2"/>
          <c:y val="0.78474950497123841"/>
          <c:w val="0.55122030311185377"/>
          <c:h val="0.19736308605692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16426066038015"/>
          <c:y val="6.8229306446823582E-2"/>
          <c:w val="0.60168087899530442"/>
          <c:h val="0.445819373692497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63-48BD-8024-9148F836089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63-48BD-8024-9148F836089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63-48BD-8024-9148F836089F}"/>
              </c:ext>
            </c:extLst>
          </c:dPt>
          <c:dLbls>
            <c:dLbl>
              <c:idx val="0"/>
              <c:layout>
                <c:manualLayout>
                  <c:x val="9.3529170159544567E-2"/>
                  <c:y val="-1.6033572027350538E-2"/>
                </c:manualLayout>
              </c:layout>
              <c:spPr>
                <a:solidFill>
                  <a:srgbClr val="4F81BD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63-48BD-8024-9148F836089F}"/>
                </c:ext>
              </c:extLst>
            </c:dLbl>
            <c:dLbl>
              <c:idx val="1"/>
              <c:layout>
                <c:manualLayout>
                  <c:x val="-0.20014697913383775"/>
                  <c:y val="-7.2395205722862691E-2"/>
                </c:manualLayout>
              </c:layout>
              <c:spPr>
                <a:solidFill>
                  <a:srgbClr val="9BBB59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63-48BD-8024-9148F836089F}"/>
                </c:ext>
              </c:extLst>
            </c:dLbl>
            <c:dLbl>
              <c:idx val="2"/>
              <c:layout>
                <c:manualLayout>
                  <c:x val="-7.7495598132194088E-2"/>
                  <c:y val="-3.4357654344322516E-2"/>
                </c:manualLayout>
              </c:layout>
              <c:spPr>
                <a:solidFill>
                  <a:srgbClr val="4BACC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63-48BD-8024-9148F83608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Страховые взносы на ОМС неработающего населения </c:v>
                </c:pt>
                <c:pt idx="1">
                  <c:v>Страховые взносы  на ОМС работающего населения, перечисляемые УФНС в бюджет ФФОМС </c:v>
                </c:pt>
                <c:pt idx="2">
                  <c:v>Разница между суммой субвенций и страховыми взносами на ОМС всего застрахованого населения (работающие и неработающие)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19.899999999999999</c:v>
                </c:pt>
                <c:pt idx="1">
                  <c:v>22.9</c:v>
                </c:pt>
                <c:pt idx="2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63-48BD-8024-9148F83608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218956887757138"/>
          <c:w val="0.83571099809771721"/>
          <c:h val="0.43853054069117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>
          <a:contourClr>
            <a:schemeClr val="bg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286244624972767E-2"/>
          <c:y val="0.17496660092438338"/>
          <c:w val="0.84510661664598297"/>
          <c:h val="0.562925936130689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2019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5547304760550751E-2"/>
                  <c:y val="0.15407625385604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D6-4C81-81B8-36E29FCFF125}"/>
                </c:ext>
              </c:extLst>
            </c:dLbl>
            <c:dLbl>
              <c:idx val="1"/>
              <c:layout>
                <c:manualLayout>
                  <c:x val="-4.4908408884611596E-2"/>
                  <c:y val="0.15066660284836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D6-4C81-81B8-36E29FCFF125}"/>
                </c:ext>
              </c:extLst>
            </c:dLbl>
            <c:dLbl>
              <c:idx val="2"/>
              <c:layout>
                <c:manualLayout>
                  <c:x val="1.8342088505076487E-2"/>
                  <c:y val="-2.444437600874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D6-4C81-81B8-36E29FCFF125}"/>
                </c:ext>
              </c:extLst>
            </c:dLbl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 круглосуточном стационаре</c:v>
                </c:pt>
                <c:pt idx="1">
                  <c:v>в дневном стационаре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35435.300000000003</c:v>
                </c:pt>
                <c:pt idx="1">
                  <c:v>19503.8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D6-4C81-81B8-36E29FCFF1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2020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405953695906511E-2"/>
                  <c:y val="0.13948329830025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7D6-4C81-81B8-36E29FCFF125}"/>
                </c:ext>
              </c:extLst>
            </c:dLbl>
            <c:dLbl>
              <c:idx val="1"/>
              <c:layout>
                <c:manualLayout>
                  <c:x val="4.9804731841389602E-2"/>
                  <c:y val="9.9015081165546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24 068,0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7D6-4C81-81B8-36E29FCFF125}"/>
                </c:ext>
              </c:extLst>
            </c:dLbl>
            <c:spPr>
              <a:solidFill>
                <a:srgbClr val="9BBB5A"/>
              </a:solidFill>
              <a:ln>
                <a:solidFill>
                  <a:srgbClr val="9BBB5A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 круглосуточном стационаре</c:v>
                </c:pt>
                <c:pt idx="1">
                  <c:v>в дневном стационаре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37889.699999999997</c:v>
                </c:pt>
                <c:pt idx="1">
                  <c:v>24068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D6-4C81-81B8-36E29FCFF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800472"/>
        <c:axId val="324798904"/>
        <c:axId val="0"/>
      </c:bar3DChart>
      <c:catAx>
        <c:axId val="324800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4798904"/>
        <c:crosses val="autoZero"/>
        <c:auto val="1"/>
        <c:lblAlgn val="ctr"/>
        <c:lblOffset val="100"/>
        <c:noMultiLvlLbl val="0"/>
      </c:catAx>
      <c:valAx>
        <c:axId val="32479890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324800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5.0000016188622057E-2"/>
          <c:y val="1.0418059501065184E-2"/>
          <c:w val="0.86483876618093247"/>
          <c:h val="9.4973117137989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560603128990661E-2"/>
          <c:y val="2.0844371002230185E-2"/>
          <c:w val="0.98643939687100934"/>
          <c:h val="0.497327653160170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12182729876566E-2"/>
                  <c:y val="0.145910597015611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FA-4AC0-AD9F-611C7131A9EC}"/>
                </c:ext>
              </c:extLst>
            </c:dLbl>
            <c:dLbl>
              <c:idx val="1"/>
              <c:layout>
                <c:manualLayout>
                  <c:x val="-1.0545685237037111E-2"/>
                  <c:y val="0.16258609381739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FA-4AC0-AD9F-611C7131A9EC}"/>
                </c:ext>
              </c:extLst>
            </c:dLbl>
            <c:dLbl>
              <c:idx val="2"/>
              <c:layout>
                <c:manualLayout>
                  <c:x val="-1.2303299443209962E-2"/>
                  <c:y val="0.22511920682408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EFA-4AC0-AD9F-611C7131A9EC}"/>
                </c:ext>
              </c:extLst>
            </c:dLbl>
            <c:spPr>
              <a:solidFill>
                <a:srgbClr val="4E81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посещение АПУ с профилактической целью</c:v>
                </c:pt>
                <c:pt idx="1">
                  <c:v>1 посещение АПУ по неотложной медицинской помощи</c:v>
                </c:pt>
                <c:pt idx="2">
                  <c:v>1 врачебное обращение в АПУ в связи с заболеванием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514</c:v>
                </c:pt>
                <c:pt idx="1">
                  <c:v>674.4</c:v>
                </c:pt>
                <c:pt idx="2" formatCode="#\ ##0.0">
                  <c:v>1354.5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FA-4AC0-AD9F-611C7131A9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45685237037078E-2"/>
                  <c:y val="8.337748400892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EFA-4AC0-AD9F-611C7131A9EC}"/>
                </c:ext>
              </c:extLst>
            </c:dLbl>
            <c:dLbl>
              <c:idx val="1"/>
              <c:layout>
                <c:manualLayout>
                  <c:x val="7.030456824691343E-3"/>
                  <c:y val="0.12089735181293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FA-4AC0-AD9F-611C7131A9EC}"/>
                </c:ext>
              </c:extLst>
            </c:dLbl>
            <c:dLbl>
              <c:idx val="2"/>
              <c:layout>
                <c:manualLayout>
                  <c:x val="1.4060913649382814E-2"/>
                  <c:y val="0.13757284861471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EFA-4AC0-AD9F-611C7131A9EC}"/>
                </c:ext>
              </c:extLst>
            </c:dLbl>
            <c:spPr>
              <a:solidFill>
                <a:srgbClr val="9BBB5A"/>
              </a:solidFill>
              <a:ln>
                <a:solidFill>
                  <a:srgbClr val="9BBB5A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 посещение АПУ с профилактической целью</c:v>
                </c:pt>
                <c:pt idx="1">
                  <c:v>1 посещение АПУ по неотложной медицинской помощи</c:v>
                </c:pt>
                <c:pt idx="2">
                  <c:v>1 врачебное обращение в АПУ в связи с заболеванием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510.6</c:v>
                </c:pt>
                <c:pt idx="1">
                  <c:v>699.3</c:v>
                </c:pt>
                <c:pt idx="2" formatCode="#\ ##0.0">
                  <c:v>1427.1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FA-4AC0-AD9F-611C7131A9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801256"/>
        <c:axId val="324784400"/>
        <c:axId val="0"/>
      </c:bar3DChart>
      <c:catAx>
        <c:axId val="32480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4784400"/>
        <c:crosses val="autoZero"/>
        <c:auto val="1"/>
        <c:lblAlgn val="ctr"/>
        <c:lblOffset val="100"/>
        <c:noMultiLvlLbl val="0"/>
      </c:catAx>
      <c:valAx>
        <c:axId val="324784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48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bg1"/>
          </a:solidFill>
          <a:prstDash val="solid"/>
          <a:round/>
        </a:ln>
        <a:effectLst/>
        <a:sp3d contourW="9525">
          <a:contourClr>
            <a:schemeClr val="bg1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66384481125742"/>
          <c:y val="4.560527961435016E-2"/>
          <c:w val="0.76821127266525635"/>
          <c:h val="0.8384875093845692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базовая программа ОМС</c:v>
                </c:pt>
              </c:strCache>
            </c:strRef>
          </c:tx>
          <c:spPr>
            <a:solidFill>
              <a:srgbClr val="B049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22 148.3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64E-4FA8-B1CF-1B747678F9D1}"/>
                </c:ext>
              </c:extLst>
            </c:dLbl>
            <c:dLbl>
              <c:idx val="1"/>
              <c:layout>
                <c:manualLayout>
                  <c:x val="-1.906040560694082E-2"/>
                  <c:y val="-5.039456107792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D6B-4C4E-B455-7A1A10DBAD29}"/>
                </c:ext>
              </c:extLst>
            </c:dLbl>
            <c:dLbl>
              <c:idx val="2"/>
              <c:layout>
                <c:manualLayout>
                  <c:x val="-5.1024322627700146E-2"/>
                  <c:y val="4.2736367412416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6B-4C4E-B455-7A1A10DBAD29}"/>
                </c:ext>
              </c:extLst>
            </c:dLbl>
            <c:spPr>
              <a:solidFill>
                <a:srgbClr val="B04946"/>
              </a:solidFill>
              <a:ln>
                <a:solidFill>
                  <a:srgbClr val="B04946"/>
                </a:solidFill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I полугодие 2018 года</c:v>
                </c:pt>
                <c:pt idx="1">
                  <c:v>I полугодие 2019 года</c:v>
                </c:pt>
                <c:pt idx="2">
                  <c:v>I полугодие 2020 года</c:v>
                </c:pt>
              </c:strCache>
            </c:strRef>
          </c:cat>
          <c:val>
            <c:numRef>
              <c:f>Лист1!$B$2:$D$2</c:f>
              <c:numCache>
                <c:formatCode>#\ ##0.0</c:formatCode>
                <c:ptCount val="3"/>
                <c:pt idx="0">
                  <c:v>24148.3</c:v>
                </c:pt>
                <c:pt idx="1">
                  <c:v>24955.200000000001</c:v>
                </c:pt>
                <c:pt idx="2">
                  <c:v>25245.5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3-48CA-8C6B-7C8F15D3841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сверхбазовая программа ОМС</c:v>
                </c:pt>
              </c:strCache>
            </c:strRef>
          </c:tx>
          <c:spPr>
            <a:solidFill>
              <a:srgbClr val="E4C5C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201845515209353"/>
                  <c:y val="-2.4090124540462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93-48CA-8C6B-7C8F15D38411}"/>
                </c:ext>
              </c:extLst>
            </c:dLbl>
            <c:dLbl>
              <c:idx val="1"/>
              <c:layout>
                <c:manualLayout>
                  <c:x val="0.10720302481611978"/>
                  <c:y val="-3.039245325128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93-48CA-8C6B-7C8F15D38411}"/>
                </c:ext>
              </c:extLst>
            </c:dLbl>
            <c:dLbl>
              <c:idx val="2"/>
              <c:layout>
                <c:manualLayout>
                  <c:x val="8.6926306393262376E-2"/>
                  <c:y val="-1.766052394443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93-48CA-8C6B-7C8F15D38411}"/>
                </c:ext>
              </c:extLst>
            </c:dLbl>
            <c:spPr>
              <a:solidFill>
                <a:srgbClr val="CD8684"/>
              </a:solidFill>
              <a:ln>
                <a:solidFill>
                  <a:srgbClr val="CD8684"/>
                </a:solidFill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I полугодие 2018 года</c:v>
                </c:pt>
                <c:pt idx="1">
                  <c:v>I полугодие 2019 года</c:v>
                </c:pt>
                <c:pt idx="2">
                  <c:v>I полугодие 2020 года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117.7</c:v>
                </c:pt>
                <c:pt idx="1">
                  <c:v>153.19999999999999</c:v>
                </c:pt>
                <c:pt idx="2">
                  <c:v>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93-48CA-8C6B-7C8F15D38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785184"/>
        <c:axId val="324802040"/>
        <c:axId val="0"/>
      </c:bar3DChart>
      <c:catAx>
        <c:axId val="324785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4802040"/>
        <c:crosses val="autoZero"/>
        <c:auto val="1"/>
        <c:lblAlgn val="ctr"/>
        <c:lblOffset val="100"/>
        <c:noMultiLvlLbl val="0"/>
      </c:catAx>
      <c:valAx>
        <c:axId val="324802040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3247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592703923911842"/>
          <c:y val="0.7971277032967794"/>
          <c:w val="0.45683693352734345"/>
          <c:h val="0.171209494993182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ru-RU"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932587737165"/>
          <c:y val="2.5774536824008806E-2"/>
          <c:w val="0.63540439951116545"/>
          <c:h val="0.886442224632191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12 699,2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95-4CE0-AE30-2D63390CB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8260.7000000000007</c:v>
                </c:pt>
                <c:pt idx="1">
                  <c:v>8438.9</c:v>
                </c:pt>
                <c:pt idx="2">
                  <c:v>8896</c:v>
                </c:pt>
                <c:pt idx="3">
                  <c:v>10812.7</c:v>
                </c:pt>
                <c:pt idx="4">
                  <c:v>11800.2</c:v>
                </c:pt>
                <c:pt idx="5" formatCode="#,##0.00">
                  <c:v>12699.2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6-4C46-8489-D0C2791B49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14 083,4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95-4CE0-AE30-2D63390CB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 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9028.9</c:v>
                </c:pt>
                <c:pt idx="1">
                  <c:v>9223.7000000000007</c:v>
                </c:pt>
                <c:pt idx="2">
                  <c:v>9723.2999999999993</c:v>
                </c:pt>
                <c:pt idx="3">
                  <c:v>11818.3</c:v>
                </c:pt>
                <c:pt idx="4">
                  <c:v>13086.4</c:v>
                </c:pt>
                <c:pt idx="5" formatCode="#,##0.00">
                  <c:v>14083.4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6-4C46-8489-D0C2791B49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2"/>
        <c:axId val="117063952"/>
        <c:axId val="117064344"/>
      </c:barChart>
      <c:catAx>
        <c:axId val="11706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7064344"/>
        <c:crosses val="autoZero"/>
        <c:auto val="1"/>
        <c:lblAlgn val="ctr"/>
        <c:lblOffset val="100"/>
        <c:noMultiLvlLbl val="0"/>
      </c:catAx>
      <c:valAx>
        <c:axId val="117064344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11706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28436346578781"/>
          <c:y val="0.93560203377146955"/>
          <c:w val="0.16146539273414065"/>
          <c:h val="5.0339127960889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9116267433390898E-2"/>
          <c:w val="0.9197368756950054"/>
          <c:h val="0.915541191580508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 на финансовое обеспечение организации ОМС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37067.5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4-44B2-BD36-7EBAE9E256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 на финансовое обеспечение организации ОМС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37684.400000000001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E4-44B2-BD36-7EBAE9E256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 на финансовое обеспечение организации ОМС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39533.699999999997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E4-44B2-BD36-7EBAE9E256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 год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 на финансовое обеспечение организации ОМС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47979.9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4-44B2-BD36-7EBAE9E256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 на финансовое обеспечение организации ОМС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53097.3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E4-44B2-BD36-7EBAE9E256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ru-RU" sz="1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56 724,8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12EC-4695-8004-881F4F382F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Субвенции на финансовое обеспечение организации ОМС</c:v>
                </c:pt>
              </c:strCache>
            </c:strRef>
          </c:cat>
          <c:val>
            <c:numRef>
              <c:f>Лист1!$G$2</c:f>
              <c:numCache>
                <c:formatCode>#,##0.00</c:formatCode>
                <c:ptCount val="1"/>
                <c:pt idx="0">
                  <c:v>56724.800000000003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EC-4695-8004-881F4F382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70"/>
        <c:axId val="117065128"/>
        <c:axId val="117065520"/>
      </c:barChart>
      <c:catAx>
        <c:axId val="117065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065520"/>
        <c:crosses val="autoZero"/>
        <c:auto val="1"/>
        <c:lblAlgn val="ctr"/>
        <c:lblOffset val="100"/>
        <c:noMultiLvlLbl val="0"/>
      </c:catAx>
      <c:valAx>
        <c:axId val="11706552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1706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40167301638186"/>
          <c:y val="0.14527390619523745"/>
          <c:w val="0.21241099591650847"/>
          <c:h val="0.853727994963300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microsoft.com/office/2007/relationships/hdphoto" Target="../media/hdphoto4.wdp"/><Relationship Id="rId1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microsoft.com/office/2007/relationships/hdphoto" Target="../media/hdphoto4.wdp"/><Relationship Id="rId1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7D5F5-59B8-4F9F-B270-A31318E55B6B}" type="doc">
      <dgm:prSet loTypeId="urn:microsoft.com/office/officeart/2005/8/layout/list1" loCatId="list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52DAAD4-71C5-4D26-854D-F865A1534413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«Здравоохранение»</a:t>
          </a:r>
          <a:b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(01.10.2018-31.12.2024)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1896A8-B2C1-480E-B027-D4537FF61155}" type="parTrans" cxnId="{421D304D-0F25-43EC-AAF7-FF1270DD76A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CB535-C909-4386-BF32-256B9594C0EC}" type="sibTrans" cxnId="{421D304D-0F25-43EC-AAF7-FF1270DD76A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DA8EC-F16C-4104-9153-FECA52BC3FB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«Развитие системы оказания первичной медико-санитарной помощи»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B2486E-A8E0-4D47-B5AE-8836D2B241DF}" type="parTrans" cxnId="{779B9D05-DF6E-4C58-B926-97C04FD854B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0566D-66EA-4FD5-8D3C-DADC479C267A}" type="sibTrans" cxnId="{779B9D05-DF6E-4C58-B926-97C04FD854B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50B3F-8430-4B51-BAC9-B26AEDA146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«Борьба с онкологическими заболеваниями»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82718-D69A-4EE6-B167-D144C50B04DF}" type="parTrans" cxnId="{F41D869D-19B8-4DD4-A01D-19DED2E7AC2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4312B-E153-42C0-9248-1BBBC023BFFE}" type="sibTrans" cxnId="{F41D869D-19B8-4DD4-A01D-19DED2E7AC2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10536-C44D-46D4-B567-2D56F2BD775E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«Демография»</a:t>
          </a:r>
          <a:b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(01.01.2019-31.12.2024)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3A493-C55C-41BB-9197-EC20BB499BC2}" type="parTrans" cxnId="{B9CE7C78-4CE6-4AEA-980F-FD1A38D23BE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4F09D-C39C-4844-980B-B2BDBF7EAB22}" type="sibTrans" cxnId="{B9CE7C78-4CE6-4AEA-980F-FD1A38D23BE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D30C54-FF2F-44A1-9D20-B796EC8E17F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«Разработка и реализация программы системной поддержки и повышения качества жизни граждан старшего возраста»</a:t>
          </a:r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05778-D460-43E6-86AD-0F4D11904DE6}" type="parTrans" cxnId="{6F3E53EA-A2F0-4DE9-A986-EF28C2DB353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A749F-5105-4376-BD74-9589FE2D23A3}" type="sibTrans" cxnId="{6F3E53EA-A2F0-4DE9-A986-EF28C2DB353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D024D-1464-416B-9033-53BC18A66FB0}" type="pres">
      <dgm:prSet presAssocID="{5887D5F5-59B8-4F9F-B270-A31318E55B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A3F5B-6D4A-4EBE-9C0C-92CCABBA7CDD}" type="pres">
      <dgm:prSet presAssocID="{052DAAD4-71C5-4D26-854D-F865A1534413}" presName="parentLin" presStyleCnt="0"/>
      <dgm:spPr/>
      <dgm:t>
        <a:bodyPr/>
        <a:lstStyle/>
        <a:p>
          <a:endParaRPr lang="ru-RU"/>
        </a:p>
      </dgm:t>
    </dgm:pt>
    <dgm:pt modelId="{C127729B-C311-4CB0-B42E-D0E93AFD256E}" type="pres">
      <dgm:prSet presAssocID="{052DAAD4-71C5-4D26-854D-F865A153441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FF93694-0332-458B-A1A1-5DF0EDFDDB28}" type="pres">
      <dgm:prSet presAssocID="{052DAAD4-71C5-4D26-854D-F865A1534413}" presName="parentText" presStyleLbl="node1" presStyleIdx="0" presStyleCnt="2" custScaleY="52940" custLinFactNeighborX="99397" custLinFactNeighborY="1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9A518-809E-4C22-9E73-B39AF8FC5D56}" type="pres">
      <dgm:prSet presAssocID="{052DAAD4-71C5-4D26-854D-F865A1534413}" presName="negativeSpace" presStyleCnt="0"/>
      <dgm:spPr/>
      <dgm:t>
        <a:bodyPr/>
        <a:lstStyle/>
        <a:p>
          <a:endParaRPr lang="ru-RU"/>
        </a:p>
      </dgm:t>
    </dgm:pt>
    <dgm:pt modelId="{B3887DCD-1FB1-4EBD-B5E5-9D03330EB97C}" type="pres">
      <dgm:prSet presAssocID="{052DAAD4-71C5-4D26-854D-F865A1534413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38858-06ED-4D9E-A574-B9C55E617FE4}" type="pres">
      <dgm:prSet presAssocID="{CBFCB535-C909-4386-BF32-256B9594C0EC}" presName="spaceBetweenRectangles" presStyleCnt="0"/>
      <dgm:spPr/>
      <dgm:t>
        <a:bodyPr/>
        <a:lstStyle/>
        <a:p>
          <a:endParaRPr lang="ru-RU"/>
        </a:p>
      </dgm:t>
    </dgm:pt>
    <dgm:pt modelId="{DDA3B20D-7902-4EE1-95F4-8B27CBB37DAE}" type="pres">
      <dgm:prSet presAssocID="{56C10536-C44D-46D4-B567-2D56F2BD775E}" presName="parentLin" presStyleCnt="0"/>
      <dgm:spPr/>
      <dgm:t>
        <a:bodyPr/>
        <a:lstStyle/>
        <a:p>
          <a:endParaRPr lang="ru-RU"/>
        </a:p>
      </dgm:t>
    </dgm:pt>
    <dgm:pt modelId="{EDD572FA-683D-48E7-8960-E70183217DED}" type="pres">
      <dgm:prSet presAssocID="{56C10536-C44D-46D4-B567-2D56F2BD775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B20C69C-B5D9-4729-BA3C-E3FEEF79DEFE}" type="pres">
      <dgm:prSet presAssocID="{56C10536-C44D-46D4-B567-2D56F2BD775E}" presName="parentText" presStyleLbl="node1" presStyleIdx="1" presStyleCnt="2" custScaleY="52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59464-E18F-45D6-A7AF-88F2C94666C6}" type="pres">
      <dgm:prSet presAssocID="{56C10536-C44D-46D4-B567-2D56F2BD775E}" presName="negativeSpace" presStyleCnt="0"/>
      <dgm:spPr/>
      <dgm:t>
        <a:bodyPr/>
        <a:lstStyle/>
        <a:p>
          <a:endParaRPr lang="ru-RU"/>
        </a:p>
      </dgm:t>
    </dgm:pt>
    <dgm:pt modelId="{26EF1B3C-0A81-475B-B6C1-036D34E3F865}" type="pres">
      <dgm:prSet presAssocID="{56C10536-C44D-46D4-B567-2D56F2BD775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9B9D05-DF6E-4C58-B926-97C04FD854BA}" srcId="{052DAAD4-71C5-4D26-854D-F865A1534413}" destId="{D32DA8EC-F16C-4104-9153-FECA52BC3FB5}" srcOrd="0" destOrd="0" parTransId="{ACB2486E-A8E0-4D47-B5AE-8836D2B241DF}" sibTransId="{BF80566D-66EA-4FD5-8D3C-DADC479C267A}"/>
    <dgm:cxn modelId="{453C5F02-B45A-4F3C-93FD-33030461CBF3}" type="presOf" srcId="{56C10536-C44D-46D4-B567-2D56F2BD775E}" destId="{EDD572FA-683D-48E7-8960-E70183217DED}" srcOrd="0" destOrd="0" presId="urn:microsoft.com/office/officeart/2005/8/layout/list1"/>
    <dgm:cxn modelId="{A0371BE5-0D79-4839-A8F5-3A8C4C2D9BFE}" type="presOf" srcId="{052DAAD4-71C5-4D26-854D-F865A1534413}" destId="{DFF93694-0332-458B-A1A1-5DF0EDFDDB28}" srcOrd="1" destOrd="0" presId="urn:microsoft.com/office/officeart/2005/8/layout/list1"/>
    <dgm:cxn modelId="{3D228B5D-7D09-419C-BCF9-5EF9F0325E3F}" type="presOf" srcId="{ADD30C54-FF2F-44A1-9D20-B796EC8E17FA}" destId="{26EF1B3C-0A81-475B-B6C1-036D34E3F865}" srcOrd="0" destOrd="0" presId="urn:microsoft.com/office/officeart/2005/8/layout/list1"/>
    <dgm:cxn modelId="{8E07A601-432F-49C7-8D8C-4014E085455F}" type="presOf" srcId="{052DAAD4-71C5-4D26-854D-F865A1534413}" destId="{C127729B-C311-4CB0-B42E-D0E93AFD256E}" srcOrd="0" destOrd="0" presId="urn:microsoft.com/office/officeart/2005/8/layout/list1"/>
    <dgm:cxn modelId="{7D78FC3C-435A-4E1B-9A7B-894A879FB39C}" type="presOf" srcId="{9F350B3F-8430-4B51-BAC9-B26AEDA146F1}" destId="{B3887DCD-1FB1-4EBD-B5E5-9D03330EB97C}" srcOrd="0" destOrd="1" presId="urn:microsoft.com/office/officeart/2005/8/layout/list1"/>
    <dgm:cxn modelId="{6F3E53EA-A2F0-4DE9-A986-EF28C2DB3530}" srcId="{56C10536-C44D-46D4-B567-2D56F2BD775E}" destId="{ADD30C54-FF2F-44A1-9D20-B796EC8E17FA}" srcOrd="0" destOrd="0" parTransId="{73805778-D460-43E6-86AD-0F4D11904DE6}" sibTransId="{3B9A749F-5105-4376-BD74-9589FE2D23A3}"/>
    <dgm:cxn modelId="{978E4A2D-86A5-4015-AD7F-86B6380EC4C3}" type="presOf" srcId="{56C10536-C44D-46D4-B567-2D56F2BD775E}" destId="{8B20C69C-B5D9-4729-BA3C-E3FEEF79DEFE}" srcOrd="1" destOrd="0" presId="urn:microsoft.com/office/officeart/2005/8/layout/list1"/>
    <dgm:cxn modelId="{F41D869D-19B8-4DD4-A01D-19DED2E7AC2B}" srcId="{052DAAD4-71C5-4D26-854D-F865A1534413}" destId="{9F350B3F-8430-4B51-BAC9-B26AEDA146F1}" srcOrd="1" destOrd="0" parTransId="{11D82718-D69A-4EE6-B167-D144C50B04DF}" sibTransId="{3014312B-E153-42C0-9248-1BBBC023BFFE}"/>
    <dgm:cxn modelId="{61064743-6B15-4C7D-9943-F63DEC4C6653}" type="presOf" srcId="{5887D5F5-59B8-4F9F-B270-A31318E55B6B}" destId="{045D024D-1464-416B-9033-53BC18A66FB0}" srcOrd="0" destOrd="0" presId="urn:microsoft.com/office/officeart/2005/8/layout/list1"/>
    <dgm:cxn modelId="{B9CE7C78-4CE6-4AEA-980F-FD1A38D23BE4}" srcId="{5887D5F5-59B8-4F9F-B270-A31318E55B6B}" destId="{56C10536-C44D-46D4-B567-2D56F2BD775E}" srcOrd="1" destOrd="0" parTransId="{D263A493-C55C-41BB-9197-EC20BB499BC2}" sibTransId="{5EC4F09D-C39C-4844-980B-B2BDBF7EAB22}"/>
    <dgm:cxn modelId="{29EE550F-FEF1-4DE8-A561-8D367AF180ED}" type="presOf" srcId="{D32DA8EC-F16C-4104-9153-FECA52BC3FB5}" destId="{B3887DCD-1FB1-4EBD-B5E5-9D03330EB97C}" srcOrd="0" destOrd="0" presId="urn:microsoft.com/office/officeart/2005/8/layout/list1"/>
    <dgm:cxn modelId="{421D304D-0F25-43EC-AAF7-FF1270DD76A4}" srcId="{5887D5F5-59B8-4F9F-B270-A31318E55B6B}" destId="{052DAAD4-71C5-4D26-854D-F865A1534413}" srcOrd="0" destOrd="0" parTransId="{7C1896A8-B2C1-480E-B027-D4537FF61155}" sibTransId="{CBFCB535-C909-4386-BF32-256B9594C0EC}"/>
    <dgm:cxn modelId="{8643FE54-009A-41B1-B4E0-1F664D7F00B5}" type="presParOf" srcId="{045D024D-1464-416B-9033-53BC18A66FB0}" destId="{F86A3F5B-6D4A-4EBE-9C0C-92CCABBA7CDD}" srcOrd="0" destOrd="0" presId="urn:microsoft.com/office/officeart/2005/8/layout/list1"/>
    <dgm:cxn modelId="{9882D622-CE19-44D8-ADE7-DEE92E902F8A}" type="presParOf" srcId="{F86A3F5B-6D4A-4EBE-9C0C-92CCABBA7CDD}" destId="{C127729B-C311-4CB0-B42E-D0E93AFD256E}" srcOrd="0" destOrd="0" presId="urn:microsoft.com/office/officeart/2005/8/layout/list1"/>
    <dgm:cxn modelId="{08C78F62-D78B-4D9A-9C7D-0A9504E13B31}" type="presParOf" srcId="{F86A3F5B-6D4A-4EBE-9C0C-92CCABBA7CDD}" destId="{DFF93694-0332-458B-A1A1-5DF0EDFDDB28}" srcOrd="1" destOrd="0" presId="urn:microsoft.com/office/officeart/2005/8/layout/list1"/>
    <dgm:cxn modelId="{90C6F73A-2211-4D7C-9703-D69BA9E08271}" type="presParOf" srcId="{045D024D-1464-416B-9033-53BC18A66FB0}" destId="{6019A518-809E-4C22-9E73-B39AF8FC5D56}" srcOrd="1" destOrd="0" presId="urn:microsoft.com/office/officeart/2005/8/layout/list1"/>
    <dgm:cxn modelId="{9ACE5B2A-FA05-48DA-B03E-846E0E934C9F}" type="presParOf" srcId="{045D024D-1464-416B-9033-53BC18A66FB0}" destId="{B3887DCD-1FB1-4EBD-B5E5-9D03330EB97C}" srcOrd="2" destOrd="0" presId="urn:microsoft.com/office/officeart/2005/8/layout/list1"/>
    <dgm:cxn modelId="{F2676414-CCE3-4718-906A-3F74096F88C1}" type="presParOf" srcId="{045D024D-1464-416B-9033-53BC18A66FB0}" destId="{F0938858-06ED-4D9E-A574-B9C55E617FE4}" srcOrd="3" destOrd="0" presId="urn:microsoft.com/office/officeart/2005/8/layout/list1"/>
    <dgm:cxn modelId="{2030CCF7-2C95-414D-B003-68975B113F9E}" type="presParOf" srcId="{045D024D-1464-416B-9033-53BC18A66FB0}" destId="{DDA3B20D-7902-4EE1-95F4-8B27CBB37DAE}" srcOrd="4" destOrd="0" presId="urn:microsoft.com/office/officeart/2005/8/layout/list1"/>
    <dgm:cxn modelId="{D56599EF-5F99-40C2-8888-B20125565549}" type="presParOf" srcId="{DDA3B20D-7902-4EE1-95F4-8B27CBB37DAE}" destId="{EDD572FA-683D-48E7-8960-E70183217DED}" srcOrd="0" destOrd="0" presId="urn:microsoft.com/office/officeart/2005/8/layout/list1"/>
    <dgm:cxn modelId="{BE96F711-6E78-4B22-8857-66CF4B546691}" type="presParOf" srcId="{DDA3B20D-7902-4EE1-95F4-8B27CBB37DAE}" destId="{8B20C69C-B5D9-4729-BA3C-E3FEEF79DEFE}" srcOrd="1" destOrd="0" presId="urn:microsoft.com/office/officeart/2005/8/layout/list1"/>
    <dgm:cxn modelId="{BA1EF796-CCD6-492E-84E1-139691B763C3}" type="presParOf" srcId="{045D024D-1464-416B-9033-53BC18A66FB0}" destId="{6FB59464-E18F-45D6-A7AF-88F2C94666C6}" srcOrd="5" destOrd="0" presId="urn:microsoft.com/office/officeart/2005/8/layout/list1"/>
    <dgm:cxn modelId="{19CA6E6C-3DB3-42DD-BD0E-6DE6700D78FD}" type="presParOf" srcId="{045D024D-1464-416B-9033-53BC18A66FB0}" destId="{26EF1B3C-0A81-475B-B6C1-036D34E3F865}" srcOrd="6" destOrd="0" presId="urn:microsoft.com/office/officeart/2005/8/layout/list1"/>
  </dgm:cxnLst>
  <dgm:bg>
    <a:noFill/>
  </dgm:bg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6983D0-B672-4739-B1DF-3E887635E54C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AC24BB5-2A3A-4DE9-98D9-B5646E452D80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консультаций врачей-специалистов не должны превышать</a:t>
          </a:r>
          <a:r>
            <a:rPr lang="en-US" sz="1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рабочих дня</a:t>
          </a:r>
          <a:endParaRPr lang="ru-RU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11756-40FC-43FE-8C3E-4638C5728C70}" type="parTrans" cxnId="{64C0D26C-A31B-4C84-8618-79CF0BA90C98}">
      <dgm:prSet/>
      <dgm:spPr/>
      <dgm:t>
        <a:bodyPr/>
        <a:lstStyle/>
        <a:p>
          <a:endParaRPr lang="ru-RU"/>
        </a:p>
      </dgm:t>
    </dgm:pt>
    <dgm:pt modelId="{92FAED3C-BE44-403C-B909-051FDC100A67}" type="sibTrans" cxnId="{64C0D26C-A31B-4C84-8618-79CF0BA90C98}">
      <dgm:prSet/>
      <dgm:spPr/>
      <dgm:t>
        <a:bodyPr/>
        <a:lstStyle/>
        <a:p>
          <a:endParaRPr lang="ru-RU"/>
        </a:p>
      </dgm:t>
    </dgm:pt>
    <dgm:pt modelId="{4E828119-927F-4ACF-BFF6-1BC4EE063117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диагностических исследований не должны превышать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 рабочих дней</a:t>
          </a:r>
          <a:endParaRPr lang="ru-RU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2E632-FC52-4164-BA46-97A210AA9237}" type="parTrans" cxnId="{9093E471-E2A5-4AFE-95ED-D9B31883778E}">
      <dgm:prSet/>
      <dgm:spPr/>
      <dgm:t>
        <a:bodyPr/>
        <a:lstStyle/>
        <a:p>
          <a:endParaRPr lang="ru-RU"/>
        </a:p>
      </dgm:t>
    </dgm:pt>
    <dgm:pt modelId="{BC3D91E0-610D-4129-8F6C-A6CEBD08DD5D}" type="sibTrans" cxnId="{9093E471-E2A5-4AFE-95ED-D9B31883778E}">
      <dgm:prSet/>
      <dgm:spPr/>
      <dgm:t>
        <a:bodyPr/>
        <a:lstStyle/>
        <a:p>
          <a:endParaRPr lang="ru-RU"/>
        </a:p>
      </dgm:t>
    </dgm:pt>
    <dgm:pt modelId="{F9530C45-78DD-4400-B3B2-A0EDD8FFB7AA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установление диспансерного наблюдения врача-онколога не должны превышать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рабочих дня </a:t>
          </a:r>
          <a:r>
            <a:rPr lang="ru-RU" sz="1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момента постановки диагноза онкологического заболевания</a:t>
          </a:r>
          <a:endParaRPr lang="ru-RU" sz="160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1DFED-D832-479D-A77A-ADED23E34517}" type="parTrans" cxnId="{FD7024FD-B34D-4A11-9E0F-14DA61718E40}">
      <dgm:prSet/>
      <dgm:spPr/>
      <dgm:t>
        <a:bodyPr/>
        <a:lstStyle/>
        <a:p>
          <a:endParaRPr lang="ru-RU"/>
        </a:p>
      </dgm:t>
    </dgm:pt>
    <dgm:pt modelId="{CE344C05-1728-45D9-B53A-257019948564}" type="sibTrans" cxnId="{FD7024FD-B34D-4A11-9E0F-14DA61718E40}">
      <dgm:prSet/>
      <dgm:spPr/>
      <dgm:t>
        <a:bodyPr/>
        <a:lstStyle/>
        <a:p>
          <a:endParaRPr lang="ru-RU"/>
        </a:p>
      </dgm:t>
    </dgm:pt>
    <dgm:pt modelId="{5C662D88-5845-4690-9C6B-8BF024DA3415}" type="pres">
      <dgm:prSet presAssocID="{1B6983D0-B672-4739-B1DF-3E887635E5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515DB70-FFB6-4A39-B97F-8055356B5B8F}" type="pres">
      <dgm:prSet presAssocID="{1B6983D0-B672-4739-B1DF-3E887635E54C}" presName="Name1" presStyleCnt="0"/>
      <dgm:spPr/>
      <dgm:t>
        <a:bodyPr/>
        <a:lstStyle/>
        <a:p>
          <a:endParaRPr lang="ru-RU"/>
        </a:p>
      </dgm:t>
    </dgm:pt>
    <dgm:pt modelId="{FFA7010F-F275-4FAD-8D91-AF1A2562DE6F}" type="pres">
      <dgm:prSet presAssocID="{1B6983D0-B672-4739-B1DF-3E887635E54C}" presName="cycle" presStyleCnt="0"/>
      <dgm:spPr/>
      <dgm:t>
        <a:bodyPr/>
        <a:lstStyle/>
        <a:p>
          <a:endParaRPr lang="ru-RU"/>
        </a:p>
      </dgm:t>
    </dgm:pt>
    <dgm:pt modelId="{FC348EC9-F209-47F7-A913-BA6042A05E61}" type="pres">
      <dgm:prSet presAssocID="{1B6983D0-B672-4739-B1DF-3E887635E54C}" presName="srcNode" presStyleLbl="node1" presStyleIdx="0" presStyleCnt="3"/>
      <dgm:spPr/>
      <dgm:t>
        <a:bodyPr/>
        <a:lstStyle/>
        <a:p>
          <a:endParaRPr lang="ru-RU"/>
        </a:p>
      </dgm:t>
    </dgm:pt>
    <dgm:pt modelId="{97264DF1-BD70-46D2-8708-1E21D41E6BF2}" type="pres">
      <dgm:prSet presAssocID="{1B6983D0-B672-4739-B1DF-3E887635E54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D193BE-AA7B-4EC5-864D-AE101C3C294D}" type="pres">
      <dgm:prSet presAssocID="{1B6983D0-B672-4739-B1DF-3E887635E54C}" presName="extraNode" presStyleLbl="node1" presStyleIdx="0" presStyleCnt="3"/>
      <dgm:spPr/>
      <dgm:t>
        <a:bodyPr/>
        <a:lstStyle/>
        <a:p>
          <a:endParaRPr lang="ru-RU"/>
        </a:p>
      </dgm:t>
    </dgm:pt>
    <dgm:pt modelId="{6DA4DE9C-28E1-4BDE-AACA-4A134C8B113C}" type="pres">
      <dgm:prSet presAssocID="{1B6983D0-B672-4739-B1DF-3E887635E54C}" presName="dstNode" presStyleLbl="node1" presStyleIdx="0" presStyleCnt="3"/>
      <dgm:spPr/>
      <dgm:t>
        <a:bodyPr/>
        <a:lstStyle/>
        <a:p>
          <a:endParaRPr lang="ru-RU"/>
        </a:p>
      </dgm:t>
    </dgm:pt>
    <dgm:pt modelId="{B7DBD669-5337-4D05-8621-5BB8C98B31A8}" type="pres">
      <dgm:prSet presAssocID="{AAC24BB5-2A3A-4DE9-98D9-B5646E452D80}" presName="text_1" presStyleLbl="node1" presStyleIdx="0" presStyleCnt="3" custScaleY="100637" custLinFactNeighborX="-68" custLinFactNeighborY="5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66D85-666D-41B7-8581-7522225E9923}" type="pres">
      <dgm:prSet presAssocID="{AAC24BB5-2A3A-4DE9-98D9-B5646E452D80}" presName="accent_1" presStyleCnt="0"/>
      <dgm:spPr/>
      <dgm:t>
        <a:bodyPr/>
        <a:lstStyle/>
        <a:p>
          <a:endParaRPr lang="ru-RU"/>
        </a:p>
      </dgm:t>
    </dgm:pt>
    <dgm:pt modelId="{81DF811F-88A5-4F0E-8093-B7D94A488DFB}" type="pres">
      <dgm:prSet presAssocID="{AAC24BB5-2A3A-4DE9-98D9-B5646E452D80}" presName="accentRepeatNode" presStyleLbl="solidFgAcc1" presStyleIdx="0" presStyleCnt="3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DFDB4A-F2C0-40C8-8189-2CE17FA3D164}" type="pres">
      <dgm:prSet presAssocID="{4E828119-927F-4ACF-BFF6-1BC4EE06311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0952C-3C1E-4FFF-A6DA-8049BD474A77}" type="pres">
      <dgm:prSet presAssocID="{4E828119-927F-4ACF-BFF6-1BC4EE063117}" presName="accent_2" presStyleCnt="0"/>
      <dgm:spPr/>
      <dgm:t>
        <a:bodyPr/>
        <a:lstStyle/>
        <a:p>
          <a:endParaRPr lang="ru-RU"/>
        </a:p>
      </dgm:t>
    </dgm:pt>
    <dgm:pt modelId="{8F6883B0-27A6-498E-9E64-93606EFEF12A}" type="pres">
      <dgm:prSet presAssocID="{4E828119-927F-4ACF-BFF6-1BC4EE063117}" presName="accentRepeatNode" presStyleLbl="solidFgAcc1" presStyleIdx="1" presStyleCnt="3" custScaleX="104698" custLinFactNeighborX="1932" custLinFactNeighborY="-6625"/>
      <dgm:spPr>
        <a:blipFill rotWithShape="0">
          <a:blip xmlns:r="http://schemas.openxmlformats.org/officeDocument/2006/relationships" r:embed="rId3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A2A36E-BC2F-40B9-9A91-6FC285BAFFAA}" type="pres">
      <dgm:prSet presAssocID="{F9530C45-78DD-4400-B3B2-A0EDD8FFB7AA}" presName="text_3" presStyleLbl="node1" presStyleIdx="2" presStyleCnt="3" custScaleY="111667" custLinFactNeighborX="-29" custLinFactNeighborY="8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17ED9-748F-4DF0-851A-2D210F4995F2}" type="pres">
      <dgm:prSet presAssocID="{F9530C45-78DD-4400-B3B2-A0EDD8FFB7AA}" presName="accent_3" presStyleCnt="0"/>
      <dgm:spPr/>
      <dgm:t>
        <a:bodyPr/>
        <a:lstStyle/>
        <a:p>
          <a:endParaRPr lang="ru-RU"/>
        </a:p>
      </dgm:t>
    </dgm:pt>
    <dgm:pt modelId="{91E30F59-6344-4714-A007-2206A690EBEF}" type="pres">
      <dgm:prSet presAssocID="{F9530C45-78DD-4400-B3B2-A0EDD8FFB7AA}" presName="accentRepeatNode" presStyleLbl="solidFgAcc1" presStyleIdx="2" presStyleCnt="3" custLinFactNeighborX="9080" custLinFactNeighborY="6937"/>
      <dgm:spPr>
        <a:blipFill rotWithShape="0">
          <a:blip xmlns:r="http://schemas.openxmlformats.org/officeDocument/2006/relationships" r:embed="rId4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4C0D26C-A31B-4C84-8618-79CF0BA90C98}" srcId="{1B6983D0-B672-4739-B1DF-3E887635E54C}" destId="{AAC24BB5-2A3A-4DE9-98D9-B5646E452D80}" srcOrd="0" destOrd="0" parTransId="{97611756-40FC-43FE-8C3E-4638C5728C70}" sibTransId="{92FAED3C-BE44-403C-B909-051FDC100A67}"/>
    <dgm:cxn modelId="{9C540E55-FE8A-405F-A5D6-2FD400BB7369}" type="presOf" srcId="{92FAED3C-BE44-403C-B909-051FDC100A67}" destId="{97264DF1-BD70-46D2-8708-1E21D41E6BF2}" srcOrd="0" destOrd="0" presId="urn:microsoft.com/office/officeart/2008/layout/VerticalCurvedList"/>
    <dgm:cxn modelId="{06AEB194-8643-4D97-93FF-D31BDA37B008}" type="presOf" srcId="{AAC24BB5-2A3A-4DE9-98D9-B5646E452D80}" destId="{B7DBD669-5337-4D05-8621-5BB8C98B31A8}" srcOrd="0" destOrd="0" presId="urn:microsoft.com/office/officeart/2008/layout/VerticalCurvedList"/>
    <dgm:cxn modelId="{5589D28F-E496-4993-9766-7422EE4DB69A}" type="presOf" srcId="{4E828119-927F-4ACF-BFF6-1BC4EE063117}" destId="{96DFDB4A-F2C0-40C8-8189-2CE17FA3D164}" srcOrd="0" destOrd="0" presId="urn:microsoft.com/office/officeart/2008/layout/VerticalCurvedList"/>
    <dgm:cxn modelId="{FD7024FD-B34D-4A11-9E0F-14DA61718E40}" srcId="{1B6983D0-B672-4739-B1DF-3E887635E54C}" destId="{F9530C45-78DD-4400-B3B2-A0EDD8FFB7AA}" srcOrd="2" destOrd="0" parTransId="{AD11DFED-D832-479D-A77A-ADED23E34517}" sibTransId="{CE344C05-1728-45D9-B53A-257019948564}"/>
    <dgm:cxn modelId="{57850720-38AB-47A9-863A-3B5FD1B477A0}" type="presOf" srcId="{1B6983D0-B672-4739-B1DF-3E887635E54C}" destId="{5C662D88-5845-4690-9C6B-8BF024DA3415}" srcOrd="0" destOrd="0" presId="urn:microsoft.com/office/officeart/2008/layout/VerticalCurvedList"/>
    <dgm:cxn modelId="{DCC027C2-CACE-4CA4-9A88-6AC339F28A08}" type="presOf" srcId="{F9530C45-78DD-4400-B3B2-A0EDD8FFB7AA}" destId="{33A2A36E-BC2F-40B9-9A91-6FC285BAFFAA}" srcOrd="0" destOrd="0" presId="urn:microsoft.com/office/officeart/2008/layout/VerticalCurvedList"/>
    <dgm:cxn modelId="{9093E471-E2A5-4AFE-95ED-D9B31883778E}" srcId="{1B6983D0-B672-4739-B1DF-3E887635E54C}" destId="{4E828119-927F-4ACF-BFF6-1BC4EE063117}" srcOrd="1" destOrd="0" parTransId="{5D62E632-FC52-4164-BA46-97A210AA9237}" sibTransId="{BC3D91E0-610D-4129-8F6C-A6CEBD08DD5D}"/>
    <dgm:cxn modelId="{D9EC10D1-3043-4F2B-86DC-3AED947C64DD}" type="presParOf" srcId="{5C662D88-5845-4690-9C6B-8BF024DA3415}" destId="{3515DB70-FFB6-4A39-B97F-8055356B5B8F}" srcOrd="0" destOrd="0" presId="urn:microsoft.com/office/officeart/2008/layout/VerticalCurvedList"/>
    <dgm:cxn modelId="{1D32A8B1-0B70-4DC4-B42F-F1CF964C5E56}" type="presParOf" srcId="{3515DB70-FFB6-4A39-B97F-8055356B5B8F}" destId="{FFA7010F-F275-4FAD-8D91-AF1A2562DE6F}" srcOrd="0" destOrd="0" presId="urn:microsoft.com/office/officeart/2008/layout/VerticalCurvedList"/>
    <dgm:cxn modelId="{ECE2CC7E-15D7-430B-A3BB-5C2B3E54FC6D}" type="presParOf" srcId="{FFA7010F-F275-4FAD-8D91-AF1A2562DE6F}" destId="{FC348EC9-F209-47F7-A913-BA6042A05E61}" srcOrd="0" destOrd="0" presId="urn:microsoft.com/office/officeart/2008/layout/VerticalCurvedList"/>
    <dgm:cxn modelId="{61E7A1CE-5E76-49B8-8FEA-A0C06685CD47}" type="presParOf" srcId="{FFA7010F-F275-4FAD-8D91-AF1A2562DE6F}" destId="{97264DF1-BD70-46D2-8708-1E21D41E6BF2}" srcOrd="1" destOrd="0" presId="urn:microsoft.com/office/officeart/2008/layout/VerticalCurvedList"/>
    <dgm:cxn modelId="{5D4BAF53-8151-4603-9594-2D9BFA5FA0C3}" type="presParOf" srcId="{FFA7010F-F275-4FAD-8D91-AF1A2562DE6F}" destId="{32D193BE-AA7B-4EC5-864D-AE101C3C294D}" srcOrd="2" destOrd="0" presId="urn:microsoft.com/office/officeart/2008/layout/VerticalCurvedList"/>
    <dgm:cxn modelId="{359ECD4B-2286-4B35-BFC4-5BE11BD15FE1}" type="presParOf" srcId="{FFA7010F-F275-4FAD-8D91-AF1A2562DE6F}" destId="{6DA4DE9C-28E1-4BDE-AACA-4A134C8B113C}" srcOrd="3" destOrd="0" presId="urn:microsoft.com/office/officeart/2008/layout/VerticalCurvedList"/>
    <dgm:cxn modelId="{9D8E7822-EBA9-4831-957F-02E1CB193FEA}" type="presParOf" srcId="{3515DB70-FFB6-4A39-B97F-8055356B5B8F}" destId="{B7DBD669-5337-4D05-8621-5BB8C98B31A8}" srcOrd="1" destOrd="0" presId="urn:microsoft.com/office/officeart/2008/layout/VerticalCurvedList"/>
    <dgm:cxn modelId="{6ADFFB0C-AA76-411C-A765-C7C156EC0086}" type="presParOf" srcId="{3515DB70-FFB6-4A39-B97F-8055356B5B8F}" destId="{2A666D85-666D-41B7-8581-7522225E9923}" srcOrd="2" destOrd="0" presId="urn:microsoft.com/office/officeart/2008/layout/VerticalCurvedList"/>
    <dgm:cxn modelId="{51197C69-A17B-4002-8698-9E827EDBD164}" type="presParOf" srcId="{2A666D85-666D-41B7-8581-7522225E9923}" destId="{81DF811F-88A5-4F0E-8093-B7D94A488DFB}" srcOrd="0" destOrd="0" presId="urn:microsoft.com/office/officeart/2008/layout/VerticalCurvedList"/>
    <dgm:cxn modelId="{7328CA3D-D218-4870-84DD-AF1DDA8C19D7}" type="presParOf" srcId="{3515DB70-FFB6-4A39-B97F-8055356B5B8F}" destId="{96DFDB4A-F2C0-40C8-8189-2CE17FA3D164}" srcOrd="3" destOrd="0" presId="urn:microsoft.com/office/officeart/2008/layout/VerticalCurvedList"/>
    <dgm:cxn modelId="{52882045-8F95-4418-8EBD-8B73B94A0E61}" type="presParOf" srcId="{3515DB70-FFB6-4A39-B97F-8055356B5B8F}" destId="{2C20952C-3C1E-4FFF-A6DA-8049BD474A77}" srcOrd="4" destOrd="0" presId="urn:microsoft.com/office/officeart/2008/layout/VerticalCurvedList"/>
    <dgm:cxn modelId="{33FF51AD-0CB7-4272-9D3A-019C57D4FCF9}" type="presParOf" srcId="{2C20952C-3C1E-4FFF-A6DA-8049BD474A77}" destId="{8F6883B0-27A6-498E-9E64-93606EFEF12A}" srcOrd="0" destOrd="0" presId="urn:microsoft.com/office/officeart/2008/layout/VerticalCurvedList"/>
    <dgm:cxn modelId="{4BC83011-0793-4B34-B4BE-B8701FF34783}" type="presParOf" srcId="{3515DB70-FFB6-4A39-B97F-8055356B5B8F}" destId="{33A2A36E-BC2F-40B9-9A91-6FC285BAFFAA}" srcOrd="5" destOrd="0" presId="urn:microsoft.com/office/officeart/2008/layout/VerticalCurvedList"/>
    <dgm:cxn modelId="{1D7B5091-5709-4F10-B3D7-B303F4C4D0D5}" type="presParOf" srcId="{3515DB70-FFB6-4A39-B97F-8055356B5B8F}" destId="{9B317ED9-748F-4DF0-851A-2D210F4995F2}" srcOrd="6" destOrd="0" presId="urn:microsoft.com/office/officeart/2008/layout/VerticalCurvedList"/>
    <dgm:cxn modelId="{D8ECCD1F-004A-4A00-B97A-B17AC6A9239E}" type="presParOf" srcId="{9B317ED9-748F-4DF0-851A-2D210F4995F2}" destId="{91E30F59-6344-4714-A007-2206A690EB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00CBA-1AAB-41B7-8AE9-E6D9EB387F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9D60417-BF5F-4EC5-8E97-77BCB8C83940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Санкции к МО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F682208-6D03-4700-A0F6-78032F6A190A}" type="parTrans" cxnId="{4B950341-5B56-4B65-B88A-B1E74D7AFBEA}">
      <dgm:prSet/>
      <dgm:spPr/>
      <dgm:t>
        <a:bodyPr/>
        <a:lstStyle/>
        <a:p>
          <a:endParaRPr lang="ru-RU"/>
        </a:p>
      </dgm:t>
    </dgm:pt>
    <dgm:pt modelId="{D305F0DD-AB56-4198-BE86-218731F76077}" type="sibTrans" cxnId="{4B950341-5B56-4B65-B88A-B1E74D7AFBEA}">
      <dgm:prSet/>
      <dgm:spPr/>
      <dgm:t>
        <a:bodyPr/>
        <a:lstStyle/>
        <a:p>
          <a:endParaRPr lang="ru-RU"/>
        </a:p>
      </dgm:t>
    </dgm:pt>
    <dgm:pt modelId="{8B7974BF-5DC6-4CDE-A1B0-17AA4B54395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В ТФОМС для формирования нормированного страхового запаса (НСЗ):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50% по результатам МЭК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35% по результатам МЭЭ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35% по результатам ЭКМП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25% в результате уплаты штрафов</a:t>
          </a:r>
          <a:endParaRPr lang="ru-RU" sz="16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EA555F8A-AFD2-4FAD-A8D4-F211B8F372D1}" type="parTrans" cxnId="{BC518963-0FE2-426D-B174-442B786EE6A5}">
      <dgm:prSet/>
      <dgm:spPr/>
      <dgm:t>
        <a:bodyPr/>
        <a:lstStyle/>
        <a:p>
          <a:endParaRPr lang="ru-RU"/>
        </a:p>
      </dgm:t>
    </dgm:pt>
    <dgm:pt modelId="{FAA645A4-FF40-4D99-A6D8-A72F05546CD5}" type="sibTrans" cxnId="{BC518963-0FE2-426D-B174-442B786EE6A5}">
      <dgm:prSet/>
      <dgm:spPr/>
      <dgm:t>
        <a:bodyPr/>
        <a:lstStyle/>
        <a:p>
          <a:endParaRPr lang="ru-RU"/>
        </a:p>
      </dgm:t>
    </dgm:pt>
    <dgm:pt modelId="{2D7C0023-E83B-4A08-AA64-AFE0D3DBAC3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200" b="1" dirty="0" smtClean="0">
            <a:solidFill>
              <a:srgbClr val="FF0000"/>
            </a:solidFill>
          </a:endParaRPr>
        </a:p>
        <a:p>
          <a:r>
            <a:rPr lang="ru-RU" sz="1800" b="1" dirty="0" smtClean="0">
              <a:solidFill>
                <a:srgbClr val="FF0000"/>
              </a:solidFill>
            </a:rPr>
            <a:t>Целевые средства на оплату медицинской помощи: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50% по результатам МЭК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50% по результатам МЭЭ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50% по результатам ЭКМП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50% в результате уплаты штрафов</a:t>
          </a:r>
        </a:p>
        <a:p>
          <a:endParaRPr lang="ru-RU" sz="1100" dirty="0"/>
        </a:p>
      </dgm:t>
    </dgm:pt>
    <dgm:pt modelId="{C9295291-6BB6-4810-91C7-32281EE2D086}" type="parTrans" cxnId="{BB2A1D54-8046-4898-8124-672F0F18375C}">
      <dgm:prSet/>
      <dgm:spPr/>
      <dgm:t>
        <a:bodyPr/>
        <a:lstStyle/>
        <a:p>
          <a:endParaRPr lang="ru-RU"/>
        </a:p>
      </dgm:t>
    </dgm:pt>
    <dgm:pt modelId="{DA68D6BB-2AB0-4A2A-9234-A1B3294DC40C}" type="sibTrans" cxnId="{BB2A1D54-8046-4898-8124-672F0F18375C}">
      <dgm:prSet/>
      <dgm:spPr/>
      <dgm:t>
        <a:bodyPr/>
        <a:lstStyle/>
        <a:p>
          <a:endParaRPr lang="ru-RU"/>
        </a:p>
      </dgm:t>
    </dgm:pt>
    <dgm:pt modelId="{44DF55A8-C13D-4949-8329-2C3984AF9C0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На формирование собственных средств СМО: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15% по результатам МЭЭ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15% по результатам ЭКМП</a:t>
          </a:r>
        </a:p>
        <a:p>
          <a:r>
            <a:rPr lang="ru-RU" sz="1600" b="1" i="1" dirty="0" smtClean="0">
              <a:solidFill>
                <a:schemeClr val="accent1">
                  <a:lumMod val="50000"/>
                </a:schemeClr>
              </a:solidFill>
            </a:rPr>
            <a:t>25% в результате уплаты штрафов</a:t>
          </a:r>
          <a:endParaRPr lang="ru-RU" sz="16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00BE730D-8F22-4EAE-BFBD-E4655EE7B065}" type="parTrans" cxnId="{76841DD8-412D-45A2-8981-5C2E5EC68063}">
      <dgm:prSet/>
      <dgm:spPr/>
      <dgm:t>
        <a:bodyPr/>
        <a:lstStyle/>
        <a:p>
          <a:endParaRPr lang="ru-RU"/>
        </a:p>
      </dgm:t>
    </dgm:pt>
    <dgm:pt modelId="{A5FB73E0-3B0C-45A7-AA68-F0106DF56CBE}" type="sibTrans" cxnId="{76841DD8-412D-45A2-8981-5C2E5EC68063}">
      <dgm:prSet/>
      <dgm:spPr/>
      <dgm:t>
        <a:bodyPr/>
        <a:lstStyle/>
        <a:p>
          <a:endParaRPr lang="ru-RU"/>
        </a:p>
      </dgm:t>
    </dgm:pt>
    <dgm:pt modelId="{D586804D-5FC7-4BAC-BE5C-96396579D231}" type="pres">
      <dgm:prSet presAssocID="{8B500CBA-1AAB-41B7-8AE9-E6D9EB387F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80C08-0584-4C59-826D-A1FD528D3AA3}" type="pres">
      <dgm:prSet presAssocID="{D9D60417-BF5F-4EC5-8E97-77BCB8C83940}" presName="root1" presStyleCnt="0"/>
      <dgm:spPr/>
    </dgm:pt>
    <dgm:pt modelId="{0D2ACCC4-9BD7-4BEC-A609-3AD86A12DCA2}" type="pres">
      <dgm:prSet presAssocID="{D9D60417-BF5F-4EC5-8E97-77BCB8C83940}" presName="LevelOneTextNode" presStyleLbl="node0" presStyleIdx="0" presStyleCnt="1" custFlipVert="1" custScaleX="82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D86341-1C72-4455-9E3C-B35ECD4B9BF6}" type="pres">
      <dgm:prSet presAssocID="{D9D60417-BF5F-4EC5-8E97-77BCB8C83940}" presName="level2hierChild" presStyleCnt="0"/>
      <dgm:spPr/>
    </dgm:pt>
    <dgm:pt modelId="{41281680-210B-4457-A7C3-D71CA0F11A47}" type="pres">
      <dgm:prSet presAssocID="{EA555F8A-AFD2-4FAD-A8D4-F211B8F372D1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32D5749-0089-4FAF-AB1D-3323DD22986B}" type="pres">
      <dgm:prSet presAssocID="{EA555F8A-AFD2-4FAD-A8D4-F211B8F372D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63EC312-F386-48E0-95DE-7C232272277C}" type="pres">
      <dgm:prSet presAssocID="{8B7974BF-5DC6-4CDE-A1B0-17AA4B543959}" presName="root2" presStyleCnt="0"/>
      <dgm:spPr/>
    </dgm:pt>
    <dgm:pt modelId="{07400B63-A483-4490-9777-00DB677AAD2F}" type="pres">
      <dgm:prSet presAssocID="{8B7974BF-5DC6-4CDE-A1B0-17AA4B543959}" presName="LevelTwoTextNode" presStyleLbl="node2" presStyleIdx="0" presStyleCnt="3" custScaleX="297154" custScaleY="209087" custLinFactY="100000" custLinFactNeighborX="19233" custLinFactNeighborY="119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268FD-5C9A-4961-BB15-4B6ECD394736}" type="pres">
      <dgm:prSet presAssocID="{8B7974BF-5DC6-4CDE-A1B0-17AA4B543959}" presName="level3hierChild" presStyleCnt="0"/>
      <dgm:spPr/>
    </dgm:pt>
    <dgm:pt modelId="{0C0B04EC-06BB-4CD3-ABF1-333AFED3A809}" type="pres">
      <dgm:prSet presAssocID="{C9295291-6BB6-4810-91C7-32281EE2D08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60936D5-DA2C-4DC1-BFA2-E01FCF302EEC}" type="pres">
      <dgm:prSet presAssocID="{C9295291-6BB6-4810-91C7-32281EE2D08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EC7EEEC-1CA0-4E60-84D1-D2D6F4331772}" type="pres">
      <dgm:prSet presAssocID="{2D7C0023-E83B-4A08-AA64-AFE0D3DBAC3A}" presName="root2" presStyleCnt="0"/>
      <dgm:spPr/>
    </dgm:pt>
    <dgm:pt modelId="{D4435E09-6DAB-48A1-B5E5-03E968F529E1}" type="pres">
      <dgm:prSet presAssocID="{2D7C0023-E83B-4A08-AA64-AFE0D3DBAC3A}" presName="LevelTwoTextNode" presStyleLbl="node2" presStyleIdx="1" presStyleCnt="3" custScaleX="321451" custScaleY="189309" custLinFactY="-100000" custLinFactNeighborX="19233" custLinFactNeighborY="-1234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9FC8C9-0FF7-4406-88F0-2A20711151F0}" type="pres">
      <dgm:prSet presAssocID="{2D7C0023-E83B-4A08-AA64-AFE0D3DBAC3A}" presName="level3hierChild" presStyleCnt="0"/>
      <dgm:spPr/>
    </dgm:pt>
    <dgm:pt modelId="{2B4A1D39-345E-41A1-AFAF-1A255F15974D}" type="pres">
      <dgm:prSet presAssocID="{00BE730D-8F22-4EAE-BFBD-E4655EE7B06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7781948-DB36-4C98-A0C1-4E6968054BA9}" type="pres">
      <dgm:prSet presAssocID="{00BE730D-8F22-4EAE-BFBD-E4655EE7B06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B4F788D-4861-420A-B0C9-5B2F6B2A8ADE}" type="pres">
      <dgm:prSet presAssocID="{44DF55A8-C13D-4949-8329-2C3984AF9C00}" presName="root2" presStyleCnt="0"/>
      <dgm:spPr/>
    </dgm:pt>
    <dgm:pt modelId="{B7578DE7-7BDB-42C7-A66C-648597B4EBB3}" type="pres">
      <dgm:prSet presAssocID="{44DF55A8-C13D-4949-8329-2C3984AF9C00}" presName="LevelTwoTextNode" presStyleLbl="node2" presStyleIdx="2" presStyleCnt="3" custScaleX="260570" custScaleY="160860" custLinFactNeighborX="22001" custLinFactNeighborY="-2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1829B2-1232-4D4D-A790-E815382F2040}" type="pres">
      <dgm:prSet presAssocID="{44DF55A8-C13D-4949-8329-2C3984AF9C00}" presName="level3hierChild" presStyleCnt="0"/>
      <dgm:spPr/>
    </dgm:pt>
  </dgm:ptLst>
  <dgm:cxnLst>
    <dgm:cxn modelId="{76841DD8-412D-45A2-8981-5C2E5EC68063}" srcId="{D9D60417-BF5F-4EC5-8E97-77BCB8C83940}" destId="{44DF55A8-C13D-4949-8329-2C3984AF9C00}" srcOrd="2" destOrd="0" parTransId="{00BE730D-8F22-4EAE-BFBD-E4655EE7B065}" sibTransId="{A5FB73E0-3B0C-45A7-AA68-F0106DF56CBE}"/>
    <dgm:cxn modelId="{85F33854-EB81-433C-8A37-B3BA9F4CEC68}" type="presOf" srcId="{00BE730D-8F22-4EAE-BFBD-E4655EE7B065}" destId="{07781948-DB36-4C98-A0C1-4E6968054BA9}" srcOrd="1" destOrd="0" presId="urn:microsoft.com/office/officeart/2008/layout/HorizontalMultiLevelHierarchy"/>
    <dgm:cxn modelId="{4B950341-5B56-4B65-B88A-B1E74D7AFBEA}" srcId="{8B500CBA-1AAB-41B7-8AE9-E6D9EB387FF2}" destId="{D9D60417-BF5F-4EC5-8E97-77BCB8C83940}" srcOrd="0" destOrd="0" parTransId="{DF682208-6D03-4700-A0F6-78032F6A190A}" sibTransId="{D305F0DD-AB56-4198-BE86-218731F76077}"/>
    <dgm:cxn modelId="{C7C385E8-52EB-4FE8-9AED-1873F61AAB5A}" type="presOf" srcId="{2D7C0023-E83B-4A08-AA64-AFE0D3DBAC3A}" destId="{D4435E09-6DAB-48A1-B5E5-03E968F529E1}" srcOrd="0" destOrd="0" presId="urn:microsoft.com/office/officeart/2008/layout/HorizontalMultiLevelHierarchy"/>
    <dgm:cxn modelId="{C2BA4641-A966-42D5-A7F2-5AD9AA9946CA}" type="presOf" srcId="{C9295291-6BB6-4810-91C7-32281EE2D086}" destId="{0C0B04EC-06BB-4CD3-ABF1-333AFED3A809}" srcOrd="0" destOrd="0" presId="urn:microsoft.com/office/officeart/2008/layout/HorizontalMultiLevelHierarchy"/>
    <dgm:cxn modelId="{F25FA085-D969-4910-9DA9-C7646FC383B4}" type="presOf" srcId="{8B7974BF-5DC6-4CDE-A1B0-17AA4B543959}" destId="{07400B63-A483-4490-9777-00DB677AAD2F}" srcOrd="0" destOrd="0" presId="urn:microsoft.com/office/officeart/2008/layout/HorizontalMultiLevelHierarchy"/>
    <dgm:cxn modelId="{BC518963-0FE2-426D-B174-442B786EE6A5}" srcId="{D9D60417-BF5F-4EC5-8E97-77BCB8C83940}" destId="{8B7974BF-5DC6-4CDE-A1B0-17AA4B543959}" srcOrd="0" destOrd="0" parTransId="{EA555F8A-AFD2-4FAD-A8D4-F211B8F372D1}" sibTransId="{FAA645A4-FF40-4D99-A6D8-A72F05546CD5}"/>
    <dgm:cxn modelId="{52C8907C-9410-4E26-A9BB-D699742A9A55}" type="presOf" srcId="{D9D60417-BF5F-4EC5-8E97-77BCB8C83940}" destId="{0D2ACCC4-9BD7-4BEC-A609-3AD86A12DCA2}" srcOrd="0" destOrd="0" presId="urn:microsoft.com/office/officeart/2008/layout/HorizontalMultiLevelHierarchy"/>
    <dgm:cxn modelId="{10430CD3-424E-4C42-B699-FC23B32E73CF}" type="presOf" srcId="{EA555F8A-AFD2-4FAD-A8D4-F211B8F372D1}" destId="{41281680-210B-4457-A7C3-D71CA0F11A47}" srcOrd="0" destOrd="0" presId="urn:microsoft.com/office/officeart/2008/layout/HorizontalMultiLevelHierarchy"/>
    <dgm:cxn modelId="{F53FEDE7-9A7A-48A0-B279-B71DB0A5F4B0}" type="presOf" srcId="{C9295291-6BB6-4810-91C7-32281EE2D086}" destId="{660936D5-DA2C-4DC1-BFA2-E01FCF302EEC}" srcOrd="1" destOrd="0" presId="urn:microsoft.com/office/officeart/2008/layout/HorizontalMultiLevelHierarchy"/>
    <dgm:cxn modelId="{C26FF3A1-8C34-4F40-BB3A-423E79D7768E}" type="presOf" srcId="{EA555F8A-AFD2-4FAD-A8D4-F211B8F372D1}" destId="{332D5749-0089-4FAF-AB1D-3323DD22986B}" srcOrd="1" destOrd="0" presId="urn:microsoft.com/office/officeart/2008/layout/HorizontalMultiLevelHierarchy"/>
    <dgm:cxn modelId="{BB2A1D54-8046-4898-8124-672F0F18375C}" srcId="{D9D60417-BF5F-4EC5-8E97-77BCB8C83940}" destId="{2D7C0023-E83B-4A08-AA64-AFE0D3DBAC3A}" srcOrd="1" destOrd="0" parTransId="{C9295291-6BB6-4810-91C7-32281EE2D086}" sibTransId="{DA68D6BB-2AB0-4A2A-9234-A1B3294DC40C}"/>
    <dgm:cxn modelId="{D012FBC5-E0E1-4A27-9EB4-98C10757EDCF}" type="presOf" srcId="{8B500CBA-1AAB-41B7-8AE9-E6D9EB387FF2}" destId="{D586804D-5FC7-4BAC-BE5C-96396579D231}" srcOrd="0" destOrd="0" presId="urn:microsoft.com/office/officeart/2008/layout/HorizontalMultiLevelHierarchy"/>
    <dgm:cxn modelId="{2A078000-EF70-41B8-83F1-3694F90FD2B7}" type="presOf" srcId="{44DF55A8-C13D-4949-8329-2C3984AF9C00}" destId="{B7578DE7-7BDB-42C7-A66C-648597B4EBB3}" srcOrd="0" destOrd="0" presId="urn:microsoft.com/office/officeart/2008/layout/HorizontalMultiLevelHierarchy"/>
    <dgm:cxn modelId="{908A1B5C-BA52-41D3-A1C0-48D27F3AA6AD}" type="presOf" srcId="{00BE730D-8F22-4EAE-BFBD-E4655EE7B065}" destId="{2B4A1D39-345E-41A1-AFAF-1A255F15974D}" srcOrd="0" destOrd="0" presId="urn:microsoft.com/office/officeart/2008/layout/HorizontalMultiLevelHierarchy"/>
    <dgm:cxn modelId="{F747126D-8F99-481E-A3A2-0170200462A6}" type="presParOf" srcId="{D586804D-5FC7-4BAC-BE5C-96396579D231}" destId="{5A280C08-0584-4C59-826D-A1FD528D3AA3}" srcOrd="0" destOrd="0" presId="urn:microsoft.com/office/officeart/2008/layout/HorizontalMultiLevelHierarchy"/>
    <dgm:cxn modelId="{34EA51FE-A6D4-4A1B-B1AD-C10497AAA801}" type="presParOf" srcId="{5A280C08-0584-4C59-826D-A1FD528D3AA3}" destId="{0D2ACCC4-9BD7-4BEC-A609-3AD86A12DCA2}" srcOrd="0" destOrd="0" presId="urn:microsoft.com/office/officeart/2008/layout/HorizontalMultiLevelHierarchy"/>
    <dgm:cxn modelId="{A0A51D21-747C-47E6-B07E-D6452E4A9553}" type="presParOf" srcId="{5A280C08-0584-4C59-826D-A1FD528D3AA3}" destId="{F5D86341-1C72-4455-9E3C-B35ECD4B9BF6}" srcOrd="1" destOrd="0" presId="urn:microsoft.com/office/officeart/2008/layout/HorizontalMultiLevelHierarchy"/>
    <dgm:cxn modelId="{763C173B-8DFC-4453-A9D6-80F1D74C8066}" type="presParOf" srcId="{F5D86341-1C72-4455-9E3C-B35ECD4B9BF6}" destId="{41281680-210B-4457-A7C3-D71CA0F11A47}" srcOrd="0" destOrd="0" presId="urn:microsoft.com/office/officeart/2008/layout/HorizontalMultiLevelHierarchy"/>
    <dgm:cxn modelId="{FB1E17CD-3A1D-4BB1-8140-7578541725F6}" type="presParOf" srcId="{41281680-210B-4457-A7C3-D71CA0F11A47}" destId="{332D5749-0089-4FAF-AB1D-3323DD22986B}" srcOrd="0" destOrd="0" presId="urn:microsoft.com/office/officeart/2008/layout/HorizontalMultiLevelHierarchy"/>
    <dgm:cxn modelId="{B8293E8C-BD75-4AA0-BB2A-1CBB5DE4D251}" type="presParOf" srcId="{F5D86341-1C72-4455-9E3C-B35ECD4B9BF6}" destId="{B63EC312-F386-48E0-95DE-7C232272277C}" srcOrd="1" destOrd="0" presId="urn:microsoft.com/office/officeart/2008/layout/HorizontalMultiLevelHierarchy"/>
    <dgm:cxn modelId="{FD08070F-7B84-4C0D-BFAE-43C8DDA0CC05}" type="presParOf" srcId="{B63EC312-F386-48E0-95DE-7C232272277C}" destId="{07400B63-A483-4490-9777-00DB677AAD2F}" srcOrd="0" destOrd="0" presId="urn:microsoft.com/office/officeart/2008/layout/HorizontalMultiLevelHierarchy"/>
    <dgm:cxn modelId="{2577738C-C232-4313-9C77-B6BC00A4CCD0}" type="presParOf" srcId="{B63EC312-F386-48E0-95DE-7C232272277C}" destId="{7F9268FD-5C9A-4961-BB15-4B6ECD394736}" srcOrd="1" destOrd="0" presId="urn:microsoft.com/office/officeart/2008/layout/HorizontalMultiLevelHierarchy"/>
    <dgm:cxn modelId="{5A114454-45E7-48D1-B8D6-70DDBCF554A8}" type="presParOf" srcId="{F5D86341-1C72-4455-9E3C-B35ECD4B9BF6}" destId="{0C0B04EC-06BB-4CD3-ABF1-333AFED3A809}" srcOrd="2" destOrd="0" presId="urn:microsoft.com/office/officeart/2008/layout/HorizontalMultiLevelHierarchy"/>
    <dgm:cxn modelId="{1E11C832-032F-4355-B686-7C35D05730A2}" type="presParOf" srcId="{0C0B04EC-06BB-4CD3-ABF1-333AFED3A809}" destId="{660936D5-DA2C-4DC1-BFA2-E01FCF302EEC}" srcOrd="0" destOrd="0" presId="urn:microsoft.com/office/officeart/2008/layout/HorizontalMultiLevelHierarchy"/>
    <dgm:cxn modelId="{318608A9-0556-4B41-AACB-520F9B4A81FB}" type="presParOf" srcId="{F5D86341-1C72-4455-9E3C-B35ECD4B9BF6}" destId="{DEC7EEEC-1CA0-4E60-84D1-D2D6F4331772}" srcOrd="3" destOrd="0" presId="urn:microsoft.com/office/officeart/2008/layout/HorizontalMultiLevelHierarchy"/>
    <dgm:cxn modelId="{BABB8839-D8E3-4D28-8012-56B26F2CAE0F}" type="presParOf" srcId="{DEC7EEEC-1CA0-4E60-84D1-D2D6F4331772}" destId="{D4435E09-6DAB-48A1-B5E5-03E968F529E1}" srcOrd="0" destOrd="0" presId="urn:microsoft.com/office/officeart/2008/layout/HorizontalMultiLevelHierarchy"/>
    <dgm:cxn modelId="{C4B0148F-3F64-4269-9313-67AD3645C392}" type="presParOf" srcId="{DEC7EEEC-1CA0-4E60-84D1-D2D6F4331772}" destId="{CB9FC8C9-0FF7-4406-88F0-2A20711151F0}" srcOrd="1" destOrd="0" presId="urn:microsoft.com/office/officeart/2008/layout/HorizontalMultiLevelHierarchy"/>
    <dgm:cxn modelId="{6F40CFCF-A9AA-433D-9FF7-8331D5B7B2C0}" type="presParOf" srcId="{F5D86341-1C72-4455-9E3C-B35ECD4B9BF6}" destId="{2B4A1D39-345E-41A1-AFAF-1A255F15974D}" srcOrd="4" destOrd="0" presId="urn:microsoft.com/office/officeart/2008/layout/HorizontalMultiLevelHierarchy"/>
    <dgm:cxn modelId="{8C9188B9-5513-4EDE-AFCD-BD4B37767742}" type="presParOf" srcId="{2B4A1D39-345E-41A1-AFAF-1A255F15974D}" destId="{07781948-DB36-4C98-A0C1-4E6968054BA9}" srcOrd="0" destOrd="0" presId="urn:microsoft.com/office/officeart/2008/layout/HorizontalMultiLevelHierarchy"/>
    <dgm:cxn modelId="{E1B726E3-08F0-4725-BB88-36505F92CE46}" type="presParOf" srcId="{F5D86341-1C72-4455-9E3C-B35ECD4B9BF6}" destId="{2B4F788D-4861-420A-B0C9-5B2F6B2A8ADE}" srcOrd="5" destOrd="0" presId="urn:microsoft.com/office/officeart/2008/layout/HorizontalMultiLevelHierarchy"/>
    <dgm:cxn modelId="{9734DA39-6A12-4F72-BA88-FCDC214C5BDD}" type="presParOf" srcId="{2B4F788D-4861-420A-B0C9-5B2F6B2A8ADE}" destId="{B7578DE7-7BDB-42C7-A66C-648597B4EBB3}" srcOrd="0" destOrd="0" presId="urn:microsoft.com/office/officeart/2008/layout/HorizontalMultiLevelHierarchy"/>
    <dgm:cxn modelId="{5A6899AC-0CF2-499D-A1C1-38E3D78CC5F5}" type="presParOf" srcId="{2B4F788D-4861-420A-B0C9-5B2F6B2A8ADE}" destId="{D31829B2-1232-4D4D-A790-E815382F20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7DCD-1FB1-4EBD-B5E5-9D03330EB97C}">
      <dsp:nvSpPr>
        <dsp:cNvPr id="0" name=""/>
        <dsp:cNvSpPr/>
      </dsp:nvSpPr>
      <dsp:spPr>
        <a:xfrm>
          <a:off x="0" y="64811"/>
          <a:ext cx="7304911" cy="22577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942" tIns="1270508" rIns="56694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«Развитие системы оказания первичной медико-санитарной помощи»</a:t>
          </a: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«Борьба с онкологическими заболеваниями»</a:t>
          </a: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4811"/>
        <a:ext cx="7304911" cy="2257762"/>
      </dsp:txXfrm>
    </dsp:sp>
    <dsp:sp modelId="{DFF93694-0332-458B-A1A1-5DF0EDFDDB28}">
      <dsp:nvSpPr>
        <dsp:cNvPr id="0" name=""/>
        <dsp:cNvSpPr/>
      </dsp:nvSpPr>
      <dsp:spPr>
        <a:xfrm>
          <a:off x="728288" y="38233"/>
          <a:ext cx="5113437" cy="95330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276" tIns="0" rIns="19327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«Здравоохранение»</a:t>
          </a:r>
          <a:b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(01.10.2018-31.12.2024)</a:t>
          </a:r>
          <a:endParaRPr lang="ru-RU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4824" y="84769"/>
        <a:ext cx="5020365" cy="860229"/>
      </dsp:txXfrm>
    </dsp:sp>
    <dsp:sp modelId="{26EF1B3C-0A81-475B-B6C1-036D34E3F865}">
      <dsp:nvSpPr>
        <dsp:cNvPr id="0" name=""/>
        <dsp:cNvSpPr/>
      </dsp:nvSpPr>
      <dsp:spPr>
        <a:xfrm>
          <a:off x="0" y="2692706"/>
          <a:ext cx="7304911" cy="2209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942" tIns="1270508" rIns="56694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«Разработка и реализация программы системной поддержки и повышения качества жизни граждан старшего возраста»</a:t>
          </a: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92706"/>
        <a:ext cx="7304911" cy="2209725"/>
      </dsp:txXfrm>
    </dsp:sp>
    <dsp:sp modelId="{8B20C69C-B5D9-4729-BA3C-E3FEEF79DEFE}">
      <dsp:nvSpPr>
        <dsp:cNvPr id="0" name=""/>
        <dsp:cNvSpPr/>
      </dsp:nvSpPr>
      <dsp:spPr>
        <a:xfrm>
          <a:off x="365245" y="2651974"/>
          <a:ext cx="5113437" cy="941092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3276" tIns="0" rIns="193276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«Демография»</a:t>
          </a:r>
          <a:b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(01.01.2019-31.12.2024)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185" y="2697914"/>
        <a:ext cx="5021557" cy="849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64DF1-BD70-46D2-8708-1E21D41E6BF2}">
      <dsp:nvSpPr>
        <dsp:cNvPr id="0" name=""/>
        <dsp:cNvSpPr/>
      </dsp:nvSpPr>
      <dsp:spPr>
        <a:xfrm>
          <a:off x="-2300551" y="-355692"/>
          <a:ext cx="2747966" cy="2747966"/>
        </a:xfrm>
        <a:prstGeom prst="blockArc">
          <a:avLst>
            <a:gd name="adj1" fmla="val 18900000"/>
            <a:gd name="adj2" fmla="val 2700000"/>
            <a:gd name="adj3" fmla="val 786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BD669-5337-4D05-8621-5BB8C98B31A8}">
      <dsp:nvSpPr>
        <dsp:cNvPr id="0" name=""/>
        <dsp:cNvSpPr/>
      </dsp:nvSpPr>
      <dsp:spPr>
        <a:xfrm>
          <a:off x="279699" y="226311"/>
          <a:ext cx="11642545" cy="409911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консультаций врачей-специалистов не должны превышать</a:t>
          </a:r>
          <a:r>
            <a:rPr lang="en-US" sz="16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рабочих дня</a:t>
          </a:r>
          <a:endParaRPr lang="ru-RU" sz="18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699" y="226311"/>
        <a:ext cx="11642545" cy="409911"/>
      </dsp:txXfrm>
    </dsp:sp>
    <dsp:sp modelId="{81DF811F-88A5-4F0E-8093-B7D94A488DFB}">
      <dsp:nvSpPr>
        <dsp:cNvPr id="0" name=""/>
        <dsp:cNvSpPr/>
      </dsp:nvSpPr>
      <dsp:spPr>
        <a:xfrm>
          <a:off x="33044" y="152743"/>
          <a:ext cx="509145" cy="50914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DFDB4A-F2C0-40C8-8189-2CE17FA3D164}">
      <dsp:nvSpPr>
        <dsp:cNvPr id="0" name=""/>
        <dsp:cNvSpPr/>
      </dsp:nvSpPr>
      <dsp:spPr>
        <a:xfrm>
          <a:off x="435676" y="814632"/>
          <a:ext cx="11494486" cy="40731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диагностических исследований не должны превышать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7 рабочих дней</a:t>
          </a:r>
          <a:endParaRPr lang="ru-RU" sz="18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676" y="814632"/>
        <a:ext cx="11494486" cy="407316"/>
      </dsp:txXfrm>
    </dsp:sp>
    <dsp:sp modelId="{8F6883B0-27A6-498E-9E64-93606EFEF12A}">
      <dsp:nvSpPr>
        <dsp:cNvPr id="0" name=""/>
        <dsp:cNvSpPr/>
      </dsp:nvSpPr>
      <dsp:spPr>
        <a:xfrm>
          <a:off x="178980" y="729987"/>
          <a:ext cx="533065" cy="509145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A2A36E-BC2F-40B9-9A91-6FC285BAFFAA}">
      <dsp:nvSpPr>
        <dsp:cNvPr id="0" name=""/>
        <dsp:cNvSpPr/>
      </dsp:nvSpPr>
      <dsp:spPr>
        <a:xfrm>
          <a:off x="284240" y="1436484"/>
          <a:ext cx="11642545" cy="45483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установление диспансерного наблюдения врача-онколога не должны превышать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 рабочих дня </a:t>
          </a:r>
          <a:r>
            <a:rPr lang="ru-RU" sz="1600" b="1" i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момента постановки диагноза онкологического заболевания</a:t>
          </a:r>
          <a:endParaRPr lang="ru-RU" sz="1600" b="1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240" y="1436484"/>
        <a:ext cx="11642545" cy="454838"/>
      </dsp:txXfrm>
    </dsp:sp>
    <dsp:sp modelId="{91E30F59-6344-4714-A007-2206A690EBEF}">
      <dsp:nvSpPr>
        <dsp:cNvPr id="0" name=""/>
        <dsp:cNvSpPr/>
      </dsp:nvSpPr>
      <dsp:spPr>
        <a:xfrm>
          <a:off x="79274" y="1410012"/>
          <a:ext cx="509145" cy="509145"/>
        </a:xfrm>
        <a:prstGeom prst="ellipse">
          <a:avLst/>
        </a:prstGeom>
        <a:blipFill rotWithShape="0">
          <a:blip xmlns:r="http://schemas.openxmlformats.org/officeDocument/2006/relationships" r:embed="rId4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A1D39-345E-41A1-AFAF-1A255F15974D}">
      <dsp:nvSpPr>
        <dsp:cNvPr id="0" name=""/>
        <dsp:cNvSpPr/>
      </dsp:nvSpPr>
      <dsp:spPr>
        <a:xfrm>
          <a:off x="1210669" y="2420716"/>
          <a:ext cx="1092921" cy="1762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460" y="0"/>
              </a:lnTo>
              <a:lnTo>
                <a:pt x="546460" y="1762000"/>
              </a:lnTo>
              <a:lnTo>
                <a:pt x="1092921" y="17620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705294" y="3249880"/>
        <a:ext cx="103671" cy="103671"/>
      </dsp:txXfrm>
    </dsp:sp>
    <dsp:sp modelId="{0C0B04EC-06BB-4CD3-ABF1-333AFED3A809}">
      <dsp:nvSpPr>
        <dsp:cNvPr id="0" name=""/>
        <dsp:cNvSpPr/>
      </dsp:nvSpPr>
      <dsp:spPr>
        <a:xfrm>
          <a:off x="1210669" y="839179"/>
          <a:ext cx="1020894" cy="1581537"/>
        </a:xfrm>
        <a:custGeom>
          <a:avLst/>
          <a:gdLst/>
          <a:ahLst/>
          <a:cxnLst/>
          <a:rect l="0" t="0" r="0" b="0"/>
          <a:pathLst>
            <a:path>
              <a:moveTo>
                <a:pt x="0" y="1581537"/>
              </a:moveTo>
              <a:lnTo>
                <a:pt x="510447" y="1581537"/>
              </a:lnTo>
              <a:lnTo>
                <a:pt x="510447" y="0"/>
              </a:lnTo>
              <a:lnTo>
                <a:pt x="1020894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674056" y="1582887"/>
        <a:ext cx="94120" cy="94120"/>
      </dsp:txXfrm>
    </dsp:sp>
    <dsp:sp modelId="{41281680-210B-4457-A7C3-D71CA0F11A47}">
      <dsp:nvSpPr>
        <dsp:cNvPr id="0" name=""/>
        <dsp:cNvSpPr/>
      </dsp:nvSpPr>
      <dsp:spPr>
        <a:xfrm>
          <a:off x="1210669" y="2420716"/>
          <a:ext cx="1020894" cy="15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447" y="0"/>
              </a:lnTo>
              <a:lnTo>
                <a:pt x="510447" y="153101"/>
              </a:lnTo>
              <a:lnTo>
                <a:pt x="1020894" y="15310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95309" y="2471459"/>
        <a:ext cx="51615" cy="51615"/>
      </dsp:txXfrm>
    </dsp:sp>
    <dsp:sp modelId="{0D2ACCC4-9BD7-4BEC-A609-3AD86A12DCA2}">
      <dsp:nvSpPr>
        <dsp:cNvPr id="0" name=""/>
        <dsp:cNvSpPr/>
      </dsp:nvSpPr>
      <dsp:spPr>
        <a:xfrm rot="5400000" flipV="1">
          <a:off x="-1202323" y="2095442"/>
          <a:ext cx="4175436" cy="650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solidFill>
                <a:schemeClr val="accent1">
                  <a:lumMod val="75000"/>
                </a:schemeClr>
              </a:solidFill>
            </a:rPr>
            <a:t>Санкции к МО</a:t>
          </a:r>
          <a:endParaRPr lang="ru-RU" sz="4200" kern="1200" dirty="0">
            <a:solidFill>
              <a:schemeClr val="accent1">
                <a:lumMod val="75000"/>
              </a:schemeClr>
            </a:solidFill>
          </a:endParaRPr>
        </a:p>
      </dsp:txBody>
      <dsp:txXfrm rot="10800000">
        <a:off x="-1202323" y="2095442"/>
        <a:ext cx="4175436" cy="650548"/>
      </dsp:txXfrm>
    </dsp:sp>
    <dsp:sp modelId="{07400B63-A483-4490-9777-00DB677AAD2F}">
      <dsp:nvSpPr>
        <dsp:cNvPr id="0" name=""/>
        <dsp:cNvSpPr/>
      </dsp:nvSpPr>
      <dsp:spPr>
        <a:xfrm>
          <a:off x="2231564" y="1744439"/>
          <a:ext cx="7732339" cy="165875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В ТФОМС для формирования нормированного страхового запаса (НСЗ):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50% по результатам МЭК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35% по результатам МЭЭ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35% по результатам ЭКМП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25% в результате уплаты штрафов</a:t>
          </a:r>
          <a:endParaRPr lang="ru-RU" sz="16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31564" y="1744439"/>
        <a:ext cx="7732339" cy="1658756"/>
      </dsp:txXfrm>
    </dsp:sp>
    <dsp:sp modelId="{D4435E09-6DAB-48A1-B5E5-03E968F529E1}">
      <dsp:nvSpPr>
        <dsp:cNvPr id="0" name=""/>
        <dsp:cNvSpPr/>
      </dsp:nvSpPr>
      <dsp:spPr>
        <a:xfrm>
          <a:off x="2231564" y="88254"/>
          <a:ext cx="8364579" cy="150185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rgbClr val="FF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Целевые средства на оплату медицинской помощи: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50% по результатам МЭК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50% по результатам МЭЭ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50% по результатам ЭКМП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50% в результате уплаты штрафов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231564" y="88254"/>
        <a:ext cx="8364579" cy="1501850"/>
      </dsp:txXfrm>
    </dsp:sp>
    <dsp:sp modelId="{B7578DE7-7BDB-42C7-A66C-648597B4EBB3}">
      <dsp:nvSpPr>
        <dsp:cNvPr id="0" name=""/>
        <dsp:cNvSpPr/>
      </dsp:nvSpPr>
      <dsp:spPr>
        <a:xfrm>
          <a:off x="2303591" y="3544639"/>
          <a:ext cx="6780375" cy="12761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На формирование собственных средств СМО: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15% по результатам МЭЭ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15% по результатам ЭКМП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1">
                  <a:lumMod val="50000"/>
                </a:schemeClr>
              </a:solidFill>
            </a:rPr>
            <a:t>25% в результате уплаты штрафов</a:t>
          </a:r>
          <a:endParaRPr lang="ru-RU" sz="16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03591" y="3544639"/>
        <a:ext cx="6780375" cy="1276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0.20426</cdr:x>
      <cdr:y>0.22636</cdr:y>
    </cdr:from>
    <cdr:to>
      <cdr:x>0.28089</cdr:x>
      <cdr:y>0.33135</cdr:y>
    </cdr:to>
    <cdr:sp macro="" textlink="">
      <cdr:nvSpPr>
        <cdr:cNvPr id="2" name="Равнобедренный треугольник 1"/>
        <cdr:cNvSpPr>
          <a:spLocks xmlns:a="http://schemas.openxmlformats.org/drawingml/2006/main" noChangeAspect="1"/>
        </cdr:cNvSpPr>
      </cdr:nvSpPr>
      <cdr:spPr>
        <a:xfrm xmlns:a="http://schemas.openxmlformats.org/drawingml/2006/main" rot="10800000" flipH="1">
          <a:off x="1309015" y="689572"/>
          <a:ext cx="491099" cy="319840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>
            <a:alpha val="7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91432" tIns="45716" rIns="91432" bIns="45716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443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88776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633164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177552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721940" algn="l" defTabSz="1088776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266328" algn="l" defTabSz="1088776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810716" algn="l" defTabSz="1088776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355104" algn="l" defTabSz="1088776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0.20035</cdr:x>
      <cdr:y>0.12731</cdr:y>
    </cdr:from>
    <cdr:to>
      <cdr:x>0.33025</cdr:x>
      <cdr:y>0.26182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83969" y="387822"/>
          <a:ext cx="832492" cy="4097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443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88776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633164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177552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721940" algn="l" defTabSz="1088776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266328" algn="l" defTabSz="1088776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810716" algn="l" defTabSz="1088776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355104" algn="l" defTabSz="1088776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-0,7%</a:t>
          </a:r>
          <a:endParaRPr lang="ru-RU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0.07082</cdr:x>
      <cdr:y>0.70619</cdr:y>
    </cdr:from>
    <cdr:to>
      <cdr:x>0.20468</cdr:x>
      <cdr:y>0.84658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606430" y="2631870"/>
          <a:ext cx="114623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утв. план</a:t>
          </a:r>
        </a:p>
      </cdr:txBody>
    </cdr:sp>
  </cdr:relSizeAnchor>
  <cdr:relSizeAnchor xmlns:cdr="http://schemas.openxmlformats.org/drawingml/2006/chartDrawing">
    <cdr:from>
      <cdr:x>0.2367</cdr:x>
      <cdr:y>0.70619</cdr:y>
    </cdr:from>
    <cdr:to>
      <cdr:x>0.41782</cdr:x>
      <cdr:y>0.84658</cdr:y>
    </cdr:to>
    <cdr:sp macro="" textlink="">
      <cdr:nvSpPr>
        <cdr:cNvPr id="6" name="TextBox 18"/>
        <cdr:cNvSpPr txBox="1"/>
      </cdr:nvSpPr>
      <cdr:spPr>
        <a:xfrm xmlns:a="http://schemas.openxmlformats.org/drawingml/2006/main">
          <a:off x="2026855" y="2631870"/>
          <a:ext cx="155092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</a:p>
      </cdr:txBody>
    </cdr:sp>
  </cdr:relSizeAnchor>
  <cdr:relSizeAnchor xmlns:cdr="http://schemas.openxmlformats.org/drawingml/2006/chartDrawing">
    <cdr:from>
      <cdr:x>0.45786</cdr:x>
      <cdr:y>0.70619</cdr:y>
    </cdr:from>
    <cdr:to>
      <cdr:x>0.55001</cdr:x>
      <cdr:y>0.84658</cdr:y>
    </cdr:to>
    <cdr:sp macro="" textlink="">
      <cdr:nvSpPr>
        <cdr:cNvPr id="7" name="TextBox 19"/>
        <cdr:cNvSpPr txBox="1"/>
      </cdr:nvSpPr>
      <cdr:spPr>
        <a:xfrm xmlns:a="http://schemas.openxmlformats.org/drawingml/2006/main">
          <a:off x="3920682" y="2631870"/>
          <a:ext cx="7889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2020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</a:p>
      </cdr:txBody>
    </cdr:sp>
  </cdr:relSizeAnchor>
  <cdr:relSizeAnchor xmlns:cdr="http://schemas.openxmlformats.org/drawingml/2006/chartDrawing">
    <cdr:from>
      <cdr:x>0.64117</cdr:x>
      <cdr:y>0.71489</cdr:y>
    </cdr:from>
    <cdr:to>
      <cdr:x>0.73331</cdr:x>
      <cdr:y>0.85528</cdr:y>
    </cdr:to>
    <cdr:sp macro="" textlink="">
      <cdr:nvSpPr>
        <cdr:cNvPr id="8" name="TextBox 20"/>
        <cdr:cNvSpPr txBox="1"/>
      </cdr:nvSpPr>
      <cdr:spPr>
        <a:xfrm xmlns:a="http://schemas.openxmlformats.org/drawingml/2006/main">
          <a:off x="5490294" y="2664295"/>
          <a:ext cx="7889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</a:p>
      </cdr:txBody>
    </cdr:sp>
  </cdr:relSizeAnchor>
  <cdr:relSizeAnchor xmlns:cdr="http://schemas.openxmlformats.org/drawingml/2006/chartDrawing">
    <cdr:from>
      <cdr:x>0.83308</cdr:x>
      <cdr:y>0.71489</cdr:y>
    </cdr:from>
    <cdr:to>
      <cdr:x>0.92522</cdr:x>
      <cdr:y>0.85528</cdr:y>
    </cdr:to>
    <cdr:sp macro="" textlink="">
      <cdr:nvSpPr>
        <cdr:cNvPr id="13" name="TextBox 19"/>
        <cdr:cNvSpPr txBox="1"/>
      </cdr:nvSpPr>
      <cdr:spPr>
        <a:xfrm xmlns:a="http://schemas.openxmlformats.org/drawingml/2006/main">
          <a:off x="7133664" y="2664295"/>
          <a:ext cx="7889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0.06831</cdr:x>
      <cdr:y>0.80572</cdr:y>
    </cdr:from>
    <cdr:to>
      <cdr:x>0.20217</cdr:x>
      <cdr:y>0.9571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76095" y="2784878"/>
          <a:ext cx="112891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утв. план</a:t>
          </a:r>
        </a:p>
      </cdr:txBody>
    </cdr:sp>
  </cdr:relSizeAnchor>
  <cdr:relSizeAnchor xmlns:cdr="http://schemas.openxmlformats.org/drawingml/2006/chartDrawing">
    <cdr:from>
      <cdr:x>0.23338</cdr:x>
      <cdr:y>0.80572</cdr:y>
    </cdr:from>
    <cdr:to>
      <cdr:x>0.4145</cdr:x>
      <cdr:y>0.9571</cdr:y>
    </cdr:to>
    <cdr:sp macro="" textlink="">
      <cdr:nvSpPr>
        <cdr:cNvPr id="6" name="TextBox 18"/>
        <cdr:cNvSpPr txBox="1"/>
      </cdr:nvSpPr>
      <cdr:spPr>
        <a:xfrm xmlns:a="http://schemas.openxmlformats.org/drawingml/2006/main">
          <a:off x="1968219" y="2784878"/>
          <a:ext cx="152748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</a:p>
      </cdr:txBody>
    </cdr:sp>
  </cdr:relSizeAnchor>
  <cdr:relSizeAnchor xmlns:cdr="http://schemas.openxmlformats.org/drawingml/2006/chartDrawing">
    <cdr:from>
      <cdr:x>0.4618</cdr:x>
      <cdr:y>0.80572</cdr:y>
    </cdr:from>
    <cdr:to>
      <cdr:x>0.55536</cdr:x>
      <cdr:y>0.9571</cdr:y>
    </cdr:to>
    <cdr:sp macro="" textlink="">
      <cdr:nvSpPr>
        <cdr:cNvPr id="7" name="TextBox 19"/>
        <cdr:cNvSpPr txBox="1"/>
      </cdr:nvSpPr>
      <cdr:spPr>
        <a:xfrm xmlns:a="http://schemas.openxmlformats.org/drawingml/2006/main">
          <a:off x="3894630" y="2784878"/>
          <a:ext cx="7889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2020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</a:p>
      </cdr:txBody>
    </cdr:sp>
  </cdr:relSizeAnchor>
  <cdr:relSizeAnchor xmlns:cdr="http://schemas.openxmlformats.org/drawingml/2006/chartDrawing">
    <cdr:from>
      <cdr:x>0.64341</cdr:x>
      <cdr:y>0.8125</cdr:y>
    </cdr:from>
    <cdr:to>
      <cdr:x>0.73696</cdr:x>
      <cdr:y>0.96388</cdr:y>
    </cdr:to>
    <cdr:sp macro="" textlink="">
      <cdr:nvSpPr>
        <cdr:cNvPr id="8" name="TextBox 20"/>
        <cdr:cNvSpPr txBox="1"/>
      </cdr:nvSpPr>
      <cdr:spPr>
        <a:xfrm xmlns:a="http://schemas.openxmlformats.org/drawingml/2006/main">
          <a:off x="5426211" y="2808312"/>
          <a:ext cx="7889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</a:p>
      </cdr:txBody>
    </cdr:sp>
  </cdr:relSizeAnchor>
  <cdr:relSizeAnchor xmlns:cdr="http://schemas.openxmlformats.org/drawingml/2006/chartDrawing">
    <cdr:from>
      <cdr:x>0.83804</cdr:x>
      <cdr:y>0.8125</cdr:y>
    </cdr:from>
    <cdr:to>
      <cdr:x>0.93159</cdr:x>
      <cdr:y>0.96388</cdr:y>
    </cdr:to>
    <cdr:sp macro="" textlink="">
      <cdr:nvSpPr>
        <cdr:cNvPr id="13" name="TextBox 19"/>
        <cdr:cNvSpPr txBox="1"/>
      </cdr:nvSpPr>
      <cdr:spPr>
        <a:xfrm xmlns:a="http://schemas.openxmlformats.org/drawingml/2006/main">
          <a:off x="7067637" y="2808312"/>
          <a:ext cx="7889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0.04954</cdr:x>
      <cdr:y>0.75676</cdr:y>
    </cdr:from>
    <cdr:to>
      <cdr:x>0.18598</cdr:x>
      <cdr:y>0.90814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432065" y="2615653"/>
          <a:ext cx="118996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утв. план</a:t>
          </a:r>
        </a:p>
      </cdr:txBody>
    </cdr:sp>
  </cdr:relSizeAnchor>
  <cdr:relSizeAnchor xmlns:cdr="http://schemas.openxmlformats.org/drawingml/2006/chartDrawing">
    <cdr:from>
      <cdr:x>0.21466</cdr:x>
      <cdr:y>0.75676</cdr:y>
    </cdr:from>
    <cdr:to>
      <cdr:x>0.39928</cdr:x>
      <cdr:y>0.90814</cdr:y>
    </cdr:to>
    <cdr:sp macro="" textlink="">
      <cdr:nvSpPr>
        <cdr:cNvPr id="6" name="TextBox 18"/>
        <cdr:cNvSpPr txBox="1"/>
      </cdr:nvSpPr>
      <cdr:spPr>
        <a:xfrm xmlns:a="http://schemas.openxmlformats.org/drawingml/2006/main">
          <a:off x="1872167" y="2615653"/>
          <a:ext cx="161017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</a:p>
      </cdr:txBody>
    </cdr:sp>
  </cdr:relSizeAnchor>
  <cdr:relSizeAnchor xmlns:cdr="http://schemas.openxmlformats.org/drawingml/2006/chartDrawing">
    <cdr:from>
      <cdr:x>0.45748</cdr:x>
      <cdr:y>0.75676</cdr:y>
    </cdr:from>
    <cdr:to>
      <cdr:x>0.54795</cdr:x>
      <cdr:y>0.90814</cdr:y>
    </cdr:to>
    <cdr:sp macro="" textlink="">
      <cdr:nvSpPr>
        <cdr:cNvPr id="7" name="TextBox 19"/>
        <cdr:cNvSpPr txBox="1"/>
      </cdr:nvSpPr>
      <cdr:spPr>
        <a:xfrm xmlns:a="http://schemas.openxmlformats.org/drawingml/2006/main">
          <a:off x="3989953" y="2615653"/>
          <a:ext cx="7889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2020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</a:p>
      </cdr:txBody>
    </cdr:sp>
  </cdr:relSizeAnchor>
  <cdr:relSizeAnchor xmlns:cdr="http://schemas.openxmlformats.org/drawingml/2006/chartDrawing">
    <cdr:from>
      <cdr:x>0.64738</cdr:x>
      <cdr:y>0.75676</cdr:y>
    </cdr:from>
    <cdr:to>
      <cdr:x>0.73784</cdr:x>
      <cdr:y>0.90814</cdr:y>
    </cdr:to>
    <cdr:sp macro="" textlink="">
      <cdr:nvSpPr>
        <cdr:cNvPr id="8" name="TextBox 20"/>
        <cdr:cNvSpPr txBox="1"/>
      </cdr:nvSpPr>
      <cdr:spPr>
        <a:xfrm xmlns:a="http://schemas.openxmlformats.org/drawingml/2006/main">
          <a:off x="5646131" y="2615653"/>
          <a:ext cx="7889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2021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</a:p>
      </cdr:txBody>
    </cdr:sp>
  </cdr:relSizeAnchor>
  <cdr:relSizeAnchor xmlns:cdr="http://schemas.openxmlformats.org/drawingml/2006/chartDrawing">
    <cdr:from>
      <cdr:x>0.83772</cdr:x>
      <cdr:y>0.75676</cdr:y>
    </cdr:from>
    <cdr:to>
      <cdr:x>0.92819</cdr:x>
      <cdr:y>0.90814</cdr:y>
    </cdr:to>
    <cdr:sp macro="" textlink="">
      <cdr:nvSpPr>
        <cdr:cNvPr id="9" name="TextBox 19"/>
        <cdr:cNvSpPr txBox="1"/>
      </cdr:nvSpPr>
      <cdr:spPr>
        <a:xfrm xmlns:a="http://schemas.openxmlformats.org/drawingml/2006/main">
          <a:off x="7306233" y="2615653"/>
          <a:ext cx="788999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2022 </a:t>
          </a:r>
          <a:b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проект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0.11671</cdr:x>
      <cdr:y>0.58324</cdr:y>
    </cdr:from>
    <cdr:to>
      <cdr:x>0.22728</cdr:x>
      <cdr:y>0.72861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B94DBF4-5421-4741-863C-2D1387EFC3AB}"/>
            </a:ext>
          </a:extLst>
        </cdr:cNvPr>
        <cdr:cNvSpPr txBox="1"/>
      </cdr:nvSpPr>
      <cdr:spPr>
        <a:xfrm xmlns:a="http://schemas.openxmlformats.org/drawingml/2006/main">
          <a:off x="488643" y="1309454"/>
          <a:ext cx="462932" cy="32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chemeClr val="tx1"/>
              </a:solidFill>
            </a:rPr>
            <a:t>0,61	</a:t>
          </a:r>
        </a:p>
      </cdr:txBody>
    </cdr:sp>
  </cdr:relSizeAnchor>
  <cdr:relSizeAnchor xmlns:cdr="http://schemas.openxmlformats.org/drawingml/2006/chartDrawing">
    <cdr:from>
      <cdr:x>0.12193</cdr:x>
      <cdr:y>0.27102</cdr:y>
    </cdr:from>
    <cdr:to>
      <cdr:x>0.2325</cdr:x>
      <cdr:y>0.41638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16E7D2-8AEE-48E9-9DAE-890C8AFFFF4A}"/>
            </a:ext>
          </a:extLst>
        </cdr:cNvPr>
        <cdr:cNvSpPr txBox="1"/>
      </cdr:nvSpPr>
      <cdr:spPr>
        <a:xfrm xmlns:a="http://schemas.openxmlformats.org/drawingml/2006/main">
          <a:off x="510505" y="608488"/>
          <a:ext cx="462931" cy="3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0,57</a:t>
          </a:r>
          <a:r>
            <a:rPr lang="ru-RU" sz="1100" b="1" dirty="0">
              <a:solidFill>
                <a:schemeClr val="tx1"/>
              </a:solidFill>
            </a:rPr>
            <a:t>	</a:t>
          </a:r>
        </a:p>
      </cdr:txBody>
    </cdr:sp>
  </cdr:relSizeAnchor>
  <cdr:relSizeAnchor xmlns:cdr="http://schemas.openxmlformats.org/drawingml/2006/chartDrawing">
    <cdr:from>
      <cdr:x>0.29994</cdr:x>
      <cdr:y>0.27087</cdr:y>
    </cdr:from>
    <cdr:to>
      <cdr:x>0.45522</cdr:x>
      <cdr:y>0.41623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40360A65-8BCE-4C39-ADA1-30F3E65C2DCF}"/>
            </a:ext>
          </a:extLst>
        </cdr:cNvPr>
        <cdr:cNvSpPr txBox="1"/>
      </cdr:nvSpPr>
      <cdr:spPr>
        <a:xfrm xmlns:a="http://schemas.openxmlformats.org/drawingml/2006/main">
          <a:off x="1255762" y="608139"/>
          <a:ext cx="650122" cy="3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14,64</a:t>
          </a:r>
          <a:r>
            <a:rPr lang="ru-RU" sz="1100" b="1" dirty="0">
              <a:solidFill>
                <a:schemeClr val="tx1"/>
              </a:solidFill>
            </a:rPr>
            <a:t>	</a:t>
          </a:r>
        </a:p>
      </cdr:txBody>
    </cdr:sp>
  </cdr:relSizeAnchor>
  <cdr:relSizeAnchor xmlns:cdr="http://schemas.openxmlformats.org/drawingml/2006/chartDrawing">
    <cdr:from>
      <cdr:x>0.55105</cdr:x>
      <cdr:y>0.57755</cdr:y>
    </cdr:from>
    <cdr:to>
      <cdr:x>0.70634</cdr:x>
      <cdr:y>0.72291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60785BB-534B-4C3D-971A-FEE18144B67A}"/>
            </a:ext>
          </a:extLst>
        </cdr:cNvPr>
        <cdr:cNvSpPr txBox="1"/>
      </cdr:nvSpPr>
      <cdr:spPr>
        <a:xfrm xmlns:a="http://schemas.openxmlformats.org/drawingml/2006/main">
          <a:off x="2307132" y="1296691"/>
          <a:ext cx="650164" cy="3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solidFill>
                <a:schemeClr val="tx1"/>
              </a:solidFill>
            </a:rPr>
            <a:t>29,52</a:t>
          </a:r>
        </a:p>
        <a:p xmlns:a="http://schemas.openxmlformats.org/drawingml/2006/main">
          <a:r>
            <a:rPr lang="ru-RU" sz="1100" b="1" dirty="0">
              <a:solidFill>
                <a:schemeClr val="tx1"/>
              </a:solidFill>
            </a:rPr>
            <a:t>	</a:t>
          </a:r>
        </a:p>
      </cdr:txBody>
    </cdr:sp>
  </cdr:relSizeAnchor>
  <cdr:relSizeAnchor xmlns:cdr="http://schemas.openxmlformats.org/drawingml/2006/chartDrawing">
    <cdr:from>
      <cdr:x>0.51701</cdr:x>
      <cdr:y>0.28505</cdr:y>
    </cdr:from>
    <cdr:to>
      <cdr:x>0.82519</cdr:x>
      <cdr:y>0.43041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51F5585-01AC-42EC-853B-5C5874E27A7C}"/>
            </a:ext>
          </a:extLst>
        </cdr:cNvPr>
        <cdr:cNvSpPr txBox="1"/>
      </cdr:nvSpPr>
      <cdr:spPr>
        <a:xfrm xmlns:a="http://schemas.openxmlformats.org/drawingml/2006/main">
          <a:off x="2979974" y="775236"/>
          <a:ext cx="1776312" cy="395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+335,8 тыс. руб.</a:t>
          </a:r>
        </a:p>
        <a:p xmlns:a="http://schemas.openxmlformats.org/drawingml/2006/main"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0.09445</cdr:x>
      <cdr:y>0.10482</cdr:y>
    </cdr:from>
    <cdr:to>
      <cdr:x>0.19322</cdr:x>
      <cdr:y>0.30665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3414E98-9810-4432-9F27-073C3945E6CA}"/>
            </a:ext>
          </a:extLst>
        </cdr:cNvPr>
        <cdr:cNvSpPr txBox="1"/>
      </cdr:nvSpPr>
      <cdr:spPr>
        <a:xfrm xmlns:a="http://schemas.openxmlformats.org/drawingml/2006/main">
          <a:off x="498740" y="227087"/>
          <a:ext cx="521576" cy="437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0,76</a:t>
          </a:r>
        </a:p>
      </cdr:txBody>
    </cdr:sp>
  </cdr:relSizeAnchor>
  <cdr:relSizeAnchor xmlns:cdr="http://schemas.openxmlformats.org/drawingml/2006/chartDrawing">
    <cdr:from>
      <cdr:x>0.09911</cdr:x>
      <cdr:y>0.52154</cdr:y>
    </cdr:from>
    <cdr:to>
      <cdr:x>0.19788</cdr:x>
      <cdr:y>0.72338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A6FF1EA-E48C-40C4-BDF7-2A810BC5381A}"/>
            </a:ext>
          </a:extLst>
        </cdr:cNvPr>
        <cdr:cNvSpPr txBox="1"/>
      </cdr:nvSpPr>
      <cdr:spPr>
        <a:xfrm xmlns:a="http://schemas.openxmlformats.org/drawingml/2006/main">
          <a:off x="523276" y="847211"/>
          <a:ext cx="521455" cy="327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1,18</a:t>
          </a:r>
        </a:p>
      </cdr:txBody>
    </cdr:sp>
  </cdr:relSizeAnchor>
  <cdr:relSizeAnchor xmlns:cdr="http://schemas.openxmlformats.org/drawingml/2006/chartDrawing">
    <cdr:from>
      <cdr:x>0.76637</cdr:x>
      <cdr:y>0.512</cdr:y>
    </cdr:from>
    <cdr:to>
      <cdr:x>0.89801</cdr:x>
      <cdr:y>0.71383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5E71F10-AF58-4351-BCEF-68948022A304}"/>
            </a:ext>
          </a:extLst>
        </cdr:cNvPr>
        <cdr:cNvSpPr txBox="1"/>
      </cdr:nvSpPr>
      <cdr:spPr>
        <a:xfrm xmlns:a="http://schemas.openxmlformats.org/drawingml/2006/main">
          <a:off x="4046979" y="1109213"/>
          <a:ext cx="695178" cy="437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48,92</a:t>
          </a:r>
        </a:p>
      </cdr:txBody>
    </cdr:sp>
  </cdr:relSizeAnchor>
  <cdr:relSizeAnchor xmlns:cdr="http://schemas.openxmlformats.org/drawingml/2006/chartDrawing">
    <cdr:from>
      <cdr:x>0.5922</cdr:x>
      <cdr:y>0.08116</cdr:y>
    </cdr:from>
    <cdr:to>
      <cdr:x>0.69098</cdr:x>
      <cdr:y>0.28299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2E7B5DE-0974-4F96-BF46-E51711EC272D}"/>
            </a:ext>
          </a:extLst>
        </cdr:cNvPr>
        <cdr:cNvSpPr txBox="1"/>
      </cdr:nvSpPr>
      <cdr:spPr>
        <a:xfrm xmlns:a="http://schemas.openxmlformats.org/drawingml/2006/main">
          <a:off x="3126527" y="131845"/>
          <a:ext cx="521508" cy="327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/>
            <a:t>38,10</a:t>
          </a:r>
        </a:p>
      </cdr:txBody>
    </cdr:sp>
  </cdr:relSizeAnchor>
  <cdr:relSizeAnchor xmlns:cdr="http://schemas.openxmlformats.org/drawingml/2006/chartDrawing">
    <cdr:from>
      <cdr:x>0.25461</cdr:x>
      <cdr:y>0.39229</cdr:y>
    </cdr:from>
    <cdr:to>
      <cdr:x>0.4454</cdr:x>
      <cdr:y>0.51305</cdr:y>
    </cdr:to>
    <cdr:sp macro="" textlink="">
      <cdr:nvSpPr>
        <cdr:cNvPr id="7" name="TextBox 22">
          <a:extLst xmlns:a="http://schemas.openxmlformats.org/drawingml/2006/main">
            <a:ext uri="{FF2B5EF4-FFF2-40B4-BE49-F238E27FC236}">
              <a16:creationId xmlns:a16="http://schemas.microsoft.com/office/drawing/2014/main" id="{4BB7D7B9-3921-41E4-96C4-8F5793C77D74}"/>
            </a:ext>
          </a:extLst>
        </cdr:cNvPr>
        <cdr:cNvSpPr txBox="1"/>
      </cdr:nvSpPr>
      <cdr:spPr>
        <a:xfrm xmlns:a="http://schemas.openxmlformats.org/drawingml/2006/main">
          <a:off x="1344522" y="849870"/>
          <a:ext cx="1007507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685766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884" algn="l" defTabSz="685766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766" algn="l" defTabSz="685766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649" algn="l" defTabSz="685766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532" algn="l" defTabSz="685766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415" algn="l" defTabSz="685766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297" algn="l" defTabSz="685766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180" algn="l" defTabSz="685766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064" algn="l" defTabSz="685766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13 уровней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0.10891</cdr:x>
      <cdr:y>0.61718</cdr:y>
    </cdr:from>
    <cdr:to>
      <cdr:x>0.26384</cdr:x>
      <cdr:y>0.76255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B94DBF4-5421-4741-863C-2D1387EFC3AB}"/>
            </a:ext>
          </a:extLst>
        </cdr:cNvPr>
        <cdr:cNvSpPr txBox="1"/>
      </cdr:nvSpPr>
      <cdr:spPr>
        <a:xfrm xmlns:a="http://schemas.openxmlformats.org/drawingml/2006/main">
          <a:off x="340242" y="1385662"/>
          <a:ext cx="484039" cy="32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0,61</a:t>
          </a:r>
        </a:p>
      </cdr:txBody>
    </cdr:sp>
  </cdr:relSizeAnchor>
  <cdr:relSizeAnchor xmlns:cdr="http://schemas.openxmlformats.org/drawingml/2006/chartDrawing">
    <cdr:from>
      <cdr:x>0.12193</cdr:x>
      <cdr:y>0.27102</cdr:y>
    </cdr:from>
    <cdr:to>
      <cdr:x>0.29254</cdr:x>
      <cdr:y>0.41638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716E7D2-8AEE-48E9-9DAE-890C8AFFFF4A}"/>
            </a:ext>
          </a:extLst>
        </cdr:cNvPr>
        <cdr:cNvSpPr txBox="1"/>
      </cdr:nvSpPr>
      <cdr:spPr>
        <a:xfrm xmlns:a="http://schemas.openxmlformats.org/drawingml/2006/main">
          <a:off x="389063" y="608481"/>
          <a:ext cx="544388" cy="3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0,57</a:t>
          </a:r>
          <a:r>
            <a:rPr lang="ru-RU" sz="1100" b="1" dirty="0">
              <a:solidFill>
                <a:schemeClr val="tx1"/>
              </a:solidFill>
            </a:rPr>
            <a:t>	</a:t>
          </a:r>
        </a:p>
      </cdr:txBody>
    </cdr:sp>
  </cdr:relSizeAnchor>
  <cdr:relSizeAnchor xmlns:cdr="http://schemas.openxmlformats.org/drawingml/2006/chartDrawing">
    <cdr:from>
      <cdr:x>0.52843</cdr:x>
      <cdr:y>0.2582</cdr:y>
    </cdr:from>
    <cdr:to>
      <cdr:x>0.69904</cdr:x>
      <cdr:y>0.40356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716E7D2-8AEE-48E9-9DAE-890C8AFFFF4A}"/>
            </a:ext>
          </a:extLst>
        </cdr:cNvPr>
        <cdr:cNvSpPr txBox="1"/>
      </cdr:nvSpPr>
      <cdr:spPr>
        <a:xfrm xmlns:a="http://schemas.openxmlformats.org/drawingml/2006/main">
          <a:off x="1650933" y="579691"/>
          <a:ext cx="533013" cy="3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4,25</a:t>
          </a:r>
          <a:r>
            <a:rPr lang="ru-RU" sz="1100" b="1" dirty="0">
              <a:solidFill>
                <a:schemeClr val="tx1"/>
              </a:solidFill>
            </a:rPr>
            <a:t>	</a:t>
          </a:r>
        </a:p>
      </cdr:txBody>
    </cdr:sp>
  </cdr:relSizeAnchor>
  <cdr:relSizeAnchor xmlns:cdr="http://schemas.openxmlformats.org/drawingml/2006/chartDrawing">
    <cdr:from>
      <cdr:x>0.58737</cdr:x>
      <cdr:y>0.59314</cdr:y>
    </cdr:from>
    <cdr:to>
      <cdr:x>0.7423</cdr:x>
      <cdr:y>0.73851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B94DBF4-5421-4741-863C-2D1387EFC3AB}"/>
            </a:ext>
          </a:extLst>
        </cdr:cNvPr>
        <cdr:cNvSpPr txBox="1"/>
      </cdr:nvSpPr>
      <cdr:spPr>
        <a:xfrm xmlns:a="http://schemas.openxmlformats.org/drawingml/2006/main">
          <a:off x="1835048" y="1331687"/>
          <a:ext cx="484039" cy="326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5,31</a:t>
          </a:r>
          <a:r>
            <a:rPr lang="ru-RU" sz="1100" b="1" dirty="0">
              <a:solidFill>
                <a:schemeClr val="tx1"/>
              </a:solidFill>
            </a:rPr>
            <a:t>	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10750" cy="342900"/>
          </a:xfrm>
          <a:prstGeom prst="rect">
            <a:avLst/>
          </a:prstGeom>
        </p:spPr>
        <p:txBody>
          <a:bodyPr vert="horz" lIns="91447" tIns="45723" rIns="91447" bIns="457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938" y="0"/>
            <a:ext cx="4310749" cy="342900"/>
          </a:xfrm>
          <a:prstGeom prst="rect">
            <a:avLst/>
          </a:prstGeom>
        </p:spPr>
        <p:txBody>
          <a:bodyPr vert="horz" lIns="91447" tIns="45723" rIns="91447" bIns="457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513513"/>
            <a:ext cx="4310750" cy="342900"/>
          </a:xfrm>
          <a:prstGeom prst="rect">
            <a:avLst/>
          </a:prstGeom>
        </p:spPr>
        <p:txBody>
          <a:bodyPr vert="horz" lIns="91447" tIns="45723" rIns="91447" bIns="457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938" y="6513513"/>
            <a:ext cx="4310749" cy="342900"/>
          </a:xfrm>
          <a:prstGeom prst="rect">
            <a:avLst/>
          </a:prstGeom>
        </p:spPr>
        <p:txBody>
          <a:bodyPr vert="horz" lIns="91447" tIns="45723" rIns="91447" bIns="457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1075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7" tIns="45723" rIns="91447" bIns="457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938" y="0"/>
            <a:ext cx="4310749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7" tIns="45723" rIns="91447" bIns="457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14.09.2020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7638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521" y="3257549"/>
            <a:ext cx="795782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7" tIns="45723" rIns="91447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513513"/>
            <a:ext cx="431075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7" tIns="45723" rIns="91447" bIns="457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938" y="6513513"/>
            <a:ext cx="4310749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7" tIns="45723" rIns="91447" bIns="457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9F23B-BDB0-4942-9233-C56647EBF956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14350"/>
            <a:ext cx="4572000" cy="25717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85332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EBE3CA-29FC-40D8-B989-16E90D1F6568}" type="slidenum">
              <a:rPr lang="ru-RU" sz="1200" smtClean="0">
                <a:latin typeface="Verdana" pitchFamily="34" charset="0"/>
              </a:rPr>
              <a:pPr eaLnBrk="1" hangingPunct="1"/>
              <a:t>16</a:t>
            </a:fld>
            <a:endParaRPr lang="ru-RU" sz="12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18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EBE3CA-29FC-40D8-B989-16E90D1F6568}" type="slidenum">
              <a:rPr lang="ru-RU" sz="1200" smtClean="0">
                <a:latin typeface="Verdana" pitchFamily="34" charset="0"/>
              </a:rPr>
              <a:pPr eaLnBrk="1" hangingPunct="1"/>
              <a:t>17</a:t>
            </a:fld>
            <a:endParaRPr lang="ru-RU" sz="12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1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47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060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17B004-5373-4F87-8A7D-1538E1CAA1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65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fld id="{00000000-1234-1234-1234-123412341234}" type="slidenum">
              <a:rPr lang="ru-RU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</a:pPr>
              <a:t>27</a:t>
            </a:fld>
            <a:endParaRPr lang="ru-RU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903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fld id="{00000000-1234-1234-1234-123412341234}" type="slidenum">
              <a:rPr lang="ru-RU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</a:pPr>
              <a:t>32</a:t>
            </a:fld>
            <a:endParaRPr lang="ru-RU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123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fld id="{00000000-1234-1234-1234-123412341234}" type="slidenum">
              <a:rPr lang="ru-RU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</a:pPr>
              <a:t>33</a:t>
            </a:fld>
            <a:endParaRPr lang="ru-RU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810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fld id="{00000000-1234-1234-1234-123412341234}" type="slidenum">
              <a:rPr lang="ru-RU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</a:pPr>
              <a:t>34</a:t>
            </a:fld>
            <a:endParaRPr lang="ru-RU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445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35</a:t>
            </a:fld>
            <a:endParaRPr lang="ru-RU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40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459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50888"/>
            <a:ext cx="6677025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>
          <a:xfrm>
            <a:off x="3857082" y="9511834"/>
            <a:ext cx="2952053" cy="50129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fld id="{00000000-1234-1234-1234-123412341234}" type="slidenum">
              <a:rPr lang="ru-RU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</a:pPr>
              <a:t>36</a:t>
            </a:fld>
            <a:endParaRPr lang="ru-RU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693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57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1B9C7-5217-4629-929A-D50AF616391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01632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11930-86EE-464F-9FBB-E0C2DF7861CE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11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11930-86EE-464F-9FBB-E0C2DF7861CE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5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5A2B-6E4E-489A-9971-0CBEB8E7FDA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80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5A2B-6E4E-489A-9971-0CBEB8E7FDA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9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5A2B-6E4E-489A-9971-0CBEB8E7FDA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86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5A2B-6E4E-489A-9971-0CBEB8E7FDA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46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DF406-2DE7-4F90-AAEB-6550155F2CF0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0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713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A605-1476-4CF3-9FEE-3F2166A48A55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55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7FB43-96AC-4FB4-B505-C5A12EBF6242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95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DF406-2DE7-4F90-AAEB-6550155F2CF0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60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DF406-2DE7-4F90-AAEB-6550155F2CF0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245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B61491CA-6C87-400B-B225-0FA0E9F14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E2995A7B-2DCF-4FA5-80B9-B8D8A80DF7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3488C7B3-79AA-42AE-84D8-FAB21411E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516" indent="-28712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848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7881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7276" indent="-22969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fld id="{FDBEBFA3-A1FB-4F2B-A0CC-4621F1D3DA84}" type="slidenum">
              <a:rPr lang="ru-RU" altLang="ru-RU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25000"/>
                <a:buFont typeface="Calibri" panose="020F0502020204030204" pitchFamily="34" charset="0"/>
                <a:buNone/>
              </a:pPr>
              <a:t>72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11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DF406-2DE7-4F90-AAEB-6550155F2CF0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8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3DF406-2DE7-4F90-AAEB-6550155F2CF0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02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ru-RU" b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77</a:t>
            </a:fld>
            <a:endParaRPr lang="ru-RU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9183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ru-RU" b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78</a:t>
            </a:fld>
            <a:endParaRPr lang="ru-RU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0150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ru-RU" b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79</a:t>
            </a:fld>
            <a:endParaRPr lang="ru-RU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21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997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ru-RU" b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80</a:t>
            </a:fld>
            <a:endParaRPr lang="ru-RU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4930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4442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BD1D6-8BA2-4A38-8414-752B8B7687FC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226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CBD45-C880-4D70-A6BE-4A5A2F200CA4}" type="slidenum">
              <a:rPr lang="ru-RU" smtClean="0"/>
              <a:pPr/>
              <a:t>90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7102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CBD45-C880-4D70-A6BE-4A5A2F200CA4}" type="slidenum">
              <a:rPr lang="ru-RU" smtClean="0"/>
              <a:pPr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EBE3CA-29FC-40D8-B989-16E90D1F6568}" type="slidenum">
              <a:rPr lang="ru-RU" sz="1200" smtClean="0">
                <a:latin typeface="Verdana" pitchFamily="34" charset="0"/>
              </a:rPr>
              <a:pPr eaLnBrk="1" hangingPunct="1"/>
              <a:t>11</a:t>
            </a:fld>
            <a:endParaRPr lang="ru-RU" sz="12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5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EBE3CA-29FC-40D8-B989-16E90D1F6568}" type="slidenum">
              <a:rPr lang="ru-RU" sz="1200" smtClean="0">
                <a:latin typeface="Verdana" pitchFamily="34" charset="0"/>
              </a:rPr>
              <a:pPr eaLnBrk="1" hangingPunct="1"/>
              <a:t>12</a:t>
            </a:fld>
            <a:endParaRPr lang="ru-RU" sz="12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5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EBE3CA-29FC-40D8-B989-16E90D1F6568}" type="slidenum">
              <a:rPr lang="ru-RU" sz="1200" smtClean="0">
                <a:latin typeface="Verdana" pitchFamily="34" charset="0"/>
              </a:rPr>
              <a:pPr eaLnBrk="1" hangingPunct="1"/>
              <a:t>13</a:t>
            </a:fld>
            <a:endParaRPr lang="ru-RU" sz="12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3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EBE3CA-29FC-40D8-B989-16E90D1F6568}" type="slidenum">
              <a:rPr lang="ru-RU" sz="1200" smtClean="0">
                <a:latin typeface="Verdana" pitchFamily="34" charset="0"/>
              </a:rPr>
              <a:pPr eaLnBrk="1" hangingPunct="1"/>
              <a:t>14</a:t>
            </a:fld>
            <a:endParaRPr lang="ru-RU" sz="12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52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EBE3CA-29FC-40D8-B989-16E90D1F6568}" type="slidenum">
              <a:rPr lang="ru-RU" sz="1200" smtClean="0">
                <a:latin typeface="Verdana" pitchFamily="34" charset="0"/>
              </a:rPr>
              <a:pPr eaLnBrk="1" hangingPunct="1"/>
              <a:t>15</a:t>
            </a:fld>
            <a:endParaRPr lang="ru-RU" sz="12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1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1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60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8" y="277880"/>
            <a:ext cx="10975659" cy="11400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758" y="1600571"/>
            <a:ext cx="10975659" cy="4531774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5FC9-8E2F-4226-9C99-9E9DC0CE9DD3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4175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6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0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3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7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0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3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60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8" y="1535469"/>
            <a:ext cx="5388321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43" indent="0">
              <a:buNone/>
              <a:defRPr sz="2400" b="1"/>
            </a:lvl2pPr>
            <a:lvl3pPr marL="1088685" indent="0">
              <a:buNone/>
              <a:defRPr sz="2100" b="1"/>
            </a:lvl3pPr>
            <a:lvl4pPr marL="1633028" indent="0">
              <a:buNone/>
              <a:defRPr sz="1900" b="1"/>
            </a:lvl4pPr>
            <a:lvl5pPr marL="2177370" indent="0">
              <a:buNone/>
              <a:defRPr sz="1900" b="1"/>
            </a:lvl5pPr>
            <a:lvl6pPr marL="2721713" indent="0">
              <a:buNone/>
              <a:defRPr sz="1900" b="1"/>
            </a:lvl6pPr>
            <a:lvl7pPr marL="3266055" indent="0">
              <a:buNone/>
              <a:defRPr sz="1900" b="1"/>
            </a:lvl7pPr>
            <a:lvl8pPr marL="3810399" indent="0">
              <a:buNone/>
              <a:defRPr sz="1900" b="1"/>
            </a:lvl8pPr>
            <a:lvl9pPr marL="435474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8" y="2175381"/>
            <a:ext cx="5388321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43" indent="0">
              <a:buNone/>
              <a:defRPr sz="2400" b="1"/>
            </a:lvl2pPr>
            <a:lvl3pPr marL="1088685" indent="0">
              <a:buNone/>
              <a:defRPr sz="2100" b="1"/>
            </a:lvl3pPr>
            <a:lvl4pPr marL="1633028" indent="0">
              <a:buNone/>
              <a:defRPr sz="1900" b="1"/>
            </a:lvl4pPr>
            <a:lvl5pPr marL="2177370" indent="0">
              <a:buNone/>
              <a:defRPr sz="1900" b="1"/>
            </a:lvl5pPr>
            <a:lvl6pPr marL="2721713" indent="0">
              <a:buNone/>
              <a:defRPr sz="1900" b="1"/>
            </a:lvl6pPr>
            <a:lvl7pPr marL="3266055" indent="0">
              <a:buNone/>
              <a:defRPr sz="1900" b="1"/>
            </a:lvl7pPr>
            <a:lvl8pPr marL="3810399" indent="0">
              <a:buNone/>
              <a:defRPr sz="1900" b="1"/>
            </a:lvl8pPr>
            <a:lvl9pPr marL="435474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1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0" y="273115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3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0" y="1435434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43" indent="0">
              <a:buNone/>
              <a:defRPr sz="1400"/>
            </a:lvl2pPr>
            <a:lvl3pPr marL="1088685" indent="0">
              <a:buNone/>
              <a:defRPr sz="1200"/>
            </a:lvl3pPr>
            <a:lvl4pPr marL="1633028" indent="0">
              <a:buNone/>
              <a:defRPr sz="1100"/>
            </a:lvl4pPr>
            <a:lvl5pPr marL="2177370" indent="0">
              <a:buNone/>
              <a:defRPr sz="1100"/>
            </a:lvl5pPr>
            <a:lvl6pPr marL="2721713" indent="0">
              <a:buNone/>
              <a:defRPr sz="1100"/>
            </a:lvl6pPr>
            <a:lvl7pPr marL="3266055" indent="0">
              <a:buNone/>
              <a:defRPr sz="1100"/>
            </a:lvl7pPr>
            <a:lvl8pPr marL="3810399" indent="0">
              <a:buNone/>
              <a:defRPr sz="1100"/>
            </a:lvl8pPr>
            <a:lvl9pPr marL="43547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43" indent="0">
              <a:buNone/>
              <a:defRPr sz="3300"/>
            </a:lvl2pPr>
            <a:lvl3pPr marL="1088685" indent="0">
              <a:buNone/>
              <a:defRPr sz="2900"/>
            </a:lvl3pPr>
            <a:lvl4pPr marL="1633028" indent="0">
              <a:buNone/>
              <a:defRPr sz="2400"/>
            </a:lvl4pPr>
            <a:lvl5pPr marL="2177370" indent="0">
              <a:buNone/>
              <a:defRPr sz="2400"/>
            </a:lvl5pPr>
            <a:lvl6pPr marL="2721713" indent="0">
              <a:buNone/>
              <a:defRPr sz="2400"/>
            </a:lvl6pPr>
            <a:lvl7pPr marL="3266055" indent="0">
              <a:buNone/>
              <a:defRPr sz="2400"/>
            </a:lvl7pPr>
            <a:lvl8pPr marL="3810399" indent="0">
              <a:buNone/>
              <a:defRPr sz="2400"/>
            </a:lvl8pPr>
            <a:lvl9pPr marL="435474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43" indent="0">
              <a:buNone/>
              <a:defRPr sz="1400"/>
            </a:lvl2pPr>
            <a:lvl3pPr marL="1088685" indent="0">
              <a:buNone/>
              <a:defRPr sz="1200"/>
            </a:lvl3pPr>
            <a:lvl4pPr marL="1633028" indent="0">
              <a:buNone/>
              <a:defRPr sz="1100"/>
            </a:lvl4pPr>
            <a:lvl5pPr marL="2177370" indent="0">
              <a:buNone/>
              <a:defRPr sz="1100"/>
            </a:lvl5pPr>
            <a:lvl6pPr marL="2721713" indent="0">
              <a:buNone/>
              <a:defRPr sz="1100"/>
            </a:lvl6pPr>
            <a:lvl7pPr marL="3266055" indent="0">
              <a:buNone/>
              <a:defRPr sz="1100"/>
            </a:lvl7pPr>
            <a:lvl8pPr marL="3810399" indent="0">
              <a:buNone/>
              <a:defRPr sz="1100"/>
            </a:lvl8pPr>
            <a:lvl9pPr marL="435474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8" y="274703"/>
            <a:ext cx="10975659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8" y="1600571"/>
            <a:ext cx="10975659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14.09.2020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6" y="6357822"/>
            <a:ext cx="3861806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6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5pPr>
      <a:lvl6pPr marL="544343" algn="ctr" rtl="0" eaLnBrk="1" fontAlgn="base" hangingPunct="1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6pPr>
      <a:lvl7pPr marL="1088685" algn="ctr" rtl="0" eaLnBrk="1" fontAlgn="base" hangingPunct="1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7pPr>
      <a:lvl8pPr marL="1633028" algn="ctr" rtl="0" eaLnBrk="1" fontAlgn="base" hangingPunct="1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8pPr>
      <a:lvl9pPr marL="2177370" algn="ctr" rtl="0" eaLnBrk="1" fontAlgn="base" hangingPunct="1">
        <a:spcBef>
          <a:spcPct val="0"/>
        </a:spcBef>
        <a:spcAft>
          <a:spcPct val="0"/>
        </a:spcAft>
        <a:defRPr sz="5199">
          <a:solidFill>
            <a:schemeClr val="tx1"/>
          </a:solidFill>
          <a:latin typeface="Calibri" pitchFamily="34" charset="0"/>
        </a:defRPr>
      </a:lvl9pPr>
    </p:titleStyle>
    <p:bodyStyle>
      <a:lvl1pPr marL="408256" indent="-40825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8" indent="-34021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56" indent="-2721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199" indent="-2721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542" indent="-2721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884" indent="-272171" algn="l" defTabSz="10886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228" indent="-272171" algn="l" defTabSz="10886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569" indent="-272171" algn="l" defTabSz="10886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913" indent="-272171" algn="l" defTabSz="10886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43" algn="l" defTabSz="1088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85" algn="l" defTabSz="1088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28" algn="l" defTabSz="1088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370" algn="l" defTabSz="1088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13" algn="l" defTabSz="1088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055" algn="l" defTabSz="1088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399" algn="l" defTabSz="1088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740" algn="l" defTabSz="1088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11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chart" Target="../charts/chart1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13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chart" Target="../charts/chart14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chart" Target="../charts/chart15.xml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chart" Target="../charts/chart16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7.xml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18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chart" Target="../charts/chart19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20.xm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chart" Target="../charts/chart21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chart" Target="../charts/chart22.xml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chart" Target="../charts/chart23.xm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5.wdp"/><Relationship Id="rId4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6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9.wdp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4.jpeg"/><Relationship Id="rId5" Type="http://schemas.microsoft.com/office/2007/relationships/hdphoto" Target="../media/hdphoto7.wdp"/><Relationship Id="rId15" Type="http://schemas.openxmlformats.org/officeDocument/2006/relationships/image" Target="../media/image67.png"/><Relationship Id="rId10" Type="http://schemas.openxmlformats.org/officeDocument/2006/relationships/image" Target="../media/image63.jpeg"/><Relationship Id="rId4" Type="http://schemas.openxmlformats.org/officeDocument/2006/relationships/image" Target="../media/image59.png"/><Relationship Id="rId9" Type="http://schemas.openxmlformats.org/officeDocument/2006/relationships/image" Target="../media/image62.jpeg"/><Relationship Id="rId14" Type="http://schemas.openxmlformats.org/officeDocument/2006/relationships/image" Target="../media/image6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foms-rb.ru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0963" y="194108"/>
            <a:ext cx="1219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ТЕРРИТОРИАЛЬНЫЙ ФОНД ОБЯЗАТЕЛЬНОГО МЕДИЦИНСКОГО СТРАХОВАНИЯ </a:t>
            </a: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1" y="4332865"/>
            <a:ext cx="5904656" cy="2362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8388" y="4621618"/>
            <a:ext cx="389003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Кофанова </a:t>
            </a:r>
          </a:p>
          <a:p>
            <a:pPr algn="ctr"/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Юлия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Анатольевна</a:t>
            </a:r>
          </a:p>
          <a:p>
            <a:pPr algn="ctr"/>
            <a:endParaRPr lang="ru-RU" sz="2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ТФОМС РБ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0963" y="2277666"/>
            <a:ext cx="10729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И ПРАКТИКА ПРИ РЕАЛИЗАЦИИ ОБЯЗАТЕЛЬНОГО МЕДИЦИНСКОГО СТРАХОВАНИЯ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14366" y="1478425"/>
          <a:ext cx="11789787" cy="260794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56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1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для расчета суммы страховых взносов на ОМС неработающего населения                                                                      (по состоянию на 1 января 2020 года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Чн</a:t>
                      </a: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Размер тарифа в соответствии с ФЗ от 30.11.2011г. №354-ФЗ "О размере и порядке расчета тарифа страхового взноса на ОМС неработающего населения" (руб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.) </a:t>
                      </a: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200" b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Рт</a:t>
                      </a: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Коэффициент дифференциации в соответствии с ФЗ от 02.12.19г. №382-ФЗ "О бюджете ФФОМС на 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2020-2022гг«</a:t>
                      </a:r>
                    </a:p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(Кд)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Коэффициент удорожания стоимости медицинских услуг в соответствии с  ФЗ от 02.12.19г. №382-ФЗ "О бюджете ФФОМС на 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2020-2022гг«</a:t>
                      </a:r>
                    </a:p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(Ку)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страхового взноса, рассчитанный по 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формуле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страхового взноса, 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округленный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Расчетная сумма на                                    2021-2023г.г.                            (тыс. руб</a:t>
                      </a: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.)</a:t>
                      </a:r>
                    </a:p>
                    <a:p>
                      <a:pPr algn="ctr" fontAlgn="t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200" b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</a:t>
                      </a: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2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 Закона РБ (тыс. руб.)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2 375 222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19 937 668,6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год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2 375 222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18 864,6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8 708,182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8 708,2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20 683 908,2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 год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2 375 222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18 864,6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9 056,800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9 056,8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21 511 910,6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2 375 222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18 864,6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9 056,800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9 056,8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21 511 910,6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47487" y="1030385"/>
            <a:ext cx="11163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страховых взносов на ОМС неработающего населения на 2021-2023 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35049" y="1145863"/>
            <a:ext cx="1160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руб.)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13757" y="4802133"/>
          <a:ext cx="4917804" cy="135977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9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застрахованного по ОМС населения (форма №8)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1 января                   2020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1 января                   2019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Разница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Работающее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1 626 129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1 646 904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-20 775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Неработающее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2 375 222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2 380 873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-5 651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4 001 351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4 027 777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-26 426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139" y="275796"/>
            <a:ext cx="94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РАСЧЁТ СУБВЕНЦИЙ ФФОМС БЮДЖЕТУ ТФОМС РБ НА 2021-2023 ГОДЫ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66" y="4293890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1" dirty="0" err="1"/>
              <a:t>Справочно</a:t>
            </a:r>
            <a:r>
              <a:rPr lang="ru-RU" b="1" dirty="0"/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1522" y="4445332"/>
            <a:ext cx="6408712" cy="4721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К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0401" y="4942773"/>
            <a:ext cx="65309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расчетная сумма страховых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взносов; </a:t>
            </a: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размер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тарифа в соответствии с ФЗ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30.11.2011г. №354-ФЗ;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Кд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коэффициент дифференциации;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коэффициент удорожания; </a:t>
            </a:r>
          </a:p>
          <a:p>
            <a:r>
              <a:rPr 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Чн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численность для расчета суммы страховых взносов на ОМС.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5613" y="1125007"/>
            <a:ext cx="986122" cy="56266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 defTabSz="121936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2352304" y="4678221"/>
          <a:ext cx="9801175" cy="211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/>
          </p:nvPr>
        </p:nvGraphicFramePr>
        <p:xfrm>
          <a:off x="343592" y="1028972"/>
          <a:ext cx="11419938" cy="403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754" y="5242804"/>
            <a:ext cx="3079815" cy="779977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pPr algn="ctr"/>
            <a:r>
              <a:rPr lang="ru-RU" sz="213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ВРП</a:t>
            </a:r>
          </a:p>
          <a:p>
            <a:pPr algn="ctr"/>
            <a:r>
              <a:rPr lang="ru-RU" sz="213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предыдущему году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24673" y="4678222"/>
            <a:ext cx="1105429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/>
          <p:cNvSpPr txBox="1"/>
          <p:nvPr/>
        </p:nvSpPr>
        <p:spPr>
          <a:xfrm>
            <a:off x="3664843" y="5597621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770563" y="5236996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895289" y="4783342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054527" y="4847281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272962" y="1227693"/>
            <a:ext cx="1641388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+2,3%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448803" y="1227693"/>
            <a:ext cx="1643900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+3,4%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517182" y="1227693"/>
            <a:ext cx="1643900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+5,1%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-2648" y="-18801"/>
            <a:ext cx="12203410" cy="1047773"/>
            <a:chOff x="-2122" y="-14098"/>
            <a:chExt cx="9150439" cy="785648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 trans="50000" pressure="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" y="98708"/>
              <a:ext cx="2262664" cy="599928"/>
            </a:xfrm>
            <a:prstGeom prst="rect">
              <a:avLst/>
            </a:prstGeom>
            <a:effectLst/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23304" r="15682" b="40638"/>
            <a:stretch/>
          </p:blipFill>
          <p:spPr>
            <a:xfrm>
              <a:off x="7618029" y="51550"/>
              <a:ext cx="1530288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6898" r="8377" b="39595"/>
            <a:stretch/>
          </p:blipFill>
          <p:spPr>
            <a:xfrm>
              <a:off x="6048150" y="51470"/>
              <a:ext cx="1788787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Прямоугольник 22"/>
            <p:cNvSpPr/>
            <p:nvPr/>
          </p:nvSpPr>
          <p:spPr>
            <a:xfrm rot="5400000">
              <a:off x="4209878" y="-4226098"/>
              <a:ext cx="720000" cy="9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40000"/>
                    <a:lumOff val="60000"/>
                    <a:alpha val="60000"/>
                  </a:schemeClr>
                </a:gs>
                <a:gs pos="0">
                  <a:schemeClr val="accent3">
                    <a:lumMod val="60000"/>
                    <a:lumOff val="40000"/>
                    <a:alpha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b="25098"/>
          <a:stretch/>
        </p:blipFill>
        <p:spPr>
          <a:xfrm>
            <a:off x="59019" y="63654"/>
            <a:ext cx="1350419" cy="81618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00" y="143736"/>
            <a:ext cx="576133" cy="576133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77" y="39689"/>
            <a:ext cx="12191992" cy="1143265"/>
          </a:xfrm>
          <a:prstGeom prst="rect">
            <a:avLst/>
          </a:prstGeom>
        </p:spPr>
        <p:txBody>
          <a:bodyPr lIns="121940" tIns="60970" rIns="121940" bIns="6097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ОБЪЕМ НАЛОГОВЫХ И НЕНАЛОГОВЫХ ДОХОДОВ </a:t>
            </a:r>
            <a:b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БЮДЖЕТА РЕСПУБЛИКИ БАШКОРТОСТАН, млрд. рублей</a:t>
            </a:r>
            <a:endParaRPr lang="ru-RU" sz="2400" b="1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5613" y="1125007"/>
            <a:ext cx="986122" cy="56266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 defTabSz="121936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431647" y="1028973"/>
          <a:ext cx="11247320" cy="374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/>
          </p:nvPr>
        </p:nvGraphicFramePr>
        <p:xfrm>
          <a:off x="2832469" y="4559682"/>
          <a:ext cx="9164969" cy="217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6787" y="4966320"/>
            <a:ext cx="3079815" cy="1765247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pPr algn="ctr"/>
            <a:r>
              <a:rPr lang="ru-RU" sz="213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прироста прибыли прибыльных</a:t>
            </a:r>
          </a:p>
          <a:p>
            <a:pPr algn="ctr"/>
            <a:r>
              <a:rPr lang="ru-RU" sz="213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</a:t>
            </a:r>
          </a:p>
          <a:p>
            <a:pPr algn="ctr"/>
            <a:r>
              <a:rPr lang="ru-RU" sz="213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предыдущему году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4673" y="4870287"/>
            <a:ext cx="1105429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/>
          <p:nvPr/>
        </p:nvSpPr>
        <p:spPr>
          <a:xfrm>
            <a:off x="3654293" y="4948432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805075" y="5707987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918297" y="5568520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011929" y="5553015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272962" y="1211585"/>
            <a:ext cx="1641388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+3,7%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448803" y="1211585"/>
            <a:ext cx="1643900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+3,2%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517182" y="1211585"/>
            <a:ext cx="1643900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+6,7%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-2648" y="-18801"/>
            <a:ext cx="12203410" cy="1047773"/>
            <a:chOff x="-2122" y="-14098"/>
            <a:chExt cx="9150439" cy="785648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 trans="50000" pressure="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" y="98708"/>
              <a:ext cx="2262664" cy="599928"/>
            </a:xfrm>
            <a:prstGeom prst="rect">
              <a:avLst/>
            </a:prstGeom>
            <a:effectLst/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23304" r="15682" b="40638"/>
            <a:stretch/>
          </p:blipFill>
          <p:spPr>
            <a:xfrm>
              <a:off x="7618029" y="51550"/>
              <a:ext cx="1530288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6898" r="8377" b="39595"/>
            <a:stretch/>
          </p:blipFill>
          <p:spPr>
            <a:xfrm>
              <a:off x="6048150" y="51470"/>
              <a:ext cx="1788787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Прямоугольник 23"/>
            <p:cNvSpPr/>
            <p:nvPr/>
          </p:nvSpPr>
          <p:spPr>
            <a:xfrm rot="5400000">
              <a:off x="4209878" y="-4226098"/>
              <a:ext cx="720000" cy="9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40000"/>
                    <a:lumOff val="60000"/>
                    <a:alpha val="60000"/>
                  </a:schemeClr>
                </a:gs>
                <a:gs pos="0">
                  <a:schemeClr val="accent3">
                    <a:lumMod val="60000"/>
                    <a:lumOff val="40000"/>
                    <a:alpha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b="25098"/>
          <a:stretch/>
        </p:blipFill>
        <p:spPr>
          <a:xfrm>
            <a:off x="59019" y="63654"/>
            <a:ext cx="1350419" cy="8161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00" y="143736"/>
            <a:ext cx="576133" cy="576133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232350" y="23594"/>
            <a:ext cx="12203410" cy="1143265"/>
          </a:xfrm>
          <a:prstGeom prst="rect">
            <a:avLst/>
          </a:prstGeom>
        </p:spPr>
        <p:txBody>
          <a:bodyPr lIns="121940" tIns="60970" rIns="121940" bIns="6097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ПРОГНОЗ ПОСТУПЛЕНИЙ НАЛОГА НА ПРИБЫЛЬ ОРГАНИЗАЦИЙ </a:t>
            </a:r>
            <a:b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В БЮДЖЕТ РЕСПУБЛИКИ БАШКОРТОСТАН, млрд.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707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35613" y="1125007"/>
            <a:ext cx="986122" cy="56266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 defTabSz="121936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117530" y="4711025"/>
          <a:ext cx="6234299" cy="255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/>
          </p:nvPr>
        </p:nvGraphicFramePr>
        <p:xfrm>
          <a:off x="335615" y="1028342"/>
          <a:ext cx="11631420" cy="393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272962" y="1220410"/>
            <a:ext cx="1641388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+5,7%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448803" y="1220410"/>
            <a:ext cx="1643900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+7,9%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517182" y="1220410"/>
            <a:ext cx="1643900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+7,1%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4673" y="4751246"/>
            <a:ext cx="11054294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C36FDA-FEED-4997-8A29-C56907CC073D}"/>
              </a:ext>
            </a:extLst>
          </p:cNvPr>
          <p:cNvSpPr/>
          <p:nvPr/>
        </p:nvSpPr>
        <p:spPr>
          <a:xfrm>
            <a:off x="1103877" y="4751247"/>
            <a:ext cx="4845640" cy="1600843"/>
          </a:xfrm>
          <a:prstGeom prst="rect">
            <a:avLst/>
          </a:prstGeom>
        </p:spPr>
        <p:txBody>
          <a:bodyPr wrap="square" lIns="121940" tIns="60970" rIns="121940" bIns="60970">
            <a:spAutoFit/>
          </a:bodyPr>
          <a:lstStyle/>
          <a:p>
            <a:pPr algn="ctr"/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ФОНДА </a:t>
            </a:r>
          </a:p>
          <a:p>
            <a:pPr algn="ctr"/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ЗАРАБОТНОЙ ПЛАТЫ РБ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C36FDA-FEED-4997-8A29-C56907CC073D}"/>
              </a:ext>
            </a:extLst>
          </p:cNvPr>
          <p:cNvSpPr/>
          <p:nvPr/>
        </p:nvSpPr>
        <p:spPr>
          <a:xfrm>
            <a:off x="6861628" y="4755248"/>
            <a:ext cx="5093966" cy="1600843"/>
          </a:xfrm>
          <a:prstGeom prst="rect">
            <a:avLst/>
          </a:prstGeom>
        </p:spPr>
        <p:txBody>
          <a:bodyPr wrap="square" lIns="121940" tIns="60970" rIns="121940" bIns="60970">
            <a:spAutoFit/>
          </a:bodyPr>
          <a:lstStyle/>
          <a:p>
            <a:pPr algn="ctr"/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 </a:t>
            </a:r>
            <a:b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СОЦИАЛЬНЫЕ ВЫЧЕТЫ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C5E981D-CF2C-440D-9C96-B79DAB9727CD}"/>
              </a:ext>
            </a:extLst>
          </p:cNvPr>
          <p:cNvCxnSpPr/>
          <p:nvPr/>
        </p:nvCxnSpPr>
        <p:spPr>
          <a:xfrm flipV="1">
            <a:off x="6085363" y="4920304"/>
            <a:ext cx="0" cy="1680389"/>
          </a:xfrm>
          <a:prstGeom prst="line">
            <a:avLst/>
          </a:prstGeom>
          <a:ln w="19050" cap="rnd">
            <a:solidFill>
              <a:schemeClr val="tx2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C36FDA-FEED-4997-8A29-C56907CC073D}"/>
              </a:ext>
            </a:extLst>
          </p:cNvPr>
          <p:cNvSpPr/>
          <p:nvPr/>
        </p:nvSpPr>
        <p:spPr>
          <a:xfrm>
            <a:off x="6312235" y="5614092"/>
            <a:ext cx="5871259" cy="1128791"/>
          </a:xfrm>
          <a:prstGeom prst="rect">
            <a:avLst/>
          </a:prstGeom>
        </p:spPr>
        <p:txBody>
          <a:bodyPr wrap="square" lIns="121940" tIns="60970" rIns="121940" bIns="60970">
            <a:spAutoFit/>
          </a:bodyPr>
          <a:lstStyle/>
          <a:p>
            <a:pPr algn="ctr"/>
            <a:r>
              <a:rPr lang="ru-RU" sz="3734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</a:t>
            </a:r>
            <a:r>
              <a:rPr lang="ru-RU" sz="213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 (+17,2%)</a:t>
            </a:r>
          </a:p>
          <a:p>
            <a:pPr algn="ctr"/>
            <a:endParaRPr lang="ru-RU" sz="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134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возвращено населению на 01.10.2019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9BD900-5EF4-43C9-B881-BD4C86C2D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55" y="4991878"/>
            <a:ext cx="433871" cy="432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2" y="4922854"/>
            <a:ext cx="576133" cy="576133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749801" y="5774182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845355" y="5624630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879487" y="5624630"/>
            <a:ext cx="853207" cy="302019"/>
          </a:xfrm>
          <a:prstGeom prst="rect">
            <a:avLst/>
          </a:prstGeom>
        </p:spPr>
        <p:txBody>
          <a:bodyPr wrap="none" lIns="121940" tIns="60970" rIns="121940" bIns="6097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-2648" y="-18801"/>
            <a:ext cx="12203410" cy="1047773"/>
            <a:chOff x="-2122" y="-14098"/>
            <a:chExt cx="9150439" cy="78564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 trans="50000" pressure="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" y="98708"/>
              <a:ext cx="2262664" cy="599928"/>
            </a:xfrm>
            <a:prstGeom prst="rect">
              <a:avLst/>
            </a:prstGeom>
            <a:effectLst/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23304" r="15682" b="40638"/>
            <a:stretch/>
          </p:blipFill>
          <p:spPr>
            <a:xfrm>
              <a:off x="7618029" y="51550"/>
              <a:ext cx="1530288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6898" r="8377" b="39595"/>
            <a:stretch/>
          </p:blipFill>
          <p:spPr>
            <a:xfrm>
              <a:off x="6048150" y="51470"/>
              <a:ext cx="1788787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Прямоугольник 27"/>
            <p:cNvSpPr/>
            <p:nvPr/>
          </p:nvSpPr>
          <p:spPr>
            <a:xfrm rot="5400000">
              <a:off x="4209878" y="-4226098"/>
              <a:ext cx="720000" cy="9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40000"/>
                    <a:lumOff val="60000"/>
                    <a:alpha val="60000"/>
                  </a:schemeClr>
                </a:gs>
                <a:gs pos="0">
                  <a:schemeClr val="accent3">
                    <a:lumMod val="60000"/>
                    <a:lumOff val="40000"/>
                    <a:alpha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b="25098"/>
          <a:stretch/>
        </p:blipFill>
        <p:spPr>
          <a:xfrm>
            <a:off x="59019" y="63654"/>
            <a:ext cx="1350419" cy="8161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00" y="143736"/>
            <a:ext cx="576133" cy="576133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319253" y="-14687"/>
            <a:ext cx="12076164" cy="1143265"/>
          </a:xfrm>
          <a:prstGeom prst="rect">
            <a:avLst/>
          </a:prstGeom>
        </p:spPr>
        <p:txBody>
          <a:bodyPr lIns="121940" tIns="60970" rIns="121940" bIns="6097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spc="-40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ПРОГНОЗ ПОСТУПЛЕНИЙ НАЛОГА НА ДОХОДЫ ФИЗИЧЕСКИХ ЛИЦ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В БЮДЖЕТ РЕСПУБЛИКИ БАШКОРТОСТАН, млрд.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677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35613" y="1125007"/>
            <a:ext cx="986122" cy="56266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 defTabSz="121936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48870" y="787510"/>
          <a:ext cx="12194822" cy="59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445900" y="1204253"/>
            <a:ext cx="1641388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+2,4%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380156" y="1191126"/>
            <a:ext cx="1643900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+7,4%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216454" y="1181458"/>
            <a:ext cx="1643900" cy="597262"/>
          </a:xfrm>
          <a:prstGeom prst="homePlate">
            <a:avLst/>
          </a:prstGeom>
          <a:solidFill>
            <a:srgbClr val="DCEAD0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 lIns="121940" tIns="60970" rIns="121940" bIns="6097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+3,0%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1021" y="2903613"/>
            <a:ext cx="288099" cy="2009364"/>
            <a:chOff x="188138" y="2574750"/>
            <a:chExt cx="216024" cy="150667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88138" y="3202316"/>
              <a:ext cx="216024" cy="216024"/>
            </a:xfrm>
            <a:prstGeom prst="roundRect">
              <a:avLst/>
            </a:prstGeom>
            <a:solidFill>
              <a:srgbClr val="77A7B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8" tIns="60969" rIns="121938" bIns="60969" rtlCol="0" anchor="ctr"/>
            <a:lstStyle/>
            <a:p>
              <a:pPr algn="ctr"/>
              <a:endParaRPr lang="ru-RU" sz="3201">
                <a:solidFill>
                  <a:prstClr val="white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88138" y="3865400"/>
              <a:ext cx="216024" cy="216024"/>
            </a:xfrm>
            <a:prstGeom prst="roundRect">
              <a:avLst/>
            </a:prstGeom>
            <a:solidFill>
              <a:srgbClr val="31859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8" tIns="60969" rIns="121938" bIns="60969" rtlCol="0" anchor="ctr"/>
            <a:lstStyle/>
            <a:p>
              <a:pPr algn="ctr"/>
              <a:endParaRPr lang="ru-RU" sz="3201">
                <a:solidFill>
                  <a:prstClr val="white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88138" y="2574750"/>
              <a:ext cx="216024" cy="216024"/>
            </a:xfrm>
            <a:prstGeom prst="roundRect">
              <a:avLst/>
            </a:prstGeom>
            <a:solidFill>
              <a:srgbClr val="93BA7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38" tIns="60969" rIns="121938" bIns="60969" rtlCol="0" anchor="ctr"/>
            <a:lstStyle/>
            <a:p>
              <a:pPr algn="ctr"/>
              <a:endParaRPr lang="ru-RU" sz="3201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625006" y="5976661"/>
            <a:ext cx="8869077" cy="706023"/>
            <a:chOff x="1959540" y="6264799"/>
            <a:chExt cx="6650269" cy="529395"/>
          </a:xfrm>
        </p:grpSpPr>
        <p:sp>
          <p:nvSpPr>
            <p:cNvPr id="12" name="TextBox 3"/>
            <p:cNvSpPr txBox="1"/>
            <p:nvPr/>
          </p:nvSpPr>
          <p:spPr>
            <a:xfrm>
              <a:off x="1959540" y="6276985"/>
              <a:ext cx="1224015" cy="500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</a:t>
              </a:r>
              <a:b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утв. план</a:t>
              </a: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3197231" y="6264799"/>
              <a:ext cx="1656161" cy="500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</a:t>
              </a:r>
              <a:b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</a:t>
              </a: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5064256" y="6294077"/>
              <a:ext cx="743060" cy="500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 </a:t>
              </a:r>
              <a:b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</a:t>
              </a: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6496942" y="6294077"/>
              <a:ext cx="743060" cy="500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 </a:t>
              </a:r>
              <a:b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</a:t>
              </a: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7866749" y="6294077"/>
              <a:ext cx="743060" cy="500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b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88176" y="2537433"/>
            <a:ext cx="1152073" cy="615702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pPr algn="ctr"/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19,0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3968" y="2251234"/>
            <a:ext cx="1152073" cy="615702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pPr algn="ctr"/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21,0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3532" y="2183297"/>
            <a:ext cx="1152073" cy="615702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pPr algn="ctr"/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21,5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6647" y="1932967"/>
            <a:ext cx="1152073" cy="615702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pPr algn="ctr"/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23,1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38276" y="1823609"/>
            <a:ext cx="1152073" cy="615702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pPr algn="ctr"/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23,8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2648" y="-18801"/>
            <a:ext cx="12203410" cy="1047773"/>
            <a:chOff x="-2122" y="-14098"/>
            <a:chExt cx="9150439" cy="785648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50000" pressure="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" y="98708"/>
              <a:ext cx="2262664" cy="599928"/>
            </a:xfrm>
            <a:prstGeom prst="rect">
              <a:avLst/>
            </a:prstGeom>
            <a:effectLst/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23304" r="15682" b="40638"/>
            <a:stretch/>
          </p:blipFill>
          <p:spPr>
            <a:xfrm>
              <a:off x="7618029" y="51550"/>
              <a:ext cx="1530288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6898" r="8377" b="39595"/>
            <a:stretch/>
          </p:blipFill>
          <p:spPr>
            <a:xfrm>
              <a:off x="6048150" y="51470"/>
              <a:ext cx="1788787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0" name="Прямоугольник 29"/>
            <p:cNvSpPr/>
            <p:nvPr/>
          </p:nvSpPr>
          <p:spPr>
            <a:xfrm rot="5400000">
              <a:off x="4209878" y="-4226098"/>
              <a:ext cx="720000" cy="9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40000"/>
                    <a:lumOff val="60000"/>
                    <a:alpha val="60000"/>
                  </a:schemeClr>
                </a:gs>
                <a:gs pos="0">
                  <a:schemeClr val="accent3">
                    <a:lumMod val="60000"/>
                    <a:lumOff val="40000"/>
                    <a:alpha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b="25098"/>
          <a:stretch/>
        </p:blipFill>
        <p:spPr>
          <a:xfrm>
            <a:off x="59019" y="63654"/>
            <a:ext cx="1350419" cy="8161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00" y="143736"/>
            <a:ext cx="576133" cy="576133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291555" y="16893"/>
            <a:ext cx="11878038" cy="1143265"/>
          </a:xfrm>
          <a:prstGeom prst="rect">
            <a:avLst/>
          </a:prstGeom>
        </p:spPr>
        <p:txBody>
          <a:bodyPr lIns="121940" tIns="60970" rIns="121940" bIns="6097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ПРОГНОЗ ПОСТУПЛЕНИЙ ОСНОВНЫХ ВИДОВ АКЦИЗОВ</a:t>
            </a:r>
            <a:b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В БЮДЖЕТ РЕСПУБЛИКИ БАШКОРТОСТАН, млрд. рублей</a:t>
            </a:r>
            <a:endParaRPr lang="ru-RU" sz="2400" b="1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flipV="1">
            <a:off x="10873439" y="1125007"/>
            <a:ext cx="986122" cy="56266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 defTabSz="121936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5233292" y="1167328"/>
          <a:ext cx="6733742" cy="552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/>
          </p:nvPr>
        </p:nvGraphicFramePr>
        <p:xfrm>
          <a:off x="385272" y="1421620"/>
          <a:ext cx="6146105" cy="595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2"/>
          <p:cNvSpPr txBox="1"/>
          <p:nvPr/>
        </p:nvSpPr>
        <p:spPr>
          <a:xfrm>
            <a:off x="1526618" y="3513125"/>
            <a:ext cx="2329742" cy="509775"/>
          </a:xfrm>
          <a:prstGeom prst="rect">
            <a:avLst/>
          </a:prstGeom>
          <a:noFill/>
        </p:spPr>
        <p:txBody>
          <a:bodyPr wrap="square" lIns="102370" tIns="51191" rIns="102370" bIns="51191" rtlCol="0">
            <a:spAutoFit/>
          </a:bodyPr>
          <a:lstStyle>
            <a:defPPr>
              <a:defRPr lang="ru-RU"/>
            </a:defPPr>
            <a:lvl1pPr marL="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2934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108 811,6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" y="1018987"/>
            <a:ext cx="5375163" cy="779961"/>
          </a:xfrm>
          <a:prstGeom prst="rect">
            <a:avLst/>
          </a:prstGeom>
        </p:spPr>
        <p:txBody>
          <a:bodyPr wrap="square" lIns="121916" tIns="60962" rIns="121916" bIns="60962">
            <a:spAutoFit/>
          </a:bodyPr>
          <a:lstStyle>
            <a:defPPr>
              <a:defRPr lang="ru-RU"/>
            </a:defPPr>
            <a:lvl1pPr marL="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134" b="1" spc="-53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134" b="1" spc="-53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2020-2022, млн. рублей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6161" y="5575036"/>
            <a:ext cx="5567295" cy="1114815"/>
            <a:chOff x="212713" y="4201356"/>
            <a:chExt cx="3544095" cy="835918"/>
          </a:xfrm>
        </p:grpSpPr>
        <p:sp>
          <p:nvSpPr>
            <p:cNvPr id="8" name="TextBox 1"/>
            <p:cNvSpPr txBox="1"/>
            <p:nvPr/>
          </p:nvSpPr>
          <p:spPr>
            <a:xfrm>
              <a:off x="323528" y="4201356"/>
              <a:ext cx="3433280" cy="83591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Дотации            Субсидии       Субвенции</a:t>
              </a:r>
            </a:p>
            <a:p>
              <a:endPara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Фонд ЖКХ         Иные межбюджетные</a:t>
              </a:r>
            </a:p>
            <a:p>
              <a:r>
                <a:rPr lang="ru-RU" sz="1867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трансферты 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382793" y="4274064"/>
              <a:ext cx="144016" cy="144016"/>
            </a:xfrm>
            <a:prstGeom prst="roundRect">
              <a:avLst/>
            </a:prstGeom>
            <a:solidFill>
              <a:srgbClr val="59C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1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372814" y="4708738"/>
              <a:ext cx="144016" cy="144016"/>
            </a:xfrm>
            <a:prstGeom prst="roundRect">
              <a:avLst/>
            </a:prstGeom>
            <a:solidFill>
              <a:srgbClr val="93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1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12713" y="4282690"/>
              <a:ext cx="144016" cy="144016"/>
            </a:xfrm>
            <a:prstGeom prst="roundRect">
              <a:avLst/>
            </a:prstGeom>
            <a:solidFill>
              <a:srgbClr val="3AA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1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6637" y="4279690"/>
              <a:ext cx="144016" cy="144016"/>
            </a:xfrm>
            <a:prstGeom prst="roundRect">
              <a:avLst/>
            </a:prstGeom>
            <a:solidFill>
              <a:srgbClr val="2B4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1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14016" y="4711738"/>
              <a:ext cx="144016" cy="144016"/>
            </a:xfrm>
            <a:prstGeom prst="roundRect">
              <a:avLst/>
            </a:prstGeom>
            <a:solidFill>
              <a:srgbClr val="388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1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614700" y="3946359"/>
            <a:ext cx="5521278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420199" y="5918235"/>
            <a:ext cx="192066" cy="192066"/>
          </a:xfrm>
          <a:prstGeom prst="roundRect">
            <a:avLst/>
          </a:prstGeom>
          <a:solidFill>
            <a:srgbClr val="2B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/>
            <a:endParaRPr lang="ru-RU" sz="3201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7701" y="6340772"/>
            <a:ext cx="192066" cy="192066"/>
          </a:xfrm>
          <a:prstGeom prst="roundRect">
            <a:avLst/>
          </a:prstGeom>
          <a:solidFill>
            <a:srgbClr val="388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/>
            <a:endParaRPr lang="ru-RU" sz="3201"/>
          </a:p>
        </p:txBody>
      </p:sp>
      <p:grpSp>
        <p:nvGrpSpPr>
          <p:cNvPr id="23" name="Группа 22"/>
          <p:cNvGrpSpPr/>
          <p:nvPr/>
        </p:nvGrpSpPr>
        <p:grpSpPr>
          <a:xfrm>
            <a:off x="-2648" y="-18801"/>
            <a:ext cx="12203410" cy="1047773"/>
            <a:chOff x="-2122" y="-14098"/>
            <a:chExt cx="9150439" cy="78564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 trans="50000" pressure="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" y="98708"/>
              <a:ext cx="2262664" cy="599928"/>
            </a:xfrm>
            <a:prstGeom prst="rect">
              <a:avLst/>
            </a:prstGeom>
            <a:effectLst/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23304" r="15682" b="40638"/>
            <a:stretch/>
          </p:blipFill>
          <p:spPr>
            <a:xfrm>
              <a:off x="7618029" y="51550"/>
              <a:ext cx="1530288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6898" r="8377" b="39595"/>
            <a:stretch/>
          </p:blipFill>
          <p:spPr>
            <a:xfrm>
              <a:off x="6048150" y="51470"/>
              <a:ext cx="1788787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Прямоугольник 26"/>
            <p:cNvSpPr/>
            <p:nvPr/>
          </p:nvSpPr>
          <p:spPr>
            <a:xfrm rot="5400000">
              <a:off x="4209878" y="-4226098"/>
              <a:ext cx="720000" cy="9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40000"/>
                    <a:lumOff val="60000"/>
                    <a:alpha val="60000"/>
                  </a:schemeClr>
                </a:gs>
                <a:gs pos="0">
                  <a:schemeClr val="accent3">
                    <a:lumMod val="60000"/>
                    <a:lumOff val="40000"/>
                    <a:alpha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b="25098"/>
          <a:stretch/>
        </p:blipFill>
        <p:spPr>
          <a:xfrm>
            <a:off x="59019" y="63654"/>
            <a:ext cx="1350419" cy="8161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00" y="143736"/>
            <a:ext cx="576133" cy="576133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177" y="30903"/>
            <a:ext cx="12191992" cy="1143265"/>
          </a:xfrm>
          <a:prstGeom prst="rect">
            <a:avLst/>
          </a:prstGeom>
        </p:spPr>
        <p:txBody>
          <a:bodyPr lIns="121940" tIns="60970" rIns="121940" bIns="6097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СТРУКТУРА ДОХОДНОЙ ЧАСТИ </a:t>
            </a:r>
            <a:b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ПРОЕКТА БЮДЖЕТА РЕСПУБЛИКИ БАШКОРТОСТАН</a:t>
            </a:r>
            <a:endParaRPr lang="ru-RU" sz="2400" b="1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35613" y="1125007"/>
            <a:ext cx="986122" cy="56266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 defTabSz="121936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233515" y="1006601"/>
          <a:ext cx="11961483" cy="328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Равнобедренный треугольник 3"/>
          <p:cNvSpPr>
            <a:spLocks noChangeAspect="1"/>
          </p:cNvSpPr>
          <p:nvPr/>
        </p:nvSpPr>
        <p:spPr>
          <a:xfrm>
            <a:off x="3353459" y="1268894"/>
            <a:ext cx="207511" cy="144033"/>
          </a:xfrm>
          <a:prstGeom prst="triangl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/>
            <a:endParaRPr lang="ru-RU" sz="3201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flipV="1">
            <a:off x="7514196" y="1297255"/>
            <a:ext cx="207488" cy="144033"/>
          </a:xfrm>
          <a:prstGeom prst="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/>
            <a:endParaRPr lang="ru-RU" sz="3201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3078321" y="4065700"/>
            <a:ext cx="209182" cy="192044"/>
          </a:xfrm>
          <a:prstGeom prst="roundRect">
            <a:avLst/>
          </a:prstGeom>
          <a:solidFill>
            <a:srgbClr val="3AA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/>
            <a:endParaRPr lang="ru-RU" sz="3201"/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5727636" y="4054730"/>
            <a:ext cx="209182" cy="192044"/>
          </a:xfrm>
          <a:prstGeom prst="roundRect">
            <a:avLst/>
          </a:prstGeom>
          <a:solidFill>
            <a:srgbClr val="388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/>
            <a:endParaRPr lang="ru-RU" sz="3201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1595" y="1897102"/>
            <a:ext cx="887304" cy="25871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18,4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5214" y="1357434"/>
            <a:ext cx="1220066" cy="1059012"/>
          </a:xfrm>
          <a:prstGeom prst="rect">
            <a:avLst/>
          </a:prstGeom>
        </p:spPr>
        <p:txBody>
          <a:bodyPr wrap="square" lIns="121916" tIns="60962" rIns="121916" bIns="60962">
            <a:spAutoFit/>
          </a:bodyPr>
          <a:lstStyle/>
          <a:p>
            <a:pPr algn="ctr" defTabSz="1219210">
              <a:lnSpc>
                <a:spcPct val="95000"/>
              </a:lnSpc>
            </a:pP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195,6</a:t>
            </a:r>
            <a:endParaRPr lang="ru-RU" sz="3201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7705" y="2560745"/>
            <a:ext cx="1098553" cy="25871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177,2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09316" y="1687900"/>
            <a:ext cx="887304" cy="25871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29,2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7629" y="1108587"/>
            <a:ext cx="1223470" cy="1059012"/>
          </a:xfrm>
          <a:prstGeom prst="rect">
            <a:avLst/>
          </a:prstGeom>
        </p:spPr>
        <p:txBody>
          <a:bodyPr wrap="square" lIns="121916" tIns="60962" rIns="121916" bIns="60962">
            <a:spAutoFit/>
          </a:bodyPr>
          <a:lstStyle/>
          <a:p>
            <a:pPr algn="ctr" defTabSz="1219210">
              <a:lnSpc>
                <a:spcPct val="95000"/>
              </a:lnSpc>
            </a:pP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212,5</a:t>
            </a:r>
            <a:endParaRPr lang="ru-RU" sz="3201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98165" y="1642406"/>
            <a:ext cx="887304" cy="25871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28,5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93574" y="1682915"/>
            <a:ext cx="887304" cy="25871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24,8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98795" y="1632655"/>
            <a:ext cx="887304" cy="25871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68752" y="1113985"/>
            <a:ext cx="1147983" cy="1059012"/>
          </a:xfrm>
          <a:prstGeom prst="rect">
            <a:avLst/>
          </a:prstGeom>
        </p:spPr>
        <p:txBody>
          <a:bodyPr wrap="square" lIns="121916" tIns="60962" rIns="121916" bIns="60962">
            <a:spAutoFit/>
          </a:bodyPr>
          <a:lstStyle/>
          <a:p>
            <a:pPr algn="ctr" defTabSz="1219210">
              <a:lnSpc>
                <a:spcPct val="95000"/>
              </a:lnSpc>
            </a:pP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209,3</a:t>
            </a:r>
            <a:endParaRPr lang="ru-RU" sz="3201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Равнобедренный треугольник 16"/>
          <p:cNvSpPr>
            <a:spLocks noChangeAspect="1"/>
          </p:cNvSpPr>
          <p:nvPr/>
        </p:nvSpPr>
        <p:spPr>
          <a:xfrm>
            <a:off x="9627091" y="1213649"/>
            <a:ext cx="207511" cy="144033"/>
          </a:xfrm>
          <a:prstGeom prst="triangl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/>
            <a:endParaRPr lang="ru-RU" sz="3201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79158" y="4472075"/>
            <a:ext cx="5951212" cy="1059012"/>
          </a:xfrm>
          <a:prstGeom prst="rect">
            <a:avLst/>
          </a:prstGeom>
        </p:spPr>
        <p:txBody>
          <a:bodyPr wrap="square" lIns="121916" tIns="60962" rIns="121916" bIns="60962">
            <a:spAutoFit/>
          </a:bodyPr>
          <a:lstStyle/>
          <a:p>
            <a:pPr algn="ctr" defTabSz="1219210">
              <a:lnSpc>
                <a:spcPct val="95000"/>
              </a:lnSpc>
            </a:pP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ОБЪЕМ </a:t>
            </a: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РАСХОДОВ </a:t>
            </a: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К ВРП, %</a:t>
            </a:r>
          </a:p>
        </p:txBody>
      </p:sp>
      <p:graphicFrame>
        <p:nvGraphicFramePr>
          <p:cNvPr id="19" name="Диаграмма 18"/>
          <p:cNvGraphicFramePr/>
          <p:nvPr>
            <p:extLst/>
          </p:nvPr>
        </p:nvGraphicFramePr>
        <p:xfrm>
          <a:off x="432065" y="4946145"/>
          <a:ext cx="11139815" cy="17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3514436" y="2465733"/>
            <a:ext cx="1090647" cy="25871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183,3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18333" y="2304240"/>
            <a:ext cx="1043005" cy="25650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187,7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16216" y="2253258"/>
            <a:ext cx="1044994" cy="25871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191,0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94733" y="2390577"/>
            <a:ext cx="1041474" cy="33387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184,5</a:t>
            </a:r>
          </a:p>
        </p:txBody>
      </p:sp>
      <p:sp>
        <p:nvSpPr>
          <p:cNvPr id="24" name="Равнобедренный треугольник 23"/>
          <p:cNvSpPr>
            <a:spLocks noChangeAspect="1"/>
          </p:cNvSpPr>
          <p:nvPr/>
        </p:nvSpPr>
        <p:spPr>
          <a:xfrm>
            <a:off x="5428527" y="1226628"/>
            <a:ext cx="207511" cy="144033"/>
          </a:xfrm>
          <a:prstGeom prst="triangl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/>
            <a:endParaRPr lang="ru-RU" sz="3201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11598" y="1075876"/>
            <a:ext cx="1245368" cy="1059012"/>
          </a:xfrm>
          <a:prstGeom prst="rect">
            <a:avLst/>
          </a:prstGeom>
        </p:spPr>
        <p:txBody>
          <a:bodyPr wrap="square" lIns="121916" tIns="60962" rIns="121916" bIns="60962">
            <a:spAutoFit/>
          </a:bodyPr>
          <a:lstStyle/>
          <a:p>
            <a:pPr algn="ctr" defTabSz="1219210">
              <a:lnSpc>
                <a:spcPct val="95000"/>
              </a:lnSpc>
            </a:pP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216,2</a:t>
            </a:r>
            <a:endParaRPr lang="ru-RU" sz="3201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66163" y="1053901"/>
            <a:ext cx="1152567" cy="1059012"/>
          </a:xfrm>
          <a:prstGeom prst="rect">
            <a:avLst/>
          </a:prstGeom>
        </p:spPr>
        <p:txBody>
          <a:bodyPr wrap="square" lIns="121916" tIns="60962" rIns="121916" bIns="60962">
            <a:spAutoFit/>
          </a:bodyPr>
          <a:lstStyle/>
          <a:p>
            <a:pPr algn="ctr" defTabSz="1219210">
              <a:lnSpc>
                <a:spcPct val="95000"/>
              </a:lnSpc>
            </a:pPr>
            <a:r>
              <a:rPr lang="ru-RU" sz="3201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218,4</a:t>
            </a:r>
            <a:endParaRPr lang="ru-RU" sz="3201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-2648" y="-18801"/>
            <a:ext cx="12203410" cy="1047773"/>
            <a:chOff x="-2122" y="-14098"/>
            <a:chExt cx="9150439" cy="78564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 trans="50000" pressure="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" y="98708"/>
              <a:ext cx="2262664" cy="599928"/>
            </a:xfrm>
            <a:prstGeom prst="rect">
              <a:avLst/>
            </a:prstGeom>
            <a:effectLst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23304" r="15682" b="40638"/>
            <a:stretch/>
          </p:blipFill>
          <p:spPr>
            <a:xfrm>
              <a:off x="7618029" y="51550"/>
              <a:ext cx="1530288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6898" r="8377" b="39595"/>
            <a:stretch/>
          </p:blipFill>
          <p:spPr>
            <a:xfrm>
              <a:off x="6048150" y="51470"/>
              <a:ext cx="1788787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5" name="Прямоугольник 34"/>
            <p:cNvSpPr/>
            <p:nvPr/>
          </p:nvSpPr>
          <p:spPr>
            <a:xfrm rot="5400000">
              <a:off x="4209878" y="-4226098"/>
              <a:ext cx="720000" cy="9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40000"/>
                    <a:lumOff val="60000"/>
                    <a:alpha val="60000"/>
                  </a:schemeClr>
                </a:gs>
                <a:gs pos="0">
                  <a:schemeClr val="accent3">
                    <a:lumMod val="60000"/>
                    <a:lumOff val="40000"/>
                    <a:alpha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b="25098"/>
          <a:stretch/>
        </p:blipFill>
        <p:spPr>
          <a:xfrm>
            <a:off x="59019" y="63654"/>
            <a:ext cx="1350419" cy="8161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900" y="143736"/>
            <a:ext cx="576133" cy="576133"/>
          </a:xfrm>
          <a:prstGeom prst="rect">
            <a:avLst/>
          </a:prstGeom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177" y="37602"/>
            <a:ext cx="12191992" cy="1143265"/>
          </a:xfrm>
          <a:prstGeom prst="rect">
            <a:avLst/>
          </a:prstGeom>
        </p:spPr>
        <p:txBody>
          <a:bodyPr lIns="121940" tIns="60970" rIns="121940" bIns="6097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РАСХОДЫ ПРОЕКТА БЮДЖЕТА </a:t>
            </a:r>
            <a:b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РЕСПУБЛИКИ БАШКОРТОСТАН, млрд. рублей</a:t>
            </a:r>
            <a:endParaRPr lang="ru-RU" sz="2400" b="1" dirty="0">
              <a:solidFill>
                <a:srgbClr val="1F497D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Диаграмма 52"/>
          <p:cNvGraphicFramePr/>
          <p:nvPr>
            <p:extLst/>
          </p:nvPr>
        </p:nvGraphicFramePr>
        <p:xfrm>
          <a:off x="5897177" y="1155920"/>
          <a:ext cx="6148559" cy="266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3120567" y="1125007"/>
            <a:ext cx="986122" cy="56266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0" tIns="60970" rIns="121940" bIns="60970" rtlCol="0" anchor="ctr"/>
          <a:lstStyle/>
          <a:p>
            <a:pPr algn="ctr" defTabSz="1219362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-37229" y="1180886"/>
          <a:ext cx="6146105" cy="595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>
            <a:off x="7249982" y="1403813"/>
            <a:ext cx="166009" cy="144033"/>
          </a:xfrm>
          <a:prstGeom prst="triangl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0" tIns="60965" rIns="121930" bIns="60965" rtlCol="0" anchor="ctr"/>
          <a:lstStyle/>
          <a:p>
            <a:pPr algn="ctr"/>
            <a:endParaRPr lang="ru-RU" sz="3201">
              <a:solidFill>
                <a:prstClr val="white"/>
              </a:solidFill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flipV="1">
            <a:off x="9713264" y="1472733"/>
            <a:ext cx="166009" cy="144033"/>
          </a:xfrm>
          <a:prstGeom prst="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0" tIns="60965" rIns="121930" bIns="60965" rtlCol="0" anchor="ctr"/>
          <a:lstStyle/>
          <a:p>
            <a:pPr algn="ctr"/>
            <a:endParaRPr lang="ru-RU" sz="3201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>
            <a:off x="8498409" y="1170227"/>
            <a:ext cx="166009" cy="144033"/>
          </a:xfrm>
          <a:prstGeom prst="triangl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0" tIns="60965" rIns="121930" bIns="60965" rtlCol="0" anchor="ctr"/>
          <a:lstStyle/>
          <a:p>
            <a:pPr algn="ctr"/>
            <a:endParaRPr lang="ru-RU" sz="3201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flipV="1">
            <a:off x="10881030" y="1527339"/>
            <a:ext cx="166009" cy="144033"/>
          </a:xfrm>
          <a:prstGeom prst="triangl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0" tIns="60965" rIns="121930" bIns="60965" rtlCol="0" anchor="ctr"/>
          <a:lstStyle/>
          <a:p>
            <a:pPr algn="ctr"/>
            <a:endParaRPr lang="ru-RU" sz="3201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867804" y="4299740"/>
          <a:ext cx="8208812" cy="2493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5776">
                <a:tc gridSpan="2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48" marR="121948" marT="60974" marB="60974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A4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19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48" marR="121948" marT="60974" marB="60974">
                    <a:lnL w="12700" cmpd="sng">
                      <a:noFill/>
                    </a:lnL>
                    <a:lnR w="76200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A46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121948" marR="121948" marT="60974" marB="60974">
                    <a:lnL w="76200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Овал 10"/>
          <p:cNvSpPr>
            <a:spLocks noChangeAspect="1"/>
          </p:cNvSpPr>
          <p:nvPr/>
        </p:nvSpPr>
        <p:spPr>
          <a:xfrm>
            <a:off x="7717168" y="5287374"/>
            <a:ext cx="692802" cy="665502"/>
          </a:xfrm>
          <a:prstGeom prst="ellipse">
            <a:avLst/>
          </a:prstGeom>
          <a:solidFill>
            <a:srgbClr val="599B31"/>
          </a:solidFill>
          <a:ln w="762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0" tIns="60965" rIns="121930" bIns="60965" rtlCol="0" anchor="ctr"/>
          <a:lstStyle/>
          <a:p>
            <a:pPr algn="ctr"/>
            <a:endParaRPr lang="ru-RU" sz="3201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68" y="5426843"/>
            <a:ext cx="384089" cy="3840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984864" y="5563545"/>
            <a:ext cx="3600833" cy="22971"/>
          </a:xfrm>
          <a:prstGeom prst="line">
            <a:avLst/>
          </a:prstGeom>
          <a:ln w="19050">
            <a:solidFill>
              <a:srgbClr val="F9F9F9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8446396" y="5680599"/>
            <a:ext cx="3445680" cy="1125883"/>
            <a:chOff x="3860546" y="4321060"/>
            <a:chExt cx="2583662" cy="844217"/>
          </a:xfrm>
        </p:grpSpPr>
        <p:sp>
          <p:nvSpPr>
            <p:cNvPr id="15" name="TextBox 14"/>
            <p:cNvSpPr txBox="1"/>
            <p:nvPr/>
          </p:nvSpPr>
          <p:spPr>
            <a:xfrm>
              <a:off x="3860546" y="4321060"/>
              <a:ext cx="2583662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10"/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ЧИСЛЕННОСТЬ </a:t>
              </a:r>
            </a:p>
            <a:p>
              <a:pPr algn="ctr" defTabSz="1219210"/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ЛЬГОТНИКОВ</a:t>
              </a:r>
              <a:r>
                <a:rPr lang="ru-RU" sz="1600" b="1" spc="-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тыс. человек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30231" y="4684369"/>
              <a:ext cx="637327" cy="4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2019</a:t>
              </a:r>
            </a:p>
            <a:p>
              <a:pPr algn="ctr"/>
              <a:r>
                <a:rPr lang="ru-RU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533,2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53757" y="4684369"/>
              <a:ext cx="637327" cy="4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rgbClr val="DCEAD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</a:rPr>
                <a:t>2022</a:t>
              </a:r>
            </a:p>
            <a:p>
              <a:r>
                <a:rPr lang="ru-RU" sz="1867" dirty="0">
                  <a:solidFill>
                    <a:schemeClr val="bg1"/>
                  </a:solidFill>
                </a:rPr>
                <a:t>535,4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979" y="4733277"/>
              <a:ext cx="432000" cy="432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8580263" y="4384146"/>
            <a:ext cx="3265118" cy="1144062"/>
            <a:chOff x="6394553" y="4366614"/>
            <a:chExt cx="2448272" cy="857848"/>
          </a:xfrm>
        </p:grpSpPr>
        <p:sp>
          <p:nvSpPr>
            <p:cNvPr id="20" name="TextBox 19"/>
            <p:cNvSpPr txBox="1"/>
            <p:nvPr/>
          </p:nvSpPr>
          <p:spPr>
            <a:xfrm>
              <a:off x="6394553" y="4366614"/>
              <a:ext cx="2448272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10"/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ОБЩАЯ СМЕРТНОСТЬ</a:t>
              </a:r>
              <a:r>
                <a:rPr lang="ru-RU" sz="1600" b="1" spc="-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algn="ctr" defTabSz="1219210"/>
              <a:r>
                <a:rPr lang="ru-RU" sz="1600" b="1" spc="-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случаи на 1 тыс. населения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10672" y="4749569"/>
              <a:ext cx="637327" cy="4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2019</a:t>
              </a:r>
            </a:p>
            <a:p>
              <a:pPr algn="ctr"/>
              <a:r>
                <a:rPr lang="ru-RU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12,4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89808" y="4755163"/>
              <a:ext cx="637327" cy="4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rgbClr val="DCEAD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</a:rPr>
                <a:t>2022</a:t>
              </a:r>
            </a:p>
            <a:p>
              <a:r>
                <a:rPr lang="ru-RU" sz="1867" dirty="0">
                  <a:solidFill>
                    <a:schemeClr val="bg1"/>
                  </a:solidFill>
                </a:rPr>
                <a:t>12,0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42328" y="4854940"/>
              <a:ext cx="252000" cy="252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821645" y="4364766"/>
            <a:ext cx="4388668" cy="1146882"/>
            <a:chOff x="2874114" y="5413415"/>
            <a:chExt cx="3563258" cy="859963"/>
          </a:xfrm>
        </p:grpSpPr>
        <p:sp>
          <p:nvSpPr>
            <p:cNvPr id="25" name="TextBox 24"/>
            <p:cNvSpPr txBox="1"/>
            <p:nvPr/>
          </p:nvSpPr>
          <p:spPr>
            <a:xfrm>
              <a:off x="2874114" y="5413415"/>
              <a:ext cx="3563258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10"/>
              <a:r>
                <a:rPr lang="ru-RU" sz="1600" b="1" spc="-4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ОЖИДАЕМАЯ ПРОДОЛЖИТЕЛЬНОСТЬ </a:t>
              </a:r>
            </a:p>
            <a:p>
              <a:pPr algn="ctr" defTabSz="1219210"/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ЖИЗНИ ПРИ РОЖДЕНИИ, лет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40720" y="5779369"/>
              <a:ext cx="771505" cy="4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2019</a:t>
              </a:r>
            </a:p>
            <a:p>
              <a:pPr algn="ctr"/>
              <a:r>
                <a:rPr lang="ru-RU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72,15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89557" y="5804079"/>
              <a:ext cx="700445" cy="4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rgbClr val="DCEAD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</a:rPr>
                <a:t>2022</a:t>
              </a:r>
            </a:p>
            <a:p>
              <a:r>
                <a:rPr lang="ru-RU" sz="1867" dirty="0">
                  <a:solidFill>
                    <a:schemeClr val="bg1"/>
                  </a:solidFill>
                </a:rPr>
                <a:t>73,33</a:t>
              </a: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6124" y="5900506"/>
              <a:ext cx="252000" cy="252000"/>
            </a:xfrm>
            <a:prstGeom prst="rect">
              <a:avLst/>
            </a:prstGeom>
          </p:spPr>
        </p:pic>
      </p:grp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7711652" y="4750208"/>
            <a:ext cx="720167" cy="0"/>
          </a:xfrm>
          <a:prstGeom prst="line">
            <a:avLst/>
          </a:prstGeom>
          <a:ln w="19050">
            <a:solidFill>
              <a:srgbClr val="F9F9F9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3958696" y="5638550"/>
            <a:ext cx="4006058" cy="1121529"/>
            <a:chOff x="6488540" y="5311646"/>
            <a:chExt cx="3003848" cy="840952"/>
          </a:xfrm>
        </p:grpSpPr>
        <p:sp>
          <p:nvSpPr>
            <p:cNvPr id="31" name="TextBox 30"/>
            <p:cNvSpPr txBox="1"/>
            <p:nvPr/>
          </p:nvSpPr>
          <p:spPr>
            <a:xfrm>
              <a:off x="6488540" y="5311646"/>
              <a:ext cx="3003848" cy="438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10"/>
              <a:r>
                <a:rPr lang="ru-RU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МЛАДЕНЧЕСКАЯ СМЕРТНОСТЬ,</a:t>
              </a:r>
              <a:r>
                <a:rPr lang="ru-RU" sz="1600" b="1" spc="-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defTabSz="1219210"/>
              <a:r>
                <a:rPr lang="ru-RU" sz="1600" b="1" spc="-6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случаи на 1 тыс. детей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7548" y="5683299"/>
              <a:ext cx="637327" cy="4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2019</a:t>
              </a:r>
            </a:p>
            <a:p>
              <a:pPr algn="ctr"/>
              <a:r>
                <a:rPr lang="ru-RU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5,2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89960" y="5674355"/>
              <a:ext cx="637327" cy="4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>
                  <a:solidFill>
                    <a:srgbClr val="DCEAD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</a:rPr>
                <a:t>2022</a:t>
              </a:r>
            </a:p>
            <a:p>
              <a:r>
                <a:rPr lang="ru-RU" sz="1867" dirty="0">
                  <a:solidFill>
                    <a:schemeClr val="bg1"/>
                  </a:solidFill>
                </a:rPr>
                <a:t>5,1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12701" y="5804436"/>
              <a:ext cx="252000" cy="252000"/>
            </a:xfrm>
            <a:prstGeom prst="rect">
              <a:avLst/>
            </a:prstGeom>
          </p:spPr>
        </p:pic>
      </p:grpSp>
      <p:sp>
        <p:nvSpPr>
          <p:cNvPr id="35" name="Прямоугольник 34"/>
          <p:cNvSpPr/>
          <p:nvPr/>
        </p:nvSpPr>
        <p:spPr>
          <a:xfrm>
            <a:off x="1078471" y="958345"/>
            <a:ext cx="1935008" cy="533548"/>
          </a:xfrm>
          <a:prstGeom prst="rect">
            <a:avLst/>
          </a:prstGeom>
        </p:spPr>
        <p:txBody>
          <a:bodyPr wrap="square" lIns="121916" tIns="60962" rIns="121916" bIns="60962">
            <a:spAutoFit/>
          </a:bodyPr>
          <a:lstStyle>
            <a:defPPr>
              <a:defRPr lang="ru-RU"/>
            </a:defPPr>
            <a:lvl1pPr marL="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667" b="1" spc="-53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2020-2022</a:t>
            </a:r>
          </a:p>
        </p:txBody>
      </p:sp>
      <p:sp>
        <p:nvSpPr>
          <p:cNvPr id="36" name="TextBox 42"/>
          <p:cNvSpPr txBox="1"/>
          <p:nvPr/>
        </p:nvSpPr>
        <p:spPr>
          <a:xfrm>
            <a:off x="886405" y="2886116"/>
            <a:ext cx="2329742" cy="509775"/>
          </a:xfrm>
          <a:prstGeom prst="rect">
            <a:avLst/>
          </a:prstGeom>
          <a:noFill/>
        </p:spPr>
        <p:txBody>
          <a:bodyPr wrap="square" lIns="102370" tIns="51191" rIns="102370" bIns="51191" rtlCol="0">
            <a:spAutoFit/>
          </a:bodyPr>
          <a:lstStyle>
            <a:defPPr>
              <a:defRPr lang="ru-RU"/>
            </a:defPPr>
            <a:lvl1pPr marL="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2934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70,2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364293" y="4973433"/>
            <a:ext cx="201496" cy="1502776"/>
            <a:chOff x="91090" y="3619846"/>
            <a:chExt cx="151087" cy="112682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91090" y="3619846"/>
              <a:ext cx="144016" cy="144016"/>
            </a:xfrm>
            <a:prstGeom prst="roundRect">
              <a:avLst/>
            </a:prstGeom>
            <a:solidFill>
              <a:srgbClr val="3AA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1">
                <a:solidFill>
                  <a:prstClr val="white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98161" y="4107160"/>
              <a:ext cx="144016" cy="144016"/>
            </a:xfrm>
            <a:prstGeom prst="roundRect">
              <a:avLst/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1">
                <a:solidFill>
                  <a:prstClr val="white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91090" y="4602651"/>
              <a:ext cx="144016" cy="144016"/>
            </a:xfrm>
            <a:prstGeom prst="roundRect">
              <a:avLst/>
            </a:prstGeom>
            <a:solidFill>
              <a:srgbClr val="2B47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1">
                <a:solidFill>
                  <a:prstClr val="white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27680" y="4896482"/>
            <a:ext cx="3084019" cy="1702794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734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Бюджетные </a:t>
            </a:r>
          </a:p>
          <a:p>
            <a:pPr>
              <a:lnSpc>
                <a:spcPct val="95000"/>
              </a:lnSpc>
            </a:pPr>
            <a:r>
              <a:rPr lang="ru-RU" sz="1734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виды помощи</a:t>
            </a:r>
          </a:p>
          <a:p>
            <a:pPr>
              <a:lnSpc>
                <a:spcPct val="95000"/>
              </a:lnSpc>
            </a:pPr>
            <a:endParaRPr lang="ru-RU" sz="1067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1734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Социальные </a:t>
            </a:r>
          </a:p>
          <a:p>
            <a:pPr>
              <a:lnSpc>
                <a:spcPct val="95000"/>
              </a:lnSpc>
            </a:pPr>
            <a:r>
              <a:rPr lang="ru-RU" sz="1734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выплаты населению</a:t>
            </a:r>
          </a:p>
          <a:p>
            <a:pPr>
              <a:lnSpc>
                <a:spcPct val="95000"/>
              </a:lnSpc>
            </a:pPr>
            <a:endParaRPr lang="ru-RU" sz="1067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1734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РАИП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3867804" y="4203465"/>
            <a:ext cx="8208812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848427" y="1305857"/>
            <a:ext cx="864296" cy="492463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21,7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013763" y="1350434"/>
            <a:ext cx="864296" cy="492463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20,8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04922" y="1226838"/>
            <a:ext cx="864296" cy="492463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22,9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26484" y="980560"/>
            <a:ext cx="864296" cy="492463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27,7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16423" y="1473118"/>
            <a:ext cx="864296" cy="492463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20,0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3986536" y="2136047"/>
            <a:ext cx="203570" cy="1021134"/>
            <a:chOff x="263012" y="4487557"/>
            <a:chExt cx="152642" cy="765673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63012" y="4487557"/>
              <a:ext cx="144016" cy="144016"/>
            </a:xfrm>
            <a:prstGeom prst="roundRect">
              <a:avLst/>
            </a:pr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3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>
              <a:off x="271638" y="5109214"/>
              <a:ext cx="144016" cy="144016"/>
            </a:xfrm>
            <a:prstGeom prst="round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36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2" name="TextBox 19"/>
          <p:cNvSpPr txBox="1"/>
          <p:nvPr/>
        </p:nvSpPr>
        <p:spPr>
          <a:xfrm>
            <a:off x="10911034" y="3559899"/>
            <a:ext cx="1052572" cy="697775"/>
          </a:xfrm>
          <a:prstGeom prst="rect">
            <a:avLst/>
          </a:prstGeom>
          <a:noFill/>
        </p:spPr>
        <p:txBody>
          <a:bodyPr wrap="none" lIns="121940" tIns="60970" rIns="121940" bIns="6097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b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63" name="TextBox 3"/>
          <p:cNvSpPr txBox="1"/>
          <p:nvPr/>
        </p:nvSpPr>
        <p:spPr>
          <a:xfrm>
            <a:off x="5812778" y="3531235"/>
            <a:ext cx="1632398" cy="697775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b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утв. план</a:t>
            </a:r>
          </a:p>
        </p:txBody>
      </p:sp>
      <p:sp>
        <p:nvSpPr>
          <p:cNvPr id="64" name="TextBox 18"/>
          <p:cNvSpPr txBox="1"/>
          <p:nvPr/>
        </p:nvSpPr>
        <p:spPr>
          <a:xfrm>
            <a:off x="6723366" y="3526210"/>
            <a:ext cx="2208726" cy="697775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b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</a:p>
        </p:txBody>
      </p:sp>
      <p:sp>
        <p:nvSpPr>
          <p:cNvPr id="65" name="TextBox 19"/>
          <p:cNvSpPr txBox="1"/>
          <p:nvPr/>
        </p:nvSpPr>
        <p:spPr>
          <a:xfrm>
            <a:off x="8537240" y="3531235"/>
            <a:ext cx="1052572" cy="697775"/>
          </a:xfrm>
          <a:prstGeom prst="rect">
            <a:avLst/>
          </a:prstGeom>
          <a:noFill/>
        </p:spPr>
        <p:txBody>
          <a:bodyPr wrap="none" lIns="121940" tIns="60970" rIns="121940" bIns="6097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b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66" name="TextBox 20"/>
          <p:cNvSpPr txBox="1"/>
          <p:nvPr/>
        </p:nvSpPr>
        <p:spPr>
          <a:xfrm>
            <a:off x="9754290" y="3526210"/>
            <a:ext cx="1052572" cy="697775"/>
          </a:xfrm>
          <a:prstGeom prst="rect">
            <a:avLst/>
          </a:prstGeom>
          <a:noFill/>
        </p:spPr>
        <p:txBody>
          <a:bodyPr wrap="none" lIns="121940" tIns="60970" rIns="121940" bIns="6097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b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67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177183" y="2008943"/>
            <a:ext cx="2064604" cy="1272420"/>
          </a:xfrm>
          <a:prstGeom prst="rect">
            <a:avLst/>
          </a:prstGeom>
          <a:noFill/>
        </p:spPr>
        <p:txBody>
          <a:bodyPr wrap="square" lIns="121940" tIns="60970" rIns="121940" bIns="60970" rtlCol="0">
            <a:spAutoFit/>
          </a:bodyPr>
          <a:lstStyle/>
          <a:p>
            <a:r>
              <a:rPr lang="ru-RU" sz="1867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Федеральный</a:t>
            </a:r>
          </a:p>
          <a:p>
            <a:r>
              <a:rPr lang="ru-RU" sz="1867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бюджет</a:t>
            </a:r>
          </a:p>
          <a:p>
            <a:endParaRPr lang="ru-RU" sz="1867" b="1" dirty="0">
              <a:solidFill>
                <a:srgbClr val="25406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67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Бюджет РБ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-2648" y="-18801"/>
            <a:ext cx="12203410" cy="1047773"/>
            <a:chOff x="-2122" y="-14098"/>
            <a:chExt cx="9150439" cy="78564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risscrossEtching trans="50000" pressure="0"/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0" y="98708"/>
              <a:ext cx="2262664" cy="599928"/>
            </a:xfrm>
            <a:prstGeom prst="rect">
              <a:avLst/>
            </a:prstGeom>
            <a:effectLst/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1" t="23304" r="15682" b="40638"/>
            <a:stretch/>
          </p:blipFill>
          <p:spPr>
            <a:xfrm>
              <a:off x="7618029" y="51550"/>
              <a:ext cx="1530288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6898" r="8377" b="39595"/>
            <a:stretch/>
          </p:blipFill>
          <p:spPr>
            <a:xfrm>
              <a:off x="6048150" y="51470"/>
              <a:ext cx="1788787" cy="7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2" name="Прямоугольник 71"/>
            <p:cNvSpPr/>
            <p:nvPr/>
          </p:nvSpPr>
          <p:spPr>
            <a:xfrm rot="5400000">
              <a:off x="4209878" y="-4226098"/>
              <a:ext cx="720000" cy="9144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40000"/>
                    <a:lumOff val="60000"/>
                    <a:alpha val="60000"/>
                  </a:schemeClr>
                </a:gs>
                <a:gs pos="0">
                  <a:schemeClr val="accent3">
                    <a:lumMod val="60000"/>
                    <a:lumOff val="40000"/>
                    <a:alpha val="75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609621"/>
              <a:endParaRPr lang="ru-RU" sz="320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b="25098"/>
          <a:stretch/>
        </p:blipFill>
        <p:spPr>
          <a:xfrm>
            <a:off x="59019" y="63654"/>
            <a:ext cx="1350419" cy="8161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396" y="165389"/>
            <a:ext cx="576133" cy="576133"/>
          </a:xfrm>
          <a:prstGeom prst="rect">
            <a:avLst/>
          </a:prstGeom>
        </p:spPr>
      </p:pic>
      <p:sp>
        <p:nvSpPr>
          <p:cNvPr id="76" name="Заголовок 1"/>
          <p:cNvSpPr txBox="1">
            <a:spLocks/>
          </p:cNvSpPr>
          <p:nvPr/>
        </p:nvSpPr>
        <p:spPr>
          <a:xfrm>
            <a:off x="12882" y="38670"/>
            <a:ext cx="12191992" cy="1143265"/>
          </a:xfrm>
          <a:prstGeom prst="rect">
            <a:avLst/>
          </a:prstGeom>
        </p:spPr>
        <p:txBody>
          <a:bodyPr lIns="121940" tIns="60970" rIns="121940" bIns="6097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ЗДРАВООХРАНЕНИЕ, млрд. рублей</a:t>
            </a:r>
            <a:br>
              <a:rPr lang="ru-RU" sz="2400" b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i="1" dirty="0">
                <a:solidFill>
                  <a:srgbClr val="1F497D"/>
                </a:solidFill>
                <a:latin typeface="Arial" pitchFamily="34" charset="0"/>
                <a:ea typeface="+mn-ea"/>
                <a:cs typeface="Arial" pitchFamily="34" charset="0"/>
              </a:rPr>
              <a:t>(без учета взносов на неработающее население)</a:t>
            </a:r>
          </a:p>
        </p:txBody>
      </p:sp>
    </p:spTree>
    <p:extLst>
      <p:ext uri="{BB962C8B-B14F-4D97-AF65-F5344CB8AC3E}">
        <p14:creationId xmlns:p14="http://schemas.microsoft.com/office/powerpoint/2010/main" val="9273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5099" y="121908"/>
            <a:ext cx="993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ЗАСТРАХОВАННЫХ ЛИЦ ПО РЕСПУБЛИКЕ БАШКОРТОСТАН, КОЛИЧЕСТВО МЕДИЦИНСКИХ ОРГАНИЗАЦИЙ В СИСТЕМЕ ОМС В 2019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179" y="11255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 застрахованного по ОМС населения Республики Башкортостан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разрезе СМО на 01.01.2020  (%)</a:t>
            </a: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-1" y="1773610"/>
          <a:ext cx="7082607" cy="508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233504" y="1145130"/>
            <a:ext cx="4727848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Программы ОМС: </a:t>
            </a:r>
          </a:p>
          <a:p>
            <a:pPr algn="just">
              <a:lnSpc>
                <a:spcPct val="150000"/>
              </a:lnSpc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организаций –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184,</a:t>
            </a:r>
          </a:p>
          <a:p>
            <a:pPr algn="ctr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МО - 128 (69,6%)</a:t>
            </a: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частных МО – 56 (30,4%)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19" y="1845618"/>
            <a:ext cx="1944217" cy="1430588"/>
          </a:xfrm>
          <a:prstGeom prst="rect">
            <a:avLst/>
          </a:prstGeom>
          <a:solidFill>
            <a:srgbClr val="9BBB59"/>
          </a:solidFill>
          <a:effectLst>
            <a:glow rad="330200">
              <a:schemeClr val="accent3">
                <a:lumMod val="40000"/>
                <a:lumOff val="60000"/>
              </a:schemeClr>
            </a:glow>
            <a:outerShdw blurRad="50800" dir="5400000" algn="ctr" rotWithShape="0">
              <a:schemeClr val="tx1">
                <a:lumMod val="95000"/>
                <a:lumOff val="5000"/>
                <a:alpha val="8000"/>
              </a:schemeClr>
            </a:outerShdw>
            <a:softEdge rad="139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233505" y="4725938"/>
            <a:ext cx="4727848" cy="2016224"/>
          </a:xfrm>
          <a:prstGeom prst="rect">
            <a:avLst/>
          </a:prstGeom>
          <a:solidFill>
            <a:srgbClr val="D7E4BD"/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Филиалы ТФОМС РБ: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Бирский филиал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Сибайский филиал</a:t>
            </a:r>
          </a:p>
          <a:p>
            <a:pPr>
              <a:lnSpc>
                <a:spcPct val="150000"/>
              </a:lnSpc>
            </a:pP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Стерлитамакский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филиал</a:t>
            </a:r>
          </a:p>
          <a:p>
            <a:pPr>
              <a:lnSpc>
                <a:spcPct val="150000"/>
              </a:lnSpc>
            </a:pP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Туймазинский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филиал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филиал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20" y="5157986"/>
            <a:ext cx="1405283" cy="145319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189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/>
          <p:nvPr>
            <p:extLst/>
          </p:nvPr>
        </p:nvGraphicFramePr>
        <p:xfrm>
          <a:off x="5665539" y="1158648"/>
          <a:ext cx="6336704" cy="546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7609755" y="1269554"/>
            <a:ext cx="392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ТФОМС РБ (млрд. руб.)</a:t>
            </a:r>
          </a:p>
        </p:txBody>
      </p:sp>
      <p:graphicFrame>
        <p:nvGraphicFramePr>
          <p:cNvPr id="42" name="Диаграмма 41"/>
          <p:cNvGraphicFramePr/>
          <p:nvPr>
            <p:extLst/>
          </p:nvPr>
        </p:nvGraphicFramePr>
        <p:xfrm>
          <a:off x="120923" y="1628158"/>
          <a:ext cx="6556918" cy="522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-10080" y="11772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финансирования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Территориальной программы ОМС по видам медицинской помощи (%)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99" y="2709714"/>
            <a:ext cx="2438400" cy="194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Прямоугольник 44"/>
          <p:cNvSpPr/>
          <p:nvPr/>
        </p:nvSpPr>
        <p:spPr>
          <a:xfrm>
            <a:off x="1796835" y="121908"/>
            <a:ext cx="9815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РАСХОДАХ ТФОМС РБ И СТРУКТУРЕ ФИНАНСИРОВАНИЯ ТЕРРИТОРИАЛЬНОЙ ПРОГРАММЫ ОМС РБ В 2019 ГОДУ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logo_tfomsrb_900x9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39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AutoShape 2"/>
          <p:cNvSpPr>
            <a:spLocks noChangeArrowheads="1"/>
          </p:cNvSpPr>
          <p:nvPr/>
        </p:nvSpPr>
        <p:spPr bwMode="auto">
          <a:xfrm>
            <a:off x="5997785" y="1166506"/>
            <a:ext cx="1643358" cy="1438608"/>
          </a:xfrm>
          <a:prstGeom prst="flowChartOffpageConnector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290BAB"/>
              </a:solidFill>
            </a:endParaRPr>
          </a:p>
        </p:txBody>
      </p:sp>
      <p:pic>
        <p:nvPicPr>
          <p:cNvPr id="478211" name="Picture 3" descr="National Emblem Of Russia. Государственный герб России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2000" contrast="-50000"/>
            <a:grayscl/>
          </a:blip>
          <a:srcRect/>
          <a:stretch>
            <a:fillRect/>
          </a:stretch>
        </p:blipFill>
        <p:spPr bwMode="auto">
          <a:xfrm>
            <a:off x="6381022" y="1312373"/>
            <a:ext cx="957484" cy="106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</p:pic>
      <p:sp>
        <p:nvSpPr>
          <p:cNvPr id="478213" name="AutoShape 5"/>
          <p:cNvSpPr>
            <a:spLocks noChangeArrowheads="1"/>
          </p:cNvSpPr>
          <p:nvPr/>
        </p:nvSpPr>
        <p:spPr bwMode="auto">
          <a:xfrm>
            <a:off x="674807" y="1557500"/>
            <a:ext cx="3187885" cy="2048035"/>
          </a:xfrm>
          <a:prstGeom prst="flowChartTerminator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290BAB"/>
              </a:solidFill>
            </a:endParaRPr>
          </a:p>
        </p:txBody>
      </p:sp>
      <p:sp>
        <p:nvSpPr>
          <p:cNvPr id="478214" name="Text Box 6"/>
          <p:cNvSpPr txBox="1">
            <a:spLocks noChangeArrowheads="1"/>
          </p:cNvSpPr>
          <p:nvPr/>
        </p:nvSpPr>
        <p:spPr bwMode="auto">
          <a:xfrm>
            <a:off x="907924" y="1843515"/>
            <a:ext cx="2808851" cy="13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Работающего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290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61,5 млн.чел</a:t>
            </a:r>
          </a:p>
          <a:p>
            <a:pPr algn="ctr">
              <a:lnSpc>
                <a:spcPct val="120000"/>
              </a:lnSpc>
              <a:buFontTx/>
              <a:buChar char="-"/>
              <a:defRPr/>
            </a:pPr>
            <a:r>
              <a:rPr lang="ru-RU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Работодатели </a:t>
            </a:r>
          </a:p>
        </p:txBody>
      </p:sp>
      <p:sp>
        <p:nvSpPr>
          <p:cNvPr id="478215" name="AutoShape 7"/>
          <p:cNvSpPr>
            <a:spLocks noChangeArrowheads="1"/>
          </p:cNvSpPr>
          <p:nvPr/>
        </p:nvSpPr>
        <p:spPr bwMode="auto">
          <a:xfrm>
            <a:off x="8869233" y="5406017"/>
            <a:ext cx="3136617" cy="830458"/>
          </a:xfrm>
          <a:prstGeom prst="flowChartTerminator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работающие в системе ОМС </a:t>
            </a:r>
            <a:endParaRPr lang="en-US" sz="1400" b="1" dirty="0" smtClean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договорам (9163)</a:t>
            </a:r>
          </a:p>
        </p:txBody>
      </p:sp>
      <p:sp>
        <p:nvSpPr>
          <p:cNvPr id="478217" name="AutoShape 9"/>
          <p:cNvSpPr>
            <a:spLocks noChangeArrowheads="1"/>
          </p:cNvSpPr>
          <p:nvPr/>
        </p:nvSpPr>
        <p:spPr bwMode="auto">
          <a:xfrm>
            <a:off x="10096206" y="1576804"/>
            <a:ext cx="1425905" cy="684370"/>
          </a:xfrm>
          <a:prstGeom prst="flowChartTerminator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 34</a:t>
            </a:r>
            <a:endParaRPr lang="ru-RU" sz="14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8218" name="AutoShape 10"/>
          <p:cNvSpPr>
            <a:spLocks noChangeArrowheads="1"/>
          </p:cNvSpPr>
          <p:nvPr/>
        </p:nvSpPr>
        <p:spPr bwMode="auto">
          <a:xfrm>
            <a:off x="4382679" y="5279707"/>
            <a:ext cx="3569612" cy="1079750"/>
          </a:xfrm>
          <a:prstGeom prst="flowChartTerminator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290BAB"/>
              </a:solidFill>
            </a:endParaRPr>
          </a:p>
        </p:txBody>
      </p:sp>
      <p:sp>
        <p:nvSpPr>
          <p:cNvPr id="478219" name="AutoShape 11"/>
          <p:cNvSpPr>
            <a:spLocks noChangeArrowheads="1"/>
          </p:cNvSpPr>
          <p:nvPr/>
        </p:nvSpPr>
        <p:spPr bwMode="auto">
          <a:xfrm>
            <a:off x="5692161" y="3730766"/>
            <a:ext cx="2086370" cy="1014033"/>
          </a:xfrm>
          <a:prstGeom prst="flowChartTerminator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290BAB"/>
              </a:solidFill>
            </a:endParaRPr>
          </a:p>
        </p:txBody>
      </p:sp>
      <p:sp>
        <p:nvSpPr>
          <p:cNvPr id="478220" name="Rectangle 12"/>
          <p:cNvSpPr>
            <a:spLocks noChangeArrowheads="1"/>
          </p:cNvSpPr>
          <p:nvPr/>
        </p:nvSpPr>
        <p:spPr bwMode="auto">
          <a:xfrm>
            <a:off x="5834562" y="3818952"/>
            <a:ext cx="1854316" cy="892552"/>
          </a:xfrm>
          <a:prstGeom prst="rect">
            <a:avLst/>
          </a:prstGeom>
          <a:solidFill>
            <a:srgbClr val="FFFF66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ТФОМС</a:t>
            </a:r>
            <a:r>
              <a:rPr lang="ru-RU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(86)</a:t>
            </a:r>
          </a:p>
        </p:txBody>
      </p:sp>
      <p:sp>
        <p:nvSpPr>
          <p:cNvPr id="478221" name="Rectangle 13"/>
          <p:cNvSpPr>
            <a:spLocks noChangeArrowheads="1"/>
          </p:cNvSpPr>
          <p:nvPr/>
        </p:nvSpPr>
        <p:spPr bwMode="auto">
          <a:xfrm>
            <a:off x="1197745" y="1108848"/>
            <a:ext cx="2204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страхователи:</a:t>
            </a:r>
          </a:p>
        </p:txBody>
      </p:sp>
      <p:sp>
        <p:nvSpPr>
          <p:cNvPr id="478222" name="AutoShape 14"/>
          <p:cNvSpPr>
            <a:spLocks noChangeArrowheads="1"/>
          </p:cNvSpPr>
          <p:nvPr/>
        </p:nvSpPr>
        <p:spPr bwMode="auto">
          <a:xfrm>
            <a:off x="820267" y="4306044"/>
            <a:ext cx="2956408" cy="2232542"/>
          </a:xfrm>
          <a:prstGeom prst="flowChartTerminator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b="1">
              <a:solidFill>
                <a:srgbClr val="290BAB"/>
              </a:solidFill>
            </a:endParaRPr>
          </a:p>
        </p:txBody>
      </p:sp>
      <p:sp>
        <p:nvSpPr>
          <p:cNvPr id="478223" name="Text Box 15"/>
          <p:cNvSpPr txBox="1">
            <a:spLocks noChangeArrowheads="1"/>
          </p:cNvSpPr>
          <p:nvPr/>
        </p:nvSpPr>
        <p:spPr bwMode="auto">
          <a:xfrm>
            <a:off x="1001977" y="4615031"/>
            <a:ext cx="2592988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Неработающего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0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000" b="1" dirty="0">
                <a:solidFill>
                  <a:srgbClr val="290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млн. чел.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Органы исполнительной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субъекта РФ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9998499">
            <a:off x="4279013" y="1982075"/>
            <a:ext cx="12878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5,1% от ФОТ</a:t>
            </a:r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 flipV="1">
            <a:off x="4094476" y="1893901"/>
            <a:ext cx="1737011" cy="872819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med" len="lg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8227" name="Line 19"/>
          <p:cNvSpPr>
            <a:spLocks noChangeShapeType="1"/>
          </p:cNvSpPr>
          <p:nvPr/>
        </p:nvSpPr>
        <p:spPr bwMode="auto">
          <a:xfrm flipV="1">
            <a:off x="7781359" y="2261174"/>
            <a:ext cx="2325802" cy="1621006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med" len="lg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8228" name="Line 20"/>
          <p:cNvSpPr>
            <a:spLocks noChangeShapeType="1"/>
          </p:cNvSpPr>
          <p:nvPr/>
        </p:nvSpPr>
        <p:spPr bwMode="auto">
          <a:xfrm flipH="1">
            <a:off x="8015688" y="2407017"/>
            <a:ext cx="2641746" cy="300092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med" len="lg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8229" name="Line 21"/>
          <p:cNvSpPr>
            <a:spLocks noChangeShapeType="1"/>
          </p:cNvSpPr>
          <p:nvPr/>
        </p:nvSpPr>
        <p:spPr bwMode="auto">
          <a:xfrm>
            <a:off x="10782245" y="2328170"/>
            <a:ext cx="53829" cy="300988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med" len="lg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8230" name="Line 22"/>
          <p:cNvSpPr>
            <a:spLocks noChangeShapeType="1"/>
          </p:cNvSpPr>
          <p:nvPr/>
        </p:nvSpPr>
        <p:spPr bwMode="auto">
          <a:xfrm flipV="1">
            <a:off x="3557065" y="2483205"/>
            <a:ext cx="2540381" cy="1508046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med" len="lg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8231" name="Line 23"/>
          <p:cNvSpPr>
            <a:spLocks noChangeShapeType="1"/>
          </p:cNvSpPr>
          <p:nvPr/>
        </p:nvSpPr>
        <p:spPr bwMode="auto">
          <a:xfrm>
            <a:off x="7998055" y="5789121"/>
            <a:ext cx="805049" cy="47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stealth" w="med" len="lg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 rot="1364496">
            <a:off x="4566615" y="3548530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b="1" dirty="0">
              <a:solidFill>
                <a:srgbClr val="290BAB"/>
              </a:solidFill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 rot="19463618">
            <a:off x="7314459" y="2736879"/>
            <a:ext cx="29946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финансирования ОМС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 rot="19754950">
            <a:off x="3704421" y="3277843"/>
            <a:ext cx="2622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 на ОМС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неработающего населения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 rot="-3031282">
            <a:off x="7636906" y="3960402"/>
            <a:ext cx="3656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 граждан выдача полисов</a:t>
            </a: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 rot="16200000">
            <a:off x="10670046" y="3419810"/>
            <a:ext cx="10078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</a:t>
            </a:r>
          </a:p>
        </p:txBody>
      </p:sp>
      <p:sp>
        <p:nvSpPr>
          <p:cNvPr id="478237" name="Line 29"/>
          <p:cNvSpPr>
            <a:spLocks noChangeShapeType="1"/>
          </p:cNvSpPr>
          <p:nvPr/>
        </p:nvSpPr>
        <p:spPr bwMode="auto">
          <a:xfrm flipH="1">
            <a:off x="6786834" y="2663792"/>
            <a:ext cx="28582" cy="1008296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stealth" w="med" len="lg"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4456054" y="1843515"/>
            <a:ext cx="402674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o"/>
            </a:pPr>
            <a:endParaRPr lang="ru-RU" sz="2800" dirty="0">
              <a:solidFill>
                <a:srgbClr val="290BAB"/>
              </a:solidFill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 rot="16200000">
            <a:off x="5988294" y="3009630"/>
            <a:ext cx="1172950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</a:p>
        </p:txBody>
      </p:sp>
      <p:sp>
        <p:nvSpPr>
          <p:cNvPr id="478241" name="Text Box 33"/>
          <p:cNvSpPr txBox="1">
            <a:spLocks noChangeArrowheads="1"/>
          </p:cNvSpPr>
          <p:nvPr/>
        </p:nvSpPr>
        <p:spPr bwMode="auto">
          <a:xfrm>
            <a:off x="6028279" y="1519338"/>
            <a:ext cx="16128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ФФОМС</a:t>
            </a:r>
            <a:endParaRPr lang="en-US" sz="2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 descr="logo_tfomsrb_900x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65974" y="274275"/>
            <a:ext cx="381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 СИСТЕМЫ ОМС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4456" y="5512264"/>
            <a:ext cx="3362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Граждане, застрахованные 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(146,5млн.чел.)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 txBox="1">
            <a:spLocks noChangeArrowheads="1"/>
          </p:cNvSpPr>
          <p:nvPr/>
        </p:nvSpPr>
        <p:spPr bwMode="auto">
          <a:xfrm>
            <a:off x="3865339" y="323588"/>
            <a:ext cx="5154661" cy="2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40589" y="1197030"/>
            <a:ext cx="11761654" cy="6430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Федеральный закон от 29.10.2010 №326-ФЗ «Об обязательном медицинском страховании в Российской Федерации»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0589" y="2817661"/>
            <a:ext cx="11761654" cy="6841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Приказ Минздрава России от 28.02.2019 №108н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«Об утверждении правил обязательного медицинского страхования»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69171" y="4215572"/>
            <a:ext cx="11733072" cy="8707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Приказ Федерального фонда обязательного медицинского страхования от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28.02.2019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 г. № 36 "Об утверждении Порядка организации и проведения контроля объемов, сроков, качества и условий предоставления медицинской помощи по обязательному медицинскому страхованию"</a:t>
            </a:r>
          </a:p>
        </p:txBody>
      </p:sp>
      <p:sp>
        <p:nvSpPr>
          <p:cNvPr id="2" name="Скругленный прямоугольник 19"/>
          <p:cNvSpPr/>
          <p:nvPr/>
        </p:nvSpPr>
        <p:spPr bwMode="auto">
          <a:xfrm>
            <a:off x="240947" y="5219664"/>
            <a:ext cx="11761296" cy="803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Совместные письма Минздрава России и ФОМС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«Методические рекомендации по способам оплаты медицинской помощи за счет средств ОМС»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40589" y="1989302"/>
            <a:ext cx="11761654" cy="6798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Программа государственных гарантий оказания гражданам Российской Федерации бесплатной медицинской помощи (постановление Правительства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Российской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Федерации от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07.12.2019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№ 1610)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40589" y="3578715"/>
            <a:ext cx="11761654" cy="576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Приказ ФОМС от 18.11.2014 №200 «Об установлении требований к структуре и содержанию тарифного соглашения»</a:t>
            </a:r>
          </a:p>
        </p:txBody>
      </p:sp>
      <p:sp>
        <p:nvSpPr>
          <p:cNvPr id="29" name="Скругленный прямоугольник 19"/>
          <p:cNvSpPr/>
          <p:nvPr/>
        </p:nvSpPr>
        <p:spPr bwMode="auto">
          <a:xfrm>
            <a:off x="240589" y="6094706"/>
            <a:ext cx="11761654" cy="6482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ИНСТРУКЦИЯ по группировке случаев, в том числе правила учета дополнительных классификационных критериев</a:t>
            </a:r>
          </a:p>
        </p:txBody>
      </p:sp>
      <p:pic>
        <p:nvPicPr>
          <p:cNvPr id="12" name="Рисунок 1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рапеция 9"/>
          <p:cNvSpPr/>
          <p:nvPr/>
        </p:nvSpPr>
        <p:spPr>
          <a:xfrm>
            <a:off x="3759287" y="4253601"/>
            <a:ext cx="3810904" cy="1336433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группы (для рассмотрения отдельных вопросов)</a:t>
            </a:r>
          </a:p>
        </p:txBody>
      </p:sp>
      <p:sp>
        <p:nvSpPr>
          <p:cNvPr id="9" name="Трапеция 8"/>
          <p:cNvSpPr/>
          <p:nvPr/>
        </p:nvSpPr>
        <p:spPr>
          <a:xfrm>
            <a:off x="3831701" y="3309768"/>
            <a:ext cx="3715919" cy="1087347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Секретарь Комиссии-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 ТФОМС</a:t>
            </a:r>
          </a:p>
        </p:txBody>
      </p:sp>
      <p:sp>
        <p:nvSpPr>
          <p:cNvPr id="2059" name="AutoShape 18"/>
          <p:cNvSpPr>
            <a:spLocks noChangeArrowheads="1"/>
          </p:cNvSpPr>
          <p:nvPr/>
        </p:nvSpPr>
        <p:spPr bwMode="auto">
          <a:xfrm>
            <a:off x="7334538" y="2263286"/>
            <a:ext cx="503354" cy="288992"/>
          </a:xfrm>
          <a:prstGeom prst="rightArrow">
            <a:avLst>
              <a:gd name="adj1" fmla="val 50000"/>
              <a:gd name="adj2" fmla="val 43544"/>
            </a:avLst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20"/>
          <p:cNvSpPr>
            <a:spLocks/>
          </p:cNvSpPr>
          <p:nvPr/>
        </p:nvSpPr>
        <p:spPr bwMode="auto">
          <a:xfrm>
            <a:off x="3247882" y="1701601"/>
            <a:ext cx="287404" cy="4248473"/>
          </a:xfrm>
          <a:prstGeom prst="rightBrace">
            <a:avLst>
              <a:gd name="adj1" fmla="val 106538"/>
              <a:gd name="adj2" fmla="val 34185"/>
            </a:avLst>
          </a:prstGeom>
          <a:noFill/>
          <a:ln w="317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23"/>
          <p:cNvSpPr>
            <a:spLocks/>
          </p:cNvSpPr>
          <p:nvPr/>
        </p:nvSpPr>
        <p:spPr bwMode="auto">
          <a:xfrm rot="5400000" flipH="1">
            <a:off x="4845060" y="4789209"/>
            <a:ext cx="199472" cy="1945138"/>
          </a:xfrm>
          <a:prstGeom prst="rightBrace">
            <a:avLst>
              <a:gd name="adj1" fmla="val 44971"/>
              <a:gd name="adj2" fmla="val 52794"/>
            </a:avLst>
          </a:prstGeom>
          <a:noFill/>
          <a:ln w="317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Рисунок 16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2087" y="-62758"/>
            <a:ext cx="11002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ПО РАЗРАБОТКЕ ТЕРРИТОРИАЛЬНОЙ ПРОГРАММЫ ОБЯЗАТЕЛЬНОГО МЕДИЦИНСКОГО СТРАХОВАНИЯ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 36 № 326-ФЗ, Правила ОМС утвержденные приказом МЗ РФ № 108н от 28.02.2019,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РБ №1235-р от 23.09.2011)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756" y="1430139"/>
            <a:ext cx="2904670" cy="9968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756" y="2552278"/>
            <a:ext cx="2904670" cy="924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ОМС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2756" y="3574129"/>
            <a:ext cx="2904670" cy="8710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медицинская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2756" y="4569590"/>
            <a:ext cx="2904670" cy="7913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организация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2756" y="5485396"/>
            <a:ext cx="2904670" cy="7913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Профсоюзы,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объединения,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9682" y="1430139"/>
            <a:ext cx="3960554" cy="4846606"/>
          </a:xfrm>
          <a:prstGeom prst="rect">
            <a:avLst/>
          </a:prstGeom>
          <a:solidFill>
            <a:srgbClr val="A0BE61"/>
          </a:solidFill>
          <a:ln>
            <a:solidFill>
              <a:srgbClr val="A0B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проекта территориальной программы ОМС;</a:t>
            </a: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распределение объема медицинской помощи между страховыми медицинскими организациями;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распределение объема медицинской помощи между медицинскими организациями;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рассмотрение тарифов;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определение иных сроков подачи уведомления вновь создаваемыми медицинскими организациями;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определения порядка представления информации членами Комиссии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25757" y="5933522"/>
            <a:ext cx="1350761" cy="6864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Комиссии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44796" y="5933522"/>
            <a:ext cx="2893096" cy="6864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лица, привлеченные к работе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3809130" y="1557586"/>
            <a:ext cx="3738491" cy="1919133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(утверждается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нормативным правовым актом субъекта РФ)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300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3546721" y="1405909"/>
            <a:ext cx="2838897" cy="871757"/>
          </a:xfrm>
          <a:prstGeom prst="rightArrow">
            <a:avLst>
              <a:gd name="adj1" fmla="val 50000"/>
              <a:gd name="adj2" fmla="val 5894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Уведомление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AutoShape 10"/>
          <p:cNvSpPr>
            <a:spLocks noChangeArrowheads="1"/>
          </p:cNvSpPr>
          <p:nvPr/>
        </p:nvSpPr>
        <p:spPr bwMode="auto">
          <a:xfrm>
            <a:off x="3539402" y="2391017"/>
            <a:ext cx="2918632" cy="935254"/>
          </a:xfrm>
          <a:prstGeom prst="rightArrow">
            <a:avLst>
              <a:gd name="adj1" fmla="val 50000"/>
              <a:gd name="adj2" fmla="val 6549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ТПГГ</a:t>
            </a:r>
          </a:p>
        </p:txBody>
      </p:sp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3549967" y="3412538"/>
            <a:ext cx="2908067" cy="1370330"/>
          </a:xfrm>
          <a:prstGeom prst="rightArrow">
            <a:avLst>
              <a:gd name="adj1" fmla="val 50000"/>
              <a:gd name="adj2" fmla="val 4597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объемов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</a:t>
            </a:r>
          </a:p>
        </p:txBody>
      </p:sp>
      <p:sp>
        <p:nvSpPr>
          <p:cNvPr id="6158" name="AutoShape 16"/>
          <p:cNvSpPr>
            <a:spLocks noChangeArrowheads="1"/>
          </p:cNvSpPr>
          <p:nvPr/>
        </p:nvSpPr>
        <p:spPr bwMode="auto">
          <a:xfrm>
            <a:off x="3539402" y="5272867"/>
            <a:ext cx="2918632" cy="1228083"/>
          </a:xfrm>
          <a:prstGeom prst="rightArrow">
            <a:avLst>
              <a:gd name="adj1" fmla="val 50000"/>
              <a:gd name="adj2" fmla="val 511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объемов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</a:t>
            </a:r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 rot="-5400000">
            <a:off x="9819632" y="1387797"/>
            <a:ext cx="553998" cy="36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61" name="Text Box 20"/>
          <p:cNvSpPr txBox="1">
            <a:spLocks noChangeArrowheads="1"/>
          </p:cNvSpPr>
          <p:nvPr/>
        </p:nvSpPr>
        <p:spPr bwMode="auto">
          <a:xfrm rot="10800000">
            <a:off x="10594020" y="1524270"/>
            <a:ext cx="800219" cy="5065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в порядке предоставления информации</a:t>
            </a:r>
          </a:p>
        </p:txBody>
      </p:sp>
      <p:pic>
        <p:nvPicPr>
          <p:cNvPr id="18" name="Рисунок 17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3331" y="308891"/>
            <a:ext cx="504798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ВКЛЮЧЕНИЯ МО В РЕЕСТР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№326 ст. 15, Правила ОМС п. 92, п. 94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324" y="1447790"/>
            <a:ext cx="3112558" cy="93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9134" y="2531407"/>
            <a:ext cx="3112558" cy="610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9134" y="3265793"/>
            <a:ext cx="3112558" cy="16638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  Российской Федерации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9134" y="5053015"/>
            <a:ext cx="3112558" cy="16638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45268" y="1524270"/>
            <a:ext cx="3167963" cy="647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сентября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45268" y="2534719"/>
            <a:ext cx="3167963" cy="647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25 декабря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47516" y="3412538"/>
            <a:ext cx="3167963" cy="1759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заключения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договоров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10 дней включенным в реестр МО вновь создаваемыми МО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45267" y="5272867"/>
            <a:ext cx="3167963" cy="1287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10 дней после поступления предложений 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2435" y="121908"/>
            <a:ext cx="8880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ОПЛАТЫ МЕДИЦИНСКОЙ ПОМОЩИ, ОКАЗЫВАЕМОЙ ЗАСТРАХОВАННЫМ ЛИЦАМ ПО ОМС В РОССИЙСКОЙ ФЕДЕРАЦИИ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31578"/>
              </p:ext>
            </p:extLst>
          </p:nvPr>
        </p:nvGraphicFramePr>
        <p:xfrm>
          <a:off x="246120" y="1173544"/>
          <a:ext cx="11679920" cy="55362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2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9117">
                <a:tc gridSpan="2">
                  <a:txBody>
                    <a:bodyPr/>
                    <a:lstStyle/>
                    <a:p>
                      <a:pPr marL="0" marR="0" indent="457200" algn="ctr" defTabSz="10886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n w="12700">
                            <a:prstDash val="solid"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 в амбулаторных условиях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886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n w="12700">
                            <a:prstDash val="solid"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 и ДС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 w="12700">
                            <a:prstDash val="solid"/>
                          </a:ln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Скорая медицинская помощь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493">
                <a:tc>
                  <a:txBody>
                    <a:bodyPr/>
                    <a:lstStyle/>
                    <a:p>
                      <a:pPr marL="285784" lvl="1" indent="457200" defTabSz="444552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подушевому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нормативу финансирования на прикрепившихся лиц в сочетании с оплатой за единицу объема медицинской помощи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84" lvl="1" indent="457200" defTabSz="444552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единицу объема медицинской помощи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за услугу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                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1" indent="457200" defTabSz="44455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посещение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1" indent="457200" defTabSz="444552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- за обращение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84" lvl="1" indent="457200" defTabSz="444552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подушевому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нормативу финансирования на прикрепившихся лиц с учетом показателей результативности деятельности медицинской организации, 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включением расходов на медицинскую помощь, оказываемую в иных медицинских организациях.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84" lvl="1" indent="0" defTabSz="444552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подушевой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норматив не включаются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межтерриториальные расчеты;</a:t>
                      </a:r>
                    </a:p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диспансеризация;</a:t>
                      </a:r>
                    </a:p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профилактические осмотры;</a:t>
                      </a:r>
                    </a:p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диализ;</a:t>
                      </a:r>
                    </a:p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неотложная мед. помощь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ru-RU" sz="13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сверх базовой программы ОМС.</a:t>
                      </a:r>
                    </a:p>
                    <a:p>
                      <a:pPr marL="0" lvl="1" indent="0" algn="ctr" defTabSz="444552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Могут не включаться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стоматология;</a:t>
                      </a:r>
                    </a:p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«акушерство и гинекология» и </a:t>
                      </a:r>
                      <a:r>
                        <a:rPr lang="ru-RU" sz="13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т.п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.;</a:t>
                      </a:r>
                      <a:endParaRPr lang="ru-RU" sz="13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70" lvl="1" indent="0" defTabSz="444552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КТ, МРТ и другие дорогостоящие исследования.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84" lvl="1" indent="-285784" algn="l" defTabSz="444552" rtl="0" eaLnBrk="1" latinLnBrk="0" hangingPunct="1">
                        <a:spcAft>
                          <a:spcPct val="150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законченный случай лечения заболевания, включенного в соответствующую группу заболеваний 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(в том числе КСГ заболеваний). </a:t>
                      </a:r>
                    </a:p>
                    <a:p>
                      <a:pPr marL="285784" lvl="1" indent="-285784" algn="l" defTabSz="444552" rtl="0" eaLnBrk="1" latinLnBrk="0" hangingPunct="1">
                        <a:spcAft>
                          <a:spcPct val="150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прерванный случай оказания МП при переводе пациента в другую МО, выписке при его письменном отказе, летальном исходе.</a:t>
                      </a:r>
                    </a:p>
                    <a:p>
                      <a:pPr marL="285784" lvl="1" indent="-285784" algn="l" defTabSz="444552" rtl="0" eaLnBrk="1" latinLnBrk="0" hangingPunct="1">
                        <a:spcAft>
                          <a:spcPct val="150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услугу диализа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84" marR="0" lvl="1" indent="-285784" algn="l" defTabSz="444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подушевому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нормативу финансирования в сочетании с оплатой за вызов скорой медицинской помощи.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Иные случаи оплаты за вызов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межтерриториальные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расчеты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b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тромболизис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дополнительные виды скорой медицинской помощи</a:t>
                      </a:r>
                      <a:b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(экстренная консультативная помощь)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128410"/>
              </p:ext>
            </p:extLst>
          </p:nvPr>
        </p:nvGraphicFramePr>
        <p:xfrm>
          <a:off x="4337291" y="1516402"/>
          <a:ext cx="7304911" cy="491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5" name="TextBox 13"/>
          <p:cNvSpPr txBox="1">
            <a:spLocks noChangeArrowheads="1"/>
          </p:cNvSpPr>
          <p:nvPr/>
        </p:nvSpPr>
        <p:spPr bwMode="auto">
          <a:xfrm>
            <a:off x="516031" y="3573810"/>
            <a:ext cx="3455918" cy="160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97" tIns="34298" rIns="68597" bIns="34298">
            <a:spAutoFit/>
          </a:bodyPr>
          <a:lstStyle/>
          <a:p>
            <a:pPr algn="ctr">
              <a:buClr>
                <a:srgbClr val="990000"/>
              </a:buClr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249715" y="1084389"/>
            <a:ext cx="610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Национальные проекты</a:t>
            </a:r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6031" y="1505161"/>
            <a:ext cx="3414997" cy="1800616"/>
          </a:xfrm>
          <a:prstGeom prst="roundRect">
            <a:avLst>
              <a:gd name="adj" fmla="val 0"/>
            </a:avLst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97" tIns="34298" rIns="68597" bIns="342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07.05.2018 г. № 204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Рисунок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979" y="1252833"/>
            <a:ext cx="432049" cy="5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logo_tfomsrb_900x90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32352" y="253576"/>
            <a:ext cx="4417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371" y="1235388"/>
            <a:ext cx="0" cy="5434519"/>
          </a:xfrm>
          <a:prstGeom prst="line">
            <a:avLst/>
          </a:prstGeom>
          <a:ln w="22225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7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94DC8B-5D8B-43AD-A928-0CF45A5BF4D9}"/>
              </a:ext>
            </a:extLst>
          </p:cNvPr>
          <p:cNvSpPr/>
          <p:nvPr/>
        </p:nvSpPr>
        <p:spPr>
          <a:xfrm>
            <a:off x="9551392" y="2895886"/>
            <a:ext cx="2735705" cy="1731259"/>
          </a:xfrm>
          <a:prstGeom prst="rect">
            <a:avLst/>
          </a:prstGeom>
        </p:spPr>
        <p:txBody>
          <a:bodyPr wrap="square" lIns="68597" tIns="34298" rIns="68597" bIns="34298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07.12.2019 №1610</a:t>
            </a:r>
          </a:p>
          <a:p>
            <a:pPr algn="ctr"/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 rot="16200000">
            <a:off x="9438354" y="3364561"/>
            <a:ext cx="420228" cy="62104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43" tIns="25724" rIns="51443" bIns="25724"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C:\Users\dmagaev\Desktop\ПГГ последняя\пгг картинка 1 ст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6" y="1220900"/>
            <a:ext cx="4494783" cy="532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051" name="Picture 3" descr="C:\Users\dmagaev\Desktop\ПГГ последняя\пгг стр 2 картин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02" y="1220900"/>
            <a:ext cx="4457300" cy="5328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 descr="logo_tfomsrb_900x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1163" y="28372"/>
            <a:ext cx="8736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ГОСУДАРСТВЕННЫХ ГАРАНТИЙ БЕСПЛАТНОГО ОКАЗАНИЯ ГРАЖДАНАМ МЕДИЦИНСКОЙ ПОМОЩИ НА 2020 ГОД И НА ПЛАНОВЫЙ ПЕРИОД 2021 И 2022 ГОДОВ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8025" y="333450"/>
            <a:ext cx="549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БП ОМС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2020-2022 Г.Г.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graphicFrame>
        <p:nvGraphicFramePr>
          <p:cNvPr id="4" name="Table 33">
            <a:extLst>
              <a:ext uri="{FF2B5EF4-FFF2-40B4-BE49-F238E27FC236}">
                <a16:creationId xmlns:a16="http://schemas.microsoft.com/office/drawing/2014/main" id="{A32E4A11-1E9C-4917-9BB2-FCFAF42AA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14712"/>
              </p:ext>
            </p:extLst>
          </p:nvPr>
        </p:nvGraphicFramePr>
        <p:xfrm>
          <a:off x="624979" y="1197546"/>
          <a:ext cx="11161240" cy="3130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80549848"/>
                    </a:ext>
                  </a:extLst>
                </a:gridCol>
              </a:tblGrid>
              <a:tr h="3569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Приоритетность первичной медико-санитарной помощи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310" marR="64310" marT="32153" marB="3215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820808"/>
                  </a:ext>
                </a:extLst>
              </a:tr>
              <a:tr h="2773591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 норматива финансовых затрат на 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74%</a:t>
                      </a:r>
                      <a:r>
                        <a:rPr lang="ru-RU" sz="16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на 1 комплексное посещение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при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проведении 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профилактических мед. осмотров и диспансеризации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Установление размера финансового обеспечения </a:t>
                      </a:r>
                      <a:r>
                        <a:rPr lang="ru-RU" sz="16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ФАПов</a:t>
                      </a:r>
                      <a:endParaRPr lang="ru-RU" sz="16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Коэффициенты дифференциации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МО и их подразделениях, расположенных в сельской местности, отдаленных территориях, поселках городского типа и малых городах до 50 тысяч человек обслуживающих: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тысяч человек –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1,113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свыше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тысяч человек–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1,04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Для медицинской помощи в амбулаторных условиях, оказываемой лицу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в возрасте 65 лет и старше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, применяется средний коэффициент дифференциации в размере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1,6</a:t>
                      </a:r>
                    </a:p>
                  </a:txBody>
                  <a:tcPr marL="64310" marR="64310" marT="32153" marB="3215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38432"/>
                  </a:ext>
                </a:extLst>
              </a:tr>
            </a:tbl>
          </a:graphicData>
        </a:graphic>
      </p:graphicFrame>
      <p:graphicFrame>
        <p:nvGraphicFramePr>
          <p:cNvPr id="5" name="Table 33">
            <a:extLst>
              <a:ext uri="{FF2B5EF4-FFF2-40B4-BE49-F238E27FC236}">
                <a16:creationId xmlns:a16="http://schemas.microsoft.com/office/drawing/2014/main" id="{A32E4A11-1E9C-4917-9BB2-FCFAF42AA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08184"/>
              </p:ext>
            </p:extLst>
          </p:nvPr>
        </p:nvGraphicFramePr>
        <p:xfrm>
          <a:off x="480963" y="4005858"/>
          <a:ext cx="11570196" cy="2925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70196">
                  <a:extLst>
                    <a:ext uri="{9D8B030D-6E8A-4147-A177-3AD203B41FA5}">
                      <a16:colId xmlns:a16="http://schemas.microsoft.com/office/drawing/2014/main" val="80549848"/>
                    </a:ext>
                  </a:extLst>
                </a:gridCol>
              </a:tblGrid>
              <a:tr h="38795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30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Повышение доступности с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пециализированной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медицинской помощи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310" marR="64310" marT="32153" marB="3215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820808"/>
                  </a:ext>
                </a:extLst>
              </a:tr>
              <a:tr h="253778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допускается сокращение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объема медицинской помощи, предоставляемой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федеральными 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государственными учреждениями</a:t>
                      </a:r>
                      <a:r>
                        <a:rPr lang="ru-RU" sz="16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отношению к предыдущему периоду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проведения диагностических инструментальных и лабораторных исследований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случае подозрения на онкологические заболевание  не должны превышать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рабочих дней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 дня назначения исследований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проведения консультаций врачей-специалистов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случае подозрения на онкологические заболевание  не должны превышать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рабочих дней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ожидания специализированной (за исключением ВМП) медицинской помощи для пациентов с онкологическими заболеваниями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не должны превышать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рабочих дней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момента гистологической верификации опухоли или с момента установления предварительного диагноза заболевания (состояния)</a:t>
                      </a:r>
                    </a:p>
                  </a:txBody>
                  <a:tcPr marL="64310" marR="64310" marT="32153" marB="3215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38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3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/>
          <p:cNvSpPr txBox="1"/>
          <p:nvPr/>
        </p:nvSpPr>
        <p:spPr>
          <a:xfrm>
            <a:off x="120923" y="5607651"/>
            <a:ext cx="9428566" cy="1160562"/>
          </a:xfrm>
          <a:prstGeom prst="roundRect">
            <a:avLst>
              <a:gd name="adj" fmla="val 12758"/>
            </a:avLst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НЕДОПУСТИМО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снижение размера финансового обеспечения медицинской организации, оказывающей ПМСП в амбулаторных условиях, по сравнению с уровнем предыдущего года</a:t>
            </a:r>
          </a:p>
        </p:txBody>
      </p:sp>
      <p:grpSp>
        <p:nvGrpSpPr>
          <p:cNvPr id="2" name="Группа 109"/>
          <p:cNvGrpSpPr/>
          <p:nvPr/>
        </p:nvGrpSpPr>
        <p:grpSpPr>
          <a:xfrm>
            <a:off x="9684862" y="4916807"/>
            <a:ext cx="2109482" cy="1694430"/>
            <a:chOff x="6049318" y="3936550"/>
            <a:chExt cx="2108994" cy="1270529"/>
          </a:xfrm>
        </p:grpSpPr>
        <p:grpSp>
          <p:nvGrpSpPr>
            <p:cNvPr id="3" name="Группа 110"/>
            <p:cNvGrpSpPr/>
            <p:nvPr/>
          </p:nvGrpSpPr>
          <p:grpSpPr>
            <a:xfrm>
              <a:off x="6184660" y="3936550"/>
              <a:ext cx="1914965" cy="1026857"/>
              <a:chOff x="1079260" y="3942248"/>
              <a:chExt cx="1914965" cy="1026857"/>
            </a:xfrm>
          </p:grpSpPr>
          <p:pic>
            <p:nvPicPr>
              <p:cNvPr id="114" name="Picture 2" descr="https://ogogos.ru/assets/b2985877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260" y="4120723"/>
                <a:ext cx="481343" cy="770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2" descr="https://ogogos.ru/assets/b2985877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595" y="3942248"/>
                <a:ext cx="689630" cy="1026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Прямоугольник 115"/>
              <p:cNvSpPr/>
              <p:nvPr/>
            </p:nvSpPr>
            <p:spPr>
              <a:xfrm>
                <a:off x="1641247" y="4052270"/>
                <a:ext cx="740466" cy="692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5400" b="1" dirty="0">
                    <a:solidFill>
                      <a:srgbClr val="C00000"/>
                    </a:solidFill>
                  </a:rPr>
                  <a:t>&lt;</a:t>
                </a: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6049318" y="4860910"/>
              <a:ext cx="960504" cy="34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145163" y="4860910"/>
              <a:ext cx="1013149" cy="34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</p:grpSp>
      <p:grpSp>
        <p:nvGrpSpPr>
          <p:cNvPr id="4" name="Группа 34"/>
          <p:cNvGrpSpPr/>
          <p:nvPr/>
        </p:nvGrpSpPr>
        <p:grpSpPr>
          <a:xfrm>
            <a:off x="408955" y="1114408"/>
            <a:ext cx="11601299" cy="3926246"/>
            <a:chOff x="251520" y="593734"/>
            <a:chExt cx="8918741" cy="3102174"/>
          </a:xfrm>
        </p:grpSpPr>
        <p:grpSp>
          <p:nvGrpSpPr>
            <p:cNvPr id="7" name="Группа 17"/>
            <p:cNvGrpSpPr/>
            <p:nvPr/>
          </p:nvGrpSpPr>
          <p:grpSpPr>
            <a:xfrm>
              <a:off x="251520" y="756285"/>
              <a:ext cx="7181771" cy="2939623"/>
              <a:chOff x="154365" y="1781175"/>
              <a:chExt cx="7181771" cy="2939623"/>
            </a:xfrm>
          </p:grpSpPr>
          <p:sp>
            <p:nvSpPr>
              <p:cNvPr id="17" name="Шестиугольник 16"/>
              <p:cNvSpPr/>
              <p:nvPr/>
            </p:nvSpPr>
            <p:spPr>
              <a:xfrm>
                <a:off x="217695" y="1781175"/>
                <a:ext cx="1614826" cy="1409700"/>
              </a:xfrm>
              <a:prstGeom prst="hexagon">
                <a:avLst/>
              </a:prstGeom>
              <a:solidFill>
                <a:srgbClr val="E7E7E7"/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средств на ПМСП </a:t>
                </a:r>
                <a:b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ДС по КСГ</a:t>
                </a:r>
              </a:p>
            </p:txBody>
          </p:sp>
          <p:sp>
            <p:nvSpPr>
              <p:cNvPr id="97" name="Шестиугольник 96"/>
              <p:cNvSpPr/>
              <p:nvPr/>
            </p:nvSpPr>
            <p:spPr>
              <a:xfrm>
                <a:off x="2989272" y="3311098"/>
                <a:ext cx="1614826" cy="1409700"/>
              </a:xfrm>
              <a:prstGeom prst="hexagon">
                <a:avLst/>
              </a:prstGeom>
              <a:solidFill>
                <a:srgbClr val="E7E7E7"/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средств </a:t>
                </a:r>
                <a:b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 единицу объема</a:t>
                </a:r>
              </a:p>
            </p:txBody>
          </p:sp>
          <p:sp>
            <p:nvSpPr>
              <p:cNvPr id="98" name="Шестиугольник 97"/>
              <p:cNvSpPr/>
              <p:nvPr/>
            </p:nvSpPr>
            <p:spPr>
              <a:xfrm>
                <a:off x="1607929" y="2514600"/>
                <a:ext cx="1614826" cy="1409700"/>
              </a:xfrm>
              <a:prstGeom prst="hexagon">
                <a:avLst/>
              </a:prstGeom>
              <a:solidFill>
                <a:srgbClr val="E7E7E7"/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17" rIns="0" bIns="72017" rtlCol="0" anchor="ctr"/>
              <a:lstStyle/>
              <a:p>
                <a:pPr lvl="0" algn="ctr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средств на отдельные исследования</a:t>
                </a:r>
              </a:p>
            </p:txBody>
          </p:sp>
          <p:sp>
            <p:nvSpPr>
              <p:cNvPr id="99" name="Шестиугольник 98"/>
              <p:cNvSpPr/>
              <p:nvPr/>
            </p:nvSpPr>
            <p:spPr>
              <a:xfrm>
                <a:off x="2989272" y="1781175"/>
                <a:ext cx="1614826" cy="1409700"/>
              </a:xfrm>
              <a:prstGeom prst="hexagon">
                <a:avLst/>
              </a:prstGeom>
              <a:solidFill>
                <a:srgbClr val="E7E7E7"/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средств </a:t>
                </a:r>
                <a:b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ФП, ФАП</a:t>
                </a:r>
              </a:p>
            </p:txBody>
          </p:sp>
          <p:sp>
            <p:nvSpPr>
              <p:cNvPr id="100" name="Шестиугольник 99"/>
              <p:cNvSpPr/>
              <p:nvPr/>
            </p:nvSpPr>
            <p:spPr>
              <a:xfrm>
                <a:off x="154365" y="3311098"/>
                <a:ext cx="1678156" cy="1409700"/>
              </a:xfrm>
              <a:prstGeom prst="hexagon">
                <a:avLst/>
              </a:prstGeom>
              <a:solidFill>
                <a:srgbClr val="E7E7E7"/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средств по </a:t>
                </a:r>
                <a:r>
                  <a:rPr lang="ru-RU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подуш</a:t>
                </a: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нормативу </a:t>
                </a:r>
                <a:r>
                  <a:rPr lang="ru-RU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финансир</a:t>
                </a:r>
                <a:endParaRPr lang="ru-RU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Шестиугольник 100"/>
              <p:cNvSpPr/>
              <p:nvPr/>
            </p:nvSpPr>
            <p:spPr>
              <a:xfrm>
                <a:off x="4357781" y="2514600"/>
                <a:ext cx="1614826" cy="1409700"/>
              </a:xfrm>
              <a:prstGeom prst="hexagon">
                <a:avLst/>
              </a:prstGeom>
              <a:solidFill>
                <a:srgbClr val="E7E7E7"/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средств </a:t>
                </a:r>
                <a:b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оказание неотложной МП</a:t>
                </a:r>
              </a:p>
            </p:txBody>
          </p:sp>
          <p:sp>
            <p:nvSpPr>
              <p:cNvPr id="102" name="Шестиугольник 101"/>
              <p:cNvSpPr/>
              <p:nvPr/>
            </p:nvSpPr>
            <p:spPr>
              <a:xfrm>
                <a:off x="5721310" y="1781175"/>
                <a:ext cx="1614826" cy="1409700"/>
              </a:xfrm>
              <a:prstGeom prst="hexagon">
                <a:avLst/>
              </a:prstGeom>
              <a:solidFill>
                <a:srgbClr val="E7E7E7"/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средств на </a:t>
                </a:r>
                <a:r>
                  <a:rPr lang="ru-RU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диспансе-ризацию</a:t>
                </a:r>
                <a:endParaRPr lang="ru-RU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Шестиугольник 102"/>
              <p:cNvSpPr/>
              <p:nvPr/>
            </p:nvSpPr>
            <p:spPr>
              <a:xfrm>
                <a:off x="5721310" y="3311098"/>
                <a:ext cx="1614826" cy="1409700"/>
              </a:xfrm>
              <a:prstGeom prst="hexagon">
                <a:avLst/>
              </a:prstGeom>
              <a:solidFill>
                <a:srgbClr val="E7E7E7"/>
              </a:solidFill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средств на </a:t>
                </a:r>
                <a:r>
                  <a:rPr lang="ru-RU" sz="2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профосмотры</a:t>
                </a:r>
                <a:endParaRPr lang="ru-RU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110555" y="1916353"/>
              <a:ext cx="2059706" cy="75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E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включают расходы на проведение мобильными медицинскими бригадами </a:t>
              </a:r>
              <a:br>
                <a:rPr lang="ru-RU" sz="1400" b="1" dirty="0">
                  <a:solidFill>
                    <a:srgbClr val="E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rgbClr val="E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в выходные дни</a:t>
              </a:r>
            </a:p>
          </p:txBody>
        </p:sp>
        <p:sp>
          <p:nvSpPr>
            <p:cNvPr id="118" name="Стрелка вниз 117"/>
            <p:cNvSpPr/>
            <p:nvPr/>
          </p:nvSpPr>
          <p:spPr>
            <a:xfrm rot="14187327">
              <a:off x="7361286" y="2601302"/>
              <a:ext cx="196762" cy="42998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Стрелка вниз 118"/>
            <p:cNvSpPr/>
            <p:nvPr/>
          </p:nvSpPr>
          <p:spPr>
            <a:xfrm rot="18097152">
              <a:off x="7313363" y="1559748"/>
              <a:ext cx="196762" cy="42998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36115" y="593734"/>
              <a:ext cx="1288837" cy="77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rgbClr val="EA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2020 года выделены отдельные нормативы</a:t>
              </a:r>
            </a:p>
          </p:txBody>
        </p:sp>
        <p:sp>
          <p:nvSpPr>
            <p:cNvPr id="121" name="Стрелка вниз 120"/>
            <p:cNvSpPr/>
            <p:nvPr/>
          </p:nvSpPr>
          <p:spPr>
            <a:xfrm rot="10800000">
              <a:off x="2379506" y="1331344"/>
              <a:ext cx="171532" cy="20288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 descr="logo_tfomsrb_900x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8070" y="126071"/>
            <a:ext cx="8232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ИТОГОВЫЙ ОБЪЕМ ФИНАНСОВОГО ОБЕСПЕЧЕНИЯ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МЕДИКО-САНИТАРНОЙ ПОМОЩИ </a:t>
            </a:r>
          </a:p>
        </p:txBody>
      </p:sp>
    </p:spTree>
    <p:extLst>
      <p:ext uri="{BB962C8B-B14F-4D97-AF65-F5344CB8AC3E}">
        <p14:creationId xmlns:p14="http://schemas.microsoft.com/office/powerpoint/2010/main" val="1433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099" y="152685"/>
            <a:ext cx="9721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ОБЪЕМОВ МЕДИЦИНСКОЙ ПОМОЩИ И ФИНАНСОВЫХ ЗАТРАТ ПО РБ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2020-22 ГОДАХ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894524"/>
              </p:ext>
            </p:extLst>
          </p:nvPr>
        </p:nvGraphicFramePr>
        <p:xfrm>
          <a:off x="336947" y="1197546"/>
          <a:ext cx="11521280" cy="547030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2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28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128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128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55017">
                <a:tc rowSpan="2"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9pPr>
                    </a:lstStyle>
                    <a:p>
                      <a:pPr marL="0" indent="0" algn="ctr" defTabSz="2438889" rtl="0" eaLnBrk="1" latinLnBrk="0" hangingPunct="1">
                        <a:lnSpc>
                          <a:spcPct val="14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kern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Единицы измерения</a:t>
                      </a:r>
                      <a:endParaRPr lang="ru-RU" sz="1400" b="0" i="0" kern="12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Verdana" charset="0"/>
                        <a:cs typeface="Arial" panose="020B0604020202020204" pitchFamily="34" charset="0"/>
                      </a:endParaRPr>
                    </a:p>
                  </a:txBody>
                  <a:tcPr marL="64310" marR="64310" marT="32153" marB="32153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272B">
                        <a:lumMod val="10000"/>
                        <a:lumOff val="9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272B">
                        <a:lumMod val="10000"/>
                        <a:lumOff val="9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2019,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 2021 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 </a:t>
                      </a: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2020 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%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 2022 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 </a:t>
                      </a: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2021, 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%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42">
                <a:tc vMerge="1">
                  <a:txBody>
                    <a:bodyPr/>
                    <a:lstStyle/>
                    <a:p>
                      <a:pPr marL="0" indent="0" algn="ctr" defTabSz="2438889" rtl="0" eaLnBrk="1" latinLnBrk="0" hangingPunct="1">
                        <a:lnSpc>
                          <a:spcPct val="14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buNone/>
                      </a:pPr>
                      <a:endParaRPr lang="ru-RU" sz="1400" b="0" i="0" kern="1200" baseline="0" dirty="0">
                        <a:solidFill>
                          <a:srgbClr val="253957"/>
                        </a:solidFill>
                        <a:effectLst/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27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Нормативы объема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Нормативы объема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Нормативы объема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(руб.)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Нормативы объема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(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руб.)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Нормативы объема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(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руб.)</a:t>
                      </a:r>
                      <a:endParaRPr lang="ru-RU" sz="12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862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Посещение с проф. 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целью 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949"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проф</a:t>
                      </a: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 осмотры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1 021,5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0,2535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1 782,2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104,8%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174,5%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102,6%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106,1%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105,4%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102,8%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949"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диспансеризация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0,160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1 185,6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0,181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2 048,7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113,1%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172,8%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102,8%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137,4%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102,1%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157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посещение по неотложке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104,9%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949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Обращение по заболеваниям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1 314,8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1 414,4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107,6%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104,3%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100,0%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43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КТ</a:t>
                      </a:r>
                      <a:endParaRPr lang="ru-RU" sz="1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0,0275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3 539,9 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90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МРТ</a:t>
                      </a:r>
                      <a:endParaRPr lang="ru-RU" sz="1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0,0119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3 997,9 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002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УЗИ ССС</a:t>
                      </a:r>
                      <a:endParaRPr lang="ru-RU" sz="1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0,1125 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640,5 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949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Эндоскоп. исследования </a:t>
                      </a:r>
                      <a:endParaRPr lang="ru-RU" sz="1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0,0477 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880,6 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5157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молекулярно-генетические исследования</a:t>
                      </a:r>
                      <a:endParaRPr lang="ru-RU" sz="1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0,0007 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15 000,0 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8949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Гист</a:t>
                      </a: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. исследования               </a:t>
                      </a:r>
                      <a:endParaRPr lang="ru-RU" sz="1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188" marR="3188" marT="31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0,0501 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575,1 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99" marR="6699" marT="669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05851"/>
              </p:ext>
            </p:extLst>
          </p:nvPr>
        </p:nvGraphicFramePr>
        <p:xfrm>
          <a:off x="1057029" y="1125537"/>
          <a:ext cx="10945213" cy="55446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7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9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95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86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9953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56960">
                <a:tc rowSpan="2"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1pPr>
                      <a:lvl2pPr marL="0" marR="0" indent="228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2pPr>
                      <a:lvl3pPr marL="0" marR="0" indent="457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3pPr>
                      <a:lvl4pPr marL="0" marR="0" indent="685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4pPr>
                      <a:lvl5pPr marL="0" marR="0" indent="9144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5pPr>
                      <a:lvl6pPr marL="0" marR="0" indent="11430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6pPr>
                      <a:lvl7pPr marL="0" marR="0" indent="13716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7pPr>
                      <a:lvl8pPr marL="0" marR="0" indent="16002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8pPr>
                      <a:lvl9pPr marL="0" marR="0" indent="182880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Light"/>
                        </a:defRPr>
                      </a:lvl9pPr>
                    </a:lstStyle>
                    <a:p>
                      <a:pPr marL="0" indent="0" algn="ctr" defTabSz="2438889" rtl="0" eaLnBrk="1" latinLnBrk="0" hangingPunct="1">
                        <a:lnSpc>
                          <a:spcPct val="14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kern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Единицы измерения</a:t>
                      </a:r>
                      <a:endParaRPr lang="ru-RU" sz="1400" b="0" i="0" kern="1200" baseline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Verdana" charset="0"/>
                        <a:cs typeface="Arial" panose="020B0604020202020204" pitchFamily="34" charset="0"/>
                      </a:endParaRPr>
                    </a:p>
                  </a:txBody>
                  <a:tcPr marL="64310" marR="64310" marT="32153" marB="32153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272B">
                        <a:lumMod val="10000"/>
                        <a:lumOff val="9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272B">
                        <a:lumMod val="10000"/>
                        <a:lumOff val="9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18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2019, </a:t>
                      </a:r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 2021 </a:t>
                      </a:r>
                      <a:r>
                        <a:rPr lang="ru-RU" sz="18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 </a:t>
                      </a:r>
                      <a:r>
                        <a:rPr lang="ru-RU" sz="18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2020%</a:t>
                      </a:r>
                      <a:endParaRPr lang="ru-RU" sz="18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 2022 </a:t>
                      </a:r>
                      <a:r>
                        <a:rPr lang="ru-RU" sz="18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к </a:t>
                      </a:r>
                      <a:r>
                        <a:rPr lang="ru-RU" sz="18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2021, </a:t>
                      </a:r>
                      <a:r>
                        <a:rPr lang="ru-RU" sz="18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%</a:t>
                      </a:r>
                      <a:endParaRPr lang="ru-RU" sz="18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581">
                <a:tc vMerge="1">
                  <a:txBody>
                    <a:bodyPr/>
                    <a:lstStyle/>
                    <a:p>
                      <a:pPr marL="0" indent="0" algn="ctr" defTabSz="2438889" rtl="0" eaLnBrk="1" latinLnBrk="0" hangingPunct="1">
                        <a:lnSpc>
                          <a:spcPct val="140000"/>
                        </a:lnSpc>
                        <a:spcBef>
                          <a:spcPts val="1500"/>
                        </a:spcBef>
                        <a:buFont typeface="Arial" panose="020B0604020202020204" pitchFamily="34" charset="0"/>
                        <a:buNone/>
                      </a:pPr>
                      <a:endParaRPr lang="ru-RU" sz="1400" b="0" i="0" kern="1200" baseline="0" dirty="0">
                        <a:solidFill>
                          <a:srgbClr val="253957"/>
                        </a:solidFill>
                        <a:effectLst/>
                        <a:latin typeface="+mn-lt"/>
                        <a:ea typeface="Verdana" charset="0"/>
                        <a:cs typeface="Verdana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27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(руб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объема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N</a:t>
                      </a:r>
                    </a:p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объема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(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руб.)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N</a:t>
                      </a: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 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объема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(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руб.)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вызов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2 314,0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2 428,6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105,0%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105,7%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103,9%</a:t>
                      </a:r>
                      <a:endParaRPr lang="ru-RU" sz="14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случай лечения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0,062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19 266,1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0,06296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20 454,4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101,5%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105,1%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100,3%</a:t>
                      </a: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104,2%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6817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в 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т. </a:t>
                      </a: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ч. </a:t>
                      </a:r>
                      <a:r>
                        <a:rPr lang="ru-RU" sz="140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Онко</a:t>
                      </a: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,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/>
                      </a:r>
                      <a:b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</a:b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случай лечения</a:t>
                      </a:r>
                      <a:endParaRPr lang="ru-RU" sz="1400" b="0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0,00631</a:t>
                      </a:r>
                      <a:endParaRPr lang="ru-RU" sz="1400" b="1" i="1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70 586,6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0,006941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77 638,3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110,0%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110,0%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111,6%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110,0%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576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ЭКО</a:t>
                      </a:r>
                      <a:endParaRPr lang="ru-RU" sz="1400" b="0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0,000478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113 907,5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0,000492 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118 731,5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102,9%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104,2%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103,%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105,1%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102,6%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103,1%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случай госпитализации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0,17443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32 082,2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0,17671 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34 713,7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101,3%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108,2%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106,2%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104,1%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8993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в т.ч. </a:t>
                      </a: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«Онкология»,</a:t>
                      </a:r>
                      <a:b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</a:b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случай госпитализации</a:t>
                      </a:r>
                      <a:endParaRPr lang="ru-RU" sz="1400" b="0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0,0091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76 708,5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0,01001 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100 848,9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110,0%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131,5%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110,0%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112,9%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110,0%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106,3%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08993"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Медицинская реабилитация,</a:t>
                      </a:r>
                      <a:b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</a:br>
                      <a:r>
                        <a:rPr lang="ru-RU" sz="1400" u="none" strike="noStrike" cap="none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случай госпитализации</a:t>
                      </a:r>
                      <a:endParaRPr lang="ru-RU" sz="1400" b="0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0,004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34 656,6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0,005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36 118,8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125,0%</a:t>
                      </a:r>
                      <a:endParaRPr lang="ru-RU" sz="14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104,2%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100,0%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105,1%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tc>
                  <a:txBody>
                    <a:bodyPr/>
                    <a:lstStyle/>
                    <a:p>
                      <a:pPr marL="0" marR="0" indent="0" algn="ctr" defTabSz="5842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100,0%</a:t>
                      </a:r>
                      <a:endParaRPr lang="ru-RU" sz="1400" b="1" i="1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732" marR="2732" marT="27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105,3%</a:t>
                      </a:r>
                      <a:endParaRPr lang="ru-RU" sz="14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6" marR="4466" marT="4466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0589" y="2230635"/>
            <a:ext cx="722304" cy="649330"/>
          </a:xfrm>
          <a:prstGeom prst="rect">
            <a:avLst/>
          </a:prstGeom>
          <a:solidFill>
            <a:srgbClr val="E5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410" tIns="28705" rIns="57410" bIns="287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СМП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946" y="4581922"/>
            <a:ext cx="505027" cy="2161222"/>
          </a:xfrm>
          <a:prstGeom prst="rect">
            <a:avLst/>
          </a:prstGeom>
          <a:solidFill>
            <a:srgbClr val="E5E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410" tIns="28705" rIns="57410" bIns="287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947" y="2997746"/>
            <a:ext cx="505024" cy="14663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410" tIns="28705" rIns="57410" bIns="287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5059" y="152685"/>
            <a:ext cx="10657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ОБЪЕМОВ МЕДИЦИНСКОЙ ПОМОЩИ И ФИНАНСОВЫХ ЗАТРАТ ПО РБ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2020-22 ГОДАХ</a:t>
            </a:r>
          </a:p>
        </p:txBody>
      </p:sp>
    </p:spTree>
    <p:extLst>
      <p:ext uri="{BB962C8B-B14F-4D97-AF65-F5344CB8AC3E}">
        <p14:creationId xmlns:p14="http://schemas.microsoft.com/office/powerpoint/2010/main" val="29377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009355" y="3861842"/>
            <a:ext cx="5904656" cy="7865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ФФОМС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 от 05.05.2012 г. № 462)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051" y="277880"/>
            <a:ext cx="10563740" cy="41561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 НА СОЦИАЛЬНОЕ СТРАХОВАНИЕ, В ТОМ ЧИСЛЕ НА ОМС</a:t>
            </a:r>
            <a:endParaRPr lang="ru-RU" sz="2000" dirty="0"/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923" y="1197546"/>
            <a:ext cx="676875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Работодатели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(Налоги: 22% ПФ; 5,1% ФФОМС; 3,1% ФСС)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11005" y="1197546"/>
            <a:ext cx="4525787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субъекта РФ</a:t>
            </a:r>
          </a:p>
        </p:txBody>
      </p:sp>
      <p:cxnSp>
        <p:nvCxnSpPr>
          <p:cNvPr id="8" name="Прямая со стрелкой 7"/>
          <p:cNvCxnSpPr>
            <a:stCxn id="5" idx="2"/>
            <a:endCxn id="10" idx="0"/>
          </p:cNvCxnSpPr>
          <p:nvPr/>
        </p:nvCxnSpPr>
        <p:spPr>
          <a:xfrm>
            <a:off x="3505299" y="1773610"/>
            <a:ext cx="0" cy="38540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0923" y="2159019"/>
            <a:ext cx="6768752" cy="406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 на ОМС работающего населения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5,1% от ФОТ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625979" y="1773610"/>
            <a:ext cx="0" cy="504056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11004" y="2335885"/>
            <a:ext cx="4525787" cy="897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 на ОМС неработающего населения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(№ 354-ФЗ от 30.11.2011 г.)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97146" y="2636964"/>
            <a:ext cx="8152" cy="36004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0923" y="3063341"/>
            <a:ext cx="6768751" cy="633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ФНС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(Федеральный закон от 03.07.2016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N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243-ФЗ, с 01.01.2017 г. – глава 34, статья 425 Налогового кодекса РФ)</a:t>
            </a:r>
          </a:p>
        </p:txBody>
      </p:sp>
      <p:cxnSp>
        <p:nvCxnSpPr>
          <p:cNvPr id="38" name="Соединительная линия уступом 37"/>
          <p:cNvCxnSpPr>
            <a:stCxn id="14" idx="2"/>
            <a:endCxn id="35" idx="1"/>
          </p:cNvCxnSpPr>
          <p:nvPr/>
        </p:nvCxnSpPr>
        <p:spPr>
          <a:xfrm rot="16200000" flipH="1">
            <a:off x="3478058" y="3723797"/>
            <a:ext cx="558539" cy="504056"/>
          </a:xfrm>
          <a:prstGeom prst="bentConnector2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35" idx="3"/>
          </p:cNvCxnSpPr>
          <p:nvPr/>
        </p:nvCxnSpPr>
        <p:spPr>
          <a:xfrm rot="5400000">
            <a:off x="9655271" y="3492298"/>
            <a:ext cx="1021537" cy="504056"/>
          </a:xfrm>
          <a:prstGeom prst="bentConnector2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961683" y="4648347"/>
            <a:ext cx="0" cy="38540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325279" y="5071427"/>
            <a:ext cx="7272808" cy="1665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ТФОМС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налогов на работающее население;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бюджетов РФ на неработающее население;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ФФОМС.</a:t>
            </a:r>
          </a:p>
          <a:p>
            <a:pPr marL="342900" indent="-342900" algn="ctr"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62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003" y="137163"/>
            <a:ext cx="10975658" cy="67737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ТЕРРИТОРИАЛЬНОЙ ПРОГРАММЫ ОМС ПО ИСТОЧНИКАМ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 ОБЕСПЕЧЕНИЯ НА 2020 год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16242" y="1446546"/>
            <a:ext cx="3401964" cy="1560277"/>
          </a:xfrm>
          <a:prstGeom prst="roundRect">
            <a:avLst>
              <a:gd name="adj" fmla="val 607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средств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56,7 млрд. руб.</a:t>
            </a:r>
          </a:p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52,9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руб.)</a:t>
            </a:r>
          </a:p>
          <a:p>
            <a:pPr algn="ctr"/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70168" y="1989457"/>
            <a:ext cx="810945" cy="416234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66645" y="1590352"/>
            <a:ext cx="3266646" cy="1367399"/>
          </a:xfrm>
          <a:prstGeom prst="roundRect">
            <a:avLst>
              <a:gd name="adj" fmla="val 607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помощь по профилю «онкология»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 млрд. руб.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 год - 5,2 млрд. руб.)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66" y="3114576"/>
            <a:ext cx="3218925" cy="1623624"/>
          </a:xfrm>
          <a:prstGeom prst="roundRect">
            <a:avLst>
              <a:gd name="adj" fmla="val 607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реабилитация в стационарных условиях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млрд. руб.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 год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0,8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руб.)</a:t>
            </a:r>
          </a:p>
          <a:p>
            <a:pPr algn="ctr"/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451419" y="3029445"/>
            <a:ext cx="1241021" cy="130178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488036" y="4937520"/>
            <a:ext cx="3096344" cy="1580989"/>
          </a:xfrm>
          <a:prstGeom prst="roundRect">
            <a:avLst>
              <a:gd name="adj" fmla="val 607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диагностические исследования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млрд. руб.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 год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0,5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руб.)</a:t>
            </a:r>
          </a:p>
          <a:p>
            <a:pPr algn="ctr"/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7050010" y="3052607"/>
            <a:ext cx="1351833" cy="1278618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870344" y="4412989"/>
            <a:ext cx="2866531" cy="1537085"/>
          </a:xfrm>
          <a:prstGeom prst="roundRect">
            <a:avLst>
              <a:gd name="adj" fmla="val 607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ФАП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 млрд. руб.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0 руб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ctr"/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753335" y="2004168"/>
            <a:ext cx="812694" cy="405322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601158" y="1335637"/>
            <a:ext cx="3473093" cy="2592288"/>
          </a:xfrm>
          <a:prstGeom prst="roundRect">
            <a:avLst>
              <a:gd name="adj" fmla="val 607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средств без онкологии, реабилитации, отдельных видов диагностики и ФАП</a:t>
            </a:r>
          </a:p>
          <a:p>
            <a:pPr algn="ctr"/>
            <a:r>
              <a:rPr lang="ru-RU" sz="1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44,8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46,4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руб.)</a:t>
            </a:r>
          </a:p>
          <a:p>
            <a:pPr algn="ctr"/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5442278" y="3052607"/>
            <a:ext cx="11808" cy="183912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450" y="4710915"/>
            <a:ext cx="2160240" cy="17650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1" y="4895025"/>
            <a:ext cx="2160240" cy="14235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16227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1403" y="291185"/>
            <a:ext cx="390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ФП/ФАП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023498" y="1269554"/>
          <a:ext cx="8506207" cy="211137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4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1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ФП/ФАП,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обслуживающий</a:t>
                      </a:r>
                      <a:b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до 899 жителей                                                      </a:t>
                      </a:r>
                      <a:r>
                        <a:rPr lang="ru-RU" sz="15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</a:t>
                      </a:r>
                      <a:r>
                        <a:rPr lang="ru-RU" sz="15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5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12" marR="11912" marT="1191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ФП/ФАП,</a:t>
                      </a:r>
                      <a:b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обслуживающий</a:t>
                      </a:r>
                      <a:b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до 1500 жителей                                                    </a:t>
                      </a:r>
                      <a:r>
                        <a:rPr lang="ru-RU" sz="15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 2 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12" marR="11912" marT="1191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ФП/ФАП,</a:t>
                      </a:r>
                      <a:b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обслуживающий</a:t>
                      </a:r>
                      <a:b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5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 до 2000 жителей                                            </a:t>
                      </a:r>
                      <a:r>
                        <a:rPr lang="ru-RU" sz="15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  3 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12" marR="11912" marT="1191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штатная должность фельдшера</a:t>
                      </a:r>
                      <a:b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+ 0,5 младшего медперсонала =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12" marR="11912" marT="11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штатная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должность фельдшера +1 штатная должность медицинской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сестры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+ 1,0 младшего медперсонала =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12" marR="11912" marT="11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штатная должность фельдшера + 1,5 штатные должности медицинских сестер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младшего медперсонала =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400" b="0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12" marR="11912" marT="1191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1 061,5  тыс. руб.</a:t>
                      </a:r>
                      <a:endParaRPr lang="ru-RU" sz="19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12" marR="11912" marT="11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1 681,7  тыс. руб.</a:t>
                      </a:r>
                      <a:endParaRPr lang="ru-RU" sz="19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12" marR="11912" marT="119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1 888,4  тыс. руб.</a:t>
                      </a:r>
                      <a:endParaRPr lang="ru-RU" sz="19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912" marR="11912" marT="1191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0923" y="1269554"/>
            <a:ext cx="1800200" cy="48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100 жителей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789150" y="1749718"/>
            <a:ext cx="463746" cy="46993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923" y="2286470"/>
            <a:ext cx="1800200" cy="610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домовые хозяйства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923" y="3029905"/>
            <a:ext cx="1800200" cy="3001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1 008,4  тыс. руб.</a:t>
            </a:r>
            <a:endPara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06099" y="1297478"/>
            <a:ext cx="1298127" cy="48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E8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2000 жителей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123289" y="1777642"/>
            <a:ext cx="463746" cy="57619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E8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1"/>
          </a:p>
        </p:txBody>
      </p:sp>
      <p:sp>
        <p:nvSpPr>
          <p:cNvPr id="12" name="Прямоугольник 11"/>
          <p:cNvSpPr/>
          <p:nvPr/>
        </p:nvSpPr>
        <p:spPr>
          <a:xfrm>
            <a:off x="10632081" y="2407531"/>
            <a:ext cx="1446161" cy="768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E80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врачебные амбулатории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217268" y="3789834"/>
          <a:ext cx="5832648" cy="27363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9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8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ФАПы</a:t>
                      </a:r>
                      <a:r>
                        <a:rPr lang="ru-RU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Республики Башкортостан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Обслуживаемое население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6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ФАПов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ед.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 до 99 человек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100 до 900 человек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839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901 до 1500 человек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1501 человек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2000 человек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31" marR="7231" marT="723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4005858"/>
            <a:ext cx="2664296" cy="23312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31" y="4221882"/>
            <a:ext cx="2675317" cy="17835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249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2122099"/>
              </p:ext>
            </p:extLst>
          </p:nvPr>
        </p:nvGraphicFramePr>
        <p:xfrm>
          <a:off x="601705" y="1269357"/>
          <a:ext cx="5419304" cy="153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Стрелка: вправо 50">
            <a:extLst>
              <a:ext uri="{FF2B5EF4-FFF2-40B4-BE49-F238E27FC236}">
                <a16:creationId xmlns:a16="http://schemas.microsoft.com/office/drawing/2014/main" id="{A13856C0-F74F-4942-902A-D4C7C07EAFD3}"/>
              </a:ext>
            </a:extLst>
          </p:cNvPr>
          <p:cNvSpPr/>
          <p:nvPr/>
        </p:nvSpPr>
        <p:spPr>
          <a:xfrm rot="19929075">
            <a:off x="2686186" y="1645902"/>
            <a:ext cx="427009" cy="360333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11BFBC-83E5-4E9A-B62B-D39520D0D53C}"/>
              </a:ext>
            </a:extLst>
          </p:cNvPr>
          <p:cNvSpPr txBox="1"/>
          <p:nvPr/>
        </p:nvSpPr>
        <p:spPr>
          <a:xfrm>
            <a:off x="525287" y="4710761"/>
            <a:ext cx="2092170" cy="3462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sz="1049" dirty="0"/>
              <a:t> </a:t>
            </a:r>
            <a:r>
              <a:rPr lang="ru-RU" sz="1049" dirty="0"/>
              <a:t>     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КСГ «Эпилепсия» (уровень 3)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71,3 тыс. 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800C23-09F4-43DD-803B-86EEBFC2AAF7}"/>
              </a:ext>
            </a:extLst>
          </p:cNvPr>
          <p:cNvSpPr txBox="1"/>
          <p:nvPr/>
        </p:nvSpPr>
        <p:spPr>
          <a:xfrm>
            <a:off x="501752" y="5176652"/>
            <a:ext cx="2092171" cy="4153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КСГ «Эпилепсия» (уровень </a:t>
            </a:r>
            <a:r>
              <a:rPr lang="en-US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109,2 тыс. руб.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478F49-70A4-4E22-8D80-7BA7511BB72A}"/>
              </a:ext>
            </a:extLst>
          </p:cNvPr>
          <p:cNvSpPr txBox="1"/>
          <p:nvPr/>
        </p:nvSpPr>
        <p:spPr>
          <a:xfrm>
            <a:off x="549980" y="2544994"/>
            <a:ext cx="2410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Круглосуточный стационар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478F49-70A4-4E22-8D80-7BA7511BB72A}"/>
              </a:ext>
            </a:extLst>
          </p:cNvPr>
          <p:cNvSpPr txBox="1"/>
          <p:nvPr/>
        </p:nvSpPr>
        <p:spPr>
          <a:xfrm>
            <a:off x="3860555" y="2580527"/>
            <a:ext cx="2410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49" b="1" dirty="0"/>
              <a:t>Дневной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стационар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800C23-09F4-43DD-803B-86EEBFC2AAF7}"/>
              </a:ext>
            </a:extLst>
          </p:cNvPr>
          <p:cNvSpPr txBox="1"/>
          <p:nvPr/>
        </p:nvSpPr>
        <p:spPr>
          <a:xfrm>
            <a:off x="305166" y="5696025"/>
            <a:ext cx="5400600" cy="2539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КСГ Лекарственная терапия при ЗНО (кроме лимфоидной и кроветворной тканей):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875" y="6023118"/>
            <a:ext cx="2358090" cy="253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11 – </a:t>
            </a:r>
            <a:r>
              <a:rPr lang="ru-RU" sz="1049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277,5 тыс. руб</a:t>
            </a:r>
            <a:r>
              <a:rPr lang="ru-RU" sz="104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04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1461" y="6305826"/>
            <a:ext cx="2358090" cy="253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12 – </a:t>
            </a:r>
            <a:r>
              <a:rPr lang="ru-RU" sz="104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339,4 тыс. руб</a:t>
            </a:r>
            <a:r>
              <a:rPr lang="ru-RU" sz="10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9875" y="6588593"/>
            <a:ext cx="2349676" cy="253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13 – </a:t>
            </a:r>
            <a:r>
              <a:rPr lang="ru-RU" sz="104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666,1 тыс. руб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6938" y="6022313"/>
            <a:ext cx="2280343" cy="253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11 – </a:t>
            </a:r>
            <a:r>
              <a:rPr lang="ru-RU" sz="104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278,7 тыс. руб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99612" y="6305826"/>
            <a:ext cx="2287058" cy="253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12 – </a:t>
            </a:r>
            <a:r>
              <a:rPr lang="ru-RU" sz="104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332,5 тыс. руб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96167" y="6588592"/>
            <a:ext cx="2290503" cy="253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13 – </a:t>
            </a:r>
            <a:r>
              <a:rPr lang="ru-RU" sz="1049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600,4 тыс. руб</a:t>
            </a:r>
            <a:r>
              <a:rPr lang="ru-RU" sz="10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Группа 7"/>
          <p:cNvGrpSpPr/>
          <p:nvPr/>
        </p:nvGrpSpPr>
        <p:grpSpPr>
          <a:xfrm>
            <a:off x="6520725" y="2037709"/>
            <a:ext cx="5491134" cy="1591477"/>
            <a:chOff x="4112567" y="1992673"/>
            <a:chExt cx="2771011" cy="1120889"/>
          </a:xfrm>
          <a:solidFill>
            <a:srgbClr val="FD6363"/>
          </a:solidFill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112567" y="1992673"/>
              <a:ext cx="1706688" cy="1120889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</a:t>
              </a:r>
              <a:r>
                <a:rPr lang="ru-RU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реинфузии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аутокрови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или </a:t>
              </a:r>
              <a:r>
                <a:rPr lang="ru-RU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балонной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внутриаортальной </a:t>
              </a:r>
              <a:r>
                <a:rPr lang="ru-RU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контрпульсации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или экстракорпоральной мембранной </a:t>
              </a:r>
              <a:r>
                <a:rPr lang="ru-RU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оксигенации</a:t>
              </a:r>
              <a:endPara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5908242" y="2108008"/>
              <a:ext cx="975336" cy="79392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Лечение основного заболевания</a:t>
              </a:r>
            </a:p>
          </p:txBody>
        </p:sp>
      </p:grpSp>
      <p:sp>
        <p:nvSpPr>
          <p:cNvPr id="38" name="Плюс 6">
            <a:extLst>
              <a:ext uri="{FF2B5EF4-FFF2-40B4-BE49-F238E27FC236}">
                <a16:creationId xmlns:a16="http://schemas.microsoft.com/office/drawing/2014/main" id="{CFB03213-BE85-4BDE-A3D4-F418CD599642}"/>
              </a:ext>
            </a:extLst>
          </p:cNvPr>
          <p:cNvSpPr/>
          <p:nvPr/>
        </p:nvSpPr>
        <p:spPr>
          <a:xfrm>
            <a:off x="9819195" y="2549297"/>
            <a:ext cx="343468" cy="447405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01D55D-0A4A-4CA9-A96E-2390C454EAF3}"/>
              </a:ext>
            </a:extLst>
          </p:cNvPr>
          <p:cNvSpPr txBox="1"/>
          <p:nvPr/>
        </p:nvSpPr>
        <p:spPr>
          <a:xfrm>
            <a:off x="7326617" y="1135809"/>
            <a:ext cx="486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21" indent="-177821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РАСШИРЕН ПЕРЕЧЕНЬ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 ЛЕЧЕНИЯ В ОДНОЙ МЕДИЦИНСКОЙ     ОРГАНИЗАЦИИ ПО ЗАБОЛЕВАНИЯМ, ОТНОСЯЩИМСЯ К ОДНОМУ КЛАССУ МКБ-10,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ОПЛАЧИВАЕМЫХ ПО 2 КСГ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8006BD-7546-47A4-9B74-6F93DCE33CE0}"/>
              </a:ext>
            </a:extLst>
          </p:cNvPr>
          <p:cNvSpPr txBox="1"/>
          <p:nvPr/>
        </p:nvSpPr>
        <p:spPr>
          <a:xfrm>
            <a:off x="1110695" y="1075640"/>
            <a:ext cx="513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РАСШИРЕН ПЕРЕЧЕНЬ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КЛИНИКО-СТАТИСТИЧЕСКИХ ГРУПП В УСЛОВИЯХ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КРУГЛОСУТОЧНОГО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ДНЕВНОГО СТАЦИОНАРОВ: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35">
            <a:extLst>
              <a:ext uri="{FF2B5EF4-FFF2-40B4-BE49-F238E27FC236}">
                <a16:creationId xmlns:a16="http://schemas.microsoft.com/office/drawing/2014/main" id="{AEDA9FE0-C42F-48AB-A0A1-7D41D9122712}"/>
              </a:ext>
            </a:extLst>
          </p:cNvPr>
          <p:cNvSpPr/>
          <p:nvPr/>
        </p:nvSpPr>
        <p:spPr>
          <a:xfrm>
            <a:off x="343107" y="3727599"/>
            <a:ext cx="2372469" cy="754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Длительность непрерывного проведения ресурсоемких медицинских услуг</a:t>
            </a:r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(видео ЭЭГ-мониторинга)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5F6BBD-E8AF-4A61-B197-0218999E9834}"/>
              </a:ext>
            </a:extLst>
          </p:cNvPr>
          <p:cNvSpPr txBox="1"/>
          <p:nvPr/>
        </p:nvSpPr>
        <p:spPr>
          <a:xfrm>
            <a:off x="480963" y="2990553"/>
            <a:ext cx="5904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КЛАССИФИКАЦИОННЫЕ КРИТЕРИИ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ФОРМИРОВАНИЯ КСГ:</a:t>
            </a:r>
          </a:p>
        </p:txBody>
      </p:sp>
      <p:sp>
        <p:nvSpPr>
          <p:cNvPr id="56" name="Знак ''плюс'' 51">
            <a:extLst>
              <a:ext uri="{FF2B5EF4-FFF2-40B4-BE49-F238E27FC236}">
                <a16:creationId xmlns:a16="http://schemas.microsoft.com/office/drawing/2014/main" id="{54A13189-6DB6-4D0E-A994-FAA57798E502}"/>
              </a:ext>
            </a:extLst>
          </p:cNvPr>
          <p:cNvSpPr/>
          <p:nvPr/>
        </p:nvSpPr>
        <p:spPr>
          <a:xfrm>
            <a:off x="778044" y="1094935"/>
            <a:ext cx="295058" cy="393848"/>
          </a:xfrm>
          <a:prstGeom prst="mathPlus">
            <a:avLst/>
          </a:prstGeom>
          <a:solidFill>
            <a:srgbClr val="FD63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Знак ''плюс'' 51">
            <a:extLst>
              <a:ext uri="{FF2B5EF4-FFF2-40B4-BE49-F238E27FC236}">
                <a16:creationId xmlns:a16="http://schemas.microsoft.com/office/drawing/2014/main" id="{18A24CB8-9981-4889-B7AA-E8FDBC5D6F67}"/>
              </a:ext>
            </a:extLst>
          </p:cNvPr>
          <p:cNvSpPr/>
          <p:nvPr/>
        </p:nvSpPr>
        <p:spPr>
          <a:xfrm>
            <a:off x="7326617" y="1117500"/>
            <a:ext cx="295058" cy="393848"/>
          </a:xfrm>
          <a:prstGeom prst="mathPlus">
            <a:avLst/>
          </a:prstGeom>
          <a:solidFill>
            <a:srgbClr val="FD63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39">
            <a:extLst>
              <a:ext uri="{FF2B5EF4-FFF2-40B4-BE49-F238E27FC236}">
                <a16:creationId xmlns:a16="http://schemas.microsoft.com/office/drawing/2014/main" id="{D80A7153-B2F1-4CA1-B8F3-95663349E8B0}"/>
              </a:ext>
            </a:extLst>
          </p:cNvPr>
          <p:cNvGrpSpPr/>
          <p:nvPr/>
        </p:nvGrpSpPr>
        <p:grpSpPr>
          <a:xfrm>
            <a:off x="6481009" y="4754166"/>
            <a:ext cx="5377217" cy="1787797"/>
            <a:chOff x="4957207" y="3179369"/>
            <a:chExt cx="4186793" cy="134053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471F0A-141E-40E6-BF97-38D0C7DFFD0B}"/>
                </a:ext>
              </a:extLst>
            </p:cNvPr>
            <p:cNvSpPr txBox="1"/>
            <p:nvPr/>
          </p:nvSpPr>
          <p:spPr>
            <a:xfrm>
              <a:off x="5056003" y="3240476"/>
              <a:ext cx="4087997" cy="3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21" indent="-177821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ru-RU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ВВЕДЕНО ОГРАНИЧЕНИЕ НА ПРИМЕНЕНИЕ 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ПОНИЖАЮЩЕГО</a:t>
              </a:r>
              <a:r>
                <a:rPr lang="ru-RU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br>
                <a:rPr lang="ru-RU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КОЭФФИЦИЕНТА УРОВНЯ ОКАЗАНИЯ МЕДИЦИНСКОЙ ПОМОЩИ: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Группа 17">
              <a:extLst>
                <a:ext uri="{FF2B5EF4-FFF2-40B4-BE49-F238E27FC236}">
                  <a16:creationId xmlns:a16="http://schemas.microsoft.com/office/drawing/2014/main" id="{8E5601D0-5D59-478E-8778-126544AE166C}"/>
                </a:ext>
              </a:extLst>
            </p:cNvPr>
            <p:cNvGrpSpPr/>
            <p:nvPr/>
          </p:nvGrpSpPr>
          <p:grpSpPr>
            <a:xfrm>
              <a:off x="4957207" y="3619868"/>
              <a:ext cx="4149803" cy="900037"/>
              <a:chOff x="3895922" y="3077446"/>
              <a:chExt cx="5185122" cy="66397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F23B9A-9F98-46F3-8CFB-2B24B1C1716D}"/>
                  </a:ext>
                </a:extLst>
              </p:cNvPr>
              <p:cNvSpPr txBox="1"/>
              <p:nvPr/>
            </p:nvSpPr>
            <p:spPr>
              <a:xfrm>
                <a:off x="3895922" y="3177066"/>
                <a:ext cx="3169137" cy="55097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72017" tIns="36008" rIns="72017" bIns="36008" rtlCol="0" anchor="ctr">
                <a:spAutoFit/>
              </a:bodyPr>
              <a:lstStyle/>
              <a:p>
                <a:r>
                  <a:rPr lang="ru-RU" sz="11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1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структурных подразделений </a:t>
                </a:r>
              </a:p>
              <a:p>
                <a:r>
                  <a:rPr lang="ru-RU" sz="11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медицинских организаций 2-го уровня, оказывающих медицинскую помощь по профилям «Детская онкология» и «Онкология», в том числе в </a:t>
                </a:r>
                <a:r>
                  <a:rPr lang="ru-RU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ЦАОП</a:t>
                </a:r>
                <a:endPara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7197186" y="3208028"/>
                <a:ext cx="1883858" cy="4188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коэффициент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подуровня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МЕНЕЕ 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761068" y="3077446"/>
                <a:ext cx="287890" cy="66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  <p:sp>
            <p:nvSpPr>
              <p:cNvPr id="46" name="Стрелка: вправо 45">
                <a:extLst>
                  <a:ext uri="{FF2B5EF4-FFF2-40B4-BE49-F238E27FC236}">
                    <a16:creationId xmlns:a16="http://schemas.microsoft.com/office/drawing/2014/main" id="{50392BED-A97D-49C6-BE92-FDD46620B213}"/>
                  </a:ext>
                </a:extLst>
              </p:cNvPr>
              <p:cNvSpPr/>
              <p:nvPr/>
            </p:nvSpPr>
            <p:spPr>
              <a:xfrm>
                <a:off x="6987609" y="3319711"/>
                <a:ext cx="375264" cy="281463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Знак ''плюс'' 51">
              <a:extLst>
                <a:ext uri="{FF2B5EF4-FFF2-40B4-BE49-F238E27FC236}">
                  <a16:creationId xmlns:a16="http://schemas.microsoft.com/office/drawing/2014/main" id="{D86413BA-D536-4B40-BA73-CADCF95EF9A8}"/>
                </a:ext>
              </a:extLst>
            </p:cNvPr>
            <p:cNvSpPr/>
            <p:nvPr/>
          </p:nvSpPr>
          <p:spPr>
            <a:xfrm>
              <a:off x="4961024" y="3179369"/>
              <a:ext cx="294989" cy="295318"/>
            </a:xfrm>
            <a:prstGeom prst="mathPlus">
              <a:avLst/>
            </a:prstGeom>
            <a:solidFill>
              <a:srgbClr val="FD636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Знак ''плюс'' 51">
            <a:extLst>
              <a:ext uri="{FF2B5EF4-FFF2-40B4-BE49-F238E27FC236}">
                <a16:creationId xmlns:a16="http://schemas.microsoft.com/office/drawing/2014/main" id="{4BB8C56C-8CC2-4FEC-982A-698360F16127}"/>
              </a:ext>
            </a:extLst>
          </p:cNvPr>
          <p:cNvSpPr/>
          <p:nvPr/>
        </p:nvSpPr>
        <p:spPr>
          <a:xfrm>
            <a:off x="426424" y="4535138"/>
            <a:ext cx="221761" cy="280552"/>
          </a:xfrm>
          <a:prstGeom prst="mathPlus">
            <a:avLst/>
          </a:prstGeom>
          <a:solidFill>
            <a:srgbClr val="FD63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Знак ''плюс'' 51">
            <a:extLst>
              <a:ext uri="{FF2B5EF4-FFF2-40B4-BE49-F238E27FC236}">
                <a16:creationId xmlns:a16="http://schemas.microsoft.com/office/drawing/2014/main" id="{5D5B785A-5B1E-4C47-9C82-E0AC760B114D}"/>
              </a:ext>
            </a:extLst>
          </p:cNvPr>
          <p:cNvSpPr/>
          <p:nvPr/>
        </p:nvSpPr>
        <p:spPr>
          <a:xfrm>
            <a:off x="426424" y="5061081"/>
            <a:ext cx="221761" cy="280552"/>
          </a:xfrm>
          <a:prstGeom prst="mathPlus">
            <a:avLst/>
          </a:prstGeom>
          <a:solidFill>
            <a:srgbClr val="FD63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7774CA-75F1-4527-A860-7AF83455B51A}"/>
              </a:ext>
            </a:extLst>
          </p:cNvPr>
          <p:cNvSpPr txBox="1"/>
          <p:nvPr/>
        </p:nvSpPr>
        <p:spPr>
          <a:xfrm>
            <a:off x="2906162" y="4687297"/>
            <a:ext cx="2775875" cy="9385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49" dirty="0"/>
              <a:t>     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КСГ «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Госпитализация в диагностических целях с проведением биопсии и последующим проведением молекулярно-генетического (МГ) 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и/или ИГХ»</a:t>
            </a:r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29,9 тыс. руб</a:t>
            </a:r>
            <a:r>
              <a:rPr lang="ru-RU" sz="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Знак ''плюс'' 51">
            <a:extLst>
              <a:ext uri="{FF2B5EF4-FFF2-40B4-BE49-F238E27FC236}">
                <a16:creationId xmlns:a16="http://schemas.microsoft.com/office/drawing/2014/main" id="{B536DB0E-D170-4066-932E-9729E64EC368}"/>
              </a:ext>
            </a:extLst>
          </p:cNvPr>
          <p:cNvSpPr/>
          <p:nvPr/>
        </p:nvSpPr>
        <p:spPr>
          <a:xfrm>
            <a:off x="204663" y="5555749"/>
            <a:ext cx="221761" cy="280552"/>
          </a:xfrm>
          <a:prstGeom prst="mathPlus">
            <a:avLst/>
          </a:prstGeom>
          <a:solidFill>
            <a:srgbClr val="FD63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Скругленный прямоугольник 35">
            <a:extLst>
              <a:ext uri="{FF2B5EF4-FFF2-40B4-BE49-F238E27FC236}">
                <a16:creationId xmlns:a16="http://schemas.microsoft.com/office/drawing/2014/main" id="{4F761664-DFB7-46AF-8CD4-0E22B1EC0C0E}"/>
              </a:ext>
            </a:extLst>
          </p:cNvPr>
          <p:cNvSpPr/>
          <p:nvPr/>
        </p:nvSpPr>
        <p:spPr>
          <a:xfrm>
            <a:off x="2968340" y="3719402"/>
            <a:ext cx="3196306" cy="8157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– 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пегилированных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интерферонов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Nif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назначение лекарственных препаратов прямого  противовирусного действия, в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сочетании с </a:t>
            </a:r>
            <a:r>
              <a:rPr lang="ru-RU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пегилированными</a:t>
            </a:r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интерферонами</a:t>
            </a:r>
          </a:p>
        </p:txBody>
      </p:sp>
      <p:grpSp>
        <p:nvGrpSpPr>
          <p:cNvPr id="10" name="Группа 40">
            <a:extLst>
              <a:ext uri="{FF2B5EF4-FFF2-40B4-BE49-F238E27FC236}">
                <a16:creationId xmlns:a16="http://schemas.microsoft.com/office/drawing/2014/main" id="{8DEF08FE-7883-44E1-9FA8-6097D51B3C78}"/>
              </a:ext>
            </a:extLst>
          </p:cNvPr>
          <p:cNvGrpSpPr/>
          <p:nvPr/>
        </p:nvGrpSpPr>
        <p:grpSpPr>
          <a:xfrm>
            <a:off x="6501057" y="3942822"/>
            <a:ext cx="5176840" cy="838879"/>
            <a:chOff x="4919230" y="4542109"/>
            <a:chExt cx="4182320" cy="45140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A6F9E88-80C9-4CB9-8444-6EFF2C1ED482}"/>
                </a:ext>
              </a:extLst>
            </p:cNvPr>
            <p:cNvSpPr txBox="1"/>
            <p:nvPr/>
          </p:nvSpPr>
          <p:spPr>
            <a:xfrm>
              <a:off x="5013554" y="4579474"/>
              <a:ext cx="4087996" cy="414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11" indent="-88911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ru-RU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ВВЕДЕН 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НОВЫЙ КОЭФФИЦИЕНТ СЛОЖНОСТИ ЛЕЧЕНИЯ ПАЦИЕНТА </a:t>
              </a:r>
              <a:r>
                <a:rPr lang="ru-RU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ПРОВЕДЕНИИ МОЛЕКУЛЯРНО-ГЕНЕТИЧЕСКОЙ И</a:t>
              </a:r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ИГХ В УСЛОВИЯХ КРУГЛОСУТОЧНОГО СТАЦИОНАРА В РАЗМЕРЕ:</a:t>
              </a:r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Знак ''плюс'' 51">
              <a:extLst>
                <a:ext uri="{FF2B5EF4-FFF2-40B4-BE49-F238E27FC236}">
                  <a16:creationId xmlns:a16="http://schemas.microsoft.com/office/drawing/2014/main" id="{9A83964F-1203-4F4A-ADFA-8303CF4FE6C2}"/>
                </a:ext>
              </a:extLst>
            </p:cNvPr>
            <p:cNvSpPr/>
            <p:nvPr/>
          </p:nvSpPr>
          <p:spPr>
            <a:xfrm>
              <a:off x="4919230" y="4542109"/>
              <a:ext cx="294989" cy="295318"/>
            </a:xfrm>
            <a:prstGeom prst="mathPlus">
              <a:avLst/>
            </a:prstGeom>
            <a:solidFill>
              <a:srgbClr val="FD636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Стрелка: вправо 68">
            <a:extLst>
              <a:ext uri="{FF2B5EF4-FFF2-40B4-BE49-F238E27FC236}">
                <a16:creationId xmlns:a16="http://schemas.microsoft.com/office/drawing/2014/main" id="{8CE732BF-F82E-4EF1-B82D-A285911CB882}"/>
              </a:ext>
            </a:extLst>
          </p:cNvPr>
          <p:cNvSpPr/>
          <p:nvPr/>
        </p:nvSpPr>
        <p:spPr>
          <a:xfrm>
            <a:off x="5798789" y="4707452"/>
            <a:ext cx="586637" cy="30475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3548193A-2900-49DD-8A07-5DC6D1DF3D14}"/>
              </a:ext>
            </a:extLst>
          </p:cNvPr>
          <p:cNvSpPr/>
          <p:nvPr/>
        </p:nvSpPr>
        <p:spPr>
          <a:xfrm>
            <a:off x="9745904" y="4606966"/>
            <a:ext cx="1340655" cy="2321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1,04-1,4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Знак ''плюс'' 51">
            <a:extLst>
              <a:ext uri="{FF2B5EF4-FFF2-40B4-BE49-F238E27FC236}">
                <a16:creationId xmlns:a16="http://schemas.microsoft.com/office/drawing/2014/main" id="{B536DB0E-D170-4066-932E-9729E64EC368}"/>
              </a:ext>
            </a:extLst>
          </p:cNvPr>
          <p:cNvSpPr/>
          <p:nvPr/>
        </p:nvSpPr>
        <p:spPr>
          <a:xfrm>
            <a:off x="2844591" y="4527351"/>
            <a:ext cx="221761" cy="280552"/>
          </a:xfrm>
          <a:prstGeom prst="mathPlus">
            <a:avLst/>
          </a:prstGeom>
          <a:solidFill>
            <a:srgbClr val="FD63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35">
            <a:extLst>
              <a:ext uri="{FF2B5EF4-FFF2-40B4-BE49-F238E27FC236}">
                <a16:creationId xmlns:a16="http://schemas.microsoft.com/office/drawing/2014/main" id="{AEDA9FE0-C42F-48AB-A0A1-7D41D9122712}"/>
              </a:ext>
            </a:extLst>
          </p:cNvPr>
          <p:cNvSpPr/>
          <p:nvPr/>
        </p:nvSpPr>
        <p:spPr>
          <a:xfrm>
            <a:off x="681227" y="3281568"/>
            <a:ext cx="2034349" cy="338678"/>
          </a:xfrm>
          <a:prstGeom prst="roundRect">
            <a:avLst/>
          </a:prstGeom>
          <a:noFill/>
          <a:ln>
            <a:solidFill>
              <a:srgbClr val="FD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«Эпилепсия»</a:t>
            </a:r>
          </a:p>
        </p:txBody>
      </p:sp>
      <p:sp>
        <p:nvSpPr>
          <p:cNvPr id="74" name="Скругленный прямоугольник 35">
            <a:extLst>
              <a:ext uri="{FF2B5EF4-FFF2-40B4-BE49-F238E27FC236}">
                <a16:creationId xmlns:a16="http://schemas.microsoft.com/office/drawing/2014/main" id="{AEDA9FE0-C42F-48AB-A0A1-7D41D9122712}"/>
              </a:ext>
            </a:extLst>
          </p:cNvPr>
          <p:cNvSpPr/>
          <p:nvPr/>
        </p:nvSpPr>
        <p:spPr>
          <a:xfrm>
            <a:off x="2960429" y="3279077"/>
            <a:ext cx="3209166" cy="341168"/>
          </a:xfrm>
          <a:prstGeom prst="roundRect">
            <a:avLst/>
          </a:prstGeom>
          <a:noFill/>
          <a:ln>
            <a:solidFill>
              <a:srgbClr val="FD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хронического вирусного гепатита С</a:t>
            </a:r>
          </a:p>
        </p:txBody>
      </p:sp>
      <p:pic>
        <p:nvPicPr>
          <p:cNvPr id="58" name="Рисунок 57" descr="logo_tfomsrb_900x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36160" y="297555"/>
            <a:ext cx="256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 В КС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id="{366710DF-E236-4E30-A50A-8FAE7AAA2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513313"/>
              </p:ext>
            </p:extLst>
          </p:nvPr>
        </p:nvGraphicFramePr>
        <p:xfrm>
          <a:off x="5662303" y="1292016"/>
          <a:ext cx="5763876" cy="271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1529B9E-7870-485B-89CC-DF79F504FD82}"/>
              </a:ext>
            </a:extLst>
          </p:cNvPr>
          <p:cNvSpPr/>
          <p:nvPr/>
        </p:nvSpPr>
        <p:spPr>
          <a:xfrm>
            <a:off x="480964" y="4856977"/>
            <a:ext cx="10945215" cy="20026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208991" y="6471908"/>
            <a:ext cx="419196" cy="365210"/>
          </a:xfrm>
        </p:spPr>
        <p:txBody>
          <a:bodyPr/>
          <a:lstStyle/>
          <a:p>
            <a:fld id="{7CAC48D7-4F4B-4B04-BC17-41C34ED25E82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7728573"/>
              </p:ext>
            </p:extLst>
          </p:nvPr>
        </p:nvGraphicFramePr>
        <p:xfrm>
          <a:off x="240589" y="1142152"/>
          <a:ext cx="5453558" cy="319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5B247C5-2EC0-426E-BD56-80D3BEC7AE33}"/>
              </a:ext>
            </a:extLst>
          </p:cNvPr>
          <p:cNvSpPr/>
          <p:nvPr/>
        </p:nvSpPr>
        <p:spPr>
          <a:xfrm>
            <a:off x="731462" y="4935028"/>
            <a:ext cx="3636164" cy="785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перечень ЖНВЛП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</a:t>
            </a:r>
            <a:r>
              <a:rPr lang="ru-RU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химиотерапевтических препаратов, расширение перечня препаратов и схем с учетом клинических рекомендаций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4405FC3-BAB6-447C-B087-13EF8832E08F}"/>
              </a:ext>
            </a:extLst>
          </p:cNvPr>
          <p:cNvSpPr/>
          <p:nvPr/>
        </p:nvSpPr>
        <p:spPr>
          <a:xfrm>
            <a:off x="7847499" y="5655778"/>
            <a:ext cx="3146631" cy="5451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зарегистрированных предельных отпускных цен на препараты ЖНВЛП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2977268-10C6-46C8-BBC6-163BB994A413}"/>
              </a:ext>
            </a:extLst>
          </p:cNvPr>
          <p:cNvSpPr/>
          <p:nvPr/>
        </p:nvSpPr>
        <p:spPr>
          <a:xfrm>
            <a:off x="10014620" y="2281119"/>
            <a:ext cx="1982704" cy="1085848"/>
          </a:xfrm>
          <a:prstGeom prst="roundRect">
            <a:avLst>
              <a:gd name="adj" fmla="val 731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 кластерный анализ распределения схем по группам с учетом частоты их применения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E3F3251-DB7B-4DD6-99E7-35320B591B69}"/>
              </a:ext>
            </a:extLst>
          </p:cNvPr>
          <p:cNvSpPr/>
          <p:nvPr/>
        </p:nvSpPr>
        <p:spPr>
          <a:xfrm>
            <a:off x="9914012" y="1521953"/>
            <a:ext cx="2088232" cy="672153"/>
          </a:xfrm>
          <a:prstGeom prst="rect">
            <a:avLst/>
          </a:prstGeom>
          <a:solidFill>
            <a:schemeClr val="bg1"/>
          </a:solidFill>
          <a:ln w="19050">
            <a:solidFill>
              <a:srgbClr val="FD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группировки схем лекарственной терапии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812579-C64E-43CA-B618-6E75CD5049DB}"/>
              </a:ext>
            </a:extLst>
          </p:cNvPr>
          <p:cNvSpPr txBox="1"/>
          <p:nvPr/>
        </p:nvSpPr>
        <p:spPr>
          <a:xfrm>
            <a:off x="11943732" y="2045266"/>
            <a:ext cx="10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D6363"/>
                </a:solidFill>
              </a:rPr>
              <a:t>!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CA654B1D-BF1F-4CB6-9AD2-C8597F277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028158"/>
              </p:ext>
            </p:extLst>
          </p:nvPr>
        </p:nvGraphicFramePr>
        <p:xfrm>
          <a:off x="5675910" y="2961155"/>
          <a:ext cx="5280712" cy="2166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5F23B9A-9F98-46F3-8CFB-2B24B1C1716D}"/>
              </a:ext>
            </a:extLst>
          </p:cNvPr>
          <p:cNvSpPr txBox="1"/>
          <p:nvPr/>
        </p:nvSpPr>
        <p:spPr>
          <a:xfrm>
            <a:off x="7064877" y="3406868"/>
            <a:ext cx="1007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уровней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F53AC-D404-410B-ABF7-24CC15A1FB84}"/>
              </a:ext>
            </a:extLst>
          </p:cNvPr>
          <p:cNvSpPr txBox="1"/>
          <p:nvPr/>
        </p:nvSpPr>
        <p:spPr>
          <a:xfrm>
            <a:off x="1518715" y="4438278"/>
            <a:ext cx="9116175" cy="307777"/>
          </a:xfrm>
          <a:prstGeom prst="rect">
            <a:avLst/>
          </a:prstGeom>
          <a:noFill/>
          <a:ln w="19050">
            <a:solidFill>
              <a:srgbClr val="FD63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Предпосылки перегруппировки схем лекарственной терапии</a:t>
            </a:r>
          </a:p>
        </p:txBody>
      </p:sp>
      <p:grpSp>
        <p:nvGrpSpPr>
          <p:cNvPr id="4" name="Группа 52">
            <a:extLst>
              <a:ext uri="{FF2B5EF4-FFF2-40B4-BE49-F238E27FC236}">
                <a16:creationId xmlns:a16="http://schemas.microsoft.com/office/drawing/2014/main" id="{14CB78DE-E44D-4FC1-A321-0B6D9BFA1ECC}"/>
              </a:ext>
            </a:extLst>
          </p:cNvPr>
          <p:cNvGrpSpPr/>
          <p:nvPr/>
        </p:nvGrpSpPr>
        <p:grpSpPr>
          <a:xfrm>
            <a:off x="1636994" y="5792964"/>
            <a:ext cx="1742354" cy="1005233"/>
            <a:chOff x="103569" y="3880424"/>
            <a:chExt cx="1884683" cy="1240273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E8FCA8F7-8294-4AFD-8149-BB272A5F28AF}"/>
                </a:ext>
              </a:extLst>
            </p:cNvPr>
            <p:cNvSpPr/>
            <p:nvPr/>
          </p:nvSpPr>
          <p:spPr>
            <a:xfrm>
              <a:off x="103569" y="4584916"/>
              <a:ext cx="1194375" cy="53578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1 046 схем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707EE98A-06CC-4573-90F8-BD71C7B121D0}"/>
                </a:ext>
              </a:extLst>
            </p:cNvPr>
            <p:cNvSpPr/>
            <p:nvPr/>
          </p:nvSpPr>
          <p:spPr>
            <a:xfrm>
              <a:off x="795750" y="3880424"/>
              <a:ext cx="1192502" cy="53578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1 067 схем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A0956E-4F50-4EE4-977D-1A22386883AA}"/>
                </a:ext>
              </a:extLst>
            </p:cNvPr>
            <p:cNvSpPr txBox="1"/>
            <p:nvPr/>
          </p:nvSpPr>
          <p:spPr>
            <a:xfrm>
              <a:off x="492643" y="4168206"/>
              <a:ext cx="827417" cy="56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b="1" dirty="0"/>
            </a:p>
          </p:txBody>
        </p:sp>
      </p:grp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id="{9703F6D6-16DE-48BC-93D3-C93D513652CA}"/>
              </a:ext>
            </a:extLst>
          </p:cNvPr>
          <p:cNvSpPr/>
          <p:nvPr/>
        </p:nvSpPr>
        <p:spPr>
          <a:xfrm rot="19612263">
            <a:off x="1531192" y="1616414"/>
            <a:ext cx="426176" cy="27064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: вправо 50">
            <a:extLst>
              <a:ext uri="{FF2B5EF4-FFF2-40B4-BE49-F238E27FC236}">
                <a16:creationId xmlns:a16="http://schemas.microsoft.com/office/drawing/2014/main" id="{A13856C0-F74F-4942-902A-D4C7C07EAFD3}"/>
              </a:ext>
            </a:extLst>
          </p:cNvPr>
          <p:cNvSpPr/>
          <p:nvPr/>
        </p:nvSpPr>
        <p:spPr>
          <a:xfrm rot="19929075">
            <a:off x="3815634" y="2897126"/>
            <a:ext cx="427009" cy="22408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9623443-3C7E-4F9B-B5EC-D11BC8A85578}"/>
              </a:ext>
            </a:extLst>
          </p:cNvPr>
          <p:cNvSpPr/>
          <p:nvPr/>
        </p:nvSpPr>
        <p:spPr>
          <a:xfrm>
            <a:off x="5280404" y="5889889"/>
            <a:ext cx="2486413" cy="927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Золендроновая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кислота, </a:t>
            </a:r>
          </a:p>
          <a:p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Ибандроновая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кислота, </a:t>
            </a:r>
          </a:p>
          <a:p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Клондроновая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кислота, </a:t>
            </a:r>
          </a:p>
          <a:p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Паминдроновая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кислота,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Деносумаб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AB305C0-3E49-4BBB-814C-714ED76BF75F}"/>
              </a:ext>
            </a:extLst>
          </p:cNvPr>
          <p:cNvSpPr txBox="1"/>
          <p:nvPr/>
        </p:nvSpPr>
        <p:spPr>
          <a:xfrm>
            <a:off x="5953571" y="1089929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ДИАПАЗОНОВ КОЭФФИЦИЕНТОВ ЗАТРАТОЕМКОСТИ </a:t>
            </a:r>
            <a:b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ХИМИОТЕРАПИИ СОЛИДНЫХ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ОПУХОЛЕЙ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14F49FE-02D8-4FDC-B4E3-578DD6700BFB}"/>
              </a:ext>
            </a:extLst>
          </p:cNvPr>
          <p:cNvSpPr/>
          <p:nvPr/>
        </p:nvSpPr>
        <p:spPr>
          <a:xfrm>
            <a:off x="4647842" y="4942976"/>
            <a:ext cx="2975098" cy="8725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препаратов,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являющихся ХТП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(влияющих на структуру и минерализацию костей)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A03073D6-7871-4EF5-AC8B-13E297DEEE1B}"/>
              </a:ext>
            </a:extLst>
          </p:cNvPr>
          <p:cNvSpPr/>
          <p:nvPr/>
        </p:nvSpPr>
        <p:spPr>
          <a:xfrm>
            <a:off x="7848910" y="6266296"/>
            <a:ext cx="3145220" cy="5932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схем лекарственной терапии,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включенных в перечень ЖНВЛП,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 1 уровень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затратоемкости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ниже</a:t>
            </a:r>
          </a:p>
        </p:txBody>
      </p:sp>
      <p:sp>
        <p:nvSpPr>
          <p:cNvPr id="75" name="Стрелка: вправо 74">
            <a:extLst>
              <a:ext uri="{FF2B5EF4-FFF2-40B4-BE49-F238E27FC236}">
                <a16:creationId xmlns:a16="http://schemas.microsoft.com/office/drawing/2014/main" id="{0B2DFEFE-5F00-4E92-8FCF-868EFE1BB9ED}"/>
              </a:ext>
            </a:extLst>
          </p:cNvPr>
          <p:cNvSpPr/>
          <p:nvPr/>
        </p:nvSpPr>
        <p:spPr>
          <a:xfrm rot="19612263">
            <a:off x="2341448" y="6131211"/>
            <a:ext cx="296132" cy="253395"/>
          </a:xfrm>
          <a:prstGeom prst="rightArrow">
            <a:avLst/>
          </a:prstGeom>
          <a:solidFill>
            <a:srgbClr val="FD6363"/>
          </a:solidFill>
          <a:ln>
            <a:solidFill>
              <a:srgbClr val="FD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2CDB9A24-578B-4A17-8BC9-A5A448DC1002}"/>
              </a:ext>
            </a:extLst>
          </p:cNvPr>
          <p:cNvSpPr/>
          <p:nvPr/>
        </p:nvSpPr>
        <p:spPr>
          <a:xfrm>
            <a:off x="3364072" y="6394712"/>
            <a:ext cx="1063531" cy="4177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49" b="1" dirty="0" err="1">
                <a:latin typeface="Arial" panose="020B0604020202020204" pitchFamily="34" charset="0"/>
                <a:cs typeface="Arial" panose="020B0604020202020204" pitchFamily="34" charset="0"/>
              </a:rPr>
              <a:t>Алектиниб</a:t>
            </a:r>
            <a:endParaRPr lang="ru-RU" sz="104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CC20BEEA-3AC6-492F-AC00-C5702C2DA6E4}"/>
              </a:ext>
            </a:extLst>
          </p:cNvPr>
          <p:cNvSpPr/>
          <p:nvPr/>
        </p:nvSpPr>
        <p:spPr>
          <a:xfrm>
            <a:off x="3447837" y="5790338"/>
            <a:ext cx="879004" cy="410570"/>
          </a:xfrm>
          <a:prstGeom prst="ellipse">
            <a:avLst/>
          </a:prstGeom>
          <a:solidFill>
            <a:srgbClr val="FD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103 МНН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6E9FEA7-7151-42F7-A9F5-99D8298AF325}"/>
              </a:ext>
            </a:extLst>
          </p:cNvPr>
          <p:cNvSpPr txBox="1"/>
          <p:nvPr/>
        </p:nvSpPr>
        <p:spPr>
          <a:xfrm>
            <a:off x="1430452" y="5989849"/>
            <a:ext cx="1200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+21 </a:t>
            </a:r>
          </a:p>
        </p:txBody>
      </p:sp>
      <p:sp>
        <p:nvSpPr>
          <p:cNvPr id="84" name="Знак ''плюс'' 83">
            <a:extLst>
              <a:ext uri="{FF2B5EF4-FFF2-40B4-BE49-F238E27FC236}">
                <a16:creationId xmlns:a16="http://schemas.microsoft.com/office/drawing/2014/main" id="{033EB223-A19D-4B85-8E30-496FDC922EA9}"/>
              </a:ext>
            </a:extLst>
          </p:cNvPr>
          <p:cNvSpPr/>
          <p:nvPr/>
        </p:nvSpPr>
        <p:spPr>
          <a:xfrm>
            <a:off x="2998335" y="6406656"/>
            <a:ext cx="295058" cy="393848"/>
          </a:xfrm>
          <a:prstGeom prst="mathPlus">
            <a:avLst/>
          </a:prstGeom>
          <a:solidFill>
            <a:srgbClr val="FD63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CD3359EE-E1C0-4BCB-B12D-2B359698F362}"/>
              </a:ext>
            </a:extLst>
          </p:cNvPr>
          <p:cNvSpPr/>
          <p:nvPr/>
        </p:nvSpPr>
        <p:spPr>
          <a:xfrm>
            <a:off x="7826169" y="4948650"/>
            <a:ext cx="3167962" cy="6575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дорогостоящих схем в более </a:t>
            </a:r>
            <a:r>
              <a:rPr lang="ru-RU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затратоемкие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группы КСГ для возмещения затрат на ЛС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8907827" y="1756159"/>
            <a:ext cx="355880" cy="1511690"/>
          </a:xfrm>
          <a:prstGeom prst="rightBrace">
            <a:avLst>
              <a:gd name="adj1" fmla="val 57683"/>
              <a:gd name="adj2" fmla="val 47710"/>
            </a:avLst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3"/>
          <p:cNvGrpSpPr/>
          <p:nvPr/>
        </p:nvGrpSpPr>
        <p:grpSpPr>
          <a:xfrm>
            <a:off x="9262156" y="3326749"/>
            <a:ext cx="1526936" cy="497492"/>
            <a:chOff x="7753644" y="2494480"/>
            <a:chExt cx="1401367" cy="373032"/>
          </a:xfrm>
        </p:grpSpPr>
        <p:sp>
          <p:nvSpPr>
            <p:cNvPr id="56" name="Правая фигурная скобка 55"/>
            <p:cNvSpPr/>
            <p:nvPr/>
          </p:nvSpPr>
          <p:spPr>
            <a:xfrm rot="16200000">
              <a:off x="8081834" y="2361778"/>
              <a:ext cx="177544" cy="833924"/>
            </a:xfrm>
            <a:prstGeom prst="rightBrace">
              <a:avLst>
                <a:gd name="adj1" fmla="val 57683"/>
                <a:gd name="adj2" fmla="val 4771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75A8FA-520E-4005-9885-FEAB658B7848}"/>
                </a:ext>
              </a:extLst>
            </p:cNvPr>
            <p:cNvSpPr txBox="1"/>
            <p:nvPr/>
          </p:nvSpPr>
          <p:spPr>
            <a:xfrm>
              <a:off x="7802460" y="2494480"/>
              <a:ext cx="1352551" cy="207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132,8 тыс. руб.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5F23B9A-9F98-46F3-8CFB-2B24B1C1716D}"/>
              </a:ext>
            </a:extLst>
          </p:cNvPr>
          <p:cNvSpPr txBox="1"/>
          <p:nvPr/>
        </p:nvSpPr>
        <p:spPr>
          <a:xfrm>
            <a:off x="7322418" y="2679561"/>
            <a:ext cx="1007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уровней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F23B9A-9F98-46F3-8CFB-2B24B1C1716D}"/>
              </a:ext>
            </a:extLst>
          </p:cNvPr>
          <p:cNvSpPr txBox="1"/>
          <p:nvPr/>
        </p:nvSpPr>
        <p:spPr>
          <a:xfrm>
            <a:off x="6904998" y="2280122"/>
            <a:ext cx="1007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уровней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CC20BEEA-3AC6-492F-AC00-C5702C2DA6E4}"/>
              </a:ext>
            </a:extLst>
          </p:cNvPr>
          <p:cNvSpPr/>
          <p:nvPr/>
        </p:nvSpPr>
        <p:spPr>
          <a:xfrm>
            <a:off x="4467677" y="6322434"/>
            <a:ext cx="787130" cy="439767"/>
          </a:xfrm>
          <a:prstGeom prst="ellipse">
            <a:avLst/>
          </a:prstGeom>
          <a:solidFill>
            <a:srgbClr val="FD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107 МНН</a:t>
            </a:r>
          </a:p>
        </p:txBody>
      </p:sp>
      <p:sp>
        <p:nvSpPr>
          <p:cNvPr id="7" name="Стрелка вниз 6"/>
          <p:cNvSpPr/>
          <p:nvPr/>
        </p:nvSpPr>
        <p:spPr>
          <a:xfrm rot="7555608">
            <a:off x="4299299" y="5999985"/>
            <a:ext cx="336759" cy="364782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4810298" y="5783119"/>
            <a:ext cx="348380" cy="473922"/>
          </a:xfrm>
          <a:prstGeom prst="mathMinus">
            <a:avLst/>
          </a:prstGeom>
          <a:solidFill>
            <a:srgbClr val="FD636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 descr="logo_tfomsrb_900x9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029139" y="286340"/>
            <a:ext cx="3977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ОНКОЛОГИИ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23142"/>
              </p:ext>
            </p:extLst>
          </p:nvPr>
        </p:nvGraphicFramePr>
        <p:xfrm>
          <a:off x="4101310" y="2071215"/>
          <a:ext cx="7942138" cy="464386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765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8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493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КСГ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КСГ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КЗ 2019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КЗ 2020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69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st19.021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l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операции при ЗНО брюшной полости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2,48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3,66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+26 625,4  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69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st19.020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l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Операции при ЗНО пищевода, желудка (уровень 3)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3,14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4,27</a:t>
                      </a:r>
                      <a:endParaRPr lang="ru-RU" sz="1400" u="none" strike="noStrike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+25 497,2  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44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st19.008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l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Операции при ЗНО почки и мочевыделительной системы (уровень 3)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3,24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4,32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+24 369,0  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24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st19.005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l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Операции на кишечнике и анальной области при ЗНО (уровень 2)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4,24</a:t>
                      </a:r>
                      <a:endParaRPr lang="ru-RU" sz="1400" u="none" strike="noStrike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5,31</a:t>
                      </a:r>
                      <a:endParaRPr lang="ru-RU" sz="1400" u="none" strike="noStrike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+24 143,4  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144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st19.024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l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Операции на нижних дыхательных путях и легочной ткани при ЗНО (уровень 2)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4,25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5,31</a:t>
                      </a:r>
                      <a:endParaRPr lang="ru-RU" sz="1400" u="none" strike="noStrike" kern="12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+23 917,7  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144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st19.022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l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Операции на органе слуха, придаточных пазухах носа и верхних дыхательных путях при ЗНО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2,81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+20 307,5  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669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st19.019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l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Операции при ЗНО пищевода, желудка (уровень 2)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3,43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+19 405,0  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24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st19.003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l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Операции на женских половых органах при ЗНО (уровень 3)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4,05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4,89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+18 953,7  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144"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st19.015</a:t>
                      </a:r>
                      <a:endParaRPr lang="en-US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l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Мастэктомия, другие операции при ЗНО молочной железы (уровень 2)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3,12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3,95</a:t>
                      </a:r>
                      <a:endParaRPr lang="ru-RU" sz="140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tc>
                  <a:txBody>
                    <a:bodyPr/>
                    <a:lstStyle/>
                    <a:p>
                      <a:pPr marL="0" algn="ctr" defTabSz="685766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+18 728,0   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35" marR="5035" marT="671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5F23B9A-9F98-46F3-8CFB-2B24B1C1716D}"/>
              </a:ext>
            </a:extLst>
          </p:cNvPr>
          <p:cNvSpPr txBox="1"/>
          <p:nvPr/>
        </p:nvSpPr>
        <p:spPr>
          <a:xfrm>
            <a:off x="7064877" y="3406868"/>
            <a:ext cx="1007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10 уровней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0589" y="1182465"/>
            <a:ext cx="11761653" cy="6218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коэффициенты относительной затратоемкости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КСГ, связанных с проведением хирургического лечения ЗНО в условиях КС, в связи с выделением дополнительных средств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анестезиологическое пособие</a:t>
            </a:r>
          </a:p>
        </p:txBody>
      </p:sp>
      <p:graphicFrame>
        <p:nvGraphicFramePr>
          <p:cNvPr id="74" name="Диаграмма 73">
            <a:extLst>
              <a:ext uri="{FF2B5EF4-FFF2-40B4-BE49-F238E27FC236}">
                <a16:creationId xmlns:a16="http://schemas.microsoft.com/office/drawing/2014/main" id="{366710DF-E236-4E30-A50A-8FAE7AAA2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670863"/>
              </p:ext>
            </p:extLst>
          </p:nvPr>
        </p:nvGraphicFramePr>
        <p:xfrm>
          <a:off x="120923" y="4230079"/>
          <a:ext cx="4528529" cy="262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637988180"/>
              </p:ext>
            </p:extLst>
          </p:nvPr>
        </p:nvGraphicFramePr>
        <p:xfrm>
          <a:off x="240589" y="2082392"/>
          <a:ext cx="3701192" cy="224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5633" y="4077866"/>
            <a:ext cx="395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коэффициентов относительной затратоемкости</a:t>
            </a:r>
          </a:p>
        </p:txBody>
      </p:sp>
      <p:sp>
        <p:nvSpPr>
          <p:cNvPr id="35" name="Стрелка вниз 34"/>
          <p:cNvSpPr/>
          <p:nvPr/>
        </p:nvSpPr>
        <p:spPr>
          <a:xfrm rot="14401468">
            <a:off x="10809470" y="2004968"/>
            <a:ext cx="249190" cy="321136"/>
          </a:xfrm>
          <a:prstGeom prst="downArrow">
            <a:avLst/>
          </a:prstGeom>
          <a:solidFill>
            <a:srgbClr val="FD6363"/>
          </a:solidFill>
          <a:ln>
            <a:solidFill>
              <a:srgbClr val="FD6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A5AE3-015A-4547-824F-A12212E236F4}"/>
              </a:ext>
            </a:extLst>
          </p:cNvPr>
          <p:cNvSpPr txBox="1"/>
          <p:nvPr/>
        </p:nvSpPr>
        <p:spPr>
          <a:xfrm>
            <a:off x="10747786" y="1744299"/>
            <a:ext cx="125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+25%</a:t>
            </a:r>
          </a:p>
        </p:txBody>
      </p:sp>
      <p:pic>
        <p:nvPicPr>
          <p:cNvPr id="18" name="Рисунок 17" descr="logo_tfomsrb_900x9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4846" y="270280"/>
            <a:ext cx="8376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ПО ОНКОЛОГИИ (ХИРУРГИЧЕСКОЕ ЛЕЧЕНИЕ)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911" y="2365628"/>
            <a:ext cx="11333599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ПО ПРОФИЛЮ «ОНКОЛОГИЯ» 271,3 млрд. руб.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(РОСТ НА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35,4%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2019 ГОДУ), В ТОМ ЧИСЛЕ ДОПОЛНИТЕЛЬНО 115,0 МЛРД. РУБ. В РАМКАХ ФП «БОРЬБА С ОНКОЛОГИЧЕСКИМИ ЗАБОЛЕВАНИЯМИ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63E996-ED5F-4B62-B3FF-5FF8CB0BBD83}"/>
              </a:ext>
            </a:extLst>
          </p:cNvPr>
          <p:cNvSpPr/>
          <p:nvPr/>
        </p:nvSpPr>
        <p:spPr>
          <a:xfrm>
            <a:off x="1493619" y="1323500"/>
            <a:ext cx="4027903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КРУГЛОСУТОЧНЫЙ СТАЦИОНАР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100 848,9 руб. 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(рост на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31,5%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к 2019 году)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63E996-ED5F-4B62-B3FF-5FF8CB0BBD83}"/>
              </a:ext>
            </a:extLst>
          </p:cNvPr>
          <p:cNvSpPr/>
          <p:nvPr/>
        </p:nvSpPr>
        <p:spPr>
          <a:xfrm>
            <a:off x="6601643" y="1292722"/>
            <a:ext cx="4324387" cy="8002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ДНЕВНОЙ СТАЦИОНАР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77 638,3 руб.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(рост на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10,0%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к 2019 году)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517430-AD17-47FF-843F-8EFE3E044691}"/>
              </a:ext>
            </a:extLst>
          </p:cNvPr>
          <p:cNvSpPr txBox="1"/>
          <p:nvPr/>
        </p:nvSpPr>
        <p:spPr>
          <a:xfrm>
            <a:off x="11742555" y="2194652"/>
            <a:ext cx="388510" cy="1108012"/>
          </a:xfrm>
          <a:prstGeom prst="rect">
            <a:avLst/>
          </a:prstGeom>
          <a:noFill/>
        </p:spPr>
        <p:txBody>
          <a:bodyPr wrap="square" lIns="91455" tIns="45728" rIns="91455" bIns="45728" rtlCol="0">
            <a:spAutoFit/>
          </a:bodyPr>
          <a:lstStyle/>
          <a:p>
            <a:r>
              <a:rPr lang="ru-RU" sz="6600" b="1" kern="0" dirty="0">
                <a:solidFill>
                  <a:srgbClr val="C00000"/>
                </a:solidFill>
                <a:cs typeface="Arial"/>
                <a:sym typeface="Arial"/>
              </a:rPr>
              <a:t>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7466" y="4222066"/>
            <a:ext cx="82211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84" indent="-285784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ПЕРЕВОД КОНФОРМНОЙ ЛУЧЕВОЙ ТЕРАПИИ ИЗ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ПЕРЕЧНЯ ВМП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ПЕРЕЧЕНЬ ВМП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 млрд. руб.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84" indent="-285784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РОСТ ОБЪЕМНЫХ И СТОИМОСТНЫХ ПОКАЗАТЕЛЕЙ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ХИРУРГИЧЕСКОЙ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ПОМОЩИ ПРИ ЛЕЧЕНИИ ОНКОЛОГИЧЕСКИХ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9,4 млрд. руб.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84" indent="-285784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ПРОТИВООПУХОЛЕВАЯ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ЛЕКАРСТВЕННАЯ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84" indent="-285784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ТЕРАПИЯ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ЦАОПах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95,0 млрд. руб.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65977" y="4143265"/>
            <a:ext cx="2372440" cy="7730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654847" y="4146939"/>
            <a:ext cx="4279747" cy="2791370"/>
            <a:chOff x="5200435" y="2584356"/>
            <a:chExt cx="4071870" cy="1984698"/>
          </a:xfrm>
        </p:grpSpPr>
        <p:pic>
          <p:nvPicPr>
            <p:cNvPr id="58" name="Picture 3" descr="\\MOS-FILESRV-NFS\Modernizaciya 2011-2012\КСГ\Презентации\ПМСП для Стадченко\standing-up-man-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546" y="3237845"/>
              <a:ext cx="389666" cy="40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\\MOS-FILESRV-NFS\Modernizaciya 2011-2012\КСГ\Презентации\ПМСП для Стадченко\hospita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435" y="3086522"/>
              <a:ext cx="571104" cy="57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6710316" y="2584356"/>
              <a:ext cx="2561989" cy="198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Федеральный высокотехнологичный центр медицинской радиологии </a:t>
              </a: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ФМБА России</a:t>
              </a:r>
            </a:p>
            <a:p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ФГБУ «НМИЦ онкологии </a:t>
              </a: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им. Н.Н. Блохина» </a:t>
              </a: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Минздрава России</a:t>
              </a:r>
            </a:p>
            <a:p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ФГБУ «НМИЦ онкологии</a:t>
              </a: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им. Н.Н. Петрова» </a:t>
              </a: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Минздрава России</a:t>
              </a:r>
            </a:p>
            <a:p>
              <a:endParaRPr lang="ru-RU" sz="1100" b="1" dirty="0"/>
            </a:p>
            <a:p>
              <a:endParaRPr lang="ru-RU" sz="1100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33309" y="3170711"/>
              <a:ext cx="2257205" cy="57595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25276" y="3697028"/>
              <a:ext cx="2257205" cy="5997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5993612" y="3439191"/>
              <a:ext cx="468000" cy="44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468264" y="2776003"/>
              <a:ext cx="0" cy="13703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470022" y="2795058"/>
              <a:ext cx="2573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468264" y="3439633"/>
              <a:ext cx="2573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470022" y="4165362"/>
              <a:ext cx="2573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376240" y="3563329"/>
            <a:ext cx="8324083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Высокодозная лучевая терапия (IMRT, IGRT, </a:t>
            </a:r>
            <a:r>
              <a:rPr lang="ru-RU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ViMAT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стереотаксическая) в КСГ отсутствует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7390" y="5158804"/>
            <a:ext cx="609741" cy="25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49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ВМП</a:t>
            </a:r>
          </a:p>
        </p:txBody>
      </p:sp>
      <p:pic>
        <p:nvPicPr>
          <p:cNvPr id="23" name="Рисунок 22" descr="logo_tfomsrb_900x9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0778" y="248460"/>
            <a:ext cx="9433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ФИНАНСОВЫХ ЗАТРАТ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ПГГ НА 2020 ГОД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69944" y="1275244"/>
            <a:ext cx="121575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рублей × К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каждый случай впервые выявленного онкологического заболевания, диагноз которых подтвержден результатами диагностических инструментальных и (или) лабораторных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301848" y="4395620"/>
            <a:ext cx="2880985" cy="43052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03877" y="1989302"/>
            <a:ext cx="5185775" cy="24008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867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707212" y="6503909"/>
            <a:ext cx="48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1797" y="4580331"/>
            <a:ext cx="1180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СРОКИ ОЖИДАНИЯ МЕДИЦИНСКОЙ ПОМОЩИ В СЛУЧАЕ ПОДОЗРЕНИЯ НА ОНКОЛОГИЧЕСКОЕ ЗАБОЛЕВАНИЕ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8655000"/>
              </p:ext>
            </p:extLst>
          </p:nvPr>
        </p:nvGraphicFramePr>
        <p:xfrm>
          <a:off x="120923" y="4764251"/>
          <a:ext cx="11953328" cy="203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3B517430-AD17-47FF-843F-8EFE3E044691}"/>
              </a:ext>
            </a:extLst>
          </p:cNvPr>
          <p:cNvSpPr txBox="1"/>
          <p:nvPr/>
        </p:nvSpPr>
        <p:spPr>
          <a:xfrm>
            <a:off x="11615739" y="4241776"/>
            <a:ext cx="518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kern="0" dirty="0">
                <a:solidFill>
                  <a:srgbClr val="C00000"/>
                </a:solidFill>
                <a:cs typeface="Arial"/>
                <a:sym typeface="Arial"/>
              </a:rPr>
              <a:t>!</a:t>
            </a:r>
          </a:p>
        </p:txBody>
      </p:sp>
      <p:pic>
        <p:nvPicPr>
          <p:cNvPr id="12" name="Рисунок 11" descr="logo_tfomsrb_900x90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75" y="1075757"/>
            <a:ext cx="1143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ДЕНЕЖНЫЕ ВЫПЛАТЫ СТИМУЛИРУЮЩЕГО ХАРАКТЕРА МЕДИЦИНСКИМ РАБОТНИКАМ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1797" y="2065595"/>
            <a:ext cx="4628587" cy="2509240"/>
          </a:xfrm>
          <a:prstGeom prst="roundRect">
            <a:avLst>
              <a:gd name="adj" fmla="val 335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500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рублей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врачу-терапевту (врачу-терапевту участковому, врачу-терапевту цехового врачебного участка, врачу общей практики (семейному врачу), врачу-педиатру (врачу-педиатру участковому), фельдшеру фельдшерского здравпункта (фельдшерско-акушерского пункта), ответственному за организацию и проведение профилактического медицинского осмотра и диспансеризации, за исключением руководителя медицинской организации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BACA2A2-0DE9-43A7-8976-8EE55B850CF9}"/>
              </a:ext>
            </a:extLst>
          </p:cNvPr>
          <p:cNvGrpSpPr/>
          <p:nvPr/>
        </p:nvGrpSpPr>
        <p:grpSpPr>
          <a:xfrm>
            <a:off x="1367759" y="1968844"/>
            <a:ext cx="486499" cy="378066"/>
            <a:chOff x="1398588" y="1671638"/>
            <a:chExt cx="446088" cy="450850"/>
          </a:xfrm>
          <a:solidFill>
            <a:schemeClr val="tx1"/>
          </a:solidFill>
        </p:grpSpPr>
        <p:sp>
          <p:nvSpPr>
            <p:cNvPr id="20" name="Freeform 977">
              <a:extLst>
                <a:ext uri="{FF2B5EF4-FFF2-40B4-BE49-F238E27FC236}">
                  <a16:creationId xmlns:a16="http://schemas.microsoft.com/office/drawing/2014/main" id="{FEEA848F-F181-4243-9A23-4C46AE3E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1709738"/>
              <a:ext cx="19050" cy="825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5" y="12"/>
                </a:cxn>
                <a:cxn ang="0">
                  <a:pos x="25" y="93"/>
                </a:cxn>
                <a:cxn ang="0">
                  <a:pos x="23" y="98"/>
                </a:cxn>
                <a:cxn ang="0">
                  <a:pos x="21" y="101"/>
                </a:cxn>
                <a:cxn ang="0">
                  <a:pos x="18" y="103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4" y="101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5" h="105">
                  <a:moveTo>
                    <a:pt x="12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5" y="12"/>
                  </a:lnTo>
                  <a:lnTo>
                    <a:pt x="25" y="93"/>
                  </a:lnTo>
                  <a:lnTo>
                    <a:pt x="23" y="98"/>
                  </a:lnTo>
                  <a:lnTo>
                    <a:pt x="21" y="101"/>
                  </a:lnTo>
                  <a:lnTo>
                    <a:pt x="18" y="103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21" name="Freeform 978">
              <a:extLst>
                <a:ext uri="{FF2B5EF4-FFF2-40B4-BE49-F238E27FC236}">
                  <a16:creationId xmlns:a16="http://schemas.microsoft.com/office/drawing/2014/main" id="{79DD8E2B-8B18-4CD1-8BAE-063C8C2C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1741488"/>
              <a:ext cx="84138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5" y="0"/>
                </a:cxn>
                <a:cxn ang="0">
                  <a:pos x="102" y="3"/>
                </a:cxn>
                <a:cxn ang="0">
                  <a:pos x="104" y="7"/>
                </a:cxn>
                <a:cxn ang="0">
                  <a:pos x="105" y="12"/>
                </a:cxn>
                <a:cxn ang="0">
                  <a:pos x="102" y="19"/>
                </a:cxn>
                <a:cxn ang="0">
                  <a:pos x="95" y="22"/>
                </a:cxn>
                <a:cxn ang="0">
                  <a:pos x="12" y="22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105" h="22">
                  <a:moveTo>
                    <a:pt x="12" y="0"/>
                  </a:moveTo>
                  <a:lnTo>
                    <a:pt x="95" y="0"/>
                  </a:lnTo>
                  <a:lnTo>
                    <a:pt x="102" y="3"/>
                  </a:lnTo>
                  <a:lnTo>
                    <a:pt x="104" y="7"/>
                  </a:lnTo>
                  <a:lnTo>
                    <a:pt x="105" y="12"/>
                  </a:lnTo>
                  <a:lnTo>
                    <a:pt x="102" y="19"/>
                  </a:lnTo>
                  <a:lnTo>
                    <a:pt x="95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22" name="Freeform 979">
              <a:extLst>
                <a:ext uri="{FF2B5EF4-FFF2-40B4-BE49-F238E27FC236}">
                  <a16:creationId xmlns:a16="http://schemas.microsoft.com/office/drawing/2014/main" id="{31145653-5D45-4FC5-B653-444496D4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1671638"/>
              <a:ext cx="212725" cy="106363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7" y="2"/>
                </a:cxn>
                <a:cxn ang="0">
                  <a:pos x="198" y="9"/>
                </a:cxn>
                <a:cxn ang="0">
                  <a:pos x="226" y="17"/>
                </a:cxn>
                <a:cxn ang="0">
                  <a:pos x="248" y="26"/>
                </a:cxn>
                <a:cxn ang="0">
                  <a:pos x="262" y="38"/>
                </a:cxn>
                <a:cxn ang="0">
                  <a:pos x="266" y="43"/>
                </a:cxn>
                <a:cxn ang="0">
                  <a:pos x="267" y="48"/>
                </a:cxn>
                <a:cxn ang="0">
                  <a:pos x="267" y="53"/>
                </a:cxn>
                <a:cxn ang="0">
                  <a:pos x="261" y="122"/>
                </a:cxn>
                <a:cxn ang="0">
                  <a:pos x="259" y="126"/>
                </a:cxn>
                <a:cxn ang="0">
                  <a:pos x="255" y="129"/>
                </a:cxn>
                <a:cxn ang="0">
                  <a:pos x="248" y="133"/>
                </a:cxn>
                <a:cxn ang="0">
                  <a:pos x="247" y="133"/>
                </a:cxn>
                <a:cxn ang="0">
                  <a:pos x="243" y="131"/>
                </a:cxn>
                <a:cxn ang="0">
                  <a:pos x="240" y="128"/>
                </a:cxn>
                <a:cxn ang="0">
                  <a:pos x="238" y="124"/>
                </a:cxn>
                <a:cxn ang="0">
                  <a:pos x="236" y="119"/>
                </a:cxn>
                <a:cxn ang="0">
                  <a:pos x="245" y="53"/>
                </a:cxn>
                <a:cxn ang="0">
                  <a:pos x="235" y="47"/>
                </a:cxn>
                <a:cxn ang="0">
                  <a:pos x="217" y="40"/>
                </a:cxn>
                <a:cxn ang="0">
                  <a:pos x="193" y="31"/>
                </a:cxn>
                <a:cxn ang="0">
                  <a:pos x="166" y="24"/>
                </a:cxn>
                <a:cxn ang="0">
                  <a:pos x="134" y="22"/>
                </a:cxn>
                <a:cxn ang="0">
                  <a:pos x="103" y="24"/>
                </a:cxn>
                <a:cxn ang="0">
                  <a:pos x="76" y="31"/>
                </a:cxn>
                <a:cxn ang="0">
                  <a:pos x="52" y="40"/>
                </a:cxn>
                <a:cxn ang="0">
                  <a:pos x="34" y="47"/>
                </a:cxn>
                <a:cxn ang="0">
                  <a:pos x="24" y="53"/>
                </a:cxn>
                <a:cxn ang="0">
                  <a:pos x="31" y="119"/>
                </a:cxn>
                <a:cxn ang="0">
                  <a:pos x="31" y="124"/>
                </a:cxn>
                <a:cxn ang="0">
                  <a:pos x="29" y="128"/>
                </a:cxn>
                <a:cxn ang="0">
                  <a:pos x="26" y="131"/>
                </a:cxn>
                <a:cxn ang="0">
                  <a:pos x="21" y="133"/>
                </a:cxn>
                <a:cxn ang="0">
                  <a:pos x="17" y="131"/>
                </a:cxn>
                <a:cxn ang="0">
                  <a:pos x="12" y="129"/>
                </a:cxn>
                <a:cxn ang="0">
                  <a:pos x="8" y="122"/>
                </a:cxn>
                <a:cxn ang="0">
                  <a:pos x="0" y="53"/>
                </a:cxn>
                <a:cxn ang="0">
                  <a:pos x="0" y="48"/>
                </a:cxn>
                <a:cxn ang="0">
                  <a:pos x="7" y="38"/>
                </a:cxn>
                <a:cxn ang="0">
                  <a:pos x="21" y="26"/>
                </a:cxn>
                <a:cxn ang="0">
                  <a:pos x="43" y="17"/>
                </a:cxn>
                <a:cxn ang="0">
                  <a:pos x="71" y="9"/>
                </a:cxn>
                <a:cxn ang="0">
                  <a:pos x="102" y="2"/>
                </a:cxn>
                <a:cxn ang="0">
                  <a:pos x="134" y="0"/>
                </a:cxn>
              </a:cxnLst>
              <a:rect l="0" t="0" r="r" b="b"/>
              <a:pathLst>
                <a:path w="267" h="133">
                  <a:moveTo>
                    <a:pt x="134" y="0"/>
                  </a:moveTo>
                  <a:lnTo>
                    <a:pt x="167" y="2"/>
                  </a:lnTo>
                  <a:lnTo>
                    <a:pt x="198" y="9"/>
                  </a:lnTo>
                  <a:lnTo>
                    <a:pt x="226" y="17"/>
                  </a:lnTo>
                  <a:lnTo>
                    <a:pt x="248" y="26"/>
                  </a:lnTo>
                  <a:lnTo>
                    <a:pt x="262" y="38"/>
                  </a:lnTo>
                  <a:lnTo>
                    <a:pt x="266" y="43"/>
                  </a:lnTo>
                  <a:lnTo>
                    <a:pt x="267" y="48"/>
                  </a:lnTo>
                  <a:lnTo>
                    <a:pt x="267" y="53"/>
                  </a:lnTo>
                  <a:lnTo>
                    <a:pt x="261" y="122"/>
                  </a:lnTo>
                  <a:lnTo>
                    <a:pt x="259" y="126"/>
                  </a:lnTo>
                  <a:lnTo>
                    <a:pt x="255" y="129"/>
                  </a:lnTo>
                  <a:lnTo>
                    <a:pt x="248" y="133"/>
                  </a:lnTo>
                  <a:lnTo>
                    <a:pt x="247" y="133"/>
                  </a:lnTo>
                  <a:lnTo>
                    <a:pt x="243" y="131"/>
                  </a:lnTo>
                  <a:lnTo>
                    <a:pt x="240" y="128"/>
                  </a:lnTo>
                  <a:lnTo>
                    <a:pt x="238" y="124"/>
                  </a:lnTo>
                  <a:lnTo>
                    <a:pt x="236" y="119"/>
                  </a:lnTo>
                  <a:lnTo>
                    <a:pt x="245" y="53"/>
                  </a:lnTo>
                  <a:lnTo>
                    <a:pt x="235" y="47"/>
                  </a:lnTo>
                  <a:lnTo>
                    <a:pt x="217" y="40"/>
                  </a:lnTo>
                  <a:lnTo>
                    <a:pt x="193" y="31"/>
                  </a:lnTo>
                  <a:lnTo>
                    <a:pt x="166" y="24"/>
                  </a:lnTo>
                  <a:lnTo>
                    <a:pt x="134" y="22"/>
                  </a:lnTo>
                  <a:lnTo>
                    <a:pt x="103" y="24"/>
                  </a:lnTo>
                  <a:lnTo>
                    <a:pt x="76" y="31"/>
                  </a:lnTo>
                  <a:lnTo>
                    <a:pt x="52" y="40"/>
                  </a:lnTo>
                  <a:lnTo>
                    <a:pt x="34" y="47"/>
                  </a:lnTo>
                  <a:lnTo>
                    <a:pt x="24" y="53"/>
                  </a:lnTo>
                  <a:lnTo>
                    <a:pt x="31" y="119"/>
                  </a:lnTo>
                  <a:lnTo>
                    <a:pt x="31" y="124"/>
                  </a:lnTo>
                  <a:lnTo>
                    <a:pt x="29" y="128"/>
                  </a:lnTo>
                  <a:lnTo>
                    <a:pt x="26" y="131"/>
                  </a:lnTo>
                  <a:lnTo>
                    <a:pt x="21" y="133"/>
                  </a:lnTo>
                  <a:lnTo>
                    <a:pt x="17" y="131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7" y="38"/>
                  </a:lnTo>
                  <a:lnTo>
                    <a:pt x="21" y="26"/>
                  </a:lnTo>
                  <a:lnTo>
                    <a:pt x="43" y="17"/>
                  </a:lnTo>
                  <a:lnTo>
                    <a:pt x="71" y="9"/>
                  </a:lnTo>
                  <a:lnTo>
                    <a:pt x="102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23" name="Freeform 980">
              <a:extLst>
                <a:ext uri="{FF2B5EF4-FFF2-40B4-BE49-F238E27FC236}">
                  <a16:creationId xmlns:a16="http://schemas.microsoft.com/office/drawing/2014/main" id="{9B849B14-FE28-4449-B217-9D29BF9E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8" y="1985963"/>
              <a:ext cx="446088" cy="136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202" y="9"/>
                </a:cxn>
                <a:cxn ang="0">
                  <a:pos x="226" y="69"/>
                </a:cxn>
                <a:cxn ang="0">
                  <a:pos x="261" y="102"/>
                </a:cxn>
                <a:cxn ang="0">
                  <a:pos x="300" y="102"/>
                </a:cxn>
                <a:cxn ang="0">
                  <a:pos x="335" y="69"/>
                </a:cxn>
                <a:cxn ang="0">
                  <a:pos x="359" y="9"/>
                </a:cxn>
                <a:cxn ang="0">
                  <a:pos x="368" y="0"/>
                </a:cxn>
                <a:cxn ang="0">
                  <a:pos x="378" y="2"/>
                </a:cxn>
                <a:cxn ang="0">
                  <a:pos x="420" y="16"/>
                </a:cxn>
                <a:cxn ang="0">
                  <a:pos x="502" y="33"/>
                </a:cxn>
                <a:cxn ang="0">
                  <a:pos x="535" y="45"/>
                </a:cxn>
                <a:cxn ang="0">
                  <a:pos x="559" y="69"/>
                </a:cxn>
                <a:cxn ang="0">
                  <a:pos x="563" y="99"/>
                </a:cxn>
                <a:cxn ang="0">
                  <a:pos x="553" y="166"/>
                </a:cxn>
                <a:cxn ang="0">
                  <a:pos x="546" y="171"/>
                </a:cxn>
                <a:cxn ang="0">
                  <a:pos x="534" y="168"/>
                </a:cxn>
                <a:cxn ang="0">
                  <a:pos x="532" y="159"/>
                </a:cxn>
                <a:cxn ang="0">
                  <a:pos x="540" y="87"/>
                </a:cxn>
                <a:cxn ang="0">
                  <a:pos x="527" y="68"/>
                </a:cxn>
                <a:cxn ang="0">
                  <a:pos x="497" y="57"/>
                </a:cxn>
                <a:cxn ang="0">
                  <a:pos x="456" y="49"/>
                </a:cxn>
                <a:cxn ang="0">
                  <a:pos x="402" y="35"/>
                </a:cxn>
                <a:cxn ang="0">
                  <a:pos x="364" y="62"/>
                </a:cxn>
                <a:cxn ang="0">
                  <a:pos x="328" y="112"/>
                </a:cxn>
                <a:cxn ang="0">
                  <a:pos x="281" y="130"/>
                </a:cxn>
                <a:cxn ang="0">
                  <a:pos x="235" y="112"/>
                </a:cxn>
                <a:cxn ang="0">
                  <a:pos x="197" y="62"/>
                </a:cxn>
                <a:cxn ang="0">
                  <a:pos x="161" y="35"/>
                </a:cxn>
                <a:cxn ang="0">
                  <a:pos x="105" y="49"/>
                </a:cxn>
                <a:cxn ang="0">
                  <a:pos x="64" y="57"/>
                </a:cxn>
                <a:cxn ang="0">
                  <a:pos x="36" y="68"/>
                </a:cxn>
                <a:cxn ang="0">
                  <a:pos x="22" y="87"/>
                </a:cxn>
                <a:cxn ang="0">
                  <a:pos x="31" y="159"/>
                </a:cxn>
                <a:cxn ang="0">
                  <a:pos x="29" y="168"/>
                </a:cxn>
                <a:cxn ang="0">
                  <a:pos x="21" y="171"/>
                </a:cxn>
                <a:cxn ang="0">
                  <a:pos x="12" y="169"/>
                </a:cxn>
                <a:cxn ang="0">
                  <a:pos x="0" y="99"/>
                </a:cxn>
                <a:cxn ang="0">
                  <a:pos x="3" y="69"/>
                </a:cxn>
                <a:cxn ang="0">
                  <a:pos x="28" y="45"/>
                </a:cxn>
                <a:cxn ang="0">
                  <a:pos x="60" y="33"/>
                </a:cxn>
                <a:cxn ang="0">
                  <a:pos x="114" y="23"/>
                </a:cxn>
                <a:cxn ang="0">
                  <a:pos x="168" y="9"/>
                </a:cxn>
                <a:cxn ang="0">
                  <a:pos x="185" y="0"/>
                </a:cxn>
              </a:cxnLst>
              <a:rect l="0" t="0" r="r" b="b"/>
              <a:pathLst>
                <a:path w="563" h="171">
                  <a:moveTo>
                    <a:pt x="185" y="0"/>
                  </a:moveTo>
                  <a:lnTo>
                    <a:pt x="195" y="0"/>
                  </a:lnTo>
                  <a:lnTo>
                    <a:pt x="199" y="2"/>
                  </a:lnTo>
                  <a:lnTo>
                    <a:pt x="202" y="9"/>
                  </a:lnTo>
                  <a:lnTo>
                    <a:pt x="212" y="42"/>
                  </a:lnTo>
                  <a:lnTo>
                    <a:pt x="226" y="69"/>
                  </a:lnTo>
                  <a:lnTo>
                    <a:pt x="243" y="90"/>
                  </a:lnTo>
                  <a:lnTo>
                    <a:pt x="261" y="102"/>
                  </a:lnTo>
                  <a:lnTo>
                    <a:pt x="281" y="107"/>
                  </a:lnTo>
                  <a:lnTo>
                    <a:pt x="300" y="102"/>
                  </a:lnTo>
                  <a:lnTo>
                    <a:pt x="318" y="90"/>
                  </a:lnTo>
                  <a:lnTo>
                    <a:pt x="335" y="69"/>
                  </a:lnTo>
                  <a:lnTo>
                    <a:pt x="349" y="42"/>
                  </a:lnTo>
                  <a:lnTo>
                    <a:pt x="359" y="9"/>
                  </a:lnTo>
                  <a:lnTo>
                    <a:pt x="361" y="4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78" y="2"/>
                  </a:lnTo>
                  <a:lnTo>
                    <a:pt x="395" y="9"/>
                  </a:lnTo>
                  <a:lnTo>
                    <a:pt x="420" y="16"/>
                  </a:lnTo>
                  <a:lnTo>
                    <a:pt x="478" y="30"/>
                  </a:lnTo>
                  <a:lnTo>
                    <a:pt x="502" y="33"/>
                  </a:lnTo>
                  <a:lnTo>
                    <a:pt x="520" y="38"/>
                  </a:lnTo>
                  <a:lnTo>
                    <a:pt x="535" y="45"/>
                  </a:lnTo>
                  <a:lnTo>
                    <a:pt x="549" y="56"/>
                  </a:lnTo>
                  <a:lnTo>
                    <a:pt x="559" y="69"/>
                  </a:lnTo>
                  <a:lnTo>
                    <a:pt x="563" y="87"/>
                  </a:lnTo>
                  <a:lnTo>
                    <a:pt x="563" y="99"/>
                  </a:lnTo>
                  <a:lnTo>
                    <a:pt x="554" y="163"/>
                  </a:lnTo>
                  <a:lnTo>
                    <a:pt x="553" y="166"/>
                  </a:lnTo>
                  <a:lnTo>
                    <a:pt x="549" y="169"/>
                  </a:lnTo>
                  <a:lnTo>
                    <a:pt x="546" y="171"/>
                  </a:lnTo>
                  <a:lnTo>
                    <a:pt x="540" y="171"/>
                  </a:lnTo>
                  <a:lnTo>
                    <a:pt x="534" y="168"/>
                  </a:lnTo>
                  <a:lnTo>
                    <a:pt x="532" y="163"/>
                  </a:lnTo>
                  <a:lnTo>
                    <a:pt x="532" y="159"/>
                  </a:lnTo>
                  <a:lnTo>
                    <a:pt x="540" y="97"/>
                  </a:lnTo>
                  <a:lnTo>
                    <a:pt x="540" y="87"/>
                  </a:lnTo>
                  <a:lnTo>
                    <a:pt x="537" y="76"/>
                  </a:lnTo>
                  <a:lnTo>
                    <a:pt x="527" y="68"/>
                  </a:lnTo>
                  <a:lnTo>
                    <a:pt x="513" y="61"/>
                  </a:lnTo>
                  <a:lnTo>
                    <a:pt x="497" y="57"/>
                  </a:lnTo>
                  <a:lnTo>
                    <a:pt x="480" y="54"/>
                  </a:lnTo>
                  <a:lnTo>
                    <a:pt x="456" y="49"/>
                  </a:lnTo>
                  <a:lnTo>
                    <a:pt x="428" y="43"/>
                  </a:lnTo>
                  <a:lnTo>
                    <a:pt x="402" y="35"/>
                  </a:lnTo>
                  <a:lnTo>
                    <a:pt x="378" y="26"/>
                  </a:lnTo>
                  <a:lnTo>
                    <a:pt x="364" y="62"/>
                  </a:lnTo>
                  <a:lnTo>
                    <a:pt x="347" y="92"/>
                  </a:lnTo>
                  <a:lnTo>
                    <a:pt x="328" y="112"/>
                  </a:lnTo>
                  <a:lnTo>
                    <a:pt x="306" y="125"/>
                  </a:lnTo>
                  <a:lnTo>
                    <a:pt x="281" y="130"/>
                  </a:lnTo>
                  <a:lnTo>
                    <a:pt x="257" y="125"/>
                  </a:lnTo>
                  <a:lnTo>
                    <a:pt x="235" y="112"/>
                  </a:lnTo>
                  <a:lnTo>
                    <a:pt x="214" y="92"/>
                  </a:lnTo>
                  <a:lnTo>
                    <a:pt x="197" y="62"/>
                  </a:lnTo>
                  <a:lnTo>
                    <a:pt x="183" y="26"/>
                  </a:lnTo>
                  <a:lnTo>
                    <a:pt x="161" y="35"/>
                  </a:lnTo>
                  <a:lnTo>
                    <a:pt x="133" y="43"/>
                  </a:lnTo>
                  <a:lnTo>
                    <a:pt x="105" y="49"/>
                  </a:lnTo>
                  <a:lnTo>
                    <a:pt x="81" y="54"/>
                  </a:lnTo>
                  <a:lnTo>
                    <a:pt x="64" y="57"/>
                  </a:lnTo>
                  <a:lnTo>
                    <a:pt x="50" y="61"/>
                  </a:lnTo>
                  <a:lnTo>
                    <a:pt x="36" y="68"/>
                  </a:lnTo>
                  <a:lnTo>
                    <a:pt x="26" y="76"/>
                  </a:lnTo>
                  <a:lnTo>
                    <a:pt x="22" y="87"/>
                  </a:lnTo>
                  <a:lnTo>
                    <a:pt x="22" y="97"/>
                  </a:lnTo>
                  <a:lnTo>
                    <a:pt x="31" y="159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6" y="169"/>
                  </a:lnTo>
                  <a:lnTo>
                    <a:pt x="21" y="171"/>
                  </a:lnTo>
                  <a:lnTo>
                    <a:pt x="17" y="171"/>
                  </a:lnTo>
                  <a:lnTo>
                    <a:pt x="12" y="169"/>
                  </a:lnTo>
                  <a:lnTo>
                    <a:pt x="9" y="163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3" y="69"/>
                  </a:lnTo>
                  <a:lnTo>
                    <a:pt x="14" y="56"/>
                  </a:lnTo>
                  <a:lnTo>
                    <a:pt x="28" y="45"/>
                  </a:lnTo>
                  <a:lnTo>
                    <a:pt x="43" y="38"/>
                  </a:lnTo>
                  <a:lnTo>
                    <a:pt x="60" y="33"/>
                  </a:lnTo>
                  <a:lnTo>
                    <a:pt x="85" y="30"/>
                  </a:lnTo>
                  <a:lnTo>
                    <a:pt x="114" y="23"/>
                  </a:lnTo>
                  <a:lnTo>
                    <a:pt x="142" y="16"/>
                  </a:lnTo>
                  <a:lnTo>
                    <a:pt x="168" y="9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24" name="Freeform 981">
              <a:extLst>
                <a:ext uri="{FF2B5EF4-FFF2-40B4-BE49-F238E27FC236}">
                  <a16:creationId xmlns:a16="http://schemas.microsoft.com/office/drawing/2014/main" id="{B0AA60FA-41BA-4335-A59B-22AA35A7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103438"/>
              <a:ext cx="80963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9" y="0"/>
                </a:cxn>
                <a:cxn ang="0">
                  <a:pos x="95" y="1"/>
                </a:cxn>
                <a:cxn ang="0">
                  <a:pos x="98" y="3"/>
                </a:cxn>
                <a:cxn ang="0">
                  <a:pos x="100" y="7"/>
                </a:cxn>
                <a:cxn ang="0">
                  <a:pos x="101" y="12"/>
                </a:cxn>
                <a:cxn ang="0">
                  <a:pos x="98" y="19"/>
                </a:cxn>
                <a:cxn ang="0">
                  <a:pos x="95" y="20"/>
                </a:cxn>
                <a:cxn ang="0">
                  <a:pos x="89" y="22"/>
                </a:cxn>
                <a:cxn ang="0">
                  <a:pos x="10" y="22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101" h="22">
                  <a:moveTo>
                    <a:pt x="10" y="0"/>
                  </a:moveTo>
                  <a:lnTo>
                    <a:pt x="89" y="0"/>
                  </a:lnTo>
                  <a:lnTo>
                    <a:pt x="95" y="1"/>
                  </a:lnTo>
                  <a:lnTo>
                    <a:pt x="98" y="3"/>
                  </a:lnTo>
                  <a:lnTo>
                    <a:pt x="100" y="7"/>
                  </a:lnTo>
                  <a:lnTo>
                    <a:pt x="101" y="12"/>
                  </a:lnTo>
                  <a:lnTo>
                    <a:pt x="98" y="19"/>
                  </a:lnTo>
                  <a:lnTo>
                    <a:pt x="95" y="20"/>
                  </a:lnTo>
                  <a:lnTo>
                    <a:pt x="8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25" name="Freeform 982">
              <a:extLst>
                <a:ext uri="{FF2B5EF4-FFF2-40B4-BE49-F238E27FC236}">
                  <a16:creationId xmlns:a16="http://schemas.microsoft.com/office/drawing/2014/main" id="{464AED73-0069-46F2-BC56-4E1B04FA7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8125" y="1792288"/>
              <a:ext cx="225425" cy="200025"/>
            </a:xfrm>
            <a:custGeom>
              <a:avLst/>
              <a:gdLst/>
              <a:ahLst/>
              <a:cxnLst>
                <a:cxn ang="0">
                  <a:pos x="50" y="31"/>
                </a:cxn>
                <a:cxn ang="0">
                  <a:pos x="47" y="60"/>
                </a:cxn>
                <a:cxn ang="0">
                  <a:pos x="47" y="81"/>
                </a:cxn>
                <a:cxn ang="0">
                  <a:pos x="28" y="93"/>
                </a:cxn>
                <a:cxn ang="0">
                  <a:pos x="24" y="107"/>
                </a:cxn>
                <a:cxn ang="0">
                  <a:pos x="38" y="141"/>
                </a:cxn>
                <a:cxn ang="0">
                  <a:pos x="55" y="147"/>
                </a:cxn>
                <a:cxn ang="0">
                  <a:pos x="81" y="198"/>
                </a:cxn>
                <a:cxn ang="0">
                  <a:pos x="143" y="229"/>
                </a:cxn>
                <a:cxn ang="0">
                  <a:pos x="206" y="198"/>
                </a:cxn>
                <a:cxn ang="0">
                  <a:pos x="232" y="147"/>
                </a:cxn>
                <a:cxn ang="0">
                  <a:pos x="244" y="141"/>
                </a:cxn>
                <a:cxn ang="0">
                  <a:pos x="251" y="140"/>
                </a:cxn>
                <a:cxn ang="0">
                  <a:pos x="257" y="129"/>
                </a:cxn>
                <a:cxn ang="0">
                  <a:pos x="263" y="103"/>
                </a:cxn>
                <a:cxn ang="0">
                  <a:pos x="259" y="93"/>
                </a:cxn>
                <a:cxn ang="0">
                  <a:pos x="242" y="84"/>
                </a:cxn>
                <a:cxn ang="0">
                  <a:pos x="235" y="31"/>
                </a:cxn>
                <a:cxn ang="0">
                  <a:pos x="232" y="24"/>
                </a:cxn>
                <a:cxn ang="0">
                  <a:pos x="225" y="22"/>
                </a:cxn>
                <a:cxn ang="0">
                  <a:pos x="211" y="29"/>
                </a:cxn>
                <a:cxn ang="0">
                  <a:pos x="199" y="40"/>
                </a:cxn>
                <a:cxn ang="0">
                  <a:pos x="175" y="55"/>
                </a:cxn>
                <a:cxn ang="0">
                  <a:pos x="126" y="59"/>
                </a:cxn>
                <a:cxn ang="0">
                  <a:pos x="92" y="41"/>
                </a:cxn>
                <a:cxn ang="0">
                  <a:pos x="83" y="34"/>
                </a:cxn>
                <a:cxn ang="0">
                  <a:pos x="68" y="24"/>
                </a:cxn>
                <a:cxn ang="0">
                  <a:pos x="54" y="0"/>
                </a:cxn>
                <a:cxn ang="0">
                  <a:pos x="97" y="15"/>
                </a:cxn>
                <a:cxn ang="0">
                  <a:pos x="116" y="31"/>
                </a:cxn>
                <a:cxn ang="0">
                  <a:pos x="159" y="34"/>
                </a:cxn>
                <a:cxn ang="0">
                  <a:pos x="185" y="19"/>
                </a:cxn>
                <a:cxn ang="0">
                  <a:pos x="226" y="0"/>
                </a:cxn>
                <a:cxn ang="0">
                  <a:pos x="247" y="7"/>
                </a:cxn>
                <a:cxn ang="0">
                  <a:pos x="263" y="57"/>
                </a:cxn>
                <a:cxn ang="0">
                  <a:pos x="261" y="69"/>
                </a:cxn>
                <a:cxn ang="0">
                  <a:pos x="285" y="109"/>
                </a:cxn>
                <a:cxn ang="0">
                  <a:pos x="270" y="155"/>
                </a:cxn>
                <a:cxn ang="0">
                  <a:pos x="249" y="166"/>
                </a:cxn>
                <a:cxn ang="0">
                  <a:pos x="195" y="236"/>
                </a:cxn>
                <a:cxn ang="0">
                  <a:pos x="116" y="248"/>
                </a:cxn>
                <a:cxn ang="0">
                  <a:pos x="50" y="195"/>
                </a:cxn>
                <a:cxn ang="0">
                  <a:pos x="24" y="160"/>
                </a:cxn>
                <a:cxn ang="0">
                  <a:pos x="4" y="129"/>
                </a:cxn>
                <a:cxn ang="0">
                  <a:pos x="12" y="76"/>
                </a:cxn>
                <a:cxn ang="0">
                  <a:pos x="26" y="34"/>
                </a:cxn>
                <a:cxn ang="0">
                  <a:pos x="43" y="3"/>
                </a:cxn>
              </a:cxnLst>
              <a:rect l="0" t="0" r="r" b="b"/>
              <a:pathLst>
                <a:path w="285" h="252">
                  <a:moveTo>
                    <a:pt x="57" y="22"/>
                  </a:moveTo>
                  <a:lnTo>
                    <a:pt x="52" y="27"/>
                  </a:lnTo>
                  <a:lnTo>
                    <a:pt x="50" y="31"/>
                  </a:lnTo>
                  <a:lnTo>
                    <a:pt x="49" y="41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72"/>
                  </a:lnTo>
                  <a:lnTo>
                    <a:pt x="47" y="81"/>
                  </a:lnTo>
                  <a:lnTo>
                    <a:pt x="42" y="88"/>
                  </a:lnTo>
                  <a:lnTo>
                    <a:pt x="31" y="91"/>
                  </a:lnTo>
                  <a:lnTo>
                    <a:pt x="28" y="93"/>
                  </a:lnTo>
                  <a:lnTo>
                    <a:pt x="26" y="97"/>
                  </a:lnTo>
                  <a:lnTo>
                    <a:pt x="24" y="98"/>
                  </a:lnTo>
                  <a:lnTo>
                    <a:pt x="24" y="107"/>
                  </a:lnTo>
                  <a:lnTo>
                    <a:pt x="26" y="122"/>
                  </a:lnTo>
                  <a:lnTo>
                    <a:pt x="31" y="134"/>
                  </a:lnTo>
                  <a:lnTo>
                    <a:pt x="38" y="141"/>
                  </a:lnTo>
                  <a:lnTo>
                    <a:pt x="49" y="141"/>
                  </a:lnTo>
                  <a:lnTo>
                    <a:pt x="52" y="143"/>
                  </a:lnTo>
                  <a:lnTo>
                    <a:pt x="55" y="147"/>
                  </a:lnTo>
                  <a:lnTo>
                    <a:pt x="57" y="150"/>
                  </a:lnTo>
                  <a:lnTo>
                    <a:pt x="68" y="178"/>
                  </a:lnTo>
                  <a:lnTo>
                    <a:pt x="81" y="198"/>
                  </a:lnTo>
                  <a:lnTo>
                    <a:pt x="100" y="216"/>
                  </a:lnTo>
                  <a:lnTo>
                    <a:pt x="121" y="226"/>
                  </a:lnTo>
                  <a:lnTo>
                    <a:pt x="143" y="229"/>
                  </a:lnTo>
                  <a:lnTo>
                    <a:pt x="166" y="226"/>
                  </a:lnTo>
                  <a:lnTo>
                    <a:pt x="187" y="216"/>
                  </a:lnTo>
                  <a:lnTo>
                    <a:pt x="206" y="198"/>
                  </a:lnTo>
                  <a:lnTo>
                    <a:pt x="219" y="178"/>
                  </a:lnTo>
                  <a:lnTo>
                    <a:pt x="230" y="150"/>
                  </a:lnTo>
                  <a:lnTo>
                    <a:pt x="232" y="147"/>
                  </a:lnTo>
                  <a:lnTo>
                    <a:pt x="235" y="143"/>
                  </a:lnTo>
                  <a:lnTo>
                    <a:pt x="238" y="141"/>
                  </a:lnTo>
                  <a:lnTo>
                    <a:pt x="244" y="141"/>
                  </a:lnTo>
                  <a:lnTo>
                    <a:pt x="245" y="143"/>
                  </a:lnTo>
                  <a:lnTo>
                    <a:pt x="247" y="141"/>
                  </a:lnTo>
                  <a:lnTo>
                    <a:pt x="251" y="140"/>
                  </a:lnTo>
                  <a:lnTo>
                    <a:pt x="252" y="138"/>
                  </a:lnTo>
                  <a:lnTo>
                    <a:pt x="254" y="134"/>
                  </a:lnTo>
                  <a:lnTo>
                    <a:pt x="257" y="129"/>
                  </a:lnTo>
                  <a:lnTo>
                    <a:pt x="261" y="122"/>
                  </a:lnTo>
                  <a:lnTo>
                    <a:pt x="263" y="116"/>
                  </a:lnTo>
                  <a:lnTo>
                    <a:pt x="263" y="103"/>
                  </a:lnTo>
                  <a:lnTo>
                    <a:pt x="261" y="100"/>
                  </a:lnTo>
                  <a:lnTo>
                    <a:pt x="261" y="97"/>
                  </a:lnTo>
                  <a:lnTo>
                    <a:pt x="259" y="93"/>
                  </a:lnTo>
                  <a:lnTo>
                    <a:pt x="256" y="91"/>
                  </a:lnTo>
                  <a:lnTo>
                    <a:pt x="247" y="90"/>
                  </a:lnTo>
                  <a:lnTo>
                    <a:pt x="242" y="84"/>
                  </a:lnTo>
                  <a:lnTo>
                    <a:pt x="238" y="78"/>
                  </a:lnTo>
                  <a:lnTo>
                    <a:pt x="238" y="41"/>
                  </a:lnTo>
                  <a:lnTo>
                    <a:pt x="235" y="31"/>
                  </a:lnTo>
                  <a:lnTo>
                    <a:pt x="233" y="27"/>
                  </a:lnTo>
                  <a:lnTo>
                    <a:pt x="232" y="26"/>
                  </a:lnTo>
                  <a:lnTo>
                    <a:pt x="232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25" y="22"/>
                  </a:lnTo>
                  <a:lnTo>
                    <a:pt x="221" y="24"/>
                  </a:lnTo>
                  <a:lnTo>
                    <a:pt x="216" y="26"/>
                  </a:lnTo>
                  <a:lnTo>
                    <a:pt x="211" y="29"/>
                  </a:lnTo>
                  <a:lnTo>
                    <a:pt x="204" y="34"/>
                  </a:lnTo>
                  <a:lnTo>
                    <a:pt x="200" y="36"/>
                  </a:lnTo>
                  <a:lnTo>
                    <a:pt x="199" y="40"/>
                  </a:lnTo>
                  <a:lnTo>
                    <a:pt x="195" y="41"/>
                  </a:lnTo>
                  <a:lnTo>
                    <a:pt x="185" y="50"/>
                  </a:lnTo>
                  <a:lnTo>
                    <a:pt x="175" y="55"/>
                  </a:lnTo>
                  <a:lnTo>
                    <a:pt x="161" y="59"/>
                  </a:lnTo>
                  <a:lnTo>
                    <a:pt x="143" y="60"/>
                  </a:lnTo>
                  <a:lnTo>
                    <a:pt x="126" y="59"/>
                  </a:lnTo>
                  <a:lnTo>
                    <a:pt x="112" y="55"/>
                  </a:lnTo>
                  <a:lnTo>
                    <a:pt x="102" y="50"/>
                  </a:lnTo>
                  <a:lnTo>
                    <a:pt x="92" y="41"/>
                  </a:lnTo>
                  <a:lnTo>
                    <a:pt x="88" y="40"/>
                  </a:lnTo>
                  <a:lnTo>
                    <a:pt x="86" y="36"/>
                  </a:lnTo>
                  <a:lnTo>
                    <a:pt x="83" y="34"/>
                  </a:lnTo>
                  <a:lnTo>
                    <a:pt x="76" y="29"/>
                  </a:lnTo>
                  <a:lnTo>
                    <a:pt x="71" y="27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57" y="22"/>
                  </a:lnTo>
                  <a:close/>
                  <a:moveTo>
                    <a:pt x="54" y="0"/>
                  </a:moveTo>
                  <a:lnTo>
                    <a:pt x="59" y="0"/>
                  </a:lnTo>
                  <a:lnTo>
                    <a:pt x="80" y="5"/>
                  </a:lnTo>
                  <a:lnTo>
                    <a:pt x="97" y="15"/>
                  </a:lnTo>
                  <a:lnTo>
                    <a:pt x="102" y="21"/>
                  </a:lnTo>
                  <a:lnTo>
                    <a:pt x="105" y="22"/>
                  </a:lnTo>
                  <a:lnTo>
                    <a:pt x="116" y="31"/>
                  </a:lnTo>
                  <a:lnTo>
                    <a:pt x="128" y="34"/>
                  </a:lnTo>
                  <a:lnTo>
                    <a:pt x="143" y="36"/>
                  </a:lnTo>
                  <a:lnTo>
                    <a:pt x="159" y="34"/>
                  </a:lnTo>
                  <a:lnTo>
                    <a:pt x="171" y="31"/>
                  </a:lnTo>
                  <a:lnTo>
                    <a:pt x="181" y="22"/>
                  </a:lnTo>
                  <a:lnTo>
                    <a:pt x="185" y="19"/>
                  </a:lnTo>
                  <a:lnTo>
                    <a:pt x="200" y="8"/>
                  </a:lnTo>
                  <a:lnTo>
                    <a:pt x="213" y="2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4" y="3"/>
                  </a:lnTo>
                  <a:lnTo>
                    <a:pt x="247" y="7"/>
                  </a:lnTo>
                  <a:lnTo>
                    <a:pt x="256" y="19"/>
                  </a:lnTo>
                  <a:lnTo>
                    <a:pt x="261" y="34"/>
                  </a:lnTo>
                  <a:lnTo>
                    <a:pt x="263" y="57"/>
                  </a:lnTo>
                  <a:lnTo>
                    <a:pt x="263" y="62"/>
                  </a:lnTo>
                  <a:lnTo>
                    <a:pt x="261" y="65"/>
                  </a:lnTo>
                  <a:lnTo>
                    <a:pt x="261" y="69"/>
                  </a:lnTo>
                  <a:lnTo>
                    <a:pt x="275" y="76"/>
                  </a:lnTo>
                  <a:lnTo>
                    <a:pt x="283" y="90"/>
                  </a:lnTo>
                  <a:lnTo>
                    <a:pt x="285" y="109"/>
                  </a:lnTo>
                  <a:lnTo>
                    <a:pt x="282" y="129"/>
                  </a:lnTo>
                  <a:lnTo>
                    <a:pt x="275" y="148"/>
                  </a:lnTo>
                  <a:lnTo>
                    <a:pt x="270" y="155"/>
                  </a:lnTo>
                  <a:lnTo>
                    <a:pt x="263" y="160"/>
                  </a:lnTo>
                  <a:lnTo>
                    <a:pt x="256" y="164"/>
                  </a:lnTo>
                  <a:lnTo>
                    <a:pt x="249" y="166"/>
                  </a:lnTo>
                  <a:lnTo>
                    <a:pt x="235" y="195"/>
                  </a:lnTo>
                  <a:lnTo>
                    <a:pt x="218" y="219"/>
                  </a:lnTo>
                  <a:lnTo>
                    <a:pt x="195" y="236"/>
                  </a:lnTo>
                  <a:lnTo>
                    <a:pt x="171" y="248"/>
                  </a:lnTo>
                  <a:lnTo>
                    <a:pt x="143" y="252"/>
                  </a:lnTo>
                  <a:lnTo>
                    <a:pt x="116" y="248"/>
                  </a:lnTo>
                  <a:lnTo>
                    <a:pt x="90" y="236"/>
                  </a:lnTo>
                  <a:lnTo>
                    <a:pt x="69" y="219"/>
                  </a:lnTo>
                  <a:lnTo>
                    <a:pt x="50" y="195"/>
                  </a:lnTo>
                  <a:lnTo>
                    <a:pt x="36" y="166"/>
                  </a:lnTo>
                  <a:lnTo>
                    <a:pt x="30" y="164"/>
                  </a:lnTo>
                  <a:lnTo>
                    <a:pt x="24" y="160"/>
                  </a:lnTo>
                  <a:lnTo>
                    <a:pt x="17" y="155"/>
                  </a:lnTo>
                  <a:lnTo>
                    <a:pt x="12" y="148"/>
                  </a:lnTo>
                  <a:lnTo>
                    <a:pt x="4" y="129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12" y="76"/>
                  </a:lnTo>
                  <a:lnTo>
                    <a:pt x="24" y="69"/>
                  </a:lnTo>
                  <a:lnTo>
                    <a:pt x="24" y="57"/>
                  </a:lnTo>
                  <a:lnTo>
                    <a:pt x="26" y="34"/>
                  </a:lnTo>
                  <a:lnTo>
                    <a:pt x="31" y="19"/>
                  </a:lnTo>
                  <a:lnTo>
                    <a:pt x="40" y="7"/>
                  </a:lnTo>
                  <a:lnTo>
                    <a:pt x="43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4900663" y="2065596"/>
            <a:ext cx="7161809" cy="1508138"/>
          </a:xfrm>
          <a:prstGeom prst="roundRect">
            <a:avLst>
              <a:gd name="adj" fmla="val 347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500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рублей (всего)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медицинским работникам: </a:t>
            </a:r>
          </a:p>
          <a:p>
            <a:pPr marL="228646" indent="-228646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назначившему диагностическое исследование;  </a:t>
            </a:r>
          </a:p>
          <a:p>
            <a:pPr marL="228646" indent="-228646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выполнившему своевременно диагностические исследования, по результатам которых установлен диагноз онкологического заболевания;</a:t>
            </a:r>
          </a:p>
          <a:p>
            <a:pPr marL="228646" indent="-228646">
              <a:buFontTx/>
              <a:buChar char="-"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осуществившему своевременное установление диспансерного наблюдения за пациентом с онкологическим заболеванием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0663" y="3764722"/>
            <a:ext cx="716180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денежной выплаты устанавливается обратно пропорционально общему числу медицинских работников с округлением до целого рубля. Источник обеспечения денежных выплат сверх размера –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фонда оплаты труда медицинской организации.</a:t>
            </a: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11615740" y="3213770"/>
            <a:ext cx="482372" cy="820583"/>
          </a:xfrm>
          <a:prstGeom prst="curvedLeftArrow">
            <a:avLst>
              <a:gd name="adj1" fmla="val 21790"/>
              <a:gd name="adj2" fmla="val 45148"/>
              <a:gd name="adj3" fmla="val 3921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1" dirty="0">
              <a:solidFill>
                <a:schemeClr val="tx1"/>
              </a:solidFill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ACA2A2-0DE9-43A7-8976-8EE55B850CF9}"/>
              </a:ext>
            </a:extLst>
          </p:cNvPr>
          <p:cNvGrpSpPr/>
          <p:nvPr/>
        </p:nvGrpSpPr>
        <p:grpSpPr>
          <a:xfrm>
            <a:off x="9265939" y="2188847"/>
            <a:ext cx="486499" cy="378066"/>
            <a:chOff x="1398588" y="1671638"/>
            <a:chExt cx="446088" cy="450850"/>
          </a:xfrm>
          <a:solidFill>
            <a:schemeClr val="tx1"/>
          </a:solidFill>
        </p:grpSpPr>
        <p:sp>
          <p:nvSpPr>
            <p:cNvPr id="30" name="Freeform 977">
              <a:extLst>
                <a:ext uri="{FF2B5EF4-FFF2-40B4-BE49-F238E27FC236}">
                  <a16:creationId xmlns:a16="http://schemas.microsoft.com/office/drawing/2014/main" id="{FEEA848F-F181-4243-9A23-4C46AE3E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1709738"/>
              <a:ext cx="19050" cy="825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5" y="12"/>
                </a:cxn>
                <a:cxn ang="0">
                  <a:pos x="25" y="93"/>
                </a:cxn>
                <a:cxn ang="0">
                  <a:pos x="23" y="98"/>
                </a:cxn>
                <a:cxn ang="0">
                  <a:pos x="21" y="101"/>
                </a:cxn>
                <a:cxn ang="0">
                  <a:pos x="18" y="103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4" y="101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5" h="105">
                  <a:moveTo>
                    <a:pt x="12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5" y="12"/>
                  </a:lnTo>
                  <a:lnTo>
                    <a:pt x="25" y="93"/>
                  </a:lnTo>
                  <a:lnTo>
                    <a:pt x="23" y="98"/>
                  </a:lnTo>
                  <a:lnTo>
                    <a:pt x="21" y="101"/>
                  </a:lnTo>
                  <a:lnTo>
                    <a:pt x="18" y="103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31" name="Freeform 978">
              <a:extLst>
                <a:ext uri="{FF2B5EF4-FFF2-40B4-BE49-F238E27FC236}">
                  <a16:creationId xmlns:a16="http://schemas.microsoft.com/office/drawing/2014/main" id="{79DD8E2B-8B18-4CD1-8BAE-063C8C2C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1741488"/>
              <a:ext cx="84138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5" y="0"/>
                </a:cxn>
                <a:cxn ang="0">
                  <a:pos x="102" y="3"/>
                </a:cxn>
                <a:cxn ang="0">
                  <a:pos x="104" y="7"/>
                </a:cxn>
                <a:cxn ang="0">
                  <a:pos x="105" y="12"/>
                </a:cxn>
                <a:cxn ang="0">
                  <a:pos x="102" y="19"/>
                </a:cxn>
                <a:cxn ang="0">
                  <a:pos x="95" y="22"/>
                </a:cxn>
                <a:cxn ang="0">
                  <a:pos x="12" y="22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105" h="22">
                  <a:moveTo>
                    <a:pt x="12" y="0"/>
                  </a:moveTo>
                  <a:lnTo>
                    <a:pt x="95" y="0"/>
                  </a:lnTo>
                  <a:lnTo>
                    <a:pt x="102" y="3"/>
                  </a:lnTo>
                  <a:lnTo>
                    <a:pt x="104" y="7"/>
                  </a:lnTo>
                  <a:lnTo>
                    <a:pt x="105" y="12"/>
                  </a:lnTo>
                  <a:lnTo>
                    <a:pt x="102" y="19"/>
                  </a:lnTo>
                  <a:lnTo>
                    <a:pt x="95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32" name="Freeform 979">
              <a:extLst>
                <a:ext uri="{FF2B5EF4-FFF2-40B4-BE49-F238E27FC236}">
                  <a16:creationId xmlns:a16="http://schemas.microsoft.com/office/drawing/2014/main" id="{31145653-5D45-4FC5-B653-444496D4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1671638"/>
              <a:ext cx="212725" cy="106363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7" y="2"/>
                </a:cxn>
                <a:cxn ang="0">
                  <a:pos x="198" y="9"/>
                </a:cxn>
                <a:cxn ang="0">
                  <a:pos x="226" y="17"/>
                </a:cxn>
                <a:cxn ang="0">
                  <a:pos x="248" y="26"/>
                </a:cxn>
                <a:cxn ang="0">
                  <a:pos x="262" y="38"/>
                </a:cxn>
                <a:cxn ang="0">
                  <a:pos x="266" y="43"/>
                </a:cxn>
                <a:cxn ang="0">
                  <a:pos x="267" y="48"/>
                </a:cxn>
                <a:cxn ang="0">
                  <a:pos x="267" y="53"/>
                </a:cxn>
                <a:cxn ang="0">
                  <a:pos x="261" y="122"/>
                </a:cxn>
                <a:cxn ang="0">
                  <a:pos x="259" y="126"/>
                </a:cxn>
                <a:cxn ang="0">
                  <a:pos x="255" y="129"/>
                </a:cxn>
                <a:cxn ang="0">
                  <a:pos x="248" y="133"/>
                </a:cxn>
                <a:cxn ang="0">
                  <a:pos x="247" y="133"/>
                </a:cxn>
                <a:cxn ang="0">
                  <a:pos x="243" y="131"/>
                </a:cxn>
                <a:cxn ang="0">
                  <a:pos x="240" y="128"/>
                </a:cxn>
                <a:cxn ang="0">
                  <a:pos x="238" y="124"/>
                </a:cxn>
                <a:cxn ang="0">
                  <a:pos x="236" y="119"/>
                </a:cxn>
                <a:cxn ang="0">
                  <a:pos x="245" y="53"/>
                </a:cxn>
                <a:cxn ang="0">
                  <a:pos x="235" y="47"/>
                </a:cxn>
                <a:cxn ang="0">
                  <a:pos x="217" y="40"/>
                </a:cxn>
                <a:cxn ang="0">
                  <a:pos x="193" y="31"/>
                </a:cxn>
                <a:cxn ang="0">
                  <a:pos x="166" y="24"/>
                </a:cxn>
                <a:cxn ang="0">
                  <a:pos x="134" y="22"/>
                </a:cxn>
                <a:cxn ang="0">
                  <a:pos x="103" y="24"/>
                </a:cxn>
                <a:cxn ang="0">
                  <a:pos x="76" y="31"/>
                </a:cxn>
                <a:cxn ang="0">
                  <a:pos x="52" y="40"/>
                </a:cxn>
                <a:cxn ang="0">
                  <a:pos x="34" y="47"/>
                </a:cxn>
                <a:cxn ang="0">
                  <a:pos x="24" y="53"/>
                </a:cxn>
                <a:cxn ang="0">
                  <a:pos x="31" y="119"/>
                </a:cxn>
                <a:cxn ang="0">
                  <a:pos x="31" y="124"/>
                </a:cxn>
                <a:cxn ang="0">
                  <a:pos x="29" y="128"/>
                </a:cxn>
                <a:cxn ang="0">
                  <a:pos x="26" y="131"/>
                </a:cxn>
                <a:cxn ang="0">
                  <a:pos x="21" y="133"/>
                </a:cxn>
                <a:cxn ang="0">
                  <a:pos x="17" y="131"/>
                </a:cxn>
                <a:cxn ang="0">
                  <a:pos x="12" y="129"/>
                </a:cxn>
                <a:cxn ang="0">
                  <a:pos x="8" y="122"/>
                </a:cxn>
                <a:cxn ang="0">
                  <a:pos x="0" y="53"/>
                </a:cxn>
                <a:cxn ang="0">
                  <a:pos x="0" y="48"/>
                </a:cxn>
                <a:cxn ang="0">
                  <a:pos x="7" y="38"/>
                </a:cxn>
                <a:cxn ang="0">
                  <a:pos x="21" y="26"/>
                </a:cxn>
                <a:cxn ang="0">
                  <a:pos x="43" y="17"/>
                </a:cxn>
                <a:cxn ang="0">
                  <a:pos x="71" y="9"/>
                </a:cxn>
                <a:cxn ang="0">
                  <a:pos x="102" y="2"/>
                </a:cxn>
                <a:cxn ang="0">
                  <a:pos x="134" y="0"/>
                </a:cxn>
              </a:cxnLst>
              <a:rect l="0" t="0" r="r" b="b"/>
              <a:pathLst>
                <a:path w="267" h="133">
                  <a:moveTo>
                    <a:pt x="134" y="0"/>
                  </a:moveTo>
                  <a:lnTo>
                    <a:pt x="167" y="2"/>
                  </a:lnTo>
                  <a:lnTo>
                    <a:pt x="198" y="9"/>
                  </a:lnTo>
                  <a:lnTo>
                    <a:pt x="226" y="17"/>
                  </a:lnTo>
                  <a:lnTo>
                    <a:pt x="248" y="26"/>
                  </a:lnTo>
                  <a:lnTo>
                    <a:pt x="262" y="38"/>
                  </a:lnTo>
                  <a:lnTo>
                    <a:pt x="266" y="43"/>
                  </a:lnTo>
                  <a:lnTo>
                    <a:pt x="267" y="48"/>
                  </a:lnTo>
                  <a:lnTo>
                    <a:pt x="267" y="53"/>
                  </a:lnTo>
                  <a:lnTo>
                    <a:pt x="261" y="122"/>
                  </a:lnTo>
                  <a:lnTo>
                    <a:pt x="259" y="126"/>
                  </a:lnTo>
                  <a:lnTo>
                    <a:pt x="255" y="129"/>
                  </a:lnTo>
                  <a:lnTo>
                    <a:pt x="248" y="133"/>
                  </a:lnTo>
                  <a:lnTo>
                    <a:pt x="247" y="133"/>
                  </a:lnTo>
                  <a:lnTo>
                    <a:pt x="243" y="131"/>
                  </a:lnTo>
                  <a:lnTo>
                    <a:pt x="240" y="128"/>
                  </a:lnTo>
                  <a:lnTo>
                    <a:pt x="238" y="124"/>
                  </a:lnTo>
                  <a:lnTo>
                    <a:pt x="236" y="119"/>
                  </a:lnTo>
                  <a:lnTo>
                    <a:pt x="245" y="53"/>
                  </a:lnTo>
                  <a:lnTo>
                    <a:pt x="235" y="47"/>
                  </a:lnTo>
                  <a:lnTo>
                    <a:pt x="217" y="40"/>
                  </a:lnTo>
                  <a:lnTo>
                    <a:pt x="193" y="31"/>
                  </a:lnTo>
                  <a:lnTo>
                    <a:pt x="166" y="24"/>
                  </a:lnTo>
                  <a:lnTo>
                    <a:pt x="134" y="22"/>
                  </a:lnTo>
                  <a:lnTo>
                    <a:pt x="103" y="24"/>
                  </a:lnTo>
                  <a:lnTo>
                    <a:pt x="76" y="31"/>
                  </a:lnTo>
                  <a:lnTo>
                    <a:pt x="52" y="40"/>
                  </a:lnTo>
                  <a:lnTo>
                    <a:pt x="34" y="47"/>
                  </a:lnTo>
                  <a:lnTo>
                    <a:pt x="24" y="53"/>
                  </a:lnTo>
                  <a:lnTo>
                    <a:pt x="31" y="119"/>
                  </a:lnTo>
                  <a:lnTo>
                    <a:pt x="31" y="124"/>
                  </a:lnTo>
                  <a:lnTo>
                    <a:pt x="29" y="128"/>
                  </a:lnTo>
                  <a:lnTo>
                    <a:pt x="26" y="131"/>
                  </a:lnTo>
                  <a:lnTo>
                    <a:pt x="21" y="133"/>
                  </a:lnTo>
                  <a:lnTo>
                    <a:pt x="17" y="131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7" y="38"/>
                  </a:lnTo>
                  <a:lnTo>
                    <a:pt x="21" y="26"/>
                  </a:lnTo>
                  <a:lnTo>
                    <a:pt x="43" y="17"/>
                  </a:lnTo>
                  <a:lnTo>
                    <a:pt x="71" y="9"/>
                  </a:lnTo>
                  <a:lnTo>
                    <a:pt x="102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33" name="Freeform 980">
              <a:extLst>
                <a:ext uri="{FF2B5EF4-FFF2-40B4-BE49-F238E27FC236}">
                  <a16:creationId xmlns:a16="http://schemas.microsoft.com/office/drawing/2014/main" id="{9B849B14-FE28-4449-B217-9D29BF9E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8" y="1985963"/>
              <a:ext cx="446088" cy="136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202" y="9"/>
                </a:cxn>
                <a:cxn ang="0">
                  <a:pos x="226" y="69"/>
                </a:cxn>
                <a:cxn ang="0">
                  <a:pos x="261" y="102"/>
                </a:cxn>
                <a:cxn ang="0">
                  <a:pos x="300" y="102"/>
                </a:cxn>
                <a:cxn ang="0">
                  <a:pos x="335" y="69"/>
                </a:cxn>
                <a:cxn ang="0">
                  <a:pos x="359" y="9"/>
                </a:cxn>
                <a:cxn ang="0">
                  <a:pos x="368" y="0"/>
                </a:cxn>
                <a:cxn ang="0">
                  <a:pos x="378" y="2"/>
                </a:cxn>
                <a:cxn ang="0">
                  <a:pos x="420" y="16"/>
                </a:cxn>
                <a:cxn ang="0">
                  <a:pos x="502" y="33"/>
                </a:cxn>
                <a:cxn ang="0">
                  <a:pos x="535" y="45"/>
                </a:cxn>
                <a:cxn ang="0">
                  <a:pos x="559" y="69"/>
                </a:cxn>
                <a:cxn ang="0">
                  <a:pos x="563" y="99"/>
                </a:cxn>
                <a:cxn ang="0">
                  <a:pos x="553" y="166"/>
                </a:cxn>
                <a:cxn ang="0">
                  <a:pos x="546" y="171"/>
                </a:cxn>
                <a:cxn ang="0">
                  <a:pos x="534" y="168"/>
                </a:cxn>
                <a:cxn ang="0">
                  <a:pos x="532" y="159"/>
                </a:cxn>
                <a:cxn ang="0">
                  <a:pos x="540" y="87"/>
                </a:cxn>
                <a:cxn ang="0">
                  <a:pos x="527" y="68"/>
                </a:cxn>
                <a:cxn ang="0">
                  <a:pos x="497" y="57"/>
                </a:cxn>
                <a:cxn ang="0">
                  <a:pos x="456" y="49"/>
                </a:cxn>
                <a:cxn ang="0">
                  <a:pos x="402" y="35"/>
                </a:cxn>
                <a:cxn ang="0">
                  <a:pos x="364" y="62"/>
                </a:cxn>
                <a:cxn ang="0">
                  <a:pos x="328" y="112"/>
                </a:cxn>
                <a:cxn ang="0">
                  <a:pos x="281" y="130"/>
                </a:cxn>
                <a:cxn ang="0">
                  <a:pos x="235" y="112"/>
                </a:cxn>
                <a:cxn ang="0">
                  <a:pos x="197" y="62"/>
                </a:cxn>
                <a:cxn ang="0">
                  <a:pos x="161" y="35"/>
                </a:cxn>
                <a:cxn ang="0">
                  <a:pos x="105" y="49"/>
                </a:cxn>
                <a:cxn ang="0">
                  <a:pos x="64" y="57"/>
                </a:cxn>
                <a:cxn ang="0">
                  <a:pos x="36" y="68"/>
                </a:cxn>
                <a:cxn ang="0">
                  <a:pos x="22" y="87"/>
                </a:cxn>
                <a:cxn ang="0">
                  <a:pos x="31" y="159"/>
                </a:cxn>
                <a:cxn ang="0">
                  <a:pos x="29" y="168"/>
                </a:cxn>
                <a:cxn ang="0">
                  <a:pos x="21" y="171"/>
                </a:cxn>
                <a:cxn ang="0">
                  <a:pos x="12" y="169"/>
                </a:cxn>
                <a:cxn ang="0">
                  <a:pos x="0" y="99"/>
                </a:cxn>
                <a:cxn ang="0">
                  <a:pos x="3" y="69"/>
                </a:cxn>
                <a:cxn ang="0">
                  <a:pos x="28" y="45"/>
                </a:cxn>
                <a:cxn ang="0">
                  <a:pos x="60" y="33"/>
                </a:cxn>
                <a:cxn ang="0">
                  <a:pos x="114" y="23"/>
                </a:cxn>
                <a:cxn ang="0">
                  <a:pos x="168" y="9"/>
                </a:cxn>
                <a:cxn ang="0">
                  <a:pos x="185" y="0"/>
                </a:cxn>
              </a:cxnLst>
              <a:rect l="0" t="0" r="r" b="b"/>
              <a:pathLst>
                <a:path w="563" h="171">
                  <a:moveTo>
                    <a:pt x="185" y="0"/>
                  </a:moveTo>
                  <a:lnTo>
                    <a:pt x="195" y="0"/>
                  </a:lnTo>
                  <a:lnTo>
                    <a:pt x="199" y="2"/>
                  </a:lnTo>
                  <a:lnTo>
                    <a:pt x="202" y="9"/>
                  </a:lnTo>
                  <a:lnTo>
                    <a:pt x="212" y="42"/>
                  </a:lnTo>
                  <a:lnTo>
                    <a:pt x="226" y="69"/>
                  </a:lnTo>
                  <a:lnTo>
                    <a:pt x="243" y="90"/>
                  </a:lnTo>
                  <a:lnTo>
                    <a:pt x="261" y="102"/>
                  </a:lnTo>
                  <a:lnTo>
                    <a:pt x="281" y="107"/>
                  </a:lnTo>
                  <a:lnTo>
                    <a:pt x="300" y="102"/>
                  </a:lnTo>
                  <a:lnTo>
                    <a:pt x="318" y="90"/>
                  </a:lnTo>
                  <a:lnTo>
                    <a:pt x="335" y="69"/>
                  </a:lnTo>
                  <a:lnTo>
                    <a:pt x="349" y="42"/>
                  </a:lnTo>
                  <a:lnTo>
                    <a:pt x="359" y="9"/>
                  </a:lnTo>
                  <a:lnTo>
                    <a:pt x="361" y="4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78" y="2"/>
                  </a:lnTo>
                  <a:lnTo>
                    <a:pt x="395" y="9"/>
                  </a:lnTo>
                  <a:lnTo>
                    <a:pt x="420" y="16"/>
                  </a:lnTo>
                  <a:lnTo>
                    <a:pt x="478" y="30"/>
                  </a:lnTo>
                  <a:lnTo>
                    <a:pt x="502" y="33"/>
                  </a:lnTo>
                  <a:lnTo>
                    <a:pt x="520" y="38"/>
                  </a:lnTo>
                  <a:lnTo>
                    <a:pt x="535" y="45"/>
                  </a:lnTo>
                  <a:lnTo>
                    <a:pt x="549" y="56"/>
                  </a:lnTo>
                  <a:lnTo>
                    <a:pt x="559" y="69"/>
                  </a:lnTo>
                  <a:lnTo>
                    <a:pt x="563" y="87"/>
                  </a:lnTo>
                  <a:lnTo>
                    <a:pt x="563" y="99"/>
                  </a:lnTo>
                  <a:lnTo>
                    <a:pt x="554" y="163"/>
                  </a:lnTo>
                  <a:lnTo>
                    <a:pt x="553" y="166"/>
                  </a:lnTo>
                  <a:lnTo>
                    <a:pt x="549" y="169"/>
                  </a:lnTo>
                  <a:lnTo>
                    <a:pt x="546" y="171"/>
                  </a:lnTo>
                  <a:lnTo>
                    <a:pt x="540" y="171"/>
                  </a:lnTo>
                  <a:lnTo>
                    <a:pt x="534" y="168"/>
                  </a:lnTo>
                  <a:lnTo>
                    <a:pt x="532" y="163"/>
                  </a:lnTo>
                  <a:lnTo>
                    <a:pt x="532" y="159"/>
                  </a:lnTo>
                  <a:lnTo>
                    <a:pt x="540" y="97"/>
                  </a:lnTo>
                  <a:lnTo>
                    <a:pt x="540" y="87"/>
                  </a:lnTo>
                  <a:lnTo>
                    <a:pt x="537" y="76"/>
                  </a:lnTo>
                  <a:lnTo>
                    <a:pt x="527" y="68"/>
                  </a:lnTo>
                  <a:lnTo>
                    <a:pt x="513" y="61"/>
                  </a:lnTo>
                  <a:lnTo>
                    <a:pt x="497" y="57"/>
                  </a:lnTo>
                  <a:lnTo>
                    <a:pt x="480" y="54"/>
                  </a:lnTo>
                  <a:lnTo>
                    <a:pt x="456" y="49"/>
                  </a:lnTo>
                  <a:lnTo>
                    <a:pt x="428" y="43"/>
                  </a:lnTo>
                  <a:lnTo>
                    <a:pt x="402" y="35"/>
                  </a:lnTo>
                  <a:lnTo>
                    <a:pt x="378" y="26"/>
                  </a:lnTo>
                  <a:lnTo>
                    <a:pt x="364" y="62"/>
                  </a:lnTo>
                  <a:lnTo>
                    <a:pt x="347" y="92"/>
                  </a:lnTo>
                  <a:lnTo>
                    <a:pt x="328" y="112"/>
                  </a:lnTo>
                  <a:lnTo>
                    <a:pt x="306" y="125"/>
                  </a:lnTo>
                  <a:lnTo>
                    <a:pt x="281" y="130"/>
                  </a:lnTo>
                  <a:lnTo>
                    <a:pt x="257" y="125"/>
                  </a:lnTo>
                  <a:lnTo>
                    <a:pt x="235" y="112"/>
                  </a:lnTo>
                  <a:lnTo>
                    <a:pt x="214" y="92"/>
                  </a:lnTo>
                  <a:lnTo>
                    <a:pt x="197" y="62"/>
                  </a:lnTo>
                  <a:lnTo>
                    <a:pt x="183" y="26"/>
                  </a:lnTo>
                  <a:lnTo>
                    <a:pt x="161" y="35"/>
                  </a:lnTo>
                  <a:lnTo>
                    <a:pt x="133" y="43"/>
                  </a:lnTo>
                  <a:lnTo>
                    <a:pt x="105" y="49"/>
                  </a:lnTo>
                  <a:lnTo>
                    <a:pt x="81" y="54"/>
                  </a:lnTo>
                  <a:lnTo>
                    <a:pt x="64" y="57"/>
                  </a:lnTo>
                  <a:lnTo>
                    <a:pt x="50" y="61"/>
                  </a:lnTo>
                  <a:lnTo>
                    <a:pt x="36" y="68"/>
                  </a:lnTo>
                  <a:lnTo>
                    <a:pt x="26" y="76"/>
                  </a:lnTo>
                  <a:lnTo>
                    <a:pt x="22" y="87"/>
                  </a:lnTo>
                  <a:lnTo>
                    <a:pt x="22" y="97"/>
                  </a:lnTo>
                  <a:lnTo>
                    <a:pt x="31" y="159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6" y="169"/>
                  </a:lnTo>
                  <a:lnTo>
                    <a:pt x="21" y="171"/>
                  </a:lnTo>
                  <a:lnTo>
                    <a:pt x="17" y="171"/>
                  </a:lnTo>
                  <a:lnTo>
                    <a:pt x="12" y="169"/>
                  </a:lnTo>
                  <a:lnTo>
                    <a:pt x="9" y="163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3" y="69"/>
                  </a:lnTo>
                  <a:lnTo>
                    <a:pt x="14" y="56"/>
                  </a:lnTo>
                  <a:lnTo>
                    <a:pt x="28" y="45"/>
                  </a:lnTo>
                  <a:lnTo>
                    <a:pt x="43" y="38"/>
                  </a:lnTo>
                  <a:lnTo>
                    <a:pt x="60" y="33"/>
                  </a:lnTo>
                  <a:lnTo>
                    <a:pt x="85" y="30"/>
                  </a:lnTo>
                  <a:lnTo>
                    <a:pt x="114" y="23"/>
                  </a:lnTo>
                  <a:lnTo>
                    <a:pt x="142" y="16"/>
                  </a:lnTo>
                  <a:lnTo>
                    <a:pt x="168" y="9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34" name="Freeform 981">
              <a:extLst>
                <a:ext uri="{FF2B5EF4-FFF2-40B4-BE49-F238E27FC236}">
                  <a16:creationId xmlns:a16="http://schemas.microsoft.com/office/drawing/2014/main" id="{B0AA60FA-41BA-4335-A59B-22AA35A7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103438"/>
              <a:ext cx="80963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9" y="0"/>
                </a:cxn>
                <a:cxn ang="0">
                  <a:pos x="95" y="1"/>
                </a:cxn>
                <a:cxn ang="0">
                  <a:pos x="98" y="3"/>
                </a:cxn>
                <a:cxn ang="0">
                  <a:pos x="100" y="7"/>
                </a:cxn>
                <a:cxn ang="0">
                  <a:pos x="101" y="12"/>
                </a:cxn>
                <a:cxn ang="0">
                  <a:pos x="98" y="19"/>
                </a:cxn>
                <a:cxn ang="0">
                  <a:pos x="95" y="20"/>
                </a:cxn>
                <a:cxn ang="0">
                  <a:pos x="89" y="22"/>
                </a:cxn>
                <a:cxn ang="0">
                  <a:pos x="10" y="22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101" h="22">
                  <a:moveTo>
                    <a:pt x="10" y="0"/>
                  </a:moveTo>
                  <a:lnTo>
                    <a:pt x="89" y="0"/>
                  </a:lnTo>
                  <a:lnTo>
                    <a:pt x="95" y="1"/>
                  </a:lnTo>
                  <a:lnTo>
                    <a:pt x="98" y="3"/>
                  </a:lnTo>
                  <a:lnTo>
                    <a:pt x="100" y="7"/>
                  </a:lnTo>
                  <a:lnTo>
                    <a:pt x="101" y="12"/>
                  </a:lnTo>
                  <a:lnTo>
                    <a:pt x="98" y="19"/>
                  </a:lnTo>
                  <a:lnTo>
                    <a:pt x="95" y="20"/>
                  </a:lnTo>
                  <a:lnTo>
                    <a:pt x="8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35" name="Freeform 982">
              <a:extLst>
                <a:ext uri="{FF2B5EF4-FFF2-40B4-BE49-F238E27FC236}">
                  <a16:creationId xmlns:a16="http://schemas.microsoft.com/office/drawing/2014/main" id="{464AED73-0069-46F2-BC56-4E1B04FA7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8125" y="1792288"/>
              <a:ext cx="225425" cy="200025"/>
            </a:xfrm>
            <a:custGeom>
              <a:avLst/>
              <a:gdLst/>
              <a:ahLst/>
              <a:cxnLst>
                <a:cxn ang="0">
                  <a:pos x="50" y="31"/>
                </a:cxn>
                <a:cxn ang="0">
                  <a:pos x="47" y="60"/>
                </a:cxn>
                <a:cxn ang="0">
                  <a:pos x="47" y="81"/>
                </a:cxn>
                <a:cxn ang="0">
                  <a:pos x="28" y="93"/>
                </a:cxn>
                <a:cxn ang="0">
                  <a:pos x="24" y="107"/>
                </a:cxn>
                <a:cxn ang="0">
                  <a:pos x="38" y="141"/>
                </a:cxn>
                <a:cxn ang="0">
                  <a:pos x="55" y="147"/>
                </a:cxn>
                <a:cxn ang="0">
                  <a:pos x="81" y="198"/>
                </a:cxn>
                <a:cxn ang="0">
                  <a:pos x="143" y="229"/>
                </a:cxn>
                <a:cxn ang="0">
                  <a:pos x="206" y="198"/>
                </a:cxn>
                <a:cxn ang="0">
                  <a:pos x="232" y="147"/>
                </a:cxn>
                <a:cxn ang="0">
                  <a:pos x="244" y="141"/>
                </a:cxn>
                <a:cxn ang="0">
                  <a:pos x="251" y="140"/>
                </a:cxn>
                <a:cxn ang="0">
                  <a:pos x="257" y="129"/>
                </a:cxn>
                <a:cxn ang="0">
                  <a:pos x="263" y="103"/>
                </a:cxn>
                <a:cxn ang="0">
                  <a:pos x="259" y="93"/>
                </a:cxn>
                <a:cxn ang="0">
                  <a:pos x="242" y="84"/>
                </a:cxn>
                <a:cxn ang="0">
                  <a:pos x="235" y="31"/>
                </a:cxn>
                <a:cxn ang="0">
                  <a:pos x="232" y="24"/>
                </a:cxn>
                <a:cxn ang="0">
                  <a:pos x="225" y="22"/>
                </a:cxn>
                <a:cxn ang="0">
                  <a:pos x="211" y="29"/>
                </a:cxn>
                <a:cxn ang="0">
                  <a:pos x="199" y="40"/>
                </a:cxn>
                <a:cxn ang="0">
                  <a:pos x="175" y="55"/>
                </a:cxn>
                <a:cxn ang="0">
                  <a:pos x="126" y="59"/>
                </a:cxn>
                <a:cxn ang="0">
                  <a:pos x="92" y="41"/>
                </a:cxn>
                <a:cxn ang="0">
                  <a:pos x="83" y="34"/>
                </a:cxn>
                <a:cxn ang="0">
                  <a:pos x="68" y="24"/>
                </a:cxn>
                <a:cxn ang="0">
                  <a:pos x="54" y="0"/>
                </a:cxn>
                <a:cxn ang="0">
                  <a:pos x="97" y="15"/>
                </a:cxn>
                <a:cxn ang="0">
                  <a:pos x="116" y="31"/>
                </a:cxn>
                <a:cxn ang="0">
                  <a:pos x="159" y="34"/>
                </a:cxn>
                <a:cxn ang="0">
                  <a:pos x="185" y="19"/>
                </a:cxn>
                <a:cxn ang="0">
                  <a:pos x="226" y="0"/>
                </a:cxn>
                <a:cxn ang="0">
                  <a:pos x="247" y="7"/>
                </a:cxn>
                <a:cxn ang="0">
                  <a:pos x="263" y="57"/>
                </a:cxn>
                <a:cxn ang="0">
                  <a:pos x="261" y="69"/>
                </a:cxn>
                <a:cxn ang="0">
                  <a:pos x="285" y="109"/>
                </a:cxn>
                <a:cxn ang="0">
                  <a:pos x="270" y="155"/>
                </a:cxn>
                <a:cxn ang="0">
                  <a:pos x="249" y="166"/>
                </a:cxn>
                <a:cxn ang="0">
                  <a:pos x="195" y="236"/>
                </a:cxn>
                <a:cxn ang="0">
                  <a:pos x="116" y="248"/>
                </a:cxn>
                <a:cxn ang="0">
                  <a:pos x="50" y="195"/>
                </a:cxn>
                <a:cxn ang="0">
                  <a:pos x="24" y="160"/>
                </a:cxn>
                <a:cxn ang="0">
                  <a:pos x="4" y="129"/>
                </a:cxn>
                <a:cxn ang="0">
                  <a:pos x="12" y="76"/>
                </a:cxn>
                <a:cxn ang="0">
                  <a:pos x="26" y="34"/>
                </a:cxn>
                <a:cxn ang="0">
                  <a:pos x="43" y="3"/>
                </a:cxn>
              </a:cxnLst>
              <a:rect l="0" t="0" r="r" b="b"/>
              <a:pathLst>
                <a:path w="285" h="252">
                  <a:moveTo>
                    <a:pt x="57" y="22"/>
                  </a:moveTo>
                  <a:lnTo>
                    <a:pt x="52" y="27"/>
                  </a:lnTo>
                  <a:lnTo>
                    <a:pt x="50" y="31"/>
                  </a:lnTo>
                  <a:lnTo>
                    <a:pt x="49" y="41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72"/>
                  </a:lnTo>
                  <a:lnTo>
                    <a:pt x="47" y="81"/>
                  </a:lnTo>
                  <a:lnTo>
                    <a:pt x="42" y="88"/>
                  </a:lnTo>
                  <a:lnTo>
                    <a:pt x="31" y="91"/>
                  </a:lnTo>
                  <a:lnTo>
                    <a:pt x="28" y="93"/>
                  </a:lnTo>
                  <a:lnTo>
                    <a:pt x="26" y="97"/>
                  </a:lnTo>
                  <a:lnTo>
                    <a:pt x="24" y="98"/>
                  </a:lnTo>
                  <a:lnTo>
                    <a:pt x="24" y="107"/>
                  </a:lnTo>
                  <a:lnTo>
                    <a:pt x="26" y="122"/>
                  </a:lnTo>
                  <a:lnTo>
                    <a:pt x="31" y="134"/>
                  </a:lnTo>
                  <a:lnTo>
                    <a:pt x="38" y="141"/>
                  </a:lnTo>
                  <a:lnTo>
                    <a:pt x="49" y="141"/>
                  </a:lnTo>
                  <a:lnTo>
                    <a:pt x="52" y="143"/>
                  </a:lnTo>
                  <a:lnTo>
                    <a:pt x="55" y="147"/>
                  </a:lnTo>
                  <a:lnTo>
                    <a:pt x="57" y="150"/>
                  </a:lnTo>
                  <a:lnTo>
                    <a:pt x="68" y="178"/>
                  </a:lnTo>
                  <a:lnTo>
                    <a:pt x="81" y="198"/>
                  </a:lnTo>
                  <a:lnTo>
                    <a:pt x="100" y="216"/>
                  </a:lnTo>
                  <a:lnTo>
                    <a:pt x="121" y="226"/>
                  </a:lnTo>
                  <a:lnTo>
                    <a:pt x="143" y="229"/>
                  </a:lnTo>
                  <a:lnTo>
                    <a:pt x="166" y="226"/>
                  </a:lnTo>
                  <a:lnTo>
                    <a:pt x="187" y="216"/>
                  </a:lnTo>
                  <a:lnTo>
                    <a:pt x="206" y="198"/>
                  </a:lnTo>
                  <a:lnTo>
                    <a:pt x="219" y="178"/>
                  </a:lnTo>
                  <a:lnTo>
                    <a:pt x="230" y="150"/>
                  </a:lnTo>
                  <a:lnTo>
                    <a:pt x="232" y="147"/>
                  </a:lnTo>
                  <a:lnTo>
                    <a:pt x="235" y="143"/>
                  </a:lnTo>
                  <a:lnTo>
                    <a:pt x="238" y="141"/>
                  </a:lnTo>
                  <a:lnTo>
                    <a:pt x="244" y="141"/>
                  </a:lnTo>
                  <a:lnTo>
                    <a:pt x="245" y="143"/>
                  </a:lnTo>
                  <a:lnTo>
                    <a:pt x="247" y="141"/>
                  </a:lnTo>
                  <a:lnTo>
                    <a:pt x="251" y="140"/>
                  </a:lnTo>
                  <a:lnTo>
                    <a:pt x="252" y="138"/>
                  </a:lnTo>
                  <a:lnTo>
                    <a:pt x="254" y="134"/>
                  </a:lnTo>
                  <a:lnTo>
                    <a:pt x="257" y="129"/>
                  </a:lnTo>
                  <a:lnTo>
                    <a:pt x="261" y="122"/>
                  </a:lnTo>
                  <a:lnTo>
                    <a:pt x="263" y="116"/>
                  </a:lnTo>
                  <a:lnTo>
                    <a:pt x="263" y="103"/>
                  </a:lnTo>
                  <a:lnTo>
                    <a:pt x="261" y="100"/>
                  </a:lnTo>
                  <a:lnTo>
                    <a:pt x="261" y="97"/>
                  </a:lnTo>
                  <a:lnTo>
                    <a:pt x="259" y="93"/>
                  </a:lnTo>
                  <a:lnTo>
                    <a:pt x="256" y="91"/>
                  </a:lnTo>
                  <a:lnTo>
                    <a:pt x="247" y="90"/>
                  </a:lnTo>
                  <a:lnTo>
                    <a:pt x="242" y="84"/>
                  </a:lnTo>
                  <a:lnTo>
                    <a:pt x="238" y="78"/>
                  </a:lnTo>
                  <a:lnTo>
                    <a:pt x="238" y="41"/>
                  </a:lnTo>
                  <a:lnTo>
                    <a:pt x="235" y="31"/>
                  </a:lnTo>
                  <a:lnTo>
                    <a:pt x="233" y="27"/>
                  </a:lnTo>
                  <a:lnTo>
                    <a:pt x="232" y="26"/>
                  </a:lnTo>
                  <a:lnTo>
                    <a:pt x="232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25" y="22"/>
                  </a:lnTo>
                  <a:lnTo>
                    <a:pt x="221" y="24"/>
                  </a:lnTo>
                  <a:lnTo>
                    <a:pt x="216" y="26"/>
                  </a:lnTo>
                  <a:lnTo>
                    <a:pt x="211" y="29"/>
                  </a:lnTo>
                  <a:lnTo>
                    <a:pt x="204" y="34"/>
                  </a:lnTo>
                  <a:lnTo>
                    <a:pt x="200" y="36"/>
                  </a:lnTo>
                  <a:lnTo>
                    <a:pt x="199" y="40"/>
                  </a:lnTo>
                  <a:lnTo>
                    <a:pt x="195" y="41"/>
                  </a:lnTo>
                  <a:lnTo>
                    <a:pt x="185" y="50"/>
                  </a:lnTo>
                  <a:lnTo>
                    <a:pt x="175" y="55"/>
                  </a:lnTo>
                  <a:lnTo>
                    <a:pt x="161" y="59"/>
                  </a:lnTo>
                  <a:lnTo>
                    <a:pt x="143" y="60"/>
                  </a:lnTo>
                  <a:lnTo>
                    <a:pt x="126" y="59"/>
                  </a:lnTo>
                  <a:lnTo>
                    <a:pt x="112" y="55"/>
                  </a:lnTo>
                  <a:lnTo>
                    <a:pt x="102" y="50"/>
                  </a:lnTo>
                  <a:lnTo>
                    <a:pt x="92" y="41"/>
                  </a:lnTo>
                  <a:lnTo>
                    <a:pt x="88" y="40"/>
                  </a:lnTo>
                  <a:lnTo>
                    <a:pt x="86" y="36"/>
                  </a:lnTo>
                  <a:lnTo>
                    <a:pt x="83" y="34"/>
                  </a:lnTo>
                  <a:lnTo>
                    <a:pt x="76" y="29"/>
                  </a:lnTo>
                  <a:lnTo>
                    <a:pt x="71" y="27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57" y="22"/>
                  </a:lnTo>
                  <a:close/>
                  <a:moveTo>
                    <a:pt x="54" y="0"/>
                  </a:moveTo>
                  <a:lnTo>
                    <a:pt x="59" y="0"/>
                  </a:lnTo>
                  <a:lnTo>
                    <a:pt x="80" y="5"/>
                  </a:lnTo>
                  <a:lnTo>
                    <a:pt x="97" y="15"/>
                  </a:lnTo>
                  <a:lnTo>
                    <a:pt x="102" y="21"/>
                  </a:lnTo>
                  <a:lnTo>
                    <a:pt x="105" y="22"/>
                  </a:lnTo>
                  <a:lnTo>
                    <a:pt x="116" y="31"/>
                  </a:lnTo>
                  <a:lnTo>
                    <a:pt x="128" y="34"/>
                  </a:lnTo>
                  <a:lnTo>
                    <a:pt x="143" y="36"/>
                  </a:lnTo>
                  <a:lnTo>
                    <a:pt x="159" y="34"/>
                  </a:lnTo>
                  <a:lnTo>
                    <a:pt x="171" y="31"/>
                  </a:lnTo>
                  <a:lnTo>
                    <a:pt x="181" y="22"/>
                  </a:lnTo>
                  <a:lnTo>
                    <a:pt x="185" y="19"/>
                  </a:lnTo>
                  <a:lnTo>
                    <a:pt x="200" y="8"/>
                  </a:lnTo>
                  <a:lnTo>
                    <a:pt x="213" y="2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4" y="3"/>
                  </a:lnTo>
                  <a:lnTo>
                    <a:pt x="247" y="7"/>
                  </a:lnTo>
                  <a:lnTo>
                    <a:pt x="256" y="19"/>
                  </a:lnTo>
                  <a:lnTo>
                    <a:pt x="261" y="34"/>
                  </a:lnTo>
                  <a:lnTo>
                    <a:pt x="263" y="57"/>
                  </a:lnTo>
                  <a:lnTo>
                    <a:pt x="263" y="62"/>
                  </a:lnTo>
                  <a:lnTo>
                    <a:pt x="261" y="65"/>
                  </a:lnTo>
                  <a:lnTo>
                    <a:pt x="261" y="69"/>
                  </a:lnTo>
                  <a:lnTo>
                    <a:pt x="275" y="76"/>
                  </a:lnTo>
                  <a:lnTo>
                    <a:pt x="283" y="90"/>
                  </a:lnTo>
                  <a:lnTo>
                    <a:pt x="285" y="109"/>
                  </a:lnTo>
                  <a:lnTo>
                    <a:pt x="282" y="129"/>
                  </a:lnTo>
                  <a:lnTo>
                    <a:pt x="275" y="148"/>
                  </a:lnTo>
                  <a:lnTo>
                    <a:pt x="270" y="155"/>
                  </a:lnTo>
                  <a:lnTo>
                    <a:pt x="263" y="160"/>
                  </a:lnTo>
                  <a:lnTo>
                    <a:pt x="256" y="164"/>
                  </a:lnTo>
                  <a:lnTo>
                    <a:pt x="249" y="166"/>
                  </a:lnTo>
                  <a:lnTo>
                    <a:pt x="235" y="195"/>
                  </a:lnTo>
                  <a:lnTo>
                    <a:pt x="218" y="219"/>
                  </a:lnTo>
                  <a:lnTo>
                    <a:pt x="195" y="236"/>
                  </a:lnTo>
                  <a:lnTo>
                    <a:pt x="171" y="248"/>
                  </a:lnTo>
                  <a:lnTo>
                    <a:pt x="143" y="252"/>
                  </a:lnTo>
                  <a:lnTo>
                    <a:pt x="116" y="248"/>
                  </a:lnTo>
                  <a:lnTo>
                    <a:pt x="90" y="236"/>
                  </a:lnTo>
                  <a:lnTo>
                    <a:pt x="69" y="219"/>
                  </a:lnTo>
                  <a:lnTo>
                    <a:pt x="50" y="195"/>
                  </a:lnTo>
                  <a:lnTo>
                    <a:pt x="36" y="166"/>
                  </a:lnTo>
                  <a:lnTo>
                    <a:pt x="30" y="164"/>
                  </a:lnTo>
                  <a:lnTo>
                    <a:pt x="24" y="160"/>
                  </a:lnTo>
                  <a:lnTo>
                    <a:pt x="17" y="155"/>
                  </a:lnTo>
                  <a:lnTo>
                    <a:pt x="12" y="148"/>
                  </a:lnTo>
                  <a:lnTo>
                    <a:pt x="4" y="129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12" y="76"/>
                  </a:lnTo>
                  <a:lnTo>
                    <a:pt x="24" y="69"/>
                  </a:lnTo>
                  <a:lnTo>
                    <a:pt x="24" y="57"/>
                  </a:lnTo>
                  <a:lnTo>
                    <a:pt x="26" y="34"/>
                  </a:lnTo>
                  <a:lnTo>
                    <a:pt x="31" y="19"/>
                  </a:lnTo>
                  <a:lnTo>
                    <a:pt x="40" y="7"/>
                  </a:lnTo>
                  <a:lnTo>
                    <a:pt x="43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BACA2A2-0DE9-43A7-8976-8EE55B850CF9}"/>
              </a:ext>
            </a:extLst>
          </p:cNvPr>
          <p:cNvGrpSpPr/>
          <p:nvPr/>
        </p:nvGrpSpPr>
        <p:grpSpPr>
          <a:xfrm>
            <a:off x="9847261" y="2187727"/>
            <a:ext cx="486499" cy="378066"/>
            <a:chOff x="1398588" y="1671638"/>
            <a:chExt cx="446088" cy="450850"/>
          </a:xfrm>
          <a:solidFill>
            <a:schemeClr val="tx1"/>
          </a:solidFill>
        </p:grpSpPr>
        <p:sp>
          <p:nvSpPr>
            <p:cNvPr id="37" name="Freeform 977">
              <a:extLst>
                <a:ext uri="{FF2B5EF4-FFF2-40B4-BE49-F238E27FC236}">
                  <a16:creationId xmlns:a16="http://schemas.microsoft.com/office/drawing/2014/main" id="{FEEA848F-F181-4243-9A23-4C46AE3E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1709738"/>
              <a:ext cx="19050" cy="825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5" y="12"/>
                </a:cxn>
                <a:cxn ang="0">
                  <a:pos x="25" y="93"/>
                </a:cxn>
                <a:cxn ang="0">
                  <a:pos x="23" y="98"/>
                </a:cxn>
                <a:cxn ang="0">
                  <a:pos x="21" y="101"/>
                </a:cxn>
                <a:cxn ang="0">
                  <a:pos x="18" y="103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4" y="101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5" h="105">
                  <a:moveTo>
                    <a:pt x="12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5" y="12"/>
                  </a:lnTo>
                  <a:lnTo>
                    <a:pt x="25" y="93"/>
                  </a:lnTo>
                  <a:lnTo>
                    <a:pt x="23" y="98"/>
                  </a:lnTo>
                  <a:lnTo>
                    <a:pt x="21" y="101"/>
                  </a:lnTo>
                  <a:lnTo>
                    <a:pt x="18" y="103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39" name="Freeform 978">
              <a:extLst>
                <a:ext uri="{FF2B5EF4-FFF2-40B4-BE49-F238E27FC236}">
                  <a16:creationId xmlns:a16="http://schemas.microsoft.com/office/drawing/2014/main" id="{79DD8E2B-8B18-4CD1-8BAE-063C8C2C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1741488"/>
              <a:ext cx="84138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5" y="0"/>
                </a:cxn>
                <a:cxn ang="0">
                  <a:pos x="102" y="3"/>
                </a:cxn>
                <a:cxn ang="0">
                  <a:pos x="104" y="7"/>
                </a:cxn>
                <a:cxn ang="0">
                  <a:pos x="105" y="12"/>
                </a:cxn>
                <a:cxn ang="0">
                  <a:pos x="102" y="19"/>
                </a:cxn>
                <a:cxn ang="0">
                  <a:pos x="95" y="22"/>
                </a:cxn>
                <a:cxn ang="0">
                  <a:pos x="12" y="22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105" h="22">
                  <a:moveTo>
                    <a:pt x="12" y="0"/>
                  </a:moveTo>
                  <a:lnTo>
                    <a:pt x="95" y="0"/>
                  </a:lnTo>
                  <a:lnTo>
                    <a:pt x="102" y="3"/>
                  </a:lnTo>
                  <a:lnTo>
                    <a:pt x="104" y="7"/>
                  </a:lnTo>
                  <a:lnTo>
                    <a:pt x="105" y="12"/>
                  </a:lnTo>
                  <a:lnTo>
                    <a:pt x="102" y="19"/>
                  </a:lnTo>
                  <a:lnTo>
                    <a:pt x="95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41" name="Freeform 979">
              <a:extLst>
                <a:ext uri="{FF2B5EF4-FFF2-40B4-BE49-F238E27FC236}">
                  <a16:creationId xmlns:a16="http://schemas.microsoft.com/office/drawing/2014/main" id="{31145653-5D45-4FC5-B653-444496D4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1671638"/>
              <a:ext cx="212725" cy="106363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7" y="2"/>
                </a:cxn>
                <a:cxn ang="0">
                  <a:pos x="198" y="9"/>
                </a:cxn>
                <a:cxn ang="0">
                  <a:pos x="226" y="17"/>
                </a:cxn>
                <a:cxn ang="0">
                  <a:pos x="248" y="26"/>
                </a:cxn>
                <a:cxn ang="0">
                  <a:pos x="262" y="38"/>
                </a:cxn>
                <a:cxn ang="0">
                  <a:pos x="266" y="43"/>
                </a:cxn>
                <a:cxn ang="0">
                  <a:pos x="267" y="48"/>
                </a:cxn>
                <a:cxn ang="0">
                  <a:pos x="267" y="53"/>
                </a:cxn>
                <a:cxn ang="0">
                  <a:pos x="261" y="122"/>
                </a:cxn>
                <a:cxn ang="0">
                  <a:pos x="259" y="126"/>
                </a:cxn>
                <a:cxn ang="0">
                  <a:pos x="255" y="129"/>
                </a:cxn>
                <a:cxn ang="0">
                  <a:pos x="248" y="133"/>
                </a:cxn>
                <a:cxn ang="0">
                  <a:pos x="247" y="133"/>
                </a:cxn>
                <a:cxn ang="0">
                  <a:pos x="243" y="131"/>
                </a:cxn>
                <a:cxn ang="0">
                  <a:pos x="240" y="128"/>
                </a:cxn>
                <a:cxn ang="0">
                  <a:pos x="238" y="124"/>
                </a:cxn>
                <a:cxn ang="0">
                  <a:pos x="236" y="119"/>
                </a:cxn>
                <a:cxn ang="0">
                  <a:pos x="245" y="53"/>
                </a:cxn>
                <a:cxn ang="0">
                  <a:pos x="235" y="47"/>
                </a:cxn>
                <a:cxn ang="0">
                  <a:pos x="217" y="40"/>
                </a:cxn>
                <a:cxn ang="0">
                  <a:pos x="193" y="31"/>
                </a:cxn>
                <a:cxn ang="0">
                  <a:pos x="166" y="24"/>
                </a:cxn>
                <a:cxn ang="0">
                  <a:pos x="134" y="22"/>
                </a:cxn>
                <a:cxn ang="0">
                  <a:pos x="103" y="24"/>
                </a:cxn>
                <a:cxn ang="0">
                  <a:pos x="76" y="31"/>
                </a:cxn>
                <a:cxn ang="0">
                  <a:pos x="52" y="40"/>
                </a:cxn>
                <a:cxn ang="0">
                  <a:pos x="34" y="47"/>
                </a:cxn>
                <a:cxn ang="0">
                  <a:pos x="24" y="53"/>
                </a:cxn>
                <a:cxn ang="0">
                  <a:pos x="31" y="119"/>
                </a:cxn>
                <a:cxn ang="0">
                  <a:pos x="31" y="124"/>
                </a:cxn>
                <a:cxn ang="0">
                  <a:pos x="29" y="128"/>
                </a:cxn>
                <a:cxn ang="0">
                  <a:pos x="26" y="131"/>
                </a:cxn>
                <a:cxn ang="0">
                  <a:pos x="21" y="133"/>
                </a:cxn>
                <a:cxn ang="0">
                  <a:pos x="17" y="131"/>
                </a:cxn>
                <a:cxn ang="0">
                  <a:pos x="12" y="129"/>
                </a:cxn>
                <a:cxn ang="0">
                  <a:pos x="8" y="122"/>
                </a:cxn>
                <a:cxn ang="0">
                  <a:pos x="0" y="53"/>
                </a:cxn>
                <a:cxn ang="0">
                  <a:pos x="0" y="48"/>
                </a:cxn>
                <a:cxn ang="0">
                  <a:pos x="7" y="38"/>
                </a:cxn>
                <a:cxn ang="0">
                  <a:pos x="21" y="26"/>
                </a:cxn>
                <a:cxn ang="0">
                  <a:pos x="43" y="17"/>
                </a:cxn>
                <a:cxn ang="0">
                  <a:pos x="71" y="9"/>
                </a:cxn>
                <a:cxn ang="0">
                  <a:pos x="102" y="2"/>
                </a:cxn>
                <a:cxn ang="0">
                  <a:pos x="134" y="0"/>
                </a:cxn>
              </a:cxnLst>
              <a:rect l="0" t="0" r="r" b="b"/>
              <a:pathLst>
                <a:path w="267" h="133">
                  <a:moveTo>
                    <a:pt x="134" y="0"/>
                  </a:moveTo>
                  <a:lnTo>
                    <a:pt x="167" y="2"/>
                  </a:lnTo>
                  <a:lnTo>
                    <a:pt x="198" y="9"/>
                  </a:lnTo>
                  <a:lnTo>
                    <a:pt x="226" y="17"/>
                  </a:lnTo>
                  <a:lnTo>
                    <a:pt x="248" y="26"/>
                  </a:lnTo>
                  <a:lnTo>
                    <a:pt x="262" y="38"/>
                  </a:lnTo>
                  <a:lnTo>
                    <a:pt x="266" y="43"/>
                  </a:lnTo>
                  <a:lnTo>
                    <a:pt x="267" y="48"/>
                  </a:lnTo>
                  <a:lnTo>
                    <a:pt x="267" y="53"/>
                  </a:lnTo>
                  <a:lnTo>
                    <a:pt x="261" y="122"/>
                  </a:lnTo>
                  <a:lnTo>
                    <a:pt x="259" y="126"/>
                  </a:lnTo>
                  <a:lnTo>
                    <a:pt x="255" y="129"/>
                  </a:lnTo>
                  <a:lnTo>
                    <a:pt x="248" y="133"/>
                  </a:lnTo>
                  <a:lnTo>
                    <a:pt x="247" y="133"/>
                  </a:lnTo>
                  <a:lnTo>
                    <a:pt x="243" y="131"/>
                  </a:lnTo>
                  <a:lnTo>
                    <a:pt x="240" y="128"/>
                  </a:lnTo>
                  <a:lnTo>
                    <a:pt x="238" y="124"/>
                  </a:lnTo>
                  <a:lnTo>
                    <a:pt x="236" y="119"/>
                  </a:lnTo>
                  <a:lnTo>
                    <a:pt x="245" y="53"/>
                  </a:lnTo>
                  <a:lnTo>
                    <a:pt x="235" y="47"/>
                  </a:lnTo>
                  <a:lnTo>
                    <a:pt x="217" y="40"/>
                  </a:lnTo>
                  <a:lnTo>
                    <a:pt x="193" y="31"/>
                  </a:lnTo>
                  <a:lnTo>
                    <a:pt x="166" y="24"/>
                  </a:lnTo>
                  <a:lnTo>
                    <a:pt x="134" y="22"/>
                  </a:lnTo>
                  <a:lnTo>
                    <a:pt x="103" y="24"/>
                  </a:lnTo>
                  <a:lnTo>
                    <a:pt x="76" y="31"/>
                  </a:lnTo>
                  <a:lnTo>
                    <a:pt x="52" y="40"/>
                  </a:lnTo>
                  <a:lnTo>
                    <a:pt x="34" y="47"/>
                  </a:lnTo>
                  <a:lnTo>
                    <a:pt x="24" y="53"/>
                  </a:lnTo>
                  <a:lnTo>
                    <a:pt x="31" y="119"/>
                  </a:lnTo>
                  <a:lnTo>
                    <a:pt x="31" y="124"/>
                  </a:lnTo>
                  <a:lnTo>
                    <a:pt x="29" y="128"/>
                  </a:lnTo>
                  <a:lnTo>
                    <a:pt x="26" y="131"/>
                  </a:lnTo>
                  <a:lnTo>
                    <a:pt x="21" y="133"/>
                  </a:lnTo>
                  <a:lnTo>
                    <a:pt x="17" y="131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7" y="38"/>
                  </a:lnTo>
                  <a:lnTo>
                    <a:pt x="21" y="26"/>
                  </a:lnTo>
                  <a:lnTo>
                    <a:pt x="43" y="17"/>
                  </a:lnTo>
                  <a:lnTo>
                    <a:pt x="71" y="9"/>
                  </a:lnTo>
                  <a:lnTo>
                    <a:pt x="102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42" name="Freeform 980">
              <a:extLst>
                <a:ext uri="{FF2B5EF4-FFF2-40B4-BE49-F238E27FC236}">
                  <a16:creationId xmlns:a16="http://schemas.microsoft.com/office/drawing/2014/main" id="{9B849B14-FE28-4449-B217-9D29BF9E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8" y="1985963"/>
              <a:ext cx="446088" cy="136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202" y="9"/>
                </a:cxn>
                <a:cxn ang="0">
                  <a:pos x="226" y="69"/>
                </a:cxn>
                <a:cxn ang="0">
                  <a:pos x="261" y="102"/>
                </a:cxn>
                <a:cxn ang="0">
                  <a:pos x="300" y="102"/>
                </a:cxn>
                <a:cxn ang="0">
                  <a:pos x="335" y="69"/>
                </a:cxn>
                <a:cxn ang="0">
                  <a:pos x="359" y="9"/>
                </a:cxn>
                <a:cxn ang="0">
                  <a:pos x="368" y="0"/>
                </a:cxn>
                <a:cxn ang="0">
                  <a:pos x="378" y="2"/>
                </a:cxn>
                <a:cxn ang="0">
                  <a:pos x="420" y="16"/>
                </a:cxn>
                <a:cxn ang="0">
                  <a:pos x="502" y="33"/>
                </a:cxn>
                <a:cxn ang="0">
                  <a:pos x="535" y="45"/>
                </a:cxn>
                <a:cxn ang="0">
                  <a:pos x="559" y="69"/>
                </a:cxn>
                <a:cxn ang="0">
                  <a:pos x="563" y="99"/>
                </a:cxn>
                <a:cxn ang="0">
                  <a:pos x="553" y="166"/>
                </a:cxn>
                <a:cxn ang="0">
                  <a:pos x="546" y="171"/>
                </a:cxn>
                <a:cxn ang="0">
                  <a:pos x="534" y="168"/>
                </a:cxn>
                <a:cxn ang="0">
                  <a:pos x="532" y="159"/>
                </a:cxn>
                <a:cxn ang="0">
                  <a:pos x="540" y="87"/>
                </a:cxn>
                <a:cxn ang="0">
                  <a:pos x="527" y="68"/>
                </a:cxn>
                <a:cxn ang="0">
                  <a:pos x="497" y="57"/>
                </a:cxn>
                <a:cxn ang="0">
                  <a:pos x="456" y="49"/>
                </a:cxn>
                <a:cxn ang="0">
                  <a:pos x="402" y="35"/>
                </a:cxn>
                <a:cxn ang="0">
                  <a:pos x="364" y="62"/>
                </a:cxn>
                <a:cxn ang="0">
                  <a:pos x="328" y="112"/>
                </a:cxn>
                <a:cxn ang="0">
                  <a:pos x="281" y="130"/>
                </a:cxn>
                <a:cxn ang="0">
                  <a:pos x="235" y="112"/>
                </a:cxn>
                <a:cxn ang="0">
                  <a:pos x="197" y="62"/>
                </a:cxn>
                <a:cxn ang="0">
                  <a:pos x="161" y="35"/>
                </a:cxn>
                <a:cxn ang="0">
                  <a:pos x="105" y="49"/>
                </a:cxn>
                <a:cxn ang="0">
                  <a:pos x="64" y="57"/>
                </a:cxn>
                <a:cxn ang="0">
                  <a:pos x="36" y="68"/>
                </a:cxn>
                <a:cxn ang="0">
                  <a:pos x="22" y="87"/>
                </a:cxn>
                <a:cxn ang="0">
                  <a:pos x="31" y="159"/>
                </a:cxn>
                <a:cxn ang="0">
                  <a:pos x="29" y="168"/>
                </a:cxn>
                <a:cxn ang="0">
                  <a:pos x="21" y="171"/>
                </a:cxn>
                <a:cxn ang="0">
                  <a:pos x="12" y="169"/>
                </a:cxn>
                <a:cxn ang="0">
                  <a:pos x="0" y="99"/>
                </a:cxn>
                <a:cxn ang="0">
                  <a:pos x="3" y="69"/>
                </a:cxn>
                <a:cxn ang="0">
                  <a:pos x="28" y="45"/>
                </a:cxn>
                <a:cxn ang="0">
                  <a:pos x="60" y="33"/>
                </a:cxn>
                <a:cxn ang="0">
                  <a:pos x="114" y="23"/>
                </a:cxn>
                <a:cxn ang="0">
                  <a:pos x="168" y="9"/>
                </a:cxn>
                <a:cxn ang="0">
                  <a:pos x="185" y="0"/>
                </a:cxn>
              </a:cxnLst>
              <a:rect l="0" t="0" r="r" b="b"/>
              <a:pathLst>
                <a:path w="563" h="171">
                  <a:moveTo>
                    <a:pt x="185" y="0"/>
                  </a:moveTo>
                  <a:lnTo>
                    <a:pt x="195" y="0"/>
                  </a:lnTo>
                  <a:lnTo>
                    <a:pt x="199" y="2"/>
                  </a:lnTo>
                  <a:lnTo>
                    <a:pt x="202" y="9"/>
                  </a:lnTo>
                  <a:lnTo>
                    <a:pt x="212" y="42"/>
                  </a:lnTo>
                  <a:lnTo>
                    <a:pt x="226" y="69"/>
                  </a:lnTo>
                  <a:lnTo>
                    <a:pt x="243" y="90"/>
                  </a:lnTo>
                  <a:lnTo>
                    <a:pt x="261" y="102"/>
                  </a:lnTo>
                  <a:lnTo>
                    <a:pt x="281" y="107"/>
                  </a:lnTo>
                  <a:lnTo>
                    <a:pt x="300" y="102"/>
                  </a:lnTo>
                  <a:lnTo>
                    <a:pt x="318" y="90"/>
                  </a:lnTo>
                  <a:lnTo>
                    <a:pt x="335" y="69"/>
                  </a:lnTo>
                  <a:lnTo>
                    <a:pt x="349" y="42"/>
                  </a:lnTo>
                  <a:lnTo>
                    <a:pt x="359" y="9"/>
                  </a:lnTo>
                  <a:lnTo>
                    <a:pt x="361" y="4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78" y="2"/>
                  </a:lnTo>
                  <a:lnTo>
                    <a:pt x="395" y="9"/>
                  </a:lnTo>
                  <a:lnTo>
                    <a:pt x="420" y="16"/>
                  </a:lnTo>
                  <a:lnTo>
                    <a:pt x="478" y="30"/>
                  </a:lnTo>
                  <a:lnTo>
                    <a:pt x="502" y="33"/>
                  </a:lnTo>
                  <a:lnTo>
                    <a:pt x="520" y="38"/>
                  </a:lnTo>
                  <a:lnTo>
                    <a:pt x="535" y="45"/>
                  </a:lnTo>
                  <a:lnTo>
                    <a:pt x="549" y="56"/>
                  </a:lnTo>
                  <a:lnTo>
                    <a:pt x="559" y="69"/>
                  </a:lnTo>
                  <a:lnTo>
                    <a:pt x="563" y="87"/>
                  </a:lnTo>
                  <a:lnTo>
                    <a:pt x="563" y="99"/>
                  </a:lnTo>
                  <a:lnTo>
                    <a:pt x="554" y="163"/>
                  </a:lnTo>
                  <a:lnTo>
                    <a:pt x="553" y="166"/>
                  </a:lnTo>
                  <a:lnTo>
                    <a:pt x="549" y="169"/>
                  </a:lnTo>
                  <a:lnTo>
                    <a:pt x="546" y="171"/>
                  </a:lnTo>
                  <a:lnTo>
                    <a:pt x="540" y="171"/>
                  </a:lnTo>
                  <a:lnTo>
                    <a:pt x="534" y="168"/>
                  </a:lnTo>
                  <a:lnTo>
                    <a:pt x="532" y="163"/>
                  </a:lnTo>
                  <a:lnTo>
                    <a:pt x="532" y="159"/>
                  </a:lnTo>
                  <a:lnTo>
                    <a:pt x="540" y="97"/>
                  </a:lnTo>
                  <a:lnTo>
                    <a:pt x="540" y="87"/>
                  </a:lnTo>
                  <a:lnTo>
                    <a:pt x="537" y="76"/>
                  </a:lnTo>
                  <a:lnTo>
                    <a:pt x="527" y="68"/>
                  </a:lnTo>
                  <a:lnTo>
                    <a:pt x="513" y="61"/>
                  </a:lnTo>
                  <a:lnTo>
                    <a:pt x="497" y="57"/>
                  </a:lnTo>
                  <a:lnTo>
                    <a:pt x="480" y="54"/>
                  </a:lnTo>
                  <a:lnTo>
                    <a:pt x="456" y="49"/>
                  </a:lnTo>
                  <a:lnTo>
                    <a:pt x="428" y="43"/>
                  </a:lnTo>
                  <a:lnTo>
                    <a:pt x="402" y="35"/>
                  </a:lnTo>
                  <a:lnTo>
                    <a:pt x="378" y="26"/>
                  </a:lnTo>
                  <a:lnTo>
                    <a:pt x="364" y="62"/>
                  </a:lnTo>
                  <a:lnTo>
                    <a:pt x="347" y="92"/>
                  </a:lnTo>
                  <a:lnTo>
                    <a:pt x="328" y="112"/>
                  </a:lnTo>
                  <a:lnTo>
                    <a:pt x="306" y="125"/>
                  </a:lnTo>
                  <a:lnTo>
                    <a:pt x="281" y="130"/>
                  </a:lnTo>
                  <a:lnTo>
                    <a:pt x="257" y="125"/>
                  </a:lnTo>
                  <a:lnTo>
                    <a:pt x="235" y="112"/>
                  </a:lnTo>
                  <a:lnTo>
                    <a:pt x="214" y="92"/>
                  </a:lnTo>
                  <a:lnTo>
                    <a:pt x="197" y="62"/>
                  </a:lnTo>
                  <a:lnTo>
                    <a:pt x="183" y="26"/>
                  </a:lnTo>
                  <a:lnTo>
                    <a:pt x="161" y="35"/>
                  </a:lnTo>
                  <a:lnTo>
                    <a:pt x="133" y="43"/>
                  </a:lnTo>
                  <a:lnTo>
                    <a:pt x="105" y="49"/>
                  </a:lnTo>
                  <a:lnTo>
                    <a:pt x="81" y="54"/>
                  </a:lnTo>
                  <a:lnTo>
                    <a:pt x="64" y="57"/>
                  </a:lnTo>
                  <a:lnTo>
                    <a:pt x="50" y="61"/>
                  </a:lnTo>
                  <a:lnTo>
                    <a:pt x="36" y="68"/>
                  </a:lnTo>
                  <a:lnTo>
                    <a:pt x="26" y="76"/>
                  </a:lnTo>
                  <a:lnTo>
                    <a:pt x="22" y="87"/>
                  </a:lnTo>
                  <a:lnTo>
                    <a:pt x="22" y="97"/>
                  </a:lnTo>
                  <a:lnTo>
                    <a:pt x="31" y="159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6" y="169"/>
                  </a:lnTo>
                  <a:lnTo>
                    <a:pt x="21" y="171"/>
                  </a:lnTo>
                  <a:lnTo>
                    <a:pt x="17" y="171"/>
                  </a:lnTo>
                  <a:lnTo>
                    <a:pt x="12" y="169"/>
                  </a:lnTo>
                  <a:lnTo>
                    <a:pt x="9" y="163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3" y="69"/>
                  </a:lnTo>
                  <a:lnTo>
                    <a:pt x="14" y="56"/>
                  </a:lnTo>
                  <a:lnTo>
                    <a:pt x="28" y="45"/>
                  </a:lnTo>
                  <a:lnTo>
                    <a:pt x="43" y="38"/>
                  </a:lnTo>
                  <a:lnTo>
                    <a:pt x="60" y="33"/>
                  </a:lnTo>
                  <a:lnTo>
                    <a:pt x="85" y="30"/>
                  </a:lnTo>
                  <a:lnTo>
                    <a:pt x="114" y="23"/>
                  </a:lnTo>
                  <a:lnTo>
                    <a:pt x="142" y="16"/>
                  </a:lnTo>
                  <a:lnTo>
                    <a:pt x="168" y="9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43" name="Freeform 981">
              <a:extLst>
                <a:ext uri="{FF2B5EF4-FFF2-40B4-BE49-F238E27FC236}">
                  <a16:creationId xmlns:a16="http://schemas.microsoft.com/office/drawing/2014/main" id="{B0AA60FA-41BA-4335-A59B-22AA35A7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103438"/>
              <a:ext cx="80963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9" y="0"/>
                </a:cxn>
                <a:cxn ang="0">
                  <a:pos x="95" y="1"/>
                </a:cxn>
                <a:cxn ang="0">
                  <a:pos x="98" y="3"/>
                </a:cxn>
                <a:cxn ang="0">
                  <a:pos x="100" y="7"/>
                </a:cxn>
                <a:cxn ang="0">
                  <a:pos x="101" y="12"/>
                </a:cxn>
                <a:cxn ang="0">
                  <a:pos x="98" y="19"/>
                </a:cxn>
                <a:cxn ang="0">
                  <a:pos x="95" y="20"/>
                </a:cxn>
                <a:cxn ang="0">
                  <a:pos x="89" y="22"/>
                </a:cxn>
                <a:cxn ang="0">
                  <a:pos x="10" y="22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101" h="22">
                  <a:moveTo>
                    <a:pt x="10" y="0"/>
                  </a:moveTo>
                  <a:lnTo>
                    <a:pt x="89" y="0"/>
                  </a:lnTo>
                  <a:lnTo>
                    <a:pt x="95" y="1"/>
                  </a:lnTo>
                  <a:lnTo>
                    <a:pt x="98" y="3"/>
                  </a:lnTo>
                  <a:lnTo>
                    <a:pt x="100" y="7"/>
                  </a:lnTo>
                  <a:lnTo>
                    <a:pt x="101" y="12"/>
                  </a:lnTo>
                  <a:lnTo>
                    <a:pt x="98" y="19"/>
                  </a:lnTo>
                  <a:lnTo>
                    <a:pt x="95" y="20"/>
                  </a:lnTo>
                  <a:lnTo>
                    <a:pt x="8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44" name="Freeform 982">
              <a:extLst>
                <a:ext uri="{FF2B5EF4-FFF2-40B4-BE49-F238E27FC236}">
                  <a16:creationId xmlns:a16="http://schemas.microsoft.com/office/drawing/2014/main" id="{464AED73-0069-46F2-BC56-4E1B04FA7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8125" y="1792288"/>
              <a:ext cx="225425" cy="200025"/>
            </a:xfrm>
            <a:custGeom>
              <a:avLst/>
              <a:gdLst/>
              <a:ahLst/>
              <a:cxnLst>
                <a:cxn ang="0">
                  <a:pos x="50" y="31"/>
                </a:cxn>
                <a:cxn ang="0">
                  <a:pos x="47" y="60"/>
                </a:cxn>
                <a:cxn ang="0">
                  <a:pos x="47" y="81"/>
                </a:cxn>
                <a:cxn ang="0">
                  <a:pos x="28" y="93"/>
                </a:cxn>
                <a:cxn ang="0">
                  <a:pos x="24" y="107"/>
                </a:cxn>
                <a:cxn ang="0">
                  <a:pos x="38" y="141"/>
                </a:cxn>
                <a:cxn ang="0">
                  <a:pos x="55" y="147"/>
                </a:cxn>
                <a:cxn ang="0">
                  <a:pos x="81" y="198"/>
                </a:cxn>
                <a:cxn ang="0">
                  <a:pos x="143" y="229"/>
                </a:cxn>
                <a:cxn ang="0">
                  <a:pos x="206" y="198"/>
                </a:cxn>
                <a:cxn ang="0">
                  <a:pos x="232" y="147"/>
                </a:cxn>
                <a:cxn ang="0">
                  <a:pos x="244" y="141"/>
                </a:cxn>
                <a:cxn ang="0">
                  <a:pos x="251" y="140"/>
                </a:cxn>
                <a:cxn ang="0">
                  <a:pos x="257" y="129"/>
                </a:cxn>
                <a:cxn ang="0">
                  <a:pos x="263" y="103"/>
                </a:cxn>
                <a:cxn ang="0">
                  <a:pos x="259" y="93"/>
                </a:cxn>
                <a:cxn ang="0">
                  <a:pos x="242" y="84"/>
                </a:cxn>
                <a:cxn ang="0">
                  <a:pos x="235" y="31"/>
                </a:cxn>
                <a:cxn ang="0">
                  <a:pos x="232" y="24"/>
                </a:cxn>
                <a:cxn ang="0">
                  <a:pos x="225" y="22"/>
                </a:cxn>
                <a:cxn ang="0">
                  <a:pos x="211" y="29"/>
                </a:cxn>
                <a:cxn ang="0">
                  <a:pos x="199" y="40"/>
                </a:cxn>
                <a:cxn ang="0">
                  <a:pos x="175" y="55"/>
                </a:cxn>
                <a:cxn ang="0">
                  <a:pos x="126" y="59"/>
                </a:cxn>
                <a:cxn ang="0">
                  <a:pos x="92" y="41"/>
                </a:cxn>
                <a:cxn ang="0">
                  <a:pos x="83" y="34"/>
                </a:cxn>
                <a:cxn ang="0">
                  <a:pos x="68" y="24"/>
                </a:cxn>
                <a:cxn ang="0">
                  <a:pos x="54" y="0"/>
                </a:cxn>
                <a:cxn ang="0">
                  <a:pos x="97" y="15"/>
                </a:cxn>
                <a:cxn ang="0">
                  <a:pos x="116" y="31"/>
                </a:cxn>
                <a:cxn ang="0">
                  <a:pos x="159" y="34"/>
                </a:cxn>
                <a:cxn ang="0">
                  <a:pos x="185" y="19"/>
                </a:cxn>
                <a:cxn ang="0">
                  <a:pos x="226" y="0"/>
                </a:cxn>
                <a:cxn ang="0">
                  <a:pos x="247" y="7"/>
                </a:cxn>
                <a:cxn ang="0">
                  <a:pos x="263" y="57"/>
                </a:cxn>
                <a:cxn ang="0">
                  <a:pos x="261" y="69"/>
                </a:cxn>
                <a:cxn ang="0">
                  <a:pos x="285" y="109"/>
                </a:cxn>
                <a:cxn ang="0">
                  <a:pos x="270" y="155"/>
                </a:cxn>
                <a:cxn ang="0">
                  <a:pos x="249" y="166"/>
                </a:cxn>
                <a:cxn ang="0">
                  <a:pos x="195" y="236"/>
                </a:cxn>
                <a:cxn ang="0">
                  <a:pos x="116" y="248"/>
                </a:cxn>
                <a:cxn ang="0">
                  <a:pos x="50" y="195"/>
                </a:cxn>
                <a:cxn ang="0">
                  <a:pos x="24" y="160"/>
                </a:cxn>
                <a:cxn ang="0">
                  <a:pos x="4" y="129"/>
                </a:cxn>
                <a:cxn ang="0">
                  <a:pos x="12" y="76"/>
                </a:cxn>
                <a:cxn ang="0">
                  <a:pos x="26" y="34"/>
                </a:cxn>
                <a:cxn ang="0">
                  <a:pos x="43" y="3"/>
                </a:cxn>
              </a:cxnLst>
              <a:rect l="0" t="0" r="r" b="b"/>
              <a:pathLst>
                <a:path w="285" h="252">
                  <a:moveTo>
                    <a:pt x="57" y="22"/>
                  </a:moveTo>
                  <a:lnTo>
                    <a:pt x="52" y="27"/>
                  </a:lnTo>
                  <a:lnTo>
                    <a:pt x="50" y="31"/>
                  </a:lnTo>
                  <a:lnTo>
                    <a:pt x="49" y="41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72"/>
                  </a:lnTo>
                  <a:lnTo>
                    <a:pt x="47" y="81"/>
                  </a:lnTo>
                  <a:lnTo>
                    <a:pt x="42" y="88"/>
                  </a:lnTo>
                  <a:lnTo>
                    <a:pt x="31" y="91"/>
                  </a:lnTo>
                  <a:lnTo>
                    <a:pt x="28" y="93"/>
                  </a:lnTo>
                  <a:lnTo>
                    <a:pt x="26" y="97"/>
                  </a:lnTo>
                  <a:lnTo>
                    <a:pt x="24" y="98"/>
                  </a:lnTo>
                  <a:lnTo>
                    <a:pt x="24" y="107"/>
                  </a:lnTo>
                  <a:lnTo>
                    <a:pt x="26" y="122"/>
                  </a:lnTo>
                  <a:lnTo>
                    <a:pt x="31" y="134"/>
                  </a:lnTo>
                  <a:lnTo>
                    <a:pt x="38" y="141"/>
                  </a:lnTo>
                  <a:lnTo>
                    <a:pt x="49" y="141"/>
                  </a:lnTo>
                  <a:lnTo>
                    <a:pt x="52" y="143"/>
                  </a:lnTo>
                  <a:lnTo>
                    <a:pt x="55" y="147"/>
                  </a:lnTo>
                  <a:lnTo>
                    <a:pt x="57" y="150"/>
                  </a:lnTo>
                  <a:lnTo>
                    <a:pt x="68" y="178"/>
                  </a:lnTo>
                  <a:lnTo>
                    <a:pt x="81" y="198"/>
                  </a:lnTo>
                  <a:lnTo>
                    <a:pt x="100" y="216"/>
                  </a:lnTo>
                  <a:lnTo>
                    <a:pt x="121" y="226"/>
                  </a:lnTo>
                  <a:lnTo>
                    <a:pt x="143" y="229"/>
                  </a:lnTo>
                  <a:lnTo>
                    <a:pt x="166" y="226"/>
                  </a:lnTo>
                  <a:lnTo>
                    <a:pt x="187" y="216"/>
                  </a:lnTo>
                  <a:lnTo>
                    <a:pt x="206" y="198"/>
                  </a:lnTo>
                  <a:lnTo>
                    <a:pt x="219" y="178"/>
                  </a:lnTo>
                  <a:lnTo>
                    <a:pt x="230" y="150"/>
                  </a:lnTo>
                  <a:lnTo>
                    <a:pt x="232" y="147"/>
                  </a:lnTo>
                  <a:lnTo>
                    <a:pt x="235" y="143"/>
                  </a:lnTo>
                  <a:lnTo>
                    <a:pt x="238" y="141"/>
                  </a:lnTo>
                  <a:lnTo>
                    <a:pt x="244" y="141"/>
                  </a:lnTo>
                  <a:lnTo>
                    <a:pt x="245" y="143"/>
                  </a:lnTo>
                  <a:lnTo>
                    <a:pt x="247" y="141"/>
                  </a:lnTo>
                  <a:lnTo>
                    <a:pt x="251" y="140"/>
                  </a:lnTo>
                  <a:lnTo>
                    <a:pt x="252" y="138"/>
                  </a:lnTo>
                  <a:lnTo>
                    <a:pt x="254" y="134"/>
                  </a:lnTo>
                  <a:lnTo>
                    <a:pt x="257" y="129"/>
                  </a:lnTo>
                  <a:lnTo>
                    <a:pt x="261" y="122"/>
                  </a:lnTo>
                  <a:lnTo>
                    <a:pt x="263" y="116"/>
                  </a:lnTo>
                  <a:lnTo>
                    <a:pt x="263" y="103"/>
                  </a:lnTo>
                  <a:lnTo>
                    <a:pt x="261" y="100"/>
                  </a:lnTo>
                  <a:lnTo>
                    <a:pt x="261" y="97"/>
                  </a:lnTo>
                  <a:lnTo>
                    <a:pt x="259" y="93"/>
                  </a:lnTo>
                  <a:lnTo>
                    <a:pt x="256" y="91"/>
                  </a:lnTo>
                  <a:lnTo>
                    <a:pt x="247" y="90"/>
                  </a:lnTo>
                  <a:lnTo>
                    <a:pt x="242" y="84"/>
                  </a:lnTo>
                  <a:lnTo>
                    <a:pt x="238" y="78"/>
                  </a:lnTo>
                  <a:lnTo>
                    <a:pt x="238" y="41"/>
                  </a:lnTo>
                  <a:lnTo>
                    <a:pt x="235" y="31"/>
                  </a:lnTo>
                  <a:lnTo>
                    <a:pt x="233" y="27"/>
                  </a:lnTo>
                  <a:lnTo>
                    <a:pt x="232" y="26"/>
                  </a:lnTo>
                  <a:lnTo>
                    <a:pt x="232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25" y="22"/>
                  </a:lnTo>
                  <a:lnTo>
                    <a:pt x="221" y="24"/>
                  </a:lnTo>
                  <a:lnTo>
                    <a:pt x="216" y="26"/>
                  </a:lnTo>
                  <a:lnTo>
                    <a:pt x="211" y="29"/>
                  </a:lnTo>
                  <a:lnTo>
                    <a:pt x="204" y="34"/>
                  </a:lnTo>
                  <a:lnTo>
                    <a:pt x="200" y="36"/>
                  </a:lnTo>
                  <a:lnTo>
                    <a:pt x="199" y="40"/>
                  </a:lnTo>
                  <a:lnTo>
                    <a:pt x="195" y="41"/>
                  </a:lnTo>
                  <a:lnTo>
                    <a:pt x="185" y="50"/>
                  </a:lnTo>
                  <a:lnTo>
                    <a:pt x="175" y="55"/>
                  </a:lnTo>
                  <a:lnTo>
                    <a:pt x="161" y="59"/>
                  </a:lnTo>
                  <a:lnTo>
                    <a:pt x="143" y="60"/>
                  </a:lnTo>
                  <a:lnTo>
                    <a:pt x="126" y="59"/>
                  </a:lnTo>
                  <a:lnTo>
                    <a:pt x="112" y="55"/>
                  </a:lnTo>
                  <a:lnTo>
                    <a:pt x="102" y="50"/>
                  </a:lnTo>
                  <a:lnTo>
                    <a:pt x="92" y="41"/>
                  </a:lnTo>
                  <a:lnTo>
                    <a:pt x="88" y="40"/>
                  </a:lnTo>
                  <a:lnTo>
                    <a:pt x="86" y="36"/>
                  </a:lnTo>
                  <a:lnTo>
                    <a:pt x="83" y="34"/>
                  </a:lnTo>
                  <a:lnTo>
                    <a:pt x="76" y="29"/>
                  </a:lnTo>
                  <a:lnTo>
                    <a:pt x="71" y="27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57" y="22"/>
                  </a:lnTo>
                  <a:close/>
                  <a:moveTo>
                    <a:pt x="54" y="0"/>
                  </a:moveTo>
                  <a:lnTo>
                    <a:pt x="59" y="0"/>
                  </a:lnTo>
                  <a:lnTo>
                    <a:pt x="80" y="5"/>
                  </a:lnTo>
                  <a:lnTo>
                    <a:pt x="97" y="15"/>
                  </a:lnTo>
                  <a:lnTo>
                    <a:pt x="102" y="21"/>
                  </a:lnTo>
                  <a:lnTo>
                    <a:pt x="105" y="22"/>
                  </a:lnTo>
                  <a:lnTo>
                    <a:pt x="116" y="31"/>
                  </a:lnTo>
                  <a:lnTo>
                    <a:pt x="128" y="34"/>
                  </a:lnTo>
                  <a:lnTo>
                    <a:pt x="143" y="36"/>
                  </a:lnTo>
                  <a:lnTo>
                    <a:pt x="159" y="34"/>
                  </a:lnTo>
                  <a:lnTo>
                    <a:pt x="171" y="31"/>
                  </a:lnTo>
                  <a:lnTo>
                    <a:pt x="181" y="22"/>
                  </a:lnTo>
                  <a:lnTo>
                    <a:pt x="185" y="19"/>
                  </a:lnTo>
                  <a:lnTo>
                    <a:pt x="200" y="8"/>
                  </a:lnTo>
                  <a:lnTo>
                    <a:pt x="213" y="2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4" y="3"/>
                  </a:lnTo>
                  <a:lnTo>
                    <a:pt x="247" y="7"/>
                  </a:lnTo>
                  <a:lnTo>
                    <a:pt x="256" y="19"/>
                  </a:lnTo>
                  <a:lnTo>
                    <a:pt x="261" y="34"/>
                  </a:lnTo>
                  <a:lnTo>
                    <a:pt x="263" y="57"/>
                  </a:lnTo>
                  <a:lnTo>
                    <a:pt x="263" y="62"/>
                  </a:lnTo>
                  <a:lnTo>
                    <a:pt x="261" y="65"/>
                  </a:lnTo>
                  <a:lnTo>
                    <a:pt x="261" y="69"/>
                  </a:lnTo>
                  <a:lnTo>
                    <a:pt x="275" y="76"/>
                  </a:lnTo>
                  <a:lnTo>
                    <a:pt x="283" y="90"/>
                  </a:lnTo>
                  <a:lnTo>
                    <a:pt x="285" y="109"/>
                  </a:lnTo>
                  <a:lnTo>
                    <a:pt x="282" y="129"/>
                  </a:lnTo>
                  <a:lnTo>
                    <a:pt x="275" y="148"/>
                  </a:lnTo>
                  <a:lnTo>
                    <a:pt x="270" y="155"/>
                  </a:lnTo>
                  <a:lnTo>
                    <a:pt x="263" y="160"/>
                  </a:lnTo>
                  <a:lnTo>
                    <a:pt x="256" y="164"/>
                  </a:lnTo>
                  <a:lnTo>
                    <a:pt x="249" y="166"/>
                  </a:lnTo>
                  <a:lnTo>
                    <a:pt x="235" y="195"/>
                  </a:lnTo>
                  <a:lnTo>
                    <a:pt x="218" y="219"/>
                  </a:lnTo>
                  <a:lnTo>
                    <a:pt x="195" y="236"/>
                  </a:lnTo>
                  <a:lnTo>
                    <a:pt x="171" y="248"/>
                  </a:lnTo>
                  <a:lnTo>
                    <a:pt x="143" y="252"/>
                  </a:lnTo>
                  <a:lnTo>
                    <a:pt x="116" y="248"/>
                  </a:lnTo>
                  <a:lnTo>
                    <a:pt x="90" y="236"/>
                  </a:lnTo>
                  <a:lnTo>
                    <a:pt x="69" y="219"/>
                  </a:lnTo>
                  <a:lnTo>
                    <a:pt x="50" y="195"/>
                  </a:lnTo>
                  <a:lnTo>
                    <a:pt x="36" y="166"/>
                  </a:lnTo>
                  <a:lnTo>
                    <a:pt x="30" y="164"/>
                  </a:lnTo>
                  <a:lnTo>
                    <a:pt x="24" y="160"/>
                  </a:lnTo>
                  <a:lnTo>
                    <a:pt x="17" y="155"/>
                  </a:lnTo>
                  <a:lnTo>
                    <a:pt x="12" y="148"/>
                  </a:lnTo>
                  <a:lnTo>
                    <a:pt x="4" y="129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12" y="76"/>
                  </a:lnTo>
                  <a:lnTo>
                    <a:pt x="24" y="69"/>
                  </a:lnTo>
                  <a:lnTo>
                    <a:pt x="24" y="57"/>
                  </a:lnTo>
                  <a:lnTo>
                    <a:pt x="26" y="34"/>
                  </a:lnTo>
                  <a:lnTo>
                    <a:pt x="31" y="19"/>
                  </a:lnTo>
                  <a:lnTo>
                    <a:pt x="40" y="7"/>
                  </a:lnTo>
                  <a:lnTo>
                    <a:pt x="43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BACA2A2-0DE9-43A7-8976-8EE55B850CF9}"/>
              </a:ext>
            </a:extLst>
          </p:cNvPr>
          <p:cNvGrpSpPr/>
          <p:nvPr/>
        </p:nvGrpSpPr>
        <p:grpSpPr>
          <a:xfrm>
            <a:off x="10464038" y="2193575"/>
            <a:ext cx="486499" cy="378066"/>
            <a:chOff x="1398588" y="1671638"/>
            <a:chExt cx="446088" cy="450850"/>
          </a:xfrm>
          <a:solidFill>
            <a:schemeClr val="tx1"/>
          </a:solidFill>
        </p:grpSpPr>
        <p:sp>
          <p:nvSpPr>
            <p:cNvPr id="46" name="Freeform 977">
              <a:extLst>
                <a:ext uri="{FF2B5EF4-FFF2-40B4-BE49-F238E27FC236}">
                  <a16:creationId xmlns:a16="http://schemas.microsoft.com/office/drawing/2014/main" id="{FEEA848F-F181-4243-9A23-4C46AE3E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1709738"/>
              <a:ext cx="19050" cy="825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5" y="12"/>
                </a:cxn>
                <a:cxn ang="0">
                  <a:pos x="25" y="93"/>
                </a:cxn>
                <a:cxn ang="0">
                  <a:pos x="23" y="98"/>
                </a:cxn>
                <a:cxn ang="0">
                  <a:pos x="21" y="101"/>
                </a:cxn>
                <a:cxn ang="0">
                  <a:pos x="18" y="103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4" y="101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5" h="105">
                  <a:moveTo>
                    <a:pt x="12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5" y="12"/>
                  </a:lnTo>
                  <a:lnTo>
                    <a:pt x="25" y="93"/>
                  </a:lnTo>
                  <a:lnTo>
                    <a:pt x="23" y="98"/>
                  </a:lnTo>
                  <a:lnTo>
                    <a:pt x="21" y="101"/>
                  </a:lnTo>
                  <a:lnTo>
                    <a:pt x="18" y="103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47" name="Freeform 978">
              <a:extLst>
                <a:ext uri="{FF2B5EF4-FFF2-40B4-BE49-F238E27FC236}">
                  <a16:creationId xmlns:a16="http://schemas.microsoft.com/office/drawing/2014/main" id="{79DD8E2B-8B18-4CD1-8BAE-063C8C2C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1741488"/>
              <a:ext cx="84138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5" y="0"/>
                </a:cxn>
                <a:cxn ang="0">
                  <a:pos x="102" y="3"/>
                </a:cxn>
                <a:cxn ang="0">
                  <a:pos x="104" y="7"/>
                </a:cxn>
                <a:cxn ang="0">
                  <a:pos x="105" y="12"/>
                </a:cxn>
                <a:cxn ang="0">
                  <a:pos x="102" y="19"/>
                </a:cxn>
                <a:cxn ang="0">
                  <a:pos x="95" y="22"/>
                </a:cxn>
                <a:cxn ang="0">
                  <a:pos x="12" y="22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105" h="22">
                  <a:moveTo>
                    <a:pt x="12" y="0"/>
                  </a:moveTo>
                  <a:lnTo>
                    <a:pt x="95" y="0"/>
                  </a:lnTo>
                  <a:lnTo>
                    <a:pt x="102" y="3"/>
                  </a:lnTo>
                  <a:lnTo>
                    <a:pt x="104" y="7"/>
                  </a:lnTo>
                  <a:lnTo>
                    <a:pt x="105" y="12"/>
                  </a:lnTo>
                  <a:lnTo>
                    <a:pt x="102" y="19"/>
                  </a:lnTo>
                  <a:lnTo>
                    <a:pt x="95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F14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49" name="Freeform 979">
              <a:extLst>
                <a:ext uri="{FF2B5EF4-FFF2-40B4-BE49-F238E27FC236}">
                  <a16:creationId xmlns:a16="http://schemas.microsoft.com/office/drawing/2014/main" id="{31145653-5D45-4FC5-B653-444496D4A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1671638"/>
              <a:ext cx="212725" cy="106363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7" y="2"/>
                </a:cxn>
                <a:cxn ang="0">
                  <a:pos x="198" y="9"/>
                </a:cxn>
                <a:cxn ang="0">
                  <a:pos x="226" y="17"/>
                </a:cxn>
                <a:cxn ang="0">
                  <a:pos x="248" y="26"/>
                </a:cxn>
                <a:cxn ang="0">
                  <a:pos x="262" y="38"/>
                </a:cxn>
                <a:cxn ang="0">
                  <a:pos x="266" y="43"/>
                </a:cxn>
                <a:cxn ang="0">
                  <a:pos x="267" y="48"/>
                </a:cxn>
                <a:cxn ang="0">
                  <a:pos x="267" y="53"/>
                </a:cxn>
                <a:cxn ang="0">
                  <a:pos x="261" y="122"/>
                </a:cxn>
                <a:cxn ang="0">
                  <a:pos x="259" y="126"/>
                </a:cxn>
                <a:cxn ang="0">
                  <a:pos x="255" y="129"/>
                </a:cxn>
                <a:cxn ang="0">
                  <a:pos x="248" y="133"/>
                </a:cxn>
                <a:cxn ang="0">
                  <a:pos x="247" y="133"/>
                </a:cxn>
                <a:cxn ang="0">
                  <a:pos x="243" y="131"/>
                </a:cxn>
                <a:cxn ang="0">
                  <a:pos x="240" y="128"/>
                </a:cxn>
                <a:cxn ang="0">
                  <a:pos x="238" y="124"/>
                </a:cxn>
                <a:cxn ang="0">
                  <a:pos x="236" y="119"/>
                </a:cxn>
                <a:cxn ang="0">
                  <a:pos x="245" y="53"/>
                </a:cxn>
                <a:cxn ang="0">
                  <a:pos x="235" y="47"/>
                </a:cxn>
                <a:cxn ang="0">
                  <a:pos x="217" y="40"/>
                </a:cxn>
                <a:cxn ang="0">
                  <a:pos x="193" y="31"/>
                </a:cxn>
                <a:cxn ang="0">
                  <a:pos x="166" y="24"/>
                </a:cxn>
                <a:cxn ang="0">
                  <a:pos x="134" y="22"/>
                </a:cxn>
                <a:cxn ang="0">
                  <a:pos x="103" y="24"/>
                </a:cxn>
                <a:cxn ang="0">
                  <a:pos x="76" y="31"/>
                </a:cxn>
                <a:cxn ang="0">
                  <a:pos x="52" y="40"/>
                </a:cxn>
                <a:cxn ang="0">
                  <a:pos x="34" y="47"/>
                </a:cxn>
                <a:cxn ang="0">
                  <a:pos x="24" y="53"/>
                </a:cxn>
                <a:cxn ang="0">
                  <a:pos x="31" y="119"/>
                </a:cxn>
                <a:cxn ang="0">
                  <a:pos x="31" y="124"/>
                </a:cxn>
                <a:cxn ang="0">
                  <a:pos x="29" y="128"/>
                </a:cxn>
                <a:cxn ang="0">
                  <a:pos x="26" y="131"/>
                </a:cxn>
                <a:cxn ang="0">
                  <a:pos x="21" y="133"/>
                </a:cxn>
                <a:cxn ang="0">
                  <a:pos x="17" y="131"/>
                </a:cxn>
                <a:cxn ang="0">
                  <a:pos x="12" y="129"/>
                </a:cxn>
                <a:cxn ang="0">
                  <a:pos x="8" y="122"/>
                </a:cxn>
                <a:cxn ang="0">
                  <a:pos x="0" y="53"/>
                </a:cxn>
                <a:cxn ang="0">
                  <a:pos x="0" y="48"/>
                </a:cxn>
                <a:cxn ang="0">
                  <a:pos x="7" y="38"/>
                </a:cxn>
                <a:cxn ang="0">
                  <a:pos x="21" y="26"/>
                </a:cxn>
                <a:cxn ang="0">
                  <a:pos x="43" y="17"/>
                </a:cxn>
                <a:cxn ang="0">
                  <a:pos x="71" y="9"/>
                </a:cxn>
                <a:cxn ang="0">
                  <a:pos x="102" y="2"/>
                </a:cxn>
                <a:cxn ang="0">
                  <a:pos x="134" y="0"/>
                </a:cxn>
              </a:cxnLst>
              <a:rect l="0" t="0" r="r" b="b"/>
              <a:pathLst>
                <a:path w="267" h="133">
                  <a:moveTo>
                    <a:pt x="134" y="0"/>
                  </a:moveTo>
                  <a:lnTo>
                    <a:pt x="167" y="2"/>
                  </a:lnTo>
                  <a:lnTo>
                    <a:pt x="198" y="9"/>
                  </a:lnTo>
                  <a:lnTo>
                    <a:pt x="226" y="17"/>
                  </a:lnTo>
                  <a:lnTo>
                    <a:pt x="248" y="26"/>
                  </a:lnTo>
                  <a:lnTo>
                    <a:pt x="262" y="38"/>
                  </a:lnTo>
                  <a:lnTo>
                    <a:pt x="266" y="43"/>
                  </a:lnTo>
                  <a:lnTo>
                    <a:pt x="267" y="48"/>
                  </a:lnTo>
                  <a:lnTo>
                    <a:pt x="267" y="53"/>
                  </a:lnTo>
                  <a:lnTo>
                    <a:pt x="261" y="122"/>
                  </a:lnTo>
                  <a:lnTo>
                    <a:pt x="259" y="126"/>
                  </a:lnTo>
                  <a:lnTo>
                    <a:pt x="255" y="129"/>
                  </a:lnTo>
                  <a:lnTo>
                    <a:pt x="248" y="133"/>
                  </a:lnTo>
                  <a:lnTo>
                    <a:pt x="247" y="133"/>
                  </a:lnTo>
                  <a:lnTo>
                    <a:pt x="243" y="131"/>
                  </a:lnTo>
                  <a:lnTo>
                    <a:pt x="240" y="128"/>
                  </a:lnTo>
                  <a:lnTo>
                    <a:pt x="238" y="124"/>
                  </a:lnTo>
                  <a:lnTo>
                    <a:pt x="236" y="119"/>
                  </a:lnTo>
                  <a:lnTo>
                    <a:pt x="245" y="53"/>
                  </a:lnTo>
                  <a:lnTo>
                    <a:pt x="235" y="47"/>
                  </a:lnTo>
                  <a:lnTo>
                    <a:pt x="217" y="40"/>
                  </a:lnTo>
                  <a:lnTo>
                    <a:pt x="193" y="31"/>
                  </a:lnTo>
                  <a:lnTo>
                    <a:pt x="166" y="24"/>
                  </a:lnTo>
                  <a:lnTo>
                    <a:pt x="134" y="22"/>
                  </a:lnTo>
                  <a:lnTo>
                    <a:pt x="103" y="24"/>
                  </a:lnTo>
                  <a:lnTo>
                    <a:pt x="76" y="31"/>
                  </a:lnTo>
                  <a:lnTo>
                    <a:pt x="52" y="40"/>
                  </a:lnTo>
                  <a:lnTo>
                    <a:pt x="34" y="47"/>
                  </a:lnTo>
                  <a:lnTo>
                    <a:pt x="24" y="53"/>
                  </a:lnTo>
                  <a:lnTo>
                    <a:pt x="31" y="119"/>
                  </a:lnTo>
                  <a:lnTo>
                    <a:pt x="31" y="124"/>
                  </a:lnTo>
                  <a:lnTo>
                    <a:pt x="29" y="128"/>
                  </a:lnTo>
                  <a:lnTo>
                    <a:pt x="26" y="131"/>
                  </a:lnTo>
                  <a:lnTo>
                    <a:pt x="21" y="133"/>
                  </a:lnTo>
                  <a:lnTo>
                    <a:pt x="17" y="131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7" y="38"/>
                  </a:lnTo>
                  <a:lnTo>
                    <a:pt x="21" y="26"/>
                  </a:lnTo>
                  <a:lnTo>
                    <a:pt x="43" y="17"/>
                  </a:lnTo>
                  <a:lnTo>
                    <a:pt x="71" y="9"/>
                  </a:lnTo>
                  <a:lnTo>
                    <a:pt x="102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50" name="Freeform 980">
              <a:extLst>
                <a:ext uri="{FF2B5EF4-FFF2-40B4-BE49-F238E27FC236}">
                  <a16:creationId xmlns:a16="http://schemas.microsoft.com/office/drawing/2014/main" id="{9B849B14-FE28-4449-B217-9D29BF9E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8" y="1985963"/>
              <a:ext cx="446088" cy="136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202" y="9"/>
                </a:cxn>
                <a:cxn ang="0">
                  <a:pos x="226" y="69"/>
                </a:cxn>
                <a:cxn ang="0">
                  <a:pos x="261" y="102"/>
                </a:cxn>
                <a:cxn ang="0">
                  <a:pos x="300" y="102"/>
                </a:cxn>
                <a:cxn ang="0">
                  <a:pos x="335" y="69"/>
                </a:cxn>
                <a:cxn ang="0">
                  <a:pos x="359" y="9"/>
                </a:cxn>
                <a:cxn ang="0">
                  <a:pos x="368" y="0"/>
                </a:cxn>
                <a:cxn ang="0">
                  <a:pos x="378" y="2"/>
                </a:cxn>
                <a:cxn ang="0">
                  <a:pos x="420" y="16"/>
                </a:cxn>
                <a:cxn ang="0">
                  <a:pos x="502" y="33"/>
                </a:cxn>
                <a:cxn ang="0">
                  <a:pos x="535" y="45"/>
                </a:cxn>
                <a:cxn ang="0">
                  <a:pos x="559" y="69"/>
                </a:cxn>
                <a:cxn ang="0">
                  <a:pos x="563" y="99"/>
                </a:cxn>
                <a:cxn ang="0">
                  <a:pos x="553" y="166"/>
                </a:cxn>
                <a:cxn ang="0">
                  <a:pos x="546" y="171"/>
                </a:cxn>
                <a:cxn ang="0">
                  <a:pos x="534" y="168"/>
                </a:cxn>
                <a:cxn ang="0">
                  <a:pos x="532" y="159"/>
                </a:cxn>
                <a:cxn ang="0">
                  <a:pos x="540" y="87"/>
                </a:cxn>
                <a:cxn ang="0">
                  <a:pos x="527" y="68"/>
                </a:cxn>
                <a:cxn ang="0">
                  <a:pos x="497" y="57"/>
                </a:cxn>
                <a:cxn ang="0">
                  <a:pos x="456" y="49"/>
                </a:cxn>
                <a:cxn ang="0">
                  <a:pos x="402" y="35"/>
                </a:cxn>
                <a:cxn ang="0">
                  <a:pos x="364" y="62"/>
                </a:cxn>
                <a:cxn ang="0">
                  <a:pos x="328" y="112"/>
                </a:cxn>
                <a:cxn ang="0">
                  <a:pos x="281" y="130"/>
                </a:cxn>
                <a:cxn ang="0">
                  <a:pos x="235" y="112"/>
                </a:cxn>
                <a:cxn ang="0">
                  <a:pos x="197" y="62"/>
                </a:cxn>
                <a:cxn ang="0">
                  <a:pos x="161" y="35"/>
                </a:cxn>
                <a:cxn ang="0">
                  <a:pos x="105" y="49"/>
                </a:cxn>
                <a:cxn ang="0">
                  <a:pos x="64" y="57"/>
                </a:cxn>
                <a:cxn ang="0">
                  <a:pos x="36" y="68"/>
                </a:cxn>
                <a:cxn ang="0">
                  <a:pos x="22" y="87"/>
                </a:cxn>
                <a:cxn ang="0">
                  <a:pos x="31" y="159"/>
                </a:cxn>
                <a:cxn ang="0">
                  <a:pos x="29" y="168"/>
                </a:cxn>
                <a:cxn ang="0">
                  <a:pos x="21" y="171"/>
                </a:cxn>
                <a:cxn ang="0">
                  <a:pos x="12" y="169"/>
                </a:cxn>
                <a:cxn ang="0">
                  <a:pos x="0" y="99"/>
                </a:cxn>
                <a:cxn ang="0">
                  <a:pos x="3" y="69"/>
                </a:cxn>
                <a:cxn ang="0">
                  <a:pos x="28" y="45"/>
                </a:cxn>
                <a:cxn ang="0">
                  <a:pos x="60" y="33"/>
                </a:cxn>
                <a:cxn ang="0">
                  <a:pos x="114" y="23"/>
                </a:cxn>
                <a:cxn ang="0">
                  <a:pos x="168" y="9"/>
                </a:cxn>
                <a:cxn ang="0">
                  <a:pos x="185" y="0"/>
                </a:cxn>
              </a:cxnLst>
              <a:rect l="0" t="0" r="r" b="b"/>
              <a:pathLst>
                <a:path w="563" h="171">
                  <a:moveTo>
                    <a:pt x="185" y="0"/>
                  </a:moveTo>
                  <a:lnTo>
                    <a:pt x="195" y="0"/>
                  </a:lnTo>
                  <a:lnTo>
                    <a:pt x="199" y="2"/>
                  </a:lnTo>
                  <a:lnTo>
                    <a:pt x="202" y="9"/>
                  </a:lnTo>
                  <a:lnTo>
                    <a:pt x="212" y="42"/>
                  </a:lnTo>
                  <a:lnTo>
                    <a:pt x="226" y="69"/>
                  </a:lnTo>
                  <a:lnTo>
                    <a:pt x="243" y="90"/>
                  </a:lnTo>
                  <a:lnTo>
                    <a:pt x="261" y="102"/>
                  </a:lnTo>
                  <a:lnTo>
                    <a:pt x="281" y="107"/>
                  </a:lnTo>
                  <a:lnTo>
                    <a:pt x="300" y="102"/>
                  </a:lnTo>
                  <a:lnTo>
                    <a:pt x="318" y="90"/>
                  </a:lnTo>
                  <a:lnTo>
                    <a:pt x="335" y="69"/>
                  </a:lnTo>
                  <a:lnTo>
                    <a:pt x="349" y="42"/>
                  </a:lnTo>
                  <a:lnTo>
                    <a:pt x="359" y="9"/>
                  </a:lnTo>
                  <a:lnTo>
                    <a:pt x="361" y="4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78" y="2"/>
                  </a:lnTo>
                  <a:lnTo>
                    <a:pt x="395" y="9"/>
                  </a:lnTo>
                  <a:lnTo>
                    <a:pt x="420" y="16"/>
                  </a:lnTo>
                  <a:lnTo>
                    <a:pt x="478" y="30"/>
                  </a:lnTo>
                  <a:lnTo>
                    <a:pt x="502" y="33"/>
                  </a:lnTo>
                  <a:lnTo>
                    <a:pt x="520" y="38"/>
                  </a:lnTo>
                  <a:lnTo>
                    <a:pt x="535" y="45"/>
                  </a:lnTo>
                  <a:lnTo>
                    <a:pt x="549" y="56"/>
                  </a:lnTo>
                  <a:lnTo>
                    <a:pt x="559" y="69"/>
                  </a:lnTo>
                  <a:lnTo>
                    <a:pt x="563" y="87"/>
                  </a:lnTo>
                  <a:lnTo>
                    <a:pt x="563" y="99"/>
                  </a:lnTo>
                  <a:lnTo>
                    <a:pt x="554" y="163"/>
                  </a:lnTo>
                  <a:lnTo>
                    <a:pt x="553" y="166"/>
                  </a:lnTo>
                  <a:lnTo>
                    <a:pt x="549" y="169"/>
                  </a:lnTo>
                  <a:lnTo>
                    <a:pt x="546" y="171"/>
                  </a:lnTo>
                  <a:lnTo>
                    <a:pt x="540" y="171"/>
                  </a:lnTo>
                  <a:lnTo>
                    <a:pt x="534" y="168"/>
                  </a:lnTo>
                  <a:lnTo>
                    <a:pt x="532" y="163"/>
                  </a:lnTo>
                  <a:lnTo>
                    <a:pt x="532" y="159"/>
                  </a:lnTo>
                  <a:lnTo>
                    <a:pt x="540" y="97"/>
                  </a:lnTo>
                  <a:lnTo>
                    <a:pt x="540" y="87"/>
                  </a:lnTo>
                  <a:lnTo>
                    <a:pt x="537" y="76"/>
                  </a:lnTo>
                  <a:lnTo>
                    <a:pt x="527" y="68"/>
                  </a:lnTo>
                  <a:lnTo>
                    <a:pt x="513" y="61"/>
                  </a:lnTo>
                  <a:lnTo>
                    <a:pt x="497" y="57"/>
                  </a:lnTo>
                  <a:lnTo>
                    <a:pt x="480" y="54"/>
                  </a:lnTo>
                  <a:lnTo>
                    <a:pt x="456" y="49"/>
                  </a:lnTo>
                  <a:lnTo>
                    <a:pt x="428" y="43"/>
                  </a:lnTo>
                  <a:lnTo>
                    <a:pt x="402" y="35"/>
                  </a:lnTo>
                  <a:lnTo>
                    <a:pt x="378" y="26"/>
                  </a:lnTo>
                  <a:lnTo>
                    <a:pt x="364" y="62"/>
                  </a:lnTo>
                  <a:lnTo>
                    <a:pt x="347" y="92"/>
                  </a:lnTo>
                  <a:lnTo>
                    <a:pt x="328" y="112"/>
                  </a:lnTo>
                  <a:lnTo>
                    <a:pt x="306" y="125"/>
                  </a:lnTo>
                  <a:lnTo>
                    <a:pt x="281" y="130"/>
                  </a:lnTo>
                  <a:lnTo>
                    <a:pt x="257" y="125"/>
                  </a:lnTo>
                  <a:lnTo>
                    <a:pt x="235" y="112"/>
                  </a:lnTo>
                  <a:lnTo>
                    <a:pt x="214" y="92"/>
                  </a:lnTo>
                  <a:lnTo>
                    <a:pt x="197" y="62"/>
                  </a:lnTo>
                  <a:lnTo>
                    <a:pt x="183" y="26"/>
                  </a:lnTo>
                  <a:lnTo>
                    <a:pt x="161" y="35"/>
                  </a:lnTo>
                  <a:lnTo>
                    <a:pt x="133" y="43"/>
                  </a:lnTo>
                  <a:lnTo>
                    <a:pt x="105" y="49"/>
                  </a:lnTo>
                  <a:lnTo>
                    <a:pt x="81" y="54"/>
                  </a:lnTo>
                  <a:lnTo>
                    <a:pt x="64" y="57"/>
                  </a:lnTo>
                  <a:lnTo>
                    <a:pt x="50" y="61"/>
                  </a:lnTo>
                  <a:lnTo>
                    <a:pt x="36" y="68"/>
                  </a:lnTo>
                  <a:lnTo>
                    <a:pt x="26" y="76"/>
                  </a:lnTo>
                  <a:lnTo>
                    <a:pt x="22" y="87"/>
                  </a:lnTo>
                  <a:lnTo>
                    <a:pt x="22" y="97"/>
                  </a:lnTo>
                  <a:lnTo>
                    <a:pt x="31" y="159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6" y="169"/>
                  </a:lnTo>
                  <a:lnTo>
                    <a:pt x="21" y="171"/>
                  </a:lnTo>
                  <a:lnTo>
                    <a:pt x="17" y="171"/>
                  </a:lnTo>
                  <a:lnTo>
                    <a:pt x="12" y="169"/>
                  </a:lnTo>
                  <a:lnTo>
                    <a:pt x="9" y="163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3" y="69"/>
                  </a:lnTo>
                  <a:lnTo>
                    <a:pt x="14" y="56"/>
                  </a:lnTo>
                  <a:lnTo>
                    <a:pt x="28" y="45"/>
                  </a:lnTo>
                  <a:lnTo>
                    <a:pt x="43" y="38"/>
                  </a:lnTo>
                  <a:lnTo>
                    <a:pt x="60" y="33"/>
                  </a:lnTo>
                  <a:lnTo>
                    <a:pt x="85" y="30"/>
                  </a:lnTo>
                  <a:lnTo>
                    <a:pt x="114" y="23"/>
                  </a:lnTo>
                  <a:lnTo>
                    <a:pt x="142" y="16"/>
                  </a:lnTo>
                  <a:lnTo>
                    <a:pt x="168" y="9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51" name="Freeform 981">
              <a:extLst>
                <a:ext uri="{FF2B5EF4-FFF2-40B4-BE49-F238E27FC236}">
                  <a16:creationId xmlns:a16="http://schemas.microsoft.com/office/drawing/2014/main" id="{B0AA60FA-41BA-4335-A59B-22AA35A7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103438"/>
              <a:ext cx="80963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9" y="0"/>
                </a:cxn>
                <a:cxn ang="0">
                  <a:pos x="95" y="1"/>
                </a:cxn>
                <a:cxn ang="0">
                  <a:pos x="98" y="3"/>
                </a:cxn>
                <a:cxn ang="0">
                  <a:pos x="100" y="7"/>
                </a:cxn>
                <a:cxn ang="0">
                  <a:pos x="101" y="12"/>
                </a:cxn>
                <a:cxn ang="0">
                  <a:pos x="98" y="19"/>
                </a:cxn>
                <a:cxn ang="0">
                  <a:pos x="95" y="20"/>
                </a:cxn>
                <a:cxn ang="0">
                  <a:pos x="89" y="22"/>
                </a:cxn>
                <a:cxn ang="0">
                  <a:pos x="10" y="22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101" h="22">
                  <a:moveTo>
                    <a:pt x="10" y="0"/>
                  </a:moveTo>
                  <a:lnTo>
                    <a:pt x="89" y="0"/>
                  </a:lnTo>
                  <a:lnTo>
                    <a:pt x="95" y="1"/>
                  </a:lnTo>
                  <a:lnTo>
                    <a:pt x="98" y="3"/>
                  </a:lnTo>
                  <a:lnTo>
                    <a:pt x="100" y="7"/>
                  </a:lnTo>
                  <a:lnTo>
                    <a:pt x="101" y="12"/>
                  </a:lnTo>
                  <a:lnTo>
                    <a:pt x="98" y="19"/>
                  </a:lnTo>
                  <a:lnTo>
                    <a:pt x="95" y="20"/>
                  </a:lnTo>
                  <a:lnTo>
                    <a:pt x="8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  <p:sp>
          <p:nvSpPr>
            <p:cNvPr id="52" name="Freeform 982">
              <a:extLst>
                <a:ext uri="{FF2B5EF4-FFF2-40B4-BE49-F238E27FC236}">
                  <a16:creationId xmlns:a16="http://schemas.microsoft.com/office/drawing/2014/main" id="{464AED73-0069-46F2-BC56-4E1B04FA7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8125" y="1792288"/>
              <a:ext cx="225425" cy="200025"/>
            </a:xfrm>
            <a:custGeom>
              <a:avLst/>
              <a:gdLst/>
              <a:ahLst/>
              <a:cxnLst>
                <a:cxn ang="0">
                  <a:pos x="50" y="31"/>
                </a:cxn>
                <a:cxn ang="0">
                  <a:pos x="47" y="60"/>
                </a:cxn>
                <a:cxn ang="0">
                  <a:pos x="47" y="81"/>
                </a:cxn>
                <a:cxn ang="0">
                  <a:pos x="28" y="93"/>
                </a:cxn>
                <a:cxn ang="0">
                  <a:pos x="24" y="107"/>
                </a:cxn>
                <a:cxn ang="0">
                  <a:pos x="38" y="141"/>
                </a:cxn>
                <a:cxn ang="0">
                  <a:pos x="55" y="147"/>
                </a:cxn>
                <a:cxn ang="0">
                  <a:pos x="81" y="198"/>
                </a:cxn>
                <a:cxn ang="0">
                  <a:pos x="143" y="229"/>
                </a:cxn>
                <a:cxn ang="0">
                  <a:pos x="206" y="198"/>
                </a:cxn>
                <a:cxn ang="0">
                  <a:pos x="232" y="147"/>
                </a:cxn>
                <a:cxn ang="0">
                  <a:pos x="244" y="141"/>
                </a:cxn>
                <a:cxn ang="0">
                  <a:pos x="251" y="140"/>
                </a:cxn>
                <a:cxn ang="0">
                  <a:pos x="257" y="129"/>
                </a:cxn>
                <a:cxn ang="0">
                  <a:pos x="263" y="103"/>
                </a:cxn>
                <a:cxn ang="0">
                  <a:pos x="259" y="93"/>
                </a:cxn>
                <a:cxn ang="0">
                  <a:pos x="242" y="84"/>
                </a:cxn>
                <a:cxn ang="0">
                  <a:pos x="235" y="31"/>
                </a:cxn>
                <a:cxn ang="0">
                  <a:pos x="232" y="24"/>
                </a:cxn>
                <a:cxn ang="0">
                  <a:pos x="225" y="22"/>
                </a:cxn>
                <a:cxn ang="0">
                  <a:pos x="211" y="29"/>
                </a:cxn>
                <a:cxn ang="0">
                  <a:pos x="199" y="40"/>
                </a:cxn>
                <a:cxn ang="0">
                  <a:pos x="175" y="55"/>
                </a:cxn>
                <a:cxn ang="0">
                  <a:pos x="126" y="59"/>
                </a:cxn>
                <a:cxn ang="0">
                  <a:pos x="92" y="41"/>
                </a:cxn>
                <a:cxn ang="0">
                  <a:pos x="83" y="34"/>
                </a:cxn>
                <a:cxn ang="0">
                  <a:pos x="68" y="24"/>
                </a:cxn>
                <a:cxn ang="0">
                  <a:pos x="54" y="0"/>
                </a:cxn>
                <a:cxn ang="0">
                  <a:pos x="97" y="15"/>
                </a:cxn>
                <a:cxn ang="0">
                  <a:pos x="116" y="31"/>
                </a:cxn>
                <a:cxn ang="0">
                  <a:pos x="159" y="34"/>
                </a:cxn>
                <a:cxn ang="0">
                  <a:pos x="185" y="19"/>
                </a:cxn>
                <a:cxn ang="0">
                  <a:pos x="226" y="0"/>
                </a:cxn>
                <a:cxn ang="0">
                  <a:pos x="247" y="7"/>
                </a:cxn>
                <a:cxn ang="0">
                  <a:pos x="263" y="57"/>
                </a:cxn>
                <a:cxn ang="0">
                  <a:pos x="261" y="69"/>
                </a:cxn>
                <a:cxn ang="0">
                  <a:pos x="285" y="109"/>
                </a:cxn>
                <a:cxn ang="0">
                  <a:pos x="270" y="155"/>
                </a:cxn>
                <a:cxn ang="0">
                  <a:pos x="249" y="166"/>
                </a:cxn>
                <a:cxn ang="0">
                  <a:pos x="195" y="236"/>
                </a:cxn>
                <a:cxn ang="0">
                  <a:pos x="116" y="248"/>
                </a:cxn>
                <a:cxn ang="0">
                  <a:pos x="50" y="195"/>
                </a:cxn>
                <a:cxn ang="0">
                  <a:pos x="24" y="160"/>
                </a:cxn>
                <a:cxn ang="0">
                  <a:pos x="4" y="129"/>
                </a:cxn>
                <a:cxn ang="0">
                  <a:pos x="12" y="76"/>
                </a:cxn>
                <a:cxn ang="0">
                  <a:pos x="26" y="34"/>
                </a:cxn>
                <a:cxn ang="0">
                  <a:pos x="43" y="3"/>
                </a:cxn>
              </a:cxnLst>
              <a:rect l="0" t="0" r="r" b="b"/>
              <a:pathLst>
                <a:path w="285" h="252">
                  <a:moveTo>
                    <a:pt x="57" y="22"/>
                  </a:moveTo>
                  <a:lnTo>
                    <a:pt x="52" y="27"/>
                  </a:lnTo>
                  <a:lnTo>
                    <a:pt x="50" y="31"/>
                  </a:lnTo>
                  <a:lnTo>
                    <a:pt x="49" y="41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72"/>
                  </a:lnTo>
                  <a:lnTo>
                    <a:pt x="47" y="81"/>
                  </a:lnTo>
                  <a:lnTo>
                    <a:pt x="42" y="88"/>
                  </a:lnTo>
                  <a:lnTo>
                    <a:pt x="31" y="91"/>
                  </a:lnTo>
                  <a:lnTo>
                    <a:pt x="28" y="93"/>
                  </a:lnTo>
                  <a:lnTo>
                    <a:pt x="26" y="97"/>
                  </a:lnTo>
                  <a:lnTo>
                    <a:pt x="24" y="98"/>
                  </a:lnTo>
                  <a:lnTo>
                    <a:pt x="24" y="107"/>
                  </a:lnTo>
                  <a:lnTo>
                    <a:pt x="26" y="122"/>
                  </a:lnTo>
                  <a:lnTo>
                    <a:pt x="31" y="134"/>
                  </a:lnTo>
                  <a:lnTo>
                    <a:pt x="38" y="141"/>
                  </a:lnTo>
                  <a:lnTo>
                    <a:pt x="49" y="141"/>
                  </a:lnTo>
                  <a:lnTo>
                    <a:pt x="52" y="143"/>
                  </a:lnTo>
                  <a:lnTo>
                    <a:pt x="55" y="147"/>
                  </a:lnTo>
                  <a:lnTo>
                    <a:pt x="57" y="150"/>
                  </a:lnTo>
                  <a:lnTo>
                    <a:pt x="68" y="178"/>
                  </a:lnTo>
                  <a:lnTo>
                    <a:pt x="81" y="198"/>
                  </a:lnTo>
                  <a:lnTo>
                    <a:pt x="100" y="216"/>
                  </a:lnTo>
                  <a:lnTo>
                    <a:pt x="121" y="226"/>
                  </a:lnTo>
                  <a:lnTo>
                    <a:pt x="143" y="229"/>
                  </a:lnTo>
                  <a:lnTo>
                    <a:pt x="166" y="226"/>
                  </a:lnTo>
                  <a:lnTo>
                    <a:pt x="187" y="216"/>
                  </a:lnTo>
                  <a:lnTo>
                    <a:pt x="206" y="198"/>
                  </a:lnTo>
                  <a:lnTo>
                    <a:pt x="219" y="178"/>
                  </a:lnTo>
                  <a:lnTo>
                    <a:pt x="230" y="150"/>
                  </a:lnTo>
                  <a:lnTo>
                    <a:pt x="232" y="147"/>
                  </a:lnTo>
                  <a:lnTo>
                    <a:pt x="235" y="143"/>
                  </a:lnTo>
                  <a:lnTo>
                    <a:pt x="238" y="141"/>
                  </a:lnTo>
                  <a:lnTo>
                    <a:pt x="244" y="141"/>
                  </a:lnTo>
                  <a:lnTo>
                    <a:pt x="245" y="143"/>
                  </a:lnTo>
                  <a:lnTo>
                    <a:pt x="247" y="141"/>
                  </a:lnTo>
                  <a:lnTo>
                    <a:pt x="251" y="140"/>
                  </a:lnTo>
                  <a:lnTo>
                    <a:pt x="252" y="138"/>
                  </a:lnTo>
                  <a:lnTo>
                    <a:pt x="254" y="134"/>
                  </a:lnTo>
                  <a:lnTo>
                    <a:pt x="257" y="129"/>
                  </a:lnTo>
                  <a:lnTo>
                    <a:pt x="261" y="122"/>
                  </a:lnTo>
                  <a:lnTo>
                    <a:pt x="263" y="116"/>
                  </a:lnTo>
                  <a:lnTo>
                    <a:pt x="263" y="103"/>
                  </a:lnTo>
                  <a:lnTo>
                    <a:pt x="261" y="100"/>
                  </a:lnTo>
                  <a:lnTo>
                    <a:pt x="261" y="97"/>
                  </a:lnTo>
                  <a:lnTo>
                    <a:pt x="259" y="93"/>
                  </a:lnTo>
                  <a:lnTo>
                    <a:pt x="256" y="91"/>
                  </a:lnTo>
                  <a:lnTo>
                    <a:pt x="247" y="90"/>
                  </a:lnTo>
                  <a:lnTo>
                    <a:pt x="242" y="84"/>
                  </a:lnTo>
                  <a:lnTo>
                    <a:pt x="238" y="78"/>
                  </a:lnTo>
                  <a:lnTo>
                    <a:pt x="238" y="41"/>
                  </a:lnTo>
                  <a:lnTo>
                    <a:pt x="235" y="31"/>
                  </a:lnTo>
                  <a:lnTo>
                    <a:pt x="233" y="27"/>
                  </a:lnTo>
                  <a:lnTo>
                    <a:pt x="232" y="26"/>
                  </a:lnTo>
                  <a:lnTo>
                    <a:pt x="232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25" y="22"/>
                  </a:lnTo>
                  <a:lnTo>
                    <a:pt x="221" y="24"/>
                  </a:lnTo>
                  <a:lnTo>
                    <a:pt x="216" y="26"/>
                  </a:lnTo>
                  <a:lnTo>
                    <a:pt x="211" y="29"/>
                  </a:lnTo>
                  <a:lnTo>
                    <a:pt x="204" y="34"/>
                  </a:lnTo>
                  <a:lnTo>
                    <a:pt x="200" y="36"/>
                  </a:lnTo>
                  <a:lnTo>
                    <a:pt x="199" y="40"/>
                  </a:lnTo>
                  <a:lnTo>
                    <a:pt x="195" y="41"/>
                  </a:lnTo>
                  <a:lnTo>
                    <a:pt x="185" y="50"/>
                  </a:lnTo>
                  <a:lnTo>
                    <a:pt x="175" y="55"/>
                  </a:lnTo>
                  <a:lnTo>
                    <a:pt x="161" y="59"/>
                  </a:lnTo>
                  <a:lnTo>
                    <a:pt x="143" y="60"/>
                  </a:lnTo>
                  <a:lnTo>
                    <a:pt x="126" y="59"/>
                  </a:lnTo>
                  <a:lnTo>
                    <a:pt x="112" y="55"/>
                  </a:lnTo>
                  <a:lnTo>
                    <a:pt x="102" y="50"/>
                  </a:lnTo>
                  <a:lnTo>
                    <a:pt x="92" y="41"/>
                  </a:lnTo>
                  <a:lnTo>
                    <a:pt x="88" y="40"/>
                  </a:lnTo>
                  <a:lnTo>
                    <a:pt x="86" y="36"/>
                  </a:lnTo>
                  <a:lnTo>
                    <a:pt x="83" y="34"/>
                  </a:lnTo>
                  <a:lnTo>
                    <a:pt x="76" y="29"/>
                  </a:lnTo>
                  <a:lnTo>
                    <a:pt x="71" y="27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57" y="22"/>
                  </a:lnTo>
                  <a:close/>
                  <a:moveTo>
                    <a:pt x="54" y="0"/>
                  </a:moveTo>
                  <a:lnTo>
                    <a:pt x="59" y="0"/>
                  </a:lnTo>
                  <a:lnTo>
                    <a:pt x="80" y="5"/>
                  </a:lnTo>
                  <a:lnTo>
                    <a:pt x="97" y="15"/>
                  </a:lnTo>
                  <a:lnTo>
                    <a:pt x="102" y="21"/>
                  </a:lnTo>
                  <a:lnTo>
                    <a:pt x="105" y="22"/>
                  </a:lnTo>
                  <a:lnTo>
                    <a:pt x="116" y="31"/>
                  </a:lnTo>
                  <a:lnTo>
                    <a:pt x="128" y="34"/>
                  </a:lnTo>
                  <a:lnTo>
                    <a:pt x="143" y="36"/>
                  </a:lnTo>
                  <a:lnTo>
                    <a:pt x="159" y="34"/>
                  </a:lnTo>
                  <a:lnTo>
                    <a:pt x="171" y="31"/>
                  </a:lnTo>
                  <a:lnTo>
                    <a:pt x="181" y="22"/>
                  </a:lnTo>
                  <a:lnTo>
                    <a:pt x="185" y="19"/>
                  </a:lnTo>
                  <a:lnTo>
                    <a:pt x="200" y="8"/>
                  </a:lnTo>
                  <a:lnTo>
                    <a:pt x="213" y="2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4" y="3"/>
                  </a:lnTo>
                  <a:lnTo>
                    <a:pt x="247" y="7"/>
                  </a:lnTo>
                  <a:lnTo>
                    <a:pt x="256" y="19"/>
                  </a:lnTo>
                  <a:lnTo>
                    <a:pt x="261" y="34"/>
                  </a:lnTo>
                  <a:lnTo>
                    <a:pt x="263" y="57"/>
                  </a:lnTo>
                  <a:lnTo>
                    <a:pt x="263" y="62"/>
                  </a:lnTo>
                  <a:lnTo>
                    <a:pt x="261" y="65"/>
                  </a:lnTo>
                  <a:lnTo>
                    <a:pt x="261" y="69"/>
                  </a:lnTo>
                  <a:lnTo>
                    <a:pt x="275" y="76"/>
                  </a:lnTo>
                  <a:lnTo>
                    <a:pt x="283" y="90"/>
                  </a:lnTo>
                  <a:lnTo>
                    <a:pt x="285" y="109"/>
                  </a:lnTo>
                  <a:lnTo>
                    <a:pt x="282" y="129"/>
                  </a:lnTo>
                  <a:lnTo>
                    <a:pt x="275" y="148"/>
                  </a:lnTo>
                  <a:lnTo>
                    <a:pt x="270" y="155"/>
                  </a:lnTo>
                  <a:lnTo>
                    <a:pt x="263" y="160"/>
                  </a:lnTo>
                  <a:lnTo>
                    <a:pt x="256" y="164"/>
                  </a:lnTo>
                  <a:lnTo>
                    <a:pt x="249" y="166"/>
                  </a:lnTo>
                  <a:lnTo>
                    <a:pt x="235" y="195"/>
                  </a:lnTo>
                  <a:lnTo>
                    <a:pt x="218" y="219"/>
                  </a:lnTo>
                  <a:lnTo>
                    <a:pt x="195" y="236"/>
                  </a:lnTo>
                  <a:lnTo>
                    <a:pt x="171" y="248"/>
                  </a:lnTo>
                  <a:lnTo>
                    <a:pt x="143" y="252"/>
                  </a:lnTo>
                  <a:lnTo>
                    <a:pt x="116" y="248"/>
                  </a:lnTo>
                  <a:lnTo>
                    <a:pt x="90" y="236"/>
                  </a:lnTo>
                  <a:lnTo>
                    <a:pt x="69" y="219"/>
                  </a:lnTo>
                  <a:lnTo>
                    <a:pt x="50" y="195"/>
                  </a:lnTo>
                  <a:lnTo>
                    <a:pt x="36" y="166"/>
                  </a:lnTo>
                  <a:lnTo>
                    <a:pt x="30" y="164"/>
                  </a:lnTo>
                  <a:lnTo>
                    <a:pt x="24" y="160"/>
                  </a:lnTo>
                  <a:lnTo>
                    <a:pt x="17" y="155"/>
                  </a:lnTo>
                  <a:lnTo>
                    <a:pt x="12" y="148"/>
                  </a:lnTo>
                  <a:lnTo>
                    <a:pt x="4" y="129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12" y="76"/>
                  </a:lnTo>
                  <a:lnTo>
                    <a:pt x="24" y="69"/>
                  </a:lnTo>
                  <a:lnTo>
                    <a:pt x="24" y="57"/>
                  </a:lnTo>
                  <a:lnTo>
                    <a:pt x="26" y="34"/>
                  </a:lnTo>
                  <a:lnTo>
                    <a:pt x="31" y="19"/>
                  </a:lnTo>
                  <a:lnTo>
                    <a:pt x="40" y="7"/>
                  </a:lnTo>
                  <a:lnTo>
                    <a:pt x="43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48" tIns="60974" rIns="121948" bIns="60974" numCol="1" anchor="t" anchorCtr="0" compatLnSpc="1">
              <a:prstTxWarp prst="textNoShape">
                <a:avLst/>
              </a:prstTxWarp>
            </a:bodyPr>
            <a:lstStyle/>
            <a:p>
              <a:endParaRPr lang="ru-RU" sz="3201" dirty="0"/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904563" y="50865"/>
            <a:ext cx="11234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5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РФ ОТ 7 ИЮЛЯ 2020 Г. № 682Н “ОБ УТВЕРЖДЕНИИ ПОРЯДКА И УСЛОВИЙ ОСУЩЕСТВЛЕНИЯ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НАСЕЛЕНИЯ”</a:t>
            </a:r>
          </a:p>
        </p:txBody>
      </p:sp>
    </p:spTree>
    <p:extLst>
      <p:ext uri="{BB962C8B-B14F-4D97-AF65-F5344CB8AC3E}">
        <p14:creationId xmlns:p14="http://schemas.microsoft.com/office/powerpoint/2010/main" val="1337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68" y="-16301"/>
            <a:ext cx="951702" cy="951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7400" y="-26681"/>
            <a:ext cx="11207775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2703" algn="ctr">
              <a:spcBef>
                <a:spcPts val="100"/>
              </a:spcBef>
            </a:pPr>
            <a:r>
              <a:rPr lang="ru-RU" sz="2000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МИНЗДРАВА </a:t>
            </a:r>
            <a:r>
              <a:rPr lang="ru-RU" sz="20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13.03.2019 N</a:t>
            </a:r>
            <a:r>
              <a:rPr lang="ru-RU" sz="2000" b="1" spc="-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124н "ОБ </a:t>
            </a:r>
            <a:r>
              <a:rPr lang="ru-RU" sz="20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ПРОВЕДЕНИЯ ПРОФИЛАКТИЧЕСКОГО</a:t>
            </a:r>
            <a:r>
              <a:rPr lang="ru-RU" sz="2000" b="1" spc="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ОСМОТРА И </a:t>
            </a:r>
            <a:r>
              <a:rPr lang="ru-RU" sz="2000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ДИСПАНСЕРИЗАЦИИ </a:t>
            </a:r>
            <a:r>
              <a:rPr lang="ru-RU" sz="20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ОПРЕДЕЛЕННЫХ ГРУПП </a:t>
            </a:r>
            <a:r>
              <a:rPr lang="ru-RU" sz="2000" b="1" spc="-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ВЗРОСЛОГО</a:t>
            </a:r>
            <a:r>
              <a:rPr lang="ru-RU" sz="2000" b="1" spc="-3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НАСЕЛЕНИЯ"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2971" y="1177003"/>
            <a:ext cx="11446890" cy="2468816"/>
          </a:xfrm>
          <a:prstGeom prst="roundRect">
            <a:avLst>
              <a:gd name="adj" fmla="val 185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3">
              <a:spcBef>
                <a:spcPts val="105"/>
              </a:spcBef>
            </a:pPr>
            <a:endParaRPr lang="ru-RU" sz="1400" i="1" spc="-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3">
              <a:spcBef>
                <a:spcPts val="105"/>
              </a:spcBef>
            </a:pPr>
            <a:r>
              <a:rPr lang="ru-RU" sz="1600" i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5"/>
              </a:spcBef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822" indent="-172119">
              <a:buClr>
                <a:srgbClr val="C00000"/>
              </a:buClr>
              <a:buFont typeface="Wingdings"/>
              <a:buChar char=""/>
              <a:tabLst>
                <a:tab pos="185457" algn="l"/>
              </a:tabLst>
            </a:pP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диспансеризацию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 </a:t>
            </a:r>
            <a:r>
              <a:rPr lang="ru-RU" sz="16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медицинский</a:t>
            </a:r>
            <a:r>
              <a:rPr lang="ru-RU" sz="1600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822" indent="-172119">
              <a:buClr>
                <a:srgbClr val="C00000"/>
              </a:buClr>
              <a:buFont typeface="Wingdings"/>
              <a:buChar char=""/>
              <a:tabLst>
                <a:tab pos="185457" algn="l"/>
              </a:tabLst>
            </a:pPr>
            <a:r>
              <a:rPr lang="ru-RU" sz="16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</a:t>
            </a:r>
            <a:r>
              <a:rPr lang="ru-RU" sz="1600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медосмотр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диспансеризация граждан </a:t>
            </a:r>
            <a:r>
              <a:rPr lang="ru-RU" sz="16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возрастов </a:t>
            </a:r>
            <a:r>
              <a:rPr lang="ru-RU" sz="16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ru-RU" sz="1600" spc="-1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ежегодными;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822" indent="-172119">
              <a:buClr>
                <a:srgbClr val="C00000"/>
              </a:buClr>
              <a:buFont typeface="Wingdings"/>
              <a:buChar char=""/>
              <a:tabLst>
                <a:tab pos="185457" algn="l"/>
              </a:tabLst>
            </a:pP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проводится</a:t>
            </a:r>
            <a:r>
              <a:rPr lang="ru-RU" sz="16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  <a:r>
              <a:rPr lang="ru-RU" sz="16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ru-RU" sz="1600" spc="-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</a:t>
            </a:r>
            <a:r>
              <a:rPr lang="ru-RU" sz="16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16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ru-RU" sz="1600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spc="-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600" spc="-7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</a:t>
            </a:r>
            <a:r>
              <a:rPr lang="ru-RU" sz="16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</a:t>
            </a:r>
            <a:r>
              <a:rPr lang="ru-RU" sz="16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600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sz="16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822" indent="-172119">
              <a:spcBef>
                <a:spcPts val="5"/>
              </a:spcBef>
              <a:buClr>
                <a:srgbClr val="C00000"/>
              </a:buClr>
              <a:buFont typeface="Wingdings"/>
              <a:buChar char=""/>
              <a:tabLst>
                <a:tab pos="185457" algn="l"/>
              </a:tabLst>
            </a:pP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диспансерное 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 </a:t>
            </a:r>
            <a:r>
              <a:rPr lang="ru-RU" sz="1600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sz="16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профилактического 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осмотра </a:t>
            </a:r>
            <a:r>
              <a:rPr lang="ru-RU" sz="1600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spc="-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первом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текущем</a:t>
            </a:r>
            <a:r>
              <a:rPr lang="ru-RU" sz="1600" spc="-1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822" indent="-172119">
              <a:buClr>
                <a:srgbClr val="C00000"/>
              </a:buClr>
              <a:buFont typeface="Wingdings"/>
              <a:buChar char=""/>
              <a:tabLst>
                <a:tab pos="185457" algn="l"/>
              </a:tabLst>
            </a:pP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sz="1600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исследования, </a:t>
            </a:r>
            <a:r>
              <a:rPr lang="ru-RU" sz="1600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направленные </a:t>
            </a:r>
            <a:r>
              <a:rPr lang="ru-RU" sz="1600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выявление </a:t>
            </a:r>
            <a:r>
              <a:rPr lang="ru-RU" sz="1600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онкологических</a:t>
            </a:r>
            <a:r>
              <a:rPr lang="ru-RU" sz="1600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заболеваний.</a:t>
            </a:r>
          </a:p>
          <a:p>
            <a:pPr marL="184822" indent="-172119">
              <a:buClr>
                <a:srgbClr val="C00000"/>
              </a:buClr>
              <a:buFont typeface="Wingdings"/>
              <a:buChar char=""/>
              <a:tabLst>
                <a:tab pos="185457" algn="l"/>
              </a:tabLst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1329425" y="3854310"/>
            <a:ext cx="771843" cy="771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7"/>
          <p:cNvGraphicFramePr>
            <a:graphicFrameLocks noGrp="1"/>
          </p:cNvGraphicFramePr>
          <p:nvPr>
            <p:extLst/>
          </p:nvPr>
        </p:nvGraphicFramePr>
        <p:xfrm>
          <a:off x="2491532" y="3933849"/>
          <a:ext cx="6934739" cy="10394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15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1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01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091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381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42854">
                <a:tc>
                  <a:txBody>
                    <a:bodyPr/>
                    <a:lstStyle/>
                    <a:p>
                      <a:pPr marR="27305" algn="r">
                        <a:lnSpc>
                          <a:spcPts val="114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sz="1400" b="1" spc="-105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spc="-10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 </a:t>
                      </a:r>
                    </a:p>
                    <a:p>
                      <a:pPr marL="34290">
                        <a:lnSpc>
                          <a:spcPts val="1140"/>
                        </a:lnSpc>
                      </a:pP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114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114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14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114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ts val="1140"/>
                        </a:lnSpc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4"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ru-RU" sz="1400" b="1" spc="-6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31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18">
                <a:tc>
                  <a:txBody>
                    <a:bodyPr/>
                    <a:lstStyle/>
                    <a:p>
                      <a:pPr marR="27305" algn="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400"/>
                        </a:lnSpc>
                        <a:spcBef>
                          <a:spcPts val="110"/>
                        </a:spcBef>
                      </a:pPr>
                      <a:r>
                        <a:rPr sz="1400" b="1" spc="-6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460" y="3840433"/>
            <a:ext cx="768163" cy="7742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6977" y="3840433"/>
            <a:ext cx="768163" cy="76816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494165" y="3854108"/>
            <a:ext cx="277057" cy="226450"/>
          </a:xfrm>
          <a:prstGeom prst="ellipse">
            <a:avLst/>
          </a:prstGeom>
          <a:noFill/>
          <a:ln>
            <a:solidFill>
              <a:srgbClr val="2F2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94164" y="4217024"/>
            <a:ext cx="277057" cy="226450"/>
          </a:xfrm>
          <a:prstGeom prst="ellipse">
            <a:avLst/>
          </a:prstGeom>
          <a:noFill/>
          <a:ln>
            <a:solidFill>
              <a:srgbClr val="2F2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94164" y="4651763"/>
            <a:ext cx="277057" cy="226450"/>
          </a:xfrm>
          <a:prstGeom prst="ellipse">
            <a:avLst/>
          </a:prstGeom>
          <a:noFill/>
          <a:ln>
            <a:solidFill>
              <a:srgbClr val="2F2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288889" y="3829895"/>
            <a:ext cx="277057" cy="226450"/>
          </a:xfrm>
          <a:prstGeom prst="ellipse">
            <a:avLst/>
          </a:prstGeom>
          <a:noFill/>
          <a:ln>
            <a:solidFill>
              <a:srgbClr val="2F2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308595" y="4217024"/>
            <a:ext cx="277057" cy="226450"/>
          </a:xfrm>
          <a:prstGeom prst="ellipse">
            <a:avLst/>
          </a:prstGeom>
          <a:noFill/>
          <a:ln>
            <a:solidFill>
              <a:srgbClr val="2F2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289276" y="4651763"/>
            <a:ext cx="277057" cy="226450"/>
          </a:xfrm>
          <a:prstGeom prst="ellipse">
            <a:avLst/>
          </a:prstGeom>
          <a:noFill/>
          <a:ln>
            <a:solidFill>
              <a:srgbClr val="2F2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58739" y="3859041"/>
            <a:ext cx="277057" cy="226450"/>
          </a:xfrm>
          <a:prstGeom prst="ellipse">
            <a:avLst/>
          </a:prstGeom>
          <a:noFill/>
          <a:ln>
            <a:solidFill>
              <a:srgbClr val="2F2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78445" y="4217024"/>
            <a:ext cx="277057" cy="226450"/>
          </a:xfrm>
          <a:prstGeom prst="ellipse">
            <a:avLst/>
          </a:prstGeom>
          <a:noFill/>
          <a:ln>
            <a:solidFill>
              <a:srgbClr val="2F2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873316" y="5079947"/>
            <a:ext cx="277057" cy="226450"/>
          </a:xfrm>
          <a:prstGeom prst="ellipse">
            <a:avLst/>
          </a:prstGeom>
          <a:noFill/>
          <a:ln>
            <a:solidFill>
              <a:srgbClr val="2F2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177707" y="507994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61436" y="5065689"/>
            <a:ext cx="155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РАЗ В 3 ГОДА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81741" y="5356732"/>
            <a:ext cx="11446890" cy="1448278"/>
          </a:xfrm>
          <a:prstGeom prst="roundRect">
            <a:avLst>
              <a:gd name="adj" fmla="val 299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3">
              <a:spcBef>
                <a:spcPts val="100"/>
              </a:spcBef>
            </a:pPr>
            <a:r>
              <a:rPr lang="ru-RU" sz="1400" b="1" i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sz="1400" b="1" i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проведения: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822" indent="-172119">
              <a:spcBef>
                <a:spcPts val="1045"/>
              </a:spcBef>
              <a:buClr>
                <a:srgbClr val="C00000"/>
              </a:buClr>
              <a:buFont typeface="Wingdings"/>
              <a:buChar char=""/>
              <a:tabLst>
                <a:tab pos="185457" algn="l"/>
              </a:tabLst>
            </a:pPr>
            <a:r>
              <a:rPr lang="ru-RU"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вечерние</a:t>
            </a:r>
            <a:r>
              <a:rPr lang="ru-RU" sz="1400" b="1" spc="-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часы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578" indent="-203876">
              <a:buClr>
                <a:srgbClr val="C00000"/>
              </a:buClr>
              <a:buFont typeface="Wingdings"/>
              <a:buChar char=""/>
              <a:tabLst>
                <a:tab pos="217213" algn="l"/>
              </a:tabLst>
            </a:pPr>
            <a:r>
              <a:rPr lang="ru-RU"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суббота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822" indent="-172119">
              <a:spcBef>
                <a:spcPts val="5"/>
              </a:spcBef>
              <a:buClr>
                <a:srgbClr val="C00000"/>
              </a:buClr>
              <a:buFont typeface="Wingdings"/>
              <a:buChar char=""/>
              <a:tabLst>
                <a:tab pos="185457" algn="l"/>
              </a:tabLst>
            </a:pPr>
            <a:r>
              <a:rPr lang="ru-RU"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400" b="1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дистанционной</a:t>
            </a:r>
            <a:r>
              <a:rPr lang="ru-RU" sz="1400" b="1" spc="-1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</a:t>
            </a:r>
            <a:r>
              <a:rPr lang="ru-RU" sz="14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400" b="1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</a:t>
            </a:r>
            <a:r>
              <a:rPr lang="ru-RU" sz="1400" b="1" spc="-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</a:p>
          <a:p>
            <a:pPr marL="184822" marR="5081" indent="-172119">
              <a:buClr>
                <a:srgbClr val="C00000"/>
              </a:buClr>
              <a:buFont typeface="Wingdings"/>
              <a:buChar char=""/>
              <a:tabLst>
                <a:tab pos="185457" algn="l"/>
              </a:tabLst>
            </a:pPr>
            <a:r>
              <a:rPr lang="ru-RU" sz="14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</a:t>
            </a:r>
            <a:r>
              <a:rPr lang="ru-RU" sz="1400" b="1" spc="-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r>
              <a:rPr lang="ru-RU" sz="1400" b="1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ru-RU" sz="1400" b="1" spc="-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spc="-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  <a:r>
              <a:rPr lang="ru-RU" sz="14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14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14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прохождения</a:t>
            </a:r>
            <a:r>
              <a:rPr lang="ru-RU" sz="14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</a:t>
            </a:r>
            <a:r>
              <a:rPr lang="ru-RU" sz="14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обследования</a:t>
            </a:r>
            <a:r>
              <a:rPr lang="ru-RU" sz="14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 </a:t>
            </a:r>
            <a:r>
              <a:rPr lang="ru-RU"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сохранением</a:t>
            </a:r>
            <a:r>
              <a:rPr lang="ru-RU" sz="1400" b="1" spc="-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средней</a:t>
            </a:r>
            <a:r>
              <a:rPr lang="ru-RU" sz="1400" b="1" spc="-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заработной</a:t>
            </a:r>
            <a:r>
              <a:rPr lang="ru-RU" sz="1400" b="1" spc="-1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r>
              <a:rPr lang="ru-RU" sz="14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sz="1400" b="1" spc="-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</a:t>
            </a:r>
            <a:r>
              <a:rPr lang="ru-RU" sz="1400" b="1" spc="-1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</a:p>
          <a:p>
            <a:pPr marL="184822" marR="5081" indent="-172119">
              <a:buClr>
                <a:srgbClr val="C00000"/>
              </a:buClr>
              <a:buFont typeface="Wingdings"/>
              <a:buChar char=""/>
              <a:tabLst>
                <a:tab pos="185457" algn="l"/>
              </a:tabLst>
            </a:pPr>
            <a:r>
              <a:rPr lang="ru-RU"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прохождения в 1 день.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05099" y="4991442"/>
            <a:ext cx="3600400" cy="0"/>
          </a:xfrm>
          <a:prstGeom prst="line">
            <a:avLst/>
          </a:prstGeom>
          <a:ln w="25400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953571" y="4991442"/>
            <a:ext cx="3600400" cy="0"/>
          </a:xfrm>
          <a:prstGeom prst="line">
            <a:avLst/>
          </a:prstGeom>
          <a:ln w="25400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8" y="-16301"/>
            <a:ext cx="951702" cy="951702"/>
          </a:xfrm>
          <a:prstGeom prst="rect">
            <a:avLst/>
          </a:prstGeom>
        </p:spPr>
      </p:pic>
      <p:sp>
        <p:nvSpPr>
          <p:cNvPr id="3" name="object 5"/>
          <p:cNvSpPr txBox="1"/>
          <p:nvPr/>
        </p:nvSpPr>
        <p:spPr>
          <a:xfrm>
            <a:off x="3001243" y="298927"/>
            <a:ext cx="6460969" cy="321245"/>
          </a:xfrm>
          <a:prstGeom prst="rect">
            <a:avLst/>
          </a:prstGeom>
        </p:spPr>
        <p:txBody>
          <a:bodyPr vert="horz" wrap="square" lIns="0" tIns="13338" rIns="0" bIns="0" rtlCol="0">
            <a:spAutoFit/>
          </a:bodyPr>
          <a:lstStyle/>
          <a:p>
            <a:pPr marL="12702" algn="ctr">
              <a:spcBef>
                <a:spcPts val="105"/>
              </a:spcBef>
            </a:pPr>
            <a:r>
              <a:rPr lang="ru-RU" sz="2000" b="1" spc="-4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</a:t>
            </a:r>
            <a:r>
              <a:rPr lang="ru-RU" sz="2000" b="1" spc="-12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spc="-4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841004" y="1197546"/>
            <a:ext cx="11354171" cy="2911698"/>
          </a:xfrm>
          <a:prstGeom prst="rect">
            <a:avLst/>
          </a:prstGeom>
        </p:spPr>
        <p:txBody>
          <a:bodyPr vert="horz" wrap="square" lIns="0" tIns="13338" rIns="0" bIns="0" rtlCol="0">
            <a:spAutoFit/>
          </a:bodyPr>
          <a:lstStyle/>
          <a:p>
            <a:pPr marR="1237759" algn="ctr">
              <a:spcBef>
                <a:spcPts val="105"/>
              </a:spcBef>
            </a:pPr>
            <a:r>
              <a:rPr sz="1600" b="1" spc="-2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</a:t>
            </a:r>
            <a:r>
              <a:rPr sz="16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  <a:r>
              <a:rPr sz="1600" b="1" spc="-1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ИССЛЕДОВАНИЙ,</a:t>
            </a:r>
            <a:endParaRPr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240934" algn="ctr"/>
            <a:r>
              <a:rPr sz="1400"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ПРОВОДИМЫХ</a:t>
            </a:r>
            <a:r>
              <a:rPr sz="1400" b="1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b="1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sz="14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ПРОФИЛАКТИЧЕСКОГО</a:t>
            </a:r>
            <a:r>
              <a:rPr sz="1400" b="1" spc="-12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</a:t>
            </a:r>
            <a:r>
              <a:rPr sz="1400" b="1" spc="-12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ОСМОТРА</a:t>
            </a:r>
            <a:r>
              <a:rPr lang="ru-RU" sz="14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1240934" algn="ctr"/>
            <a:endParaRPr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45" indent="-213385">
              <a:spcBef>
                <a:spcPts val="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анкетирование;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45" indent="-213385">
              <a:spcBef>
                <a:spcPts val="26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</a:t>
            </a:r>
            <a:r>
              <a:rPr sz="1400" b="1" spc="-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4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</a:t>
            </a:r>
            <a:r>
              <a:rPr sz="14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антропометрии</a:t>
            </a:r>
            <a:r>
              <a:rPr sz="14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(измерение</a:t>
            </a:r>
            <a:r>
              <a:rPr sz="14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роста,</a:t>
            </a:r>
            <a:r>
              <a:rPr sz="14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массы</a:t>
            </a:r>
            <a:r>
              <a:rPr sz="14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тела,</a:t>
            </a:r>
            <a:r>
              <a:rPr sz="14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окружности</a:t>
            </a:r>
            <a:r>
              <a:rPr sz="1400" b="1" spc="-10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талии)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45"/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индекса </a:t>
            </a:r>
            <a:r>
              <a:rPr sz="14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массы</a:t>
            </a:r>
            <a:r>
              <a:rPr sz="1400" b="1" spc="-1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тела;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45" indent="-213385">
              <a:spcBef>
                <a:spcPts val="26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</a:t>
            </a:r>
            <a:r>
              <a:rPr sz="1400" b="1" spc="-8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артериального</a:t>
            </a:r>
            <a:r>
              <a:rPr sz="1400" b="1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давления</a:t>
            </a:r>
            <a:r>
              <a:rPr sz="1400" b="1" spc="-8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400" b="1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периферических</a:t>
            </a:r>
            <a:r>
              <a:rPr sz="1400" b="1" spc="-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артериях;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45" marR="456617" indent="-213385">
              <a:spcBef>
                <a:spcPts val="52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</a:t>
            </a:r>
            <a:r>
              <a:rPr sz="1400" b="1" spc="-10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sz="1400" b="1" spc="-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</a:t>
            </a:r>
            <a:r>
              <a:rPr sz="14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холестерина</a:t>
            </a:r>
            <a:r>
              <a:rPr sz="14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b="1" spc="-8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крови</a:t>
            </a:r>
            <a:r>
              <a:rPr sz="14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(допускается</a:t>
            </a:r>
            <a:r>
              <a:rPr sz="1400" b="1" spc="-1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 </a:t>
            </a:r>
            <a:r>
              <a:rPr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экспресс-метода);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45" indent="-213385">
              <a:spcBef>
                <a:spcPts val="26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sz="1400" b="1" spc="-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sz="1400" b="1" spc="-8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глюкозы</a:t>
            </a:r>
            <a:r>
              <a:rPr sz="14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b="1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крови</a:t>
            </a:r>
            <a:r>
              <a:rPr sz="14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натощак</a:t>
            </a:r>
            <a:r>
              <a:rPr sz="14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(допускается</a:t>
            </a:r>
            <a:r>
              <a:rPr sz="1400" b="1" spc="-10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sz="14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экспресс-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45"/>
            <a:r>
              <a:rPr sz="14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метода);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45" indent="-213385">
              <a:spcBef>
                <a:spcPts val="26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относительного </a:t>
            </a:r>
            <a:r>
              <a:rPr sz="14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сердечно-сосудистого</a:t>
            </a:r>
            <a:r>
              <a:rPr sz="1400" b="1" spc="-26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риска;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245" marR="60332" indent="-213385">
              <a:spcBef>
                <a:spcPts val="520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sz="14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абсолютного</a:t>
            </a:r>
            <a:r>
              <a:rPr sz="1400" b="1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сердечно-сосудистого</a:t>
            </a:r>
            <a:r>
              <a:rPr sz="1400" b="1" spc="-1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риска</a:t>
            </a:r>
            <a:r>
              <a:rPr sz="1400" b="1" spc="-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</a:t>
            </a:r>
            <a:r>
              <a:rPr sz="14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sz="14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400" b="1" spc="-9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</a:t>
            </a:r>
            <a:r>
              <a:rPr sz="14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sz="14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sz="14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 64 </a:t>
            </a:r>
            <a:r>
              <a:rPr sz="14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sz="1400" b="1" spc="-1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включительно);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9"/>
          <p:cNvSpPr txBox="1"/>
          <p:nvPr/>
        </p:nvSpPr>
        <p:spPr>
          <a:xfrm>
            <a:off x="815644" y="4221882"/>
            <a:ext cx="11379531" cy="1874883"/>
          </a:xfrm>
          <a:prstGeom prst="rect">
            <a:avLst/>
          </a:prstGeom>
        </p:spPr>
        <p:txBody>
          <a:bodyPr vert="horz" wrap="square" lIns="0" tIns="45731" rIns="0" bIns="0" rtlCol="0">
            <a:spAutoFit/>
          </a:bodyPr>
          <a:lstStyle/>
          <a:p>
            <a:pPr marL="685245" marR="456617" indent="-213385">
              <a:spcBef>
                <a:spcPts val="52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флюорография легких или рентгенографию легких;</a:t>
            </a:r>
          </a:p>
          <a:p>
            <a:pPr marL="685245" marR="456617" indent="-213385">
              <a:spcBef>
                <a:spcPts val="52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электрокардиография в покое при первом прохождении профилактического</a:t>
            </a:r>
          </a:p>
          <a:p>
            <a:pPr marL="685245" marR="456617" indent="-213385">
              <a:spcBef>
                <a:spcPts val="52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осмотра, далее в возрасте 35 лет и старше;</a:t>
            </a:r>
          </a:p>
          <a:p>
            <a:pPr marL="685245" marR="456617" indent="-213385">
              <a:spcBef>
                <a:spcPts val="52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внутриглазного давления при первом прохождении профилактического  медицинского осмотра, далее в возрасте 40 лет и старше;</a:t>
            </a:r>
          </a:p>
          <a:p>
            <a:pPr marL="685245" marR="456617" indent="-213385">
              <a:spcBef>
                <a:spcPts val="52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 фельдшером (акушеркой) или врачом акушером-гинекологом женщин в  возрасте от 18 до 39 лет;</a:t>
            </a:r>
          </a:p>
          <a:p>
            <a:pPr marL="685245" marR="456617" indent="-213385">
              <a:spcBef>
                <a:spcPts val="525"/>
              </a:spcBef>
              <a:buClr>
                <a:srgbClr val="C00000"/>
              </a:buClr>
              <a:buFont typeface="Wingdings"/>
              <a:buChar char=""/>
              <a:tabLst>
                <a:tab pos="685245" algn="l"/>
                <a:tab pos="685880" algn="l"/>
              </a:tabLst>
            </a:pPr>
            <a:r>
              <a:rPr sz="14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(осмотр) по результатам профилактического медицинского осмотра</a:t>
            </a:r>
          </a:p>
        </p:txBody>
      </p:sp>
      <p:sp>
        <p:nvSpPr>
          <p:cNvPr id="6" name="object 10"/>
          <p:cNvSpPr txBox="1"/>
          <p:nvPr/>
        </p:nvSpPr>
        <p:spPr>
          <a:xfrm>
            <a:off x="7753771" y="4112342"/>
            <a:ext cx="1600570" cy="289825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z="1800" b="1" i="1" spc="-16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1800" b="1" i="1" spc="-1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</a:t>
            </a:r>
            <a:r>
              <a:rPr sz="1800" b="1" i="1" spc="-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800" b="1" i="1" spc="-14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800" b="1" i="1" spc="-8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i="1" spc="-16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14"/>
          <p:cNvSpPr txBox="1"/>
          <p:nvPr/>
        </p:nvSpPr>
        <p:spPr>
          <a:xfrm>
            <a:off x="690211" y="6310114"/>
            <a:ext cx="11354171" cy="382158"/>
          </a:xfrm>
          <a:prstGeom prst="rect">
            <a:avLst/>
          </a:prstGeom>
        </p:spPr>
        <p:txBody>
          <a:bodyPr vert="horz" wrap="square" lIns="0" tIns="12702" rIns="0" bIns="0" rtlCol="0">
            <a:spAutoFit/>
          </a:bodyPr>
          <a:lstStyle/>
          <a:p>
            <a:pPr marL="12702">
              <a:spcBef>
                <a:spcPts val="100"/>
              </a:spcBef>
            </a:pPr>
            <a:r>
              <a:rPr spc="-349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b="1" spc="-109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обязательно</a:t>
            </a:r>
            <a:r>
              <a:rPr b="1" spc="-12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b="1" spc="-113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9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исполнению</a:t>
            </a:r>
            <a:r>
              <a:rPr b="1" spc="-1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6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b="1" spc="-12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49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оплаты</a:t>
            </a:r>
            <a:r>
              <a:rPr b="1" spc="-13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6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b="1" spc="-113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8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тарифа</a:t>
            </a:r>
            <a:r>
              <a:rPr b="1" spc="-109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b="1" spc="-113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Диспансеризации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377507" y="6096765"/>
            <a:ext cx="648072" cy="285357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1"/>
          <p:cNvSpPr txBox="1"/>
          <p:nvPr/>
        </p:nvSpPr>
        <p:spPr>
          <a:xfrm>
            <a:off x="137955" y="1197546"/>
            <a:ext cx="1015663" cy="432788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sz="2200" b="1" spc="-1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</a:t>
            </a:r>
            <a:endParaRPr lang="en-US" sz="2200" b="1" spc="-125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2200" b="1" spc="-9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МЕДИЦИНСКИЙ</a:t>
            </a:r>
            <a:r>
              <a:rPr sz="2200" b="1" spc="29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200" b="1" spc="-1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9233" algn="ctr"/>
            <a:r>
              <a:rPr sz="2200" i="1" spc="-28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15644" y="5560407"/>
            <a:ext cx="210990" cy="53635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8" y="-16301"/>
            <a:ext cx="951702" cy="951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171" y="3451"/>
            <a:ext cx="11037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66378" algn="ctr"/>
            <a:r>
              <a:rPr lang="ru-RU" sz="20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</a:t>
            </a:r>
            <a:r>
              <a:rPr lang="ru-RU" sz="20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ИССЛЕДОВАНИЙ,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65743" algn="ctr"/>
            <a:r>
              <a:rPr lang="ru-RU" sz="2000"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ПРОВОДИМЫХ</a:t>
            </a:r>
            <a:r>
              <a:rPr lang="ru-RU" sz="20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-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lang="ru-RU" sz="2000" b="1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ДИСПАНСЕРИЗАЦИИ</a:t>
            </a:r>
            <a:r>
              <a:rPr lang="ru-RU" sz="2000" b="1" spc="-11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  <a:r>
              <a:rPr lang="ru-RU" sz="2000" b="1" spc="-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</a:t>
            </a:r>
            <a:r>
              <a:rPr lang="ru-RU" sz="2000" b="1" spc="-6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4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ПРОФИЛАКТИЧЕСКОМУ</a:t>
            </a:r>
            <a:r>
              <a:rPr lang="ru-RU" sz="20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МЕДИЦИНСКОМУ</a:t>
            </a:r>
            <a:r>
              <a:rPr lang="ru-RU" sz="2000" b="1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ОСМОТРУ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/>
          <p:cNvSpPr/>
          <p:nvPr/>
        </p:nvSpPr>
        <p:spPr>
          <a:xfrm>
            <a:off x="1181451" y="1446138"/>
            <a:ext cx="0" cy="4095427"/>
          </a:xfrm>
          <a:custGeom>
            <a:avLst/>
            <a:gdLst/>
            <a:ahLst/>
            <a:cxnLst/>
            <a:rect l="l" t="t" r="r" b="b"/>
            <a:pathLst>
              <a:path h="4094479">
                <a:moveTo>
                  <a:pt x="0" y="0"/>
                </a:moveTo>
                <a:lnTo>
                  <a:pt x="0" y="4093972"/>
                </a:lnTo>
              </a:path>
            </a:pathLst>
          </a:custGeom>
          <a:ln w="34288">
            <a:solidFill>
              <a:srgbClr val="C00000"/>
            </a:solidFill>
            <a:headEnd type="oval"/>
            <a:tailEnd type="oval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 rot="16200000">
            <a:off x="-698815" y="3066110"/>
            <a:ext cx="2756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Диспансеризация </a:t>
            </a: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 раз в 3 года с 40 лет </a:t>
            </a:r>
          </a:p>
        </p:txBody>
      </p:sp>
      <p:sp>
        <p:nvSpPr>
          <p:cNvPr id="15" name="object 13"/>
          <p:cNvSpPr/>
          <p:nvPr/>
        </p:nvSpPr>
        <p:spPr>
          <a:xfrm>
            <a:off x="2249079" y="1456231"/>
            <a:ext cx="771843" cy="771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2243447" y="1144785"/>
            <a:ext cx="907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3">
              <a:spcBef>
                <a:spcPts val="100"/>
              </a:spcBef>
            </a:pPr>
            <a:r>
              <a:rPr lang="ru-RU" sz="1400" b="1" spc="-55" dirty="0">
                <a:solidFill>
                  <a:srgbClr val="002060"/>
                </a:solidFill>
                <a:latin typeface="Arial"/>
                <a:cs typeface="Arial"/>
              </a:rPr>
              <a:t>18-39</a:t>
            </a:r>
            <a:r>
              <a:rPr lang="ru-RU" sz="1400" b="1" spc="-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400" b="1" spc="-110" dirty="0">
                <a:solidFill>
                  <a:srgbClr val="002060"/>
                </a:solidFill>
                <a:latin typeface="Arial"/>
                <a:cs typeface="Arial"/>
              </a:rPr>
              <a:t>лет</a:t>
            </a:r>
            <a:endParaRPr lang="ru-RU" sz="1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01553" y="1149198"/>
            <a:ext cx="1026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3">
              <a:spcBef>
                <a:spcPts val="100"/>
              </a:spcBef>
            </a:pPr>
            <a:r>
              <a:rPr lang="ru-RU" sz="1400" b="1" spc="-55" dirty="0">
                <a:solidFill>
                  <a:srgbClr val="002060"/>
                </a:solidFill>
                <a:latin typeface="Arial"/>
                <a:cs typeface="Arial"/>
              </a:rPr>
              <a:t>40-64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40431" y="1144785"/>
            <a:ext cx="1491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3">
              <a:spcBef>
                <a:spcPts val="100"/>
              </a:spcBef>
            </a:pPr>
            <a:r>
              <a:rPr lang="ru-RU" sz="1400" b="1" spc="-55" dirty="0">
                <a:solidFill>
                  <a:srgbClr val="002060"/>
                </a:solidFill>
                <a:latin typeface="Arial"/>
                <a:cs typeface="Arial"/>
              </a:rPr>
              <a:t>65 лет и старше</a:t>
            </a:r>
          </a:p>
        </p:txBody>
      </p:sp>
      <p:sp>
        <p:nvSpPr>
          <p:cNvPr id="19" name="object 14"/>
          <p:cNvSpPr/>
          <p:nvPr/>
        </p:nvSpPr>
        <p:spPr>
          <a:xfrm>
            <a:off x="5914114" y="1452561"/>
            <a:ext cx="771843" cy="771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/>
          <p:cNvSpPr/>
          <p:nvPr/>
        </p:nvSpPr>
        <p:spPr>
          <a:xfrm>
            <a:off x="9599121" y="1452562"/>
            <a:ext cx="771843" cy="77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786837" y="1608479"/>
            <a:ext cx="96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6518" y="1617040"/>
            <a:ext cx="116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3 года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24192" y="1665349"/>
            <a:ext cx="96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46167" y="2289952"/>
            <a:ext cx="3625304" cy="3036765"/>
          </a:xfrm>
          <a:prstGeom prst="roundRect">
            <a:avLst>
              <a:gd name="adj" fmla="val 328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6105" marR="285172" indent="-213403">
              <a:lnSpc>
                <a:spcPct val="80000"/>
              </a:lnSpc>
              <a:spcBef>
                <a:spcPts val="365"/>
              </a:spcBef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 медицинский осмотр;</a:t>
            </a:r>
          </a:p>
          <a:p>
            <a:pPr marL="226105" marR="729761" indent="-213403">
              <a:lnSpc>
                <a:spcPct val="80000"/>
              </a:lnSpc>
              <a:spcBef>
                <a:spcPts val="530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b="1" spc="-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Скрининговые</a:t>
            </a: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мероприятия,</a:t>
            </a:r>
          </a:p>
          <a:p>
            <a:pPr marL="226105" marR="66688">
              <a:lnSpc>
                <a:spcPct val="80000"/>
              </a:lnSpc>
            </a:pP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направленные на раннее  выявление</a:t>
            </a:r>
          </a:p>
          <a:p>
            <a:pPr marL="226105">
              <a:lnSpc>
                <a:spcPts val="925"/>
              </a:lnSpc>
            </a:pP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онкологических</a:t>
            </a:r>
          </a:p>
          <a:p>
            <a:pPr marL="226105">
              <a:lnSpc>
                <a:spcPts val="1190"/>
              </a:lnSpc>
            </a:pP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заболеваний;</a:t>
            </a:r>
          </a:p>
          <a:p>
            <a:pPr marL="226105" marR="63513" indent="-213403">
              <a:lnSpc>
                <a:spcPct val="80000"/>
              </a:lnSpc>
              <a:spcBef>
                <a:spcPts val="530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анализ крови  (гемоглобин, лейкоциты,  СОЭ)</a:t>
            </a:r>
          </a:p>
          <a:p>
            <a:pPr marL="226105" marR="97174" indent="-213403">
              <a:lnSpc>
                <a:spcPct val="80000"/>
              </a:lnSpc>
              <a:spcBef>
                <a:spcPts val="525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индивидуальное  профилактическое</a:t>
            </a:r>
          </a:p>
          <a:p>
            <a:pPr marL="226105">
              <a:lnSpc>
                <a:spcPts val="1060"/>
              </a:lnSpc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консультирование;</a:t>
            </a:r>
          </a:p>
          <a:p>
            <a:pPr marL="226105" marR="159417" indent="-213403">
              <a:lnSpc>
                <a:spcPct val="80000"/>
              </a:lnSpc>
              <a:spcBef>
                <a:spcPts val="530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врачом-  терапевтом по</a:t>
            </a:r>
          </a:p>
          <a:p>
            <a:pPr marL="226105" marR="5081">
              <a:lnSpc>
                <a:spcPct val="80000"/>
              </a:lnSpc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первого этапа  диспансеризации</a:t>
            </a:r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6347573" y="629348"/>
            <a:ext cx="678315" cy="9793087"/>
          </a:xfrm>
          <a:prstGeom prst="rightBrace">
            <a:avLst>
              <a:gd name="adj1" fmla="val 15811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86767" y="2289953"/>
            <a:ext cx="3009975" cy="3036764"/>
          </a:xfrm>
          <a:prstGeom prst="roundRect">
            <a:avLst>
              <a:gd name="adj" fmla="val 328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6105" marR="445223" indent="-213403">
              <a:lnSpc>
                <a:spcPct val="80000"/>
              </a:lnSpc>
              <a:spcBef>
                <a:spcPts val="365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 медицинский осмотр;</a:t>
            </a:r>
          </a:p>
          <a:p>
            <a:pPr marL="226105" marR="5081" indent="-213403">
              <a:lnSpc>
                <a:spcPct val="80000"/>
              </a:lnSpc>
              <a:spcBef>
                <a:spcPts val="515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b="1" spc="-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скрининговые</a:t>
            </a: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мероприятия,  направленные на раннее  выявление онкологических  </a:t>
            </a:r>
            <a:r>
              <a:rPr lang="ru-RU" sz="1400" b="1" spc="-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заболеваний;</a:t>
            </a:r>
          </a:p>
          <a:p>
            <a:pPr marL="226105" marR="5081" indent="-213403">
              <a:lnSpc>
                <a:spcPct val="80000"/>
              </a:lnSpc>
              <a:spcBef>
                <a:spcPts val="515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spc="-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индивидуальное профилактическое  </a:t>
            </a: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консультирование;</a:t>
            </a:r>
          </a:p>
          <a:p>
            <a:pPr marL="226105" indent="-213403">
              <a:lnSpc>
                <a:spcPct val="80000"/>
              </a:lnSpc>
              <a:spcBef>
                <a:spcPts val="265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spc="-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(осмотр) </a:t>
            </a:r>
            <a:r>
              <a:rPr lang="ru-RU" sz="1400" spc="-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врачом-терапевтом </a:t>
            </a: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 первого </a:t>
            </a:r>
            <a:r>
              <a:rPr lang="ru-RU" sz="1400" spc="-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диспансеризации</a:t>
            </a:r>
            <a:endParaRPr lang="ru-RU" sz="1400" spc="-5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72297" y="2289953"/>
            <a:ext cx="3601954" cy="3036764"/>
          </a:xfrm>
          <a:prstGeom prst="roundRect">
            <a:avLst>
              <a:gd name="adj" fmla="val 328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6105" marR="285807" indent="-213403">
              <a:lnSpc>
                <a:spcPct val="80000"/>
              </a:lnSpc>
              <a:spcBef>
                <a:spcPts val="365"/>
              </a:spcBef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 медицинский осмотр;</a:t>
            </a:r>
          </a:p>
          <a:p>
            <a:pPr marL="226105" marR="729761" indent="-213403">
              <a:lnSpc>
                <a:spcPct val="80000"/>
              </a:lnSpc>
              <a:spcBef>
                <a:spcPts val="530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b="1" spc="-5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скрининговые</a:t>
            </a:r>
            <a:r>
              <a:rPr lang="ru-RU" sz="1400" b="1" spc="-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</a:t>
            </a: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25470" marR="66688">
              <a:lnSpc>
                <a:spcPct val="80000"/>
              </a:lnSpc>
            </a:pP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направленные на раннее  </a:t>
            </a:r>
            <a:r>
              <a:rPr lang="ru-RU" sz="1400" b="1" spc="-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онкологических</a:t>
            </a:r>
            <a:endParaRPr lang="ru-RU" sz="1400" b="1" spc="-5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70">
              <a:lnSpc>
                <a:spcPts val="1190"/>
              </a:lnSpc>
            </a:pP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заболеваний;</a:t>
            </a:r>
          </a:p>
          <a:p>
            <a:pPr marL="226105" marR="63513" indent="-213403">
              <a:lnSpc>
                <a:spcPct val="80000"/>
              </a:lnSpc>
              <a:spcBef>
                <a:spcPts val="530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b="1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анализ крови  (гемоглобин, лейкоциты,  СОЭ)</a:t>
            </a:r>
          </a:p>
          <a:p>
            <a:pPr marL="226105" marR="97174" indent="-213403">
              <a:lnSpc>
                <a:spcPct val="80000"/>
              </a:lnSpc>
              <a:spcBef>
                <a:spcPts val="525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индивидуальное  профилактическое</a:t>
            </a:r>
          </a:p>
          <a:p>
            <a:pPr marL="225470">
              <a:lnSpc>
                <a:spcPts val="1060"/>
              </a:lnSpc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консультирование;</a:t>
            </a:r>
          </a:p>
          <a:p>
            <a:pPr marL="226105" marR="159417" indent="-213403">
              <a:lnSpc>
                <a:spcPct val="80000"/>
              </a:lnSpc>
              <a:spcBef>
                <a:spcPts val="530"/>
              </a:spcBef>
              <a:buClr>
                <a:srgbClr val="C00000"/>
              </a:buClr>
              <a:buFont typeface="Wingdings"/>
              <a:buChar char=""/>
              <a:tabLst>
                <a:tab pos="225470" algn="l"/>
                <a:tab pos="226105" algn="l"/>
              </a:tabLst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(осмотр) врачом-  терапевтом по</a:t>
            </a:r>
          </a:p>
          <a:p>
            <a:pPr marL="225470" marR="5081">
              <a:lnSpc>
                <a:spcPct val="80000"/>
              </a:lnSpc>
            </a:pPr>
            <a:r>
              <a:rPr lang="ru-RU" sz="1400" spc="-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первого этапа  диспансеризации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00509" y="5975028"/>
            <a:ext cx="673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spc="-4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sz="1800" b="1" spc="-12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4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выполнении</a:t>
            </a:r>
            <a:r>
              <a:rPr lang="ru-RU" sz="1800" b="1" spc="-13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3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1800" b="1" spc="-9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16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800" b="1" spc="-12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оплаты</a:t>
            </a:r>
            <a:r>
              <a:rPr lang="ru-RU" sz="1800" b="1" spc="-14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2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800" b="1" spc="-12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-9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тарифу</a:t>
            </a:r>
            <a:r>
              <a:rPr lang="ru-RU" sz="1800" b="1" spc="-10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lang="ru-RU" sz="1800" b="1" spc="-55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испансеризации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23"/>
          <p:cNvSpPr/>
          <p:nvPr/>
        </p:nvSpPr>
        <p:spPr>
          <a:xfrm>
            <a:off x="1304598" y="2888737"/>
            <a:ext cx="336163" cy="36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3"/>
          <p:cNvSpPr/>
          <p:nvPr/>
        </p:nvSpPr>
        <p:spPr>
          <a:xfrm>
            <a:off x="4492174" y="2748696"/>
            <a:ext cx="336163" cy="36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23"/>
          <p:cNvSpPr/>
          <p:nvPr/>
        </p:nvSpPr>
        <p:spPr>
          <a:xfrm>
            <a:off x="4526224" y="3597984"/>
            <a:ext cx="336163" cy="36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307464" y="2814619"/>
            <a:ext cx="336163" cy="36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23"/>
          <p:cNvSpPr/>
          <p:nvPr/>
        </p:nvSpPr>
        <p:spPr>
          <a:xfrm>
            <a:off x="8318183" y="3493852"/>
            <a:ext cx="336163" cy="36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-126144" y="1053530"/>
          <a:ext cx="3672408" cy="580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/>
          </p:nvPr>
        </p:nvGraphicFramePr>
        <p:xfrm>
          <a:off x="6385619" y="765498"/>
          <a:ext cx="3672408" cy="580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>
            <p:extLst/>
          </p:nvPr>
        </p:nvGraphicFramePr>
        <p:xfrm>
          <a:off x="3217267" y="1768903"/>
          <a:ext cx="3312368" cy="500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>
            <a:off x="1745295" y="4005858"/>
            <a:ext cx="2840124" cy="21602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613675" y="1272601"/>
            <a:ext cx="2524472" cy="64363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237047" y="2203816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в 2019 году,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всего 54,9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/>
          </p:nvPr>
        </p:nvGraphicFramePr>
        <p:xfrm>
          <a:off x="9193931" y="1310672"/>
          <a:ext cx="3528392" cy="567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>
            <a:off x="2675206" y="1452718"/>
            <a:ext cx="2371882" cy="7934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937983" y="3851817"/>
            <a:ext cx="2696108" cy="15404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17803" y="1212354"/>
            <a:ext cx="72008" cy="5472608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196166" y="2097434"/>
            <a:ext cx="1638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на 2020 год,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58,3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93131" y="275796"/>
            <a:ext cx="9625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ТФОМС РБ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ГОДУ,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НА 2020 ГОД (МЛРД. РУБ.)</a:t>
            </a:r>
            <a:endParaRPr lang="ru-RU" dirty="0"/>
          </a:p>
        </p:txBody>
      </p:sp>
      <p:pic>
        <p:nvPicPr>
          <p:cNvPr id="32" name="Рисунок 31" descr="logo_tfomsrb_900x9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4256" y="1320203"/>
            <a:ext cx="2197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ФФОМС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7842" y="1320203"/>
            <a:ext cx="2197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ФФОМС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8" y="-16301"/>
            <a:ext cx="951702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7187" y="105607"/>
            <a:ext cx="7728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ПРОВЕДЕНИЕ ИССЛЕДОВАНИЙ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ОСНОВАНИИ КЛИНИЧЕСКИХ РЕКОМЕНДАЦИЙ)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28935" y="1197546"/>
            <a:ext cx="4536504" cy="5472608"/>
          </a:xfrm>
          <a:prstGeom prst="homePlate">
            <a:avLst>
              <a:gd name="adj" fmla="val 257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Clr>
                <a:srgbClr val="969696"/>
              </a:buClr>
              <a:defRPr/>
            </a:pPr>
            <a:endParaRPr lang="ru-RU" sz="1400" b="1" kern="8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69696"/>
              </a:buClr>
              <a:defRPr/>
            </a:pPr>
            <a:endParaRPr lang="ru-RU" sz="1400" b="1" kern="8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69696"/>
              </a:buClr>
              <a:defRPr/>
            </a:pPr>
            <a:endParaRPr lang="ru-RU" sz="1400" b="1" kern="800" noProof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69696"/>
              </a:buClr>
              <a:defRPr/>
            </a:pPr>
            <a:r>
              <a:rPr lang="ru-RU" sz="1400" b="1" kern="8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Онкология</a:t>
            </a:r>
            <a:endParaRPr lang="ru-RU" sz="1400" b="1" kern="8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84" indent="-285784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kern="800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Опухоли торако-абдоминальной локализации</a:t>
            </a:r>
          </a:p>
          <a:p>
            <a:pPr marL="285784" indent="-285784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kern="800" noProof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Онкоурология</a:t>
            </a:r>
          </a:p>
          <a:p>
            <a:pPr lvl="0">
              <a:buClr>
                <a:srgbClr val="969696"/>
              </a:buClr>
              <a:defRPr/>
            </a:pPr>
            <a:r>
              <a:rPr lang="ru-RU" sz="1400" b="1" kern="8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Кардиология</a:t>
            </a:r>
          </a:p>
          <a:p>
            <a:pPr marL="285784" indent="-285784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Артериальная гипертензия</a:t>
            </a:r>
          </a:p>
          <a:p>
            <a:pPr marL="285784" indent="-285784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артерий нижних конечностей</a:t>
            </a:r>
          </a:p>
          <a:p>
            <a:pPr marL="285784" indent="-285784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Эмболия и тромбоз аорты и артерий н/конечностей</a:t>
            </a:r>
          </a:p>
          <a:p>
            <a:pPr marL="285784" indent="-285784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ru-RU" sz="1400" kern="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Гипертензионная</a:t>
            </a: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сосудистая болезнь легких ассоциированная с ВПС</a:t>
            </a:r>
          </a:p>
          <a:p>
            <a:pPr>
              <a:buClr>
                <a:srgbClr val="969696"/>
              </a:buClr>
              <a:defRPr/>
            </a:pPr>
            <a:r>
              <a:rPr lang="ru-RU" sz="1400" b="1" kern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Травматология</a:t>
            </a:r>
            <a:r>
              <a:rPr lang="ru-RU" sz="1400" b="1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kern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ортопедия</a:t>
            </a:r>
          </a:p>
          <a:p>
            <a:pPr marL="171470" indent="-17147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Врожденный множественный </a:t>
            </a:r>
            <a:r>
              <a:rPr lang="ru-RU" sz="1400" kern="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артрогрипоз</a:t>
            </a: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детей</a:t>
            </a:r>
          </a:p>
          <a:p>
            <a:pPr marL="171470" indent="-17147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Врожденные деформации позвоночного столба</a:t>
            </a:r>
          </a:p>
          <a:p>
            <a:pPr marL="171470" indent="-17147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Тяжелые </a:t>
            </a:r>
            <a:r>
              <a:rPr lang="ru-RU" sz="1400" kern="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кифотические</a:t>
            </a: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кифосколиотические деформации позвоночника</a:t>
            </a:r>
          </a:p>
          <a:p>
            <a:pPr marL="171470" indent="-171470"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Травма позвоночника и спинного </a:t>
            </a:r>
            <a:endParaRPr lang="ru-RU" sz="1400" kern="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defRPr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мозга</a:t>
            </a:r>
            <a:r>
              <a:rPr lang="en-US" sz="1400" kern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kern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взрослых</a:t>
            </a:r>
          </a:p>
        </p:txBody>
      </p:sp>
      <p:sp>
        <p:nvSpPr>
          <p:cNvPr id="5" name="Freihandform 30"/>
          <p:cNvSpPr/>
          <p:nvPr/>
        </p:nvSpPr>
        <p:spPr bwMode="auto">
          <a:xfrm>
            <a:off x="372954" y="1319455"/>
            <a:ext cx="3371945" cy="526164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8025" tIns="72017" rIns="108025" bIns="72017" anchor="ctr"/>
          <a:lstStyle/>
          <a:p>
            <a:pPr defTabSz="801781" eaLnBrk="0" hangingPunct="0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Магнитно-резонансная томография </a:t>
            </a:r>
          </a:p>
        </p:txBody>
      </p:sp>
      <p:sp>
        <p:nvSpPr>
          <p:cNvPr id="6" name="Нашивка 5"/>
          <p:cNvSpPr/>
          <p:nvPr/>
        </p:nvSpPr>
        <p:spPr>
          <a:xfrm>
            <a:off x="3888888" y="1197546"/>
            <a:ext cx="5328592" cy="5472608"/>
          </a:xfrm>
          <a:prstGeom prst="chevron">
            <a:avLst>
              <a:gd name="adj" fmla="val 2243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Онкология</a:t>
            </a:r>
          </a:p>
          <a:p>
            <a:pPr marL="171470" indent="-171470">
              <a:buFont typeface="Wingdings" panose="05000000000000000000" pitchFamily="2" charset="2"/>
              <a:buChar char="ü"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Опухоли </a:t>
            </a:r>
            <a:r>
              <a:rPr lang="ru-RU" sz="1400" kern="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торако</a:t>
            </a: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-абдоминальной локализации</a:t>
            </a:r>
          </a:p>
          <a:p>
            <a:pPr marL="171470" indent="-171470">
              <a:buFont typeface="Wingdings" panose="05000000000000000000" pitchFamily="2" charset="2"/>
              <a:buChar char="ü"/>
            </a:pPr>
            <a:r>
              <a:rPr lang="ru-RU" sz="1400" kern="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Онкоурология</a:t>
            </a:r>
            <a:endParaRPr lang="ru-RU" sz="1400" kern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kern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Кардиология</a:t>
            </a:r>
          </a:p>
          <a:p>
            <a:pPr marL="171470" indent="-171470">
              <a:buFont typeface="Wingdings" panose="05000000000000000000" pitchFamily="2" charset="2"/>
              <a:buChar char="v"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Артериальная гипертензия</a:t>
            </a:r>
          </a:p>
          <a:p>
            <a:pPr marL="171470" indent="-171470">
              <a:buFont typeface="Wingdings" panose="05000000000000000000" pitchFamily="2" charset="2"/>
              <a:buChar char="v"/>
            </a:pPr>
            <a:r>
              <a:rPr lang="ru-RU" sz="1400" kern="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Гипертензионная</a:t>
            </a: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сосудистая болезнь легких ассоциированная с ВПС</a:t>
            </a:r>
          </a:p>
          <a:p>
            <a:r>
              <a:rPr lang="ru-RU" sz="1400" b="1" kern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Травматология и ортопедия</a:t>
            </a:r>
          </a:p>
          <a:p>
            <a:pPr marL="171470" indent="-171470">
              <a:buFont typeface="Wingdings" panose="05000000000000000000" pitchFamily="2" charset="2"/>
              <a:buChar char="Ø"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Врожденный множественный </a:t>
            </a:r>
            <a:r>
              <a:rPr lang="ru-RU" sz="1400" kern="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артрогрипоз</a:t>
            </a: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детей</a:t>
            </a:r>
          </a:p>
          <a:p>
            <a:pPr marL="171470" indent="-171470">
              <a:buFont typeface="Wingdings" panose="05000000000000000000" pitchFamily="2" charset="2"/>
              <a:buChar char="Ø"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Врожденные деформации позвоночного столба</a:t>
            </a:r>
          </a:p>
          <a:p>
            <a:pPr marL="171470" indent="-171470">
              <a:buFont typeface="Wingdings" panose="05000000000000000000" pitchFamily="2" charset="2"/>
              <a:buChar char="Ø"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Тяжелые </a:t>
            </a:r>
            <a:r>
              <a:rPr lang="ru-RU" sz="1400" kern="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кифотические</a:t>
            </a: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кифосколиотические деформации позвоночника</a:t>
            </a:r>
          </a:p>
          <a:p>
            <a:pPr marL="171470" indent="-171470">
              <a:buFont typeface="Wingdings" panose="05000000000000000000" pitchFamily="2" charset="2"/>
              <a:buChar char="Ø"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Тяжелая черепно-мозговая травма</a:t>
            </a:r>
          </a:p>
          <a:p>
            <a:pPr marL="171470" indent="-171470">
              <a:buFont typeface="Wingdings" panose="05000000000000000000" pitchFamily="2" charset="2"/>
              <a:buChar char="Ø"/>
            </a:pP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Травма позвоночника и </a:t>
            </a:r>
          </a:p>
          <a:p>
            <a:pPr marL="182585" indent="-182585"/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kern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спинного </a:t>
            </a:r>
            <a:r>
              <a:rPr lang="ru-RU" sz="1400" kern="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мозга у взрослых</a:t>
            </a:r>
          </a:p>
        </p:txBody>
      </p:sp>
      <p:sp>
        <p:nvSpPr>
          <p:cNvPr id="7" name="Parallelogramm 2"/>
          <p:cNvSpPr/>
          <p:nvPr/>
        </p:nvSpPr>
        <p:spPr bwMode="auto">
          <a:xfrm flipH="1">
            <a:off x="4104909" y="1319455"/>
            <a:ext cx="3960443" cy="526445"/>
          </a:xfrm>
          <a:prstGeom prst="parallelogram">
            <a:avLst>
              <a:gd name="adj" fmla="val 3891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8" tIns="72017" rIns="108025" bIns="72017" anchor="ctr"/>
          <a:lstStyle/>
          <a:p>
            <a:pPr defTabSz="801781" eaLnBrk="0" hangingPunct="0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Компьютерная томография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8185819" y="1197546"/>
            <a:ext cx="3888432" cy="5472608"/>
          </a:xfrm>
          <a:prstGeom prst="chevron">
            <a:avLst>
              <a:gd name="adj" fmla="val 3443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arallelogramm 27"/>
          <p:cNvSpPr/>
          <p:nvPr/>
        </p:nvSpPr>
        <p:spPr bwMode="auto">
          <a:xfrm flipH="1">
            <a:off x="8281371" y="1261347"/>
            <a:ext cx="2712759" cy="584272"/>
          </a:xfrm>
          <a:prstGeom prst="parallelogram">
            <a:avLst>
              <a:gd name="adj" fmla="val 6789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8" tIns="72017" rIns="108025" bIns="72017" anchor="ctr"/>
          <a:lstStyle/>
          <a:p>
            <a:pPr defTabSz="801781" eaLnBrk="0" hangingPunct="0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Эндоскопические исследования</a:t>
            </a:r>
            <a:endParaRPr lang="de-D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89860" y="3141762"/>
            <a:ext cx="2196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Онкология</a:t>
            </a:r>
          </a:p>
          <a:p>
            <a:pPr marL="171470" indent="-1714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Опухоли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торакоабдоминальной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локализации</a:t>
            </a:r>
          </a:p>
          <a:p>
            <a:pPr marL="171470" indent="-17147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Онкоурология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70" indent="-17147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Онкопроктология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5743494" y="5946565"/>
            <a:ext cx="0" cy="6478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08955" y="1161527"/>
            <a:ext cx="11521280" cy="7208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№323-ФЗ                                                                «Об основах охраны здоровья граждан в Российской Федерации»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8955" y="1989600"/>
            <a:ext cx="11521280" cy="64785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2 статьи 87 Контроль качества и безопасности медицинской деятельности, осуществляется путем соблюдения объема, сроков и условий оказания медицинской помощи, контроля качества медицинской помощи ТФОМС и СМО в соответствии с законодательством РФ</a:t>
            </a:r>
            <a:endParaRPr lang="ru-RU" sz="13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8955" y="2728281"/>
            <a:ext cx="11521280" cy="7923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29.10.2010 №326-ФЗ                                                                «Об обязательном медицинском страховании  в Российской Федерации»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8955" y="3593670"/>
            <a:ext cx="11521280" cy="86380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9 Контроль объемов, сроков, качества и условий предоставления медицинской помощи, по ОМС.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 статьи 40 «Контроль объемов, сроков, качества и условий предоставления медицинской помощи … проводится в соответствии с порядком организации и проведения контроля объемов, сроков, качества и условий предоставления медицинской помощи, установленным ФОМС</a:t>
            </a:r>
            <a:endParaRPr lang="ru-RU" sz="13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9082" y="4527973"/>
            <a:ext cx="11455971" cy="7923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914367" hangingPunct="0"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ФФОМС от 28 февраля 2019 года №36 «Об утверждении Порядка организации и проведения контроля объемов, сроков, качества и условий предоставления медицинской помощи по обязательному медицинскому страхованию» (зарегистрирован в Минюсте РФ 18.06.2019г.)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01819" y="5455565"/>
            <a:ext cx="5036640" cy="36044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МЕДИКО-ЭКОНОМИЧЕСКИЙ КОНТРОЛЬ</a:t>
            </a:r>
            <a:endParaRPr lang="ru-RU" sz="1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97492" y="5873524"/>
            <a:ext cx="5040967" cy="36044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МЕДИКО-ЭКОНОМИЧЕСКАЯ ЭКСПЕРТИЗА</a:t>
            </a:r>
            <a:endParaRPr lang="ru-RU" sz="1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97492" y="6274459"/>
            <a:ext cx="5040967" cy="360446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КАЧЕСТВА МЕДИЦИНСКОЙ ПОМОЩИ</a:t>
            </a:r>
            <a:endParaRPr lang="ru-RU" sz="14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182861" y="5553567"/>
            <a:ext cx="4039532" cy="108133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перечень оснований для отказа в оплате медицинской помощи (уменьшение оплаты медицинской помощи)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591534" y="5455565"/>
            <a:ext cx="438251" cy="1252827"/>
          </a:xfrm>
          <a:prstGeom prst="rightBrac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68" y="-16301"/>
            <a:ext cx="951702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3674" y="72911"/>
            <a:ext cx="9528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ПРАВОВОЕ РЕГУЛИРОВАНИЕ КОНТРОЛЯ ОБЪЕМОВ, СРОКОВ,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КАЧЕСТВА И УСЛОВИЙ ПРЕДОСТАВЛЕНИЯ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4648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39" y="1269554"/>
            <a:ext cx="11737304" cy="5287636"/>
          </a:xfrm>
        </p:spPr>
        <p:txBody>
          <a:bodyPr>
            <a:noAutofit/>
          </a:bodyPr>
          <a:lstStyle/>
          <a:p>
            <a:pPr algn="l"/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58. Медицинская экспертиза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Медицинской экспертизой является проводимое в установленном порядке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направленное на установление состояния здоровья гражданина, в целях определения его способности осуществлять трудовую или иную деятельность, а также установления причинно-следственной связи между воздействием каких-либо событий, факторов и состоянием здоровья гражданина.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 Российской Федерации проводятся следующие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экспертиз: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экспертиза временной нетрудоспособности;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медико-социальная экспертиза;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военно-врачебная экспертиза;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судебно-медицинская и судебно-психиатрическая экспертизы;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экспертиза профессиональной пригодности и экспертиза связи заболевания с профессией;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экспертиза качества медицинской помощи.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6987" y="121908"/>
            <a:ext cx="11498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oman"/>
              </a:rPr>
              <a:t>ФЕДЕРАЛЬНЫЙ ЗАКОН ОТ 21 НОЯБРЯ 2011 Г. № 323-ФЗ </a:t>
            </a:r>
            <a:br>
              <a:rPr lang="ru-RU" sz="2000" b="1" dirty="0" smtClean="0">
                <a:solidFill>
                  <a:srgbClr val="002060"/>
                </a:solidFill>
                <a:latin typeface="a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oman"/>
              </a:rPr>
              <a:t>«ОБ ОСНОВАХ ОХРАНЫ ЗДОРОВЬЯ ГРАЖДАН В РОССИЙСКОЙ ФЕДЕРАЦИИ»</a:t>
            </a:r>
            <a:endParaRPr lang="ru-RU" sz="2000" dirty="0">
              <a:solidFill>
                <a:srgbClr val="002060"/>
              </a:solidFill>
              <a:latin typeface="aoman"/>
            </a:endParaRPr>
          </a:p>
        </p:txBody>
      </p:sp>
    </p:spTree>
    <p:extLst>
      <p:ext uri="{BB962C8B-B14F-4D97-AF65-F5344CB8AC3E}">
        <p14:creationId xmlns:p14="http://schemas.microsoft.com/office/powerpoint/2010/main" val="29612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955" y="1269554"/>
            <a:ext cx="11377264" cy="543054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64. Экспертиза качества медицинской помощи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качества медицинской помощи проводится в целях выявления нарушений при оказании медицинской помощи, в том числе оценки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оценки качества медицинской помощи формируются по группам заболеваний или состояний на основе соответствующих порядков оказания медицинской помощи и клинических рекомендаций.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Экспертиза качества медицинской помощи, оказываемой в рамках программ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обязательного медицинского страхования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критериев оценки качества медицинской помощи,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утвержденных в соответствии с частью 2 настоящей статьи в соответствии с законодательством Российской Федерации об обязательном медицинском страховании.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9075" y="121908"/>
            <a:ext cx="10441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 НОЯБРЯ 2011 Г. № 323-ФЗ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63" y="2421682"/>
            <a:ext cx="11521280" cy="3572727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37. Порядки оказания медицинской помощи и стандарты медицинской помощи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Медицинская помощь организуется и оказывается в соответствии с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порядками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оказания медицинской помощи,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обязательными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на территории Российской Федерации всеми медицинскими организациями, а также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стандартов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медицинской помощи разрабатывается по отдельным ее видам, профилям, заболеваниям или состояниям (группам заболеваний или состояний) и включает в себя: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этапы оказания медицинской помощи;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правила организации деятельности медицинской организации (ее структурного подразделения, врача);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стандарт оснащения медицинской организации, ее структурных подразделений;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рекомендуемые штатные нормативы медицинской организации, ее структурных подразделений;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иные положения исходя из особенностей оказания медицинской помощи.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920" y="121908"/>
            <a:ext cx="11305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 НОЯБРЯ 2011 Г. № 323-ФЗ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63" y="1485578"/>
            <a:ext cx="11161240" cy="5093797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37. Организация оказания медицинской помощи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Медицинская помощь, за исключением медицинской помощи, оказываемой в рамках клинической апробации, организуется и оказывается: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 соответствии с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положением об организации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медицинской помощи по видам медицинской помощи, которое утверждается уполномоченным федеральным органом исполнительной власти;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 соответствии с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порядками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оказания медицинской помощи, утверждаемыми уполномоченным федеральным органом исполнительной власти и обязательными для исполнения на территории Российской Федерации всеми медицинскими организациями;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клинических рекомендаций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стандартов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помощи, утверждаемых уполномоченным федеральным органом исполнительной власти.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29436" y="275796"/>
            <a:ext cx="2357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63" y="2277666"/>
            <a:ext cx="11449272" cy="3572727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37. Порядки оказания медицинской помощи и стандарты медицинской помощи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Стандарт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 разрабатывается в соответствии с номенклатурой медицинских услуг и включает в себя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усредненные показатели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частоты предоставления и кратности применения: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медицинских услуг;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зарегистрированных на территории РФ лекарственных препаратов (с указанием средних доз) в соответствии с инструкцией по применению лекарственного препарата и фармакотерапевтической группой по анатомо-терапевтическо-химической классификации, рекомендованной ВОЗ;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медицинских изделий, имплантируемых в организм человека;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компонентов крови;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видов лечебного питания, включая специализированные продукты лечебного питания;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иного исходя из особенностей заболевания (состояния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5383" y="121908"/>
            <a:ext cx="1099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 НОЯБРЯ 2011 Г. № 323-ФЗ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0" y="1053530"/>
            <a:ext cx="11521280" cy="568863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37.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 разрабатывается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клинических рекомендаций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одобренных и утвержденных в соответствии с настоящей статьей, в порядке, установленном уполномоченным федеральным органом исполнительной власти, и включает в себя усредненные показатели частоты предоставления и кратности применения :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медицинских услуг;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зарегистрированных на территории РФ лекарственных препаратов (с указанием средних доз) в соответствии с инструкцией по применению лекарственного препарата и фармакотерапевтической группой по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анатомо-терапевтическо-химической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классификации, рекомендованной ВОЗ;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медицинских изделий, имплантируемых в организм человека;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компонентов крови;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видов лечебного питания, включая специализированные продукты лечебного питания;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иного исходя из особенностей заболевания (состояния). 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Назначение и применение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лекарственных препаратов, медицинских изделий и специализированных продуктов лечебного питания, не входящих в соответствующий стандарт медицинской помощи или не предусмотренных соответствующей клинической рекомендацией, допускаются в случае наличия медицинских показаний (индивидуальной непереносимости, по жизненным показаниям) по решению врачебной комиссии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86374" y="275796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8955" y="2512235"/>
            <a:ext cx="115212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40. Организация контроля объемов, сроков, качества и условий предоставления медицинской помощи</a:t>
            </a: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1. Контроль объемов, сроков, качества и условий предоставления медицинской помощи медицинскими организациями в объеме и на условиях, которые установлены территориальной программой обязательного медицинского страхования и договором на оказание и оплату медицинской помощи по обязательному медицинскому страхованию, проводится в соответствии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порядком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и проведения контроля объемов, сроков, качества и условий предоставления медицинской помощи,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установленным Федеральным фондом.</a:t>
            </a:r>
          </a:p>
          <a:p>
            <a:endParaRPr lang="ru-RU" sz="2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08955" y="1353271"/>
            <a:ext cx="11521280" cy="7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1" rIns="91461" bIns="45731" numCol="1" anchor="ctr" anchorCtr="0" compatLnSpc="1">
            <a:prstTxWarp prst="textNoShape">
              <a:avLst/>
            </a:prstTxWarp>
            <a:spAutoFit/>
          </a:bodyPr>
          <a:lstStyle/>
          <a:p>
            <a:pPr indent="457254" defTabSz="914507"/>
            <a:r>
              <a:rPr lang="ru-RU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Глава 9. КОНТРОЛЬ ОБЪЕМОВ, СРОКОВ, КАЧЕСТВА И УСЛОВИЙ ПРЕДОСТАВЛЕНИЯ МЕДИЦИНСКОЙ ПОМОЩИ ПО ОБЯЗАТЕЛЬНОМУ МЕДИЦИНСКОМУ СТРАХОВАНИЮ</a:t>
            </a:r>
            <a:endParaRPr lang="ru-RU" sz="2000" dirty="0"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5179" y="12190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 НОЯБРЯ 2010 Г. № 326-ФЗ  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ОБЯЗАТЕЛЬНОМ МЕДИЦИНСКОМ СТРАХОВАНИИ В РФ»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20" y="1"/>
            <a:ext cx="10975339" cy="1417967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spc="-7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истема контроля в сфере ОМС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000" y="1125539"/>
            <a:ext cx="11381379" cy="5616624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ru-RU" sz="2000" b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Правовое основание </a:t>
            </a:r>
            <a:r>
              <a:rPr lang="ru-RU" sz="2000" b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контроля </a:t>
            </a:r>
            <a:r>
              <a:rPr lang="ru-RU" sz="2000" b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Федеральными </a:t>
            </a:r>
            <a:r>
              <a:rPr lang="ru-RU" sz="2000" b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законами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ведомственными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нормативным правовыми</a:t>
            </a:r>
            <a:r>
              <a:rPr lang="ru-RU" sz="2000" b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актами</a:t>
            </a:r>
          </a:p>
          <a:p>
            <a:pPr marL="0" indent="0">
              <a:buNone/>
            </a:pPr>
            <a:r>
              <a:rPr lang="ru-RU" sz="2000" b="1" spc="-1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Законодательно </a:t>
            </a:r>
            <a:r>
              <a:rPr lang="ru-RU" sz="2000" b="1" spc="-2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установлены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виды</a:t>
            </a:r>
            <a:r>
              <a:rPr lang="ru-RU" sz="2000" b="1" spc="5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контроля: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9080" lvl="1">
              <a:buFontTx/>
              <a:buChar char="-"/>
            </a:pP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медико-экономический</a:t>
            </a:r>
            <a:r>
              <a:rPr lang="ru-RU" sz="1867" b="1" i="1" spc="-4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67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контроль,</a:t>
            </a:r>
            <a:endParaRPr lang="ru-RU" sz="1867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9080" lvl="1">
              <a:buFontTx/>
              <a:buChar char="-"/>
            </a:pP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медико-экономическая</a:t>
            </a:r>
            <a:r>
              <a:rPr lang="ru-RU" sz="1867" b="1" i="1" spc="-5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экспертиза,</a:t>
            </a:r>
            <a:endParaRPr lang="ru-RU" sz="1867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9080" lvl="1">
              <a:buFontTx/>
              <a:buChar char="-"/>
            </a:pP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экспертиза </a:t>
            </a:r>
            <a:r>
              <a:rPr lang="ru-RU" sz="1867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 </a:t>
            </a:r>
            <a:r>
              <a:rPr lang="ru-RU" sz="1867" b="1" i="1" spc="-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медицинской</a:t>
            </a:r>
            <a:r>
              <a:rPr lang="ru-RU" sz="1867" b="1" i="1" spc="-3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помощи</a:t>
            </a:r>
          </a:p>
          <a:p>
            <a:pPr marL="0" indent="0">
              <a:buNone/>
            </a:pPr>
            <a:r>
              <a:rPr lang="ru-RU" sz="2000" b="1" spc="-11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spc="-1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институт </a:t>
            </a:r>
            <a:r>
              <a:rPr lang="ru-RU" sz="2000" b="1" spc="-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экспертов качества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медицинской</a:t>
            </a:r>
            <a:r>
              <a:rPr lang="ru-RU" sz="2000" b="1" spc="5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помощи: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867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утверждены </a:t>
            </a: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</a:t>
            </a:r>
            <a:r>
              <a:rPr lang="ru-RU" sz="1867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1867" b="1" i="1" spc="-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67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экспертов</a:t>
            </a:r>
            <a:r>
              <a:rPr lang="ru-RU" sz="1867" b="1" i="1" spc="2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67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качества,</a:t>
            </a:r>
            <a:endParaRPr lang="ru-RU" sz="1867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сформирован </a:t>
            </a:r>
            <a:r>
              <a:rPr lang="ru-RU" sz="1867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единый </a:t>
            </a: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реестр </a:t>
            </a:r>
            <a:r>
              <a:rPr lang="ru-RU" sz="1867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экспертов</a:t>
            </a:r>
            <a:r>
              <a:rPr lang="ru-RU" sz="1867" b="1" i="1" spc="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67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качества  </a:t>
            </a:r>
            <a:r>
              <a:rPr lang="ru-RU" sz="1600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Реестр РБ - 287 экспертов КМП, по 35 врачебным специальностям)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 </a:t>
            </a:r>
            <a:r>
              <a:rPr lang="ru-RU" sz="1867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 </a:t>
            </a:r>
            <a:r>
              <a:rPr lang="ru-RU" sz="1867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867" b="1" i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реестру экспертов всем </a:t>
            </a:r>
            <a:r>
              <a:rPr lang="ru-RU" sz="1867" b="1" i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участникам</a:t>
            </a:r>
            <a:r>
              <a:rPr lang="ru-RU" sz="1867" b="1" i="1" spc="1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67" b="1" i="1" spc="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ОМС</a:t>
            </a:r>
          </a:p>
          <a:p>
            <a:pPr marL="0" indent="0">
              <a:buNone/>
            </a:pPr>
            <a:r>
              <a:rPr lang="ru-RU" sz="2000" b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spc="-1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 механизм </a:t>
            </a:r>
            <a:r>
              <a:rPr lang="ru-RU" sz="2000" b="1" spc="-2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досудебного </a:t>
            </a:r>
            <a:r>
              <a:rPr lang="ru-RU" sz="2000" b="1" spc="-1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разбирательства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spc="-1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обжалования</a:t>
            </a:r>
            <a:r>
              <a:rPr lang="ru-RU" sz="2000" b="1" spc="8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медицинскими организациями </a:t>
            </a:r>
            <a:r>
              <a:rPr lang="ru-RU" sz="2000" b="1" spc="-3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результатов </a:t>
            </a:r>
            <a:r>
              <a:rPr lang="ru-RU" sz="2000" b="1" spc="-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spc="7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экспертизы</a:t>
            </a:r>
          </a:p>
          <a:p>
            <a:pPr marL="0" marR="260403" indent="0">
              <a:buNone/>
            </a:pPr>
            <a:endParaRPr lang="ru-RU" sz="2000" b="1" spc="-1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260403" indent="0">
              <a:buNone/>
            </a:pPr>
            <a:r>
              <a:rPr lang="ru-RU" sz="2000" b="1" spc="-1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Разработан порядок </a:t>
            </a:r>
            <a:r>
              <a:rPr lang="ru-RU" sz="2000" b="1" spc="-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контроля за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принятыми</a:t>
            </a:r>
            <a:r>
              <a:rPr lang="ru-RU" sz="2000" b="1" spc="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решениями</a:t>
            </a:r>
            <a:r>
              <a:rPr lang="ru-RU" sz="2000" b="1" spc="-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i="1" spc="-5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реэкспертиза</a:t>
            </a:r>
            <a:endParaRPr lang="ru-RU" sz="1867" b="1" i="1" spc="-15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20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" y="1"/>
            <a:ext cx="952046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5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5139" y="275796"/>
            <a:ext cx="9463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РАСЧЁТ СУБВЕНЦИЙ ФФОМС БЮДЖЕТУ ТФОМС РБ НА 2021-2023 ГОДЫ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4366" y="1341562"/>
          <a:ext cx="8619526" cy="542925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60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застрахованного населения на 1 января 2020 года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застрахованного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(Ч</a:t>
                      </a:r>
                      <a:r>
                        <a:rPr lang="en-US" sz="1400" b="1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4 001 351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4 001 351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4 001 351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4 001 351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подушевой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норматив финансирования ПГГ за счет субвенций ФФОМС по ПГГ на 2020-2023 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(H)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12 699,20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13 461,60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14 193,00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14 193,00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Уральский коэффициент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уровня среднемесячной заработной платы 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бюджетных расходов (ИБР) по данным МФ РФ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дифференциации для субъекта РФ по формуле:      К= 0,6 *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; К </a:t>
                      </a:r>
                      <a:r>
                        <a:rPr lang="ru-RU" sz="14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зп</a:t>
                      </a:r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+ 0,4 *</a:t>
                      </a:r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ИБР</a:t>
                      </a: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(Ki)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субвенции ФФОМС по методике постановления Правительства РФ от 05.05.2012  № 462 (тыс. руб.)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59 735 826,6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62 981 412,8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62 981 412,8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на 2020 год 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56 724 846,2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3 010 980,4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3 245 586,2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предыдущему году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105,31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53771" y="1053529"/>
            <a:ext cx="1160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руб.)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8676" y="100736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по численности на 01.01.2020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49915" y="1629594"/>
            <a:ext cx="2880320" cy="4824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× H × Ki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субвенций ФФОМС;</a:t>
            </a:r>
          </a:p>
          <a:p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застрахованного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ОМС;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-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редний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подушевой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норматив финансирования ПГГ за счет субвенций ФФОМС по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ПГГ;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-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дифференциации.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/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7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995" y="1629594"/>
            <a:ext cx="110172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медико-экономическом контроле проводится контроль всех случаев оказания медицинской помощи в целях: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проверки реестров счетов на соответствие установленному порядку информационного обмена;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идентификации лица, застрахованного конкретной страховой медицинской организацией ;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проверки соответствия оказанной медицинской помощи: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территориальной программе ОМС;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условиям договора на оказание и оплату медицинской помощи;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действующей лицензии медицинской организации на осуществление медицинской деятельности;</a:t>
            </a:r>
            <a:b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проверки обоснованности применения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тарифов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5)установления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отсутствия превышения МО объемов медицинской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помощи.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9315" y="275796"/>
            <a:ext cx="7404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МЕДИКО-ЭКОНОМИЧЕСКИЙ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  <a:endParaRPr lang="ru-RU" sz="2000" dirty="0"/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80963" y="1485578"/>
            <a:ext cx="11475830" cy="452701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могут быть возвращены в ЛПУ для внесения исправлений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приостановлена до внесения корректив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 анализ индивидуальных счетов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Углубленная адресная экспертиза КМП (МЭЭ, ЭКМП)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в оплате отдельных позиций счета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санкции в соответствии с Положением </a:t>
            </a:r>
          </a:p>
          <a:p>
            <a:pPr eaLnBrk="1" hangingPunct="1">
              <a:lnSpc>
                <a:spcPct val="150000"/>
              </a:lnSpc>
              <a:defRPr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9275" y="275796"/>
            <a:ext cx="5170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РЕЗУЛЬТАТАМ МЭК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8955" y="1269555"/>
            <a:ext cx="11426180" cy="5328592"/>
          </a:xfrm>
        </p:spPr>
        <p:txBody>
          <a:bodyPr/>
          <a:lstStyle/>
          <a:p>
            <a:pPr marL="0" indent="408256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ответ СМО в адрес медицинской организации, выставившей счет, в виде реестра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актов МЭК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числе, в электронной форме) с указанием: </a:t>
            </a:r>
          </a:p>
          <a:p>
            <a:pPr marL="0" indent="408256">
              <a:spcBef>
                <a:spcPts val="0"/>
              </a:spcBef>
              <a:defRPr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принятых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оплате счетов, реестров счетов, </a:t>
            </a:r>
          </a:p>
          <a:p>
            <a:pPr marL="0" indent="408256">
              <a:spcBef>
                <a:spcPts val="0"/>
              </a:spcBef>
              <a:defRPr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принятых к оплате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указанием кода отказа, </a:t>
            </a:r>
          </a:p>
          <a:p>
            <a:pPr marL="0" indent="408256">
              <a:spcBef>
                <a:spcPts val="0"/>
              </a:spcBef>
              <a:defRPr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счетов, направленных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следующие этапы КОСКУ</a:t>
            </a:r>
          </a:p>
          <a:p>
            <a:pPr marL="0" indent="408256"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 Правил ОМС при наличии отклоненных от оплаты счетов по результатам МЭК медицинская организация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 доработать и представить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СМО, отклоненные ранее от оплаты счета и реестры счетов, не позднее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рабочих дней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даты получения акта от СМО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1" name="AutoShape 5"/>
          <p:cNvSpPr>
            <a:spLocks noChangeArrowheads="1"/>
          </p:cNvSpPr>
          <p:nvPr/>
        </p:nvSpPr>
        <p:spPr bwMode="auto">
          <a:xfrm>
            <a:off x="6384991" y="1629594"/>
            <a:ext cx="1152755" cy="2016151"/>
          </a:xfrm>
          <a:prstGeom prst="curvedRightArrow">
            <a:avLst>
              <a:gd name="adj1" fmla="val 24283"/>
              <a:gd name="adj2" fmla="val 48567"/>
              <a:gd name="adj3" fmla="val 33333"/>
            </a:avLst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2209155" y="1534363"/>
            <a:ext cx="1872096" cy="5049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8113811" y="1534363"/>
            <a:ext cx="1872094" cy="5049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</a:p>
        </p:txBody>
      </p:sp>
      <p:sp>
        <p:nvSpPr>
          <p:cNvPr id="208905" name="AutoShape 9"/>
          <p:cNvSpPr>
            <a:spLocks noChangeArrowheads="1"/>
          </p:cNvSpPr>
          <p:nvPr/>
        </p:nvSpPr>
        <p:spPr bwMode="auto">
          <a:xfrm>
            <a:off x="661999" y="2372714"/>
            <a:ext cx="4535692" cy="3672737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от числа принятых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оплате счетов не менее: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в стационаре - 8%;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в ДС- 8%;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при оказании АПП- 0,8 %;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оказании СМП – 3 %.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906" name="AutoShape 10"/>
          <p:cNvSpPr>
            <a:spLocks noChangeArrowheads="1"/>
          </p:cNvSpPr>
          <p:nvPr/>
        </p:nvSpPr>
        <p:spPr bwMode="auto">
          <a:xfrm>
            <a:off x="7249216" y="2372714"/>
            <a:ext cx="4464995" cy="3672737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случаях: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- повторных обращений 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поводу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одного и того же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заболевания; 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жалоб от пациента.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902" name="AutoShape 6"/>
          <p:cNvSpPr>
            <a:spLocks noChangeArrowheads="1"/>
          </p:cNvSpPr>
          <p:nvPr/>
        </p:nvSpPr>
        <p:spPr bwMode="auto">
          <a:xfrm>
            <a:off x="4825004" y="1629594"/>
            <a:ext cx="1295442" cy="2016151"/>
          </a:xfrm>
          <a:prstGeom prst="curvedLeftArrow">
            <a:avLst>
              <a:gd name="adj1" fmla="val 22676"/>
              <a:gd name="adj2" fmla="val 45353"/>
              <a:gd name="adj3" fmla="val 33333"/>
            </a:avLst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97587" y="189434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26263" y="274013"/>
            <a:ext cx="6386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МЕДИКО-ЭКОНОМИЧЕСКАЯ ЭКСПЕРТИЗА (МЭЭ)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6947" y="1557586"/>
            <a:ext cx="11447811" cy="4930775"/>
          </a:xfrm>
        </p:spPr>
        <p:txBody>
          <a:bodyPr/>
          <a:lstStyle/>
          <a:p>
            <a:pPr>
              <a:defRPr/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нарушений 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оказании медицинской помощи, в том числе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правильности выбора медицинской технологии, степени достижения запланированного результата. 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проводится путем проверки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предоставленной застрахованному лицу медицинской помощи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оказание и оплату медицинской помощи по ОМС,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порядкам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оказания медицинской помощи и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стандартам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медицинской помощи,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клиническим рекомендациям (протоколам лечения) по вопросам оказания медицинской помощи, </a:t>
            </a:r>
            <a:r>
              <a:rPr lang="ru-RU" sz="2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сложившейся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клинической практике.</a:t>
            </a:r>
          </a:p>
        </p:txBody>
      </p:sp>
      <p:pic>
        <p:nvPicPr>
          <p:cNvPr id="5" name="Рисунок 4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41203" y="27579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КАЧЕСТВА МЕДИЦИНСКОЙ ПОМОЩИ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96B4-368A-4A5E-A891-A392C2848750}" type="slidenum">
              <a:rPr lang="ru-RU"/>
              <a:pPr/>
              <a:t>55</a:t>
            </a:fld>
            <a:endParaRPr lang="ru-RU"/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>
            <a:off x="6313537" y="1944429"/>
            <a:ext cx="1008296" cy="2089650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86" name="AutoShape 6"/>
          <p:cNvSpPr>
            <a:spLocks noChangeArrowheads="1"/>
          </p:cNvSpPr>
          <p:nvPr/>
        </p:nvSpPr>
        <p:spPr bwMode="auto">
          <a:xfrm>
            <a:off x="5130482" y="1944429"/>
            <a:ext cx="1008296" cy="2089650"/>
          </a:xfrm>
          <a:prstGeom prst="curvedLeftArrow">
            <a:avLst>
              <a:gd name="adj1" fmla="val 20000"/>
              <a:gd name="adj2" fmla="val 40000"/>
              <a:gd name="adj3" fmla="val 35876"/>
            </a:avLst>
          </a:prstGeom>
          <a:solidFill>
            <a:srgbClr val="6699FF"/>
          </a:solidFill>
          <a:ln w="9525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2429965" y="1691958"/>
            <a:ext cx="1872094" cy="5049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</a:t>
            </a:r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8085735" y="1691958"/>
            <a:ext cx="1872094" cy="5049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</a:p>
        </p:txBody>
      </p:sp>
      <p:sp>
        <p:nvSpPr>
          <p:cNvPr id="327689" name="AutoShape 9"/>
          <p:cNvSpPr>
            <a:spLocks noChangeArrowheads="1"/>
          </p:cNvSpPr>
          <p:nvPr/>
        </p:nvSpPr>
        <p:spPr bwMode="auto">
          <a:xfrm>
            <a:off x="410759" y="2648884"/>
            <a:ext cx="5074355" cy="3676444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от числа законченных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случаев лечения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менее: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в стационаре – 5 %;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в дневном стационаре – 3 %;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при оказании АПП- 0,5 %;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при оказании СМП– 1,5%.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7690" name="AutoShape 10"/>
          <p:cNvSpPr>
            <a:spLocks noChangeArrowheads="1"/>
          </p:cNvSpPr>
          <p:nvPr/>
        </p:nvSpPr>
        <p:spPr bwMode="auto">
          <a:xfrm>
            <a:off x="6967201" y="2648884"/>
            <a:ext cx="5035042" cy="3676444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случаях: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 от пациента;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летальных исходов;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внутрибольничного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инфицирования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первичного выхода на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инвалидность лиц  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Трудоспособного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детей.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41203" y="27579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КАЧЕСТВА МЕДИЦИНСКОЙ ПОМОЩИ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896643" y="1208367"/>
            <a:ext cx="2089376" cy="1986423"/>
            <a:chOff x="2508" y="1231"/>
            <a:chExt cx="1248" cy="1240"/>
          </a:xfrm>
        </p:grpSpPr>
        <p:sp>
          <p:nvSpPr>
            <p:cNvPr id="6210" name="Oval 19"/>
            <p:cNvSpPr>
              <a:spLocks noChangeArrowheads="1"/>
            </p:cNvSpPr>
            <p:nvPr/>
          </p:nvSpPr>
          <p:spPr bwMode="gray">
            <a:xfrm>
              <a:off x="2508" y="1231"/>
              <a:ext cx="1248" cy="1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11" name="Oval 20"/>
            <p:cNvSpPr>
              <a:spLocks noChangeArrowheads="1"/>
            </p:cNvSpPr>
            <p:nvPr/>
          </p:nvSpPr>
          <p:spPr bwMode="gray">
            <a:xfrm>
              <a:off x="2541" y="1256"/>
              <a:ext cx="1190" cy="11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12" name="Oval 21"/>
            <p:cNvSpPr>
              <a:spLocks noChangeArrowheads="1"/>
            </p:cNvSpPr>
            <p:nvPr/>
          </p:nvSpPr>
          <p:spPr bwMode="gray">
            <a:xfrm>
              <a:off x="2590" y="1305"/>
              <a:ext cx="1092" cy="10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13" name="Oval 22"/>
            <p:cNvSpPr>
              <a:spLocks noChangeArrowheads="1"/>
            </p:cNvSpPr>
            <p:nvPr/>
          </p:nvSpPr>
          <p:spPr bwMode="gray">
            <a:xfrm>
              <a:off x="2623" y="1330"/>
              <a:ext cx="1026" cy="102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14" name="Oval 23"/>
            <p:cNvSpPr>
              <a:spLocks noChangeArrowheads="1"/>
            </p:cNvSpPr>
            <p:nvPr/>
          </p:nvSpPr>
          <p:spPr bwMode="gray">
            <a:xfrm>
              <a:off x="2637" y="1346"/>
              <a:ext cx="993" cy="1009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</p:grpSp>
      <p:sp>
        <p:nvSpPr>
          <p:cNvPr id="6" name="Oval 24"/>
          <p:cNvSpPr>
            <a:spLocks noChangeArrowheads="1"/>
          </p:cNvSpPr>
          <p:nvPr/>
        </p:nvSpPr>
        <p:spPr bwMode="gray">
          <a:xfrm>
            <a:off x="8118942" y="1397325"/>
            <a:ext cx="1656129" cy="1532290"/>
          </a:xfrm>
          <a:prstGeom prst="ellipse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5056983" y="3972341"/>
            <a:ext cx="6841497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летальном исходе;</a:t>
            </a:r>
          </a:p>
          <a:p>
            <a:pPr>
              <a:buFontTx/>
              <a:buChar char="-"/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внутрибольничное инфицирование и осложнения заболевания;</a:t>
            </a:r>
          </a:p>
          <a:p>
            <a:pPr>
              <a:buFontTx/>
              <a:buChar char="-"/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 первичный выход на инвалидность лиц трудоспособного возраста и детей;</a:t>
            </a:r>
          </a:p>
          <a:p>
            <a:pPr>
              <a:buFontTx/>
              <a:buChar char="-"/>
              <a:defRPr/>
            </a:pPr>
            <a:r>
              <a:rPr lang="ru-RU" altLang="ru-RU" sz="2000" b="1" dirty="0">
                <a:solidFill>
                  <a:schemeClr val="tx2"/>
                </a:solidFill>
              </a:rPr>
              <a:t>получение жалоб от застрахованных лиц</a:t>
            </a:r>
            <a:endParaRPr lang="en-US" altLang="ru-RU" sz="2000" dirty="0">
              <a:solidFill>
                <a:schemeClr val="tx2"/>
              </a:solidFill>
            </a:endParaRPr>
          </a:p>
        </p:txBody>
      </p:sp>
      <p:sp>
        <p:nvSpPr>
          <p:cNvPr id="6150" name="Rectangle 38"/>
          <p:cNvSpPr>
            <a:spLocks noChangeArrowheads="1"/>
          </p:cNvSpPr>
          <p:nvPr/>
        </p:nvSpPr>
        <p:spPr bwMode="white">
          <a:xfrm>
            <a:off x="8021900" y="1683377"/>
            <a:ext cx="1905441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Экспертиза качества медицинской помощи</a:t>
            </a:r>
            <a:endParaRPr lang="en-US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241727" y="1197252"/>
            <a:ext cx="2007987" cy="1957266"/>
            <a:chOff x="2508" y="1231"/>
            <a:chExt cx="1248" cy="1240"/>
          </a:xfrm>
        </p:grpSpPr>
        <p:sp>
          <p:nvSpPr>
            <p:cNvPr id="6205" name="Oval 19"/>
            <p:cNvSpPr>
              <a:spLocks noChangeArrowheads="1"/>
            </p:cNvSpPr>
            <p:nvPr/>
          </p:nvSpPr>
          <p:spPr bwMode="gray">
            <a:xfrm>
              <a:off x="2508" y="1231"/>
              <a:ext cx="1248" cy="1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06" name="Oval 20"/>
            <p:cNvSpPr>
              <a:spLocks noChangeArrowheads="1"/>
            </p:cNvSpPr>
            <p:nvPr/>
          </p:nvSpPr>
          <p:spPr bwMode="gray">
            <a:xfrm>
              <a:off x="2541" y="1256"/>
              <a:ext cx="1190" cy="11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07" name="Oval 21"/>
            <p:cNvSpPr>
              <a:spLocks noChangeArrowheads="1"/>
            </p:cNvSpPr>
            <p:nvPr/>
          </p:nvSpPr>
          <p:spPr bwMode="gray">
            <a:xfrm>
              <a:off x="2590" y="1305"/>
              <a:ext cx="1092" cy="10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08" name="Oval 22"/>
            <p:cNvSpPr>
              <a:spLocks noChangeArrowheads="1"/>
            </p:cNvSpPr>
            <p:nvPr/>
          </p:nvSpPr>
          <p:spPr bwMode="gray">
            <a:xfrm>
              <a:off x="2623" y="1330"/>
              <a:ext cx="1026" cy="102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09" name="Oval 23"/>
            <p:cNvSpPr>
              <a:spLocks noChangeArrowheads="1"/>
            </p:cNvSpPr>
            <p:nvPr/>
          </p:nvSpPr>
          <p:spPr bwMode="gray">
            <a:xfrm>
              <a:off x="2637" y="1346"/>
              <a:ext cx="993" cy="99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</p:grpSp>
      <p:sp>
        <p:nvSpPr>
          <p:cNvPr id="17" name="Oval 24"/>
          <p:cNvSpPr>
            <a:spLocks noChangeArrowheads="1"/>
          </p:cNvSpPr>
          <p:nvPr/>
        </p:nvSpPr>
        <p:spPr bwMode="gray">
          <a:xfrm>
            <a:off x="5464029" y="1386208"/>
            <a:ext cx="1582955" cy="1543407"/>
          </a:xfrm>
          <a:prstGeom prst="ellipse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6153" name="Rectangle 38"/>
          <p:cNvSpPr>
            <a:spLocks noChangeArrowheads="1"/>
          </p:cNvSpPr>
          <p:nvPr/>
        </p:nvSpPr>
        <p:spPr bwMode="white">
          <a:xfrm>
            <a:off x="5351835" y="1720978"/>
            <a:ext cx="180064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Медико-экономическая экспертиза</a:t>
            </a:r>
            <a:endParaRPr lang="en-US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056983" y="3470935"/>
            <a:ext cx="518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40" indent="-342940" algn="ctr">
              <a:defRPr/>
            </a:pPr>
            <a:r>
              <a:rPr lang="ru-RU" b="1" dirty="0">
                <a:latin typeface="Arial" charset="0"/>
              </a:rPr>
              <a:t>Обязательно проводится при: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031059" y="1197253"/>
            <a:ext cx="2050304" cy="1997538"/>
            <a:chOff x="2508" y="1231"/>
            <a:chExt cx="1248" cy="1240"/>
          </a:xfrm>
        </p:grpSpPr>
        <p:sp>
          <p:nvSpPr>
            <p:cNvPr id="6200" name="Oval 19"/>
            <p:cNvSpPr>
              <a:spLocks noChangeArrowheads="1"/>
            </p:cNvSpPr>
            <p:nvPr/>
          </p:nvSpPr>
          <p:spPr bwMode="gray">
            <a:xfrm>
              <a:off x="2508" y="1231"/>
              <a:ext cx="1248" cy="1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01" name="Oval 20"/>
            <p:cNvSpPr>
              <a:spLocks noChangeArrowheads="1"/>
            </p:cNvSpPr>
            <p:nvPr/>
          </p:nvSpPr>
          <p:spPr bwMode="gray">
            <a:xfrm>
              <a:off x="2541" y="1256"/>
              <a:ext cx="1190" cy="119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02" name="Oval 21"/>
            <p:cNvSpPr>
              <a:spLocks noChangeArrowheads="1"/>
            </p:cNvSpPr>
            <p:nvPr/>
          </p:nvSpPr>
          <p:spPr bwMode="gray">
            <a:xfrm>
              <a:off x="2590" y="1305"/>
              <a:ext cx="1092" cy="10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03" name="Oval 22"/>
            <p:cNvSpPr>
              <a:spLocks noChangeArrowheads="1"/>
            </p:cNvSpPr>
            <p:nvPr/>
          </p:nvSpPr>
          <p:spPr bwMode="gray">
            <a:xfrm>
              <a:off x="2623" y="1330"/>
              <a:ext cx="1026" cy="102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  <p:sp>
          <p:nvSpPr>
            <p:cNvPr id="6204" name="Oval 23"/>
            <p:cNvSpPr>
              <a:spLocks noChangeArrowheads="1"/>
            </p:cNvSpPr>
            <p:nvPr/>
          </p:nvSpPr>
          <p:spPr bwMode="gray">
            <a:xfrm>
              <a:off x="2637" y="1346"/>
              <a:ext cx="993" cy="99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/>
              <a:endParaRPr lang="ru-RU" altLang="ru-RU" dirty="0">
                <a:latin typeface="Arial" charset="0"/>
              </a:endParaRPr>
            </a:p>
          </p:txBody>
        </p:sp>
      </p:grpSp>
      <p:sp>
        <p:nvSpPr>
          <p:cNvPr id="35" name="Oval 24"/>
          <p:cNvSpPr>
            <a:spLocks noChangeArrowheads="1"/>
          </p:cNvSpPr>
          <p:nvPr/>
        </p:nvSpPr>
        <p:spPr bwMode="gray">
          <a:xfrm>
            <a:off x="2253361" y="1397325"/>
            <a:ext cx="1621000" cy="1586436"/>
          </a:xfrm>
          <a:prstGeom prst="ellipse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6159" name="Rectangle 38"/>
          <p:cNvSpPr>
            <a:spLocks noChangeArrowheads="1"/>
          </p:cNvSpPr>
          <p:nvPr/>
        </p:nvSpPr>
        <p:spPr bwMode="white">
          <a:xfrm>
            <a:off x="2098883" y="1750153"/>
            <a:ext cx="190544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Медико-экономический контроль</a:t>
            </a:r>
            <a:endParaRPr lang="en-US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1201043" y="3402955"/>
            <a:ext cx="346915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40" indent="-342940"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Все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случаи</a:t>
            </a:r>
          </a:p>
          <a:p>
            <a:pPr marL="342940" indent="-34294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оказания медицинской</a:t>
            </a:r>
          </a:p>
          <a:p>
            <a:pPr marL="342940" indent="-34294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помощи (100%) </a:t>
            </a:r>
            <a:endParaRPr lang="en-US" sz="20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2" name="Рисунок 3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31555" y="39367"/>
            <a:ext cx="8952655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МНОГОУРОВНЕВАЯ СИСТЕМА КОНТРОЛЯ </a:t>
            </a:r>
          </a:p>
          <a:p>
            <a:pPr algn="ctr">
              <a:lnSpc>
                <a:spcPct val="120000"/>
              </a:lnSpc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МЕДИЦИНСКОЙ ПОМОЩИ ПО ПРОГРАММАМ ОМС </a:t>
            </a: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57093" y="1095217"/>
            <a:ext cx="3817233" cy="21836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контроля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0928" y="1342859"/>
            <a:ext cx="1934023" cy="23064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контроля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46469" y="1357720"/>
            <a:ext cx="1544995" cy="20482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МЭК, МЭЭ, ЭКМП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6485" y="2380259"/>
            <a:ext cx="4387811" cy="31916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качества медицинской помощи (ЭКМП)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6485" y="1599292"/>
            <a:ext cx="6241142" cy="726668"/>
          </a:xfrm>
          <a:prstGeom prst="roundRect">
            <a:avLst>
              <a:gd name="adj" fmla="val 619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cs typeface="Times New Roman" panose="02020603050405020304" pitchFamily="18" charset="0"/>
              </a:rPr>
              <a:t>   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контроля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выявление нарушений при оказании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</a:t>
            </a:r>
            <a:r>
              <a:rPr lang="en-US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оценка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 </a:t>
            </a:r>
          </a:p>
        </p:txBody>
      </p:sp>
      <p:sp>
        <p:nvSpPr>
          <p:cNvPr id="13" name="Овал 12"/>
          <p:cNvSpPr/>
          <p:nvPr/>
        </p:nvSpPr>
        <p:spPr>
          <a:xfrm>
            <a:off x="408257" y="2900219"/>
            <a:ext cx="1727601" cy="284229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2978801" y="2758092"/>
            <a:ext cx="1584692" cy="26993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486" y="3529829"/>
            <a:ext cx="2001958" cy="809268"/>
          </a:xfrm>
          <a:prstGeom prst="roundRect">
            <a:avLst>
              <a:gd name="adj" fmla="val 550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случайная выборка</a:t>
            </a:r>
          </a:p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 однородная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случаев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02474" y="3246863"/>
            <a:ext cx="2301822" cy="1352648"/>
          </a:xfrm>
          <a:prstGeom prst="roundRect">
            <a:avLst>
              <a:gd name="adj" fmla="val 5341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жалобы</a:t>
            </a:r>
          </a:p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летальные исходы</a:t>
            </a:r>
          </a:p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ВБИ</a:t>
            </a:r>
          </a:p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первичный выход на инвалидность</a:t>
            </a:r>
          </a:p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повторное обоснованное обращение</a:t>
            </a:r>
          </a:p>
          <a:p>
            <a:pPr eaLnBrk="1" hangingPunct="1">
              <a:defRPr/>
            </a:pPr>
            <a:endParaRPr lang="ru-RU" sz="10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7604" y="4427281"/>
            <a:ext cx="1459251" cy="35885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   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ЭКМП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6485" y="4990668"/>
            <a:ext cx="2341222" cy="103211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в 100% случаев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плановые – объем экспертиз определен по условиям оказания медицинской помощи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1754" y="4689479"/>
            <a:ext cx="2232542" cy="23341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   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ЭКМП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69907" y="5058508"/>
            <a:ext cx="1942694" cy="35885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дефектов/нарушений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64363" y="1105448"/>
            <a:ext cx="3618749" cy="4162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оценки качества медицинской помощи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37427" y="1956550"/>
            <a:ext cx="1944863" cy="9683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условиям оказания медицинской помощи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861863" y="1956550"/>
            <a:ext cx="2871200" cy="5777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 группам заболеваний (состояний)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37427" y="3595207"/>
            <a:ext cx="1742688" cy="2078521"/>
          </a:xfrm>
          <a:prstGeom prst="roundRect">
            <a:avLst>
              <a:gd name="adj" fmla="val 332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амбулаторные условия</a:t>
            </a:r>
          </a:p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стационарные условия</a:t>
            </a:r>
          </a:p>
          <a:p>
            <a:pPr marL="171470" indent="-171470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дневного стационара</a:t>
            </a:r>
          </a:p>
          <a:p>
            <a:pPr eaLnBrk="1" hangingPunct="1">
              <a:defRPr/>
            </a:pP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53950" y="2983420"/>
            <a:ext cx="3720301" cy="3745777"/>
          </a:xfrm>
          <a:prstGeom prst="roundRect">
            <a:avLst>
              <a:gd name="adj" fmla="val 408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инфекционные и паразитарные болезни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крови и кроветворных органов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эндокринной системы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глаза и его придаточного аппарата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системы кровообращения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органов дыхания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органов пищеварения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кожи и подкожной клетчатки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мочеполовой системы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беременность, роди и послеродовый период</a:t>
            </a:r>
          </a:p>
          <a:p>
            <a:pPr marL="171470" indent="-17147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травмы, отравления и последствия воздействия внешних причин</a:t>
            </a:r>
          </a:p>
          <a:p>
            <a:pPr eaLnBrk="1" hangingPunct="1">
              <a:defRPr/>
            </a:pPr>
            <a:endParaRPr lang="ru-RU" sz="10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52441" y="5494413"/>
            <a:ext cx="1960160" cy="42237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(финансовые санкции)</a:t>
            </a:r>
          </a:p>
          <a:p>
            <a:pPr algn="ctr" eaLnBrk="1" hangingPunct="1">
              <a:defRPr/>
            </a:pPr>
            <a:endParaRPr lang="ru-RU" sz="1000" dirty="0">
              <a:cs typeface="Times New Roman" panose="02020603050405020304" pitchFamily="18" charset="0"/>
            </a:endParaRPr>
          </a:p>
        </p:txBody>
      </p:sp>
      <p:sp>
        <p:nvSpPr>
          <p:cNvPr id="34" name="Вертикальный свиток 33"/>
          <p:cNvSpPr/>
          <p:nvPr/>
        </p:nvSpPr>
        <p:spPr>
          <a:xfrm>
            <a:off x="4547932" y="2376595"/>
            <a:ext cx="2017906" cy="3714201"/>
          </a:xfrm>
          <a:prstGeom prst="verticalScroll">
            <a:avLst>
              <a:gd name="adj" fmla="val 746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МЕДИЦИНСКОЙ ПОМОЩИ ИСПОЛЬЗУЕТ ПРИКАЗ МИНЗДРАВА РОССИИ </a:t>
            </a:r>
            <a:b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203Н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ИНСТРУМЕНТ ОЦЕНКИ КАЧЕСТВА ОКАЗАННОЙ ПОМОЩИ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2653722" y="2676954"/>
            <a:ext cx="306459" cy="177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48" name="Прямая со стрелкой 47"/>
          <p:cNvCxnSpPr>
            <a:stCxn id="10" idx="2"/>
            <a:endCxn id="13" idx="6"/>
          </p:cNvCxnSpPr>
          <p:nvPr/>
        </p:nvCxnSpPr>
        <p:spPr>
          <a:xfrm flipH="1">
            <a:off x="2135858" y="2699421"/>
            <a:ext cx="274533" cy="342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61" name="Прямая со стрелкой 60"/>
          <p:cNvCxnSpPr>
            <a:stCxn id="14" idx="4"/>
          </p:cNvCxnSpPr>
          <p:nvPr/>
        </p:nvCxnSpPr>
        <p:spPr>
          <a:xfrm>
            <a:off x="3771147" y="3028029"/>
            <a:ext cx="0" cy="220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61859" y="3240140"/>
            <a:ext cx="399683" cy="281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65" name="Прямая со стрелкой 64"/>
          <p:cNvCxnSpPr>
            <a:stCxn id="18" idx="2"/>
          </p:cNvCxnSpPr>
          <p:nvPr/>
        </p:nvCxnSpPr>
        <p:spPr>
          <a:xfrm>
            <a:off x="1348022" y="4786137"/>
            <a:ext cx="0" cy="2032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80" name="Стрелка вниз 79"/>
          <p:cNvSpPr/>
          <p:nvPr/>
        </p:nvSpPr>
        <p:spPr>
          <a:xfrm>
            <a:off x="7534337" y="1554524"/>
            <a:ext cx="255648" cy="358858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3" name="Стрелка вниз 82"/>
          <p:cNvSpPr/>
          <p:nvPr/>
        </p:nvSpPr>
        <p:spPr>
          <a:xfrm>
            <a:off x="10130737" y="1554524"/>
            <a:ext cx="196895" cy="358123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85" name="Прямая со стрелкой 84"/>
          <p:cNvCxnSpPr>
            <a:stCxn id="6" idx="3"/>
            <a:endCxn id="7" idx="1"/>
          </p:cNvCxnSpPr>
          <p:nvPr/>
        </p:nvCxnSpPr>
        <p:spPr>
          <a:xfrm>
            <a:off x="2684951" y="1458179"/>
            <a:ext cx="1361518" cy="19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92" name="Стрелка вниз 91"/>
          <p:cNvSpPr/>
          <p:nvPr/>
        </p:nvSpPr>
        <p:spPr>
          <a:xfrm>
            <a:off x="7369470" y="2993132"/>
            <a:ext cx="177904" cy="536697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93" name="Стрелка вниз 92"/>
          <p:cNvSpPr/>
          <p:nvPr/>
        </p:nvSpPr>
        <p:spPr>
          <a:xfrm>
            <a:off x="10130737" y="2600928"/>
            <a:ext cx="166726" cy="31598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0" name="Ромб 49"/>
          <p:cNvSpPr/>
          <p:nvPr/>
        </p:nvSpPr>
        <p:spPr>
          <a:xfrm>
            <a:off x="1445345" y="993591"/>
            <a:ext cx="260411" cy="287404"/>
          </a:xfrm>
          <a:prstGeom prst="diamond">
            <a:avLst/>
          </a:prstGeom>
          <a:ln>
            <a:solidFill>
              <a:srgbClr val="33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Ромб 50"/>
          <p:cNvSpPr/>
          <p:nvPr/>
        </p:nvSpPr>
        <p:spPr>
          <a:xfrm>
            <a:off x="672029" y="1151792"/>
            <a:ext cx="258822" cy="287405"/>
          </a:xfrm>
          <a:prstGeom prst="diamond">
            <a:avLst/>
          </a:prstGeom>
          <a:ln>
            <a:solidFill>
              <a:srgbClr val="33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Ромб 51"/>
          <p:cNvSpPr/>
          <p:nvPr/>
        </p:nvSpPr>
        <p:spPr>
          <a:xfrm>
            <a:off x="227782" y="1152587"/>
            <a:ext cx="260411" cy="288992"/>
          </a:xfrm>
          <a:prstGeom prst="diamond">
            <a:avLst/>
          </a:prstGeom>
          <a:ln>
            <a:solidFill>
              <a:srgbClr val="33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Ромб 52"/>
          <p:cNvSpPr/>
          <p:nvPr/>
        </p:nvSpPr>
        <p:spPr>
          <a:xfrm>
            <a:off x="145890" y="2194925"/>
            <a:ext cx="260411" cy="287405"/>
          </a:xfrm>
          <a:prstGeom prst="diamond">
            <a:avLst/>
          </a:prstGeom>
          <a:ln>
            <a:solidFill>
              <a:srgbClr val="33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4" name="Ромб 53"/>
          <p:cNvSpPr/>
          <p:nvPr/>
        </p:nvSpPr>
        <p:spPr>
          <a:xfrm>
            <a:off x="488193" y="4427281"/>
            <a:ext cx="258822" cy="287404"/>
          </a:xfrm>
          <a:prstGeom prst="diamond">
            <a:avLst/>
          </a:prstGeom>
          <a:ln>
            <a:solidFill>
              <a:srgbClr val="33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Ромб 54"/>
          <p:cNvSpPr/>
          <p:nvPr/>
        </p:nvSpPr>
        <p:spPr>
          <a:xfrm>
            <a:off x="2371754" y="4657723"/>
            <a:ext cx="260411" cy="287405"/>
          </a:xfrm>
          <a:prstGeom prst="diamond">
            <a:avLst/>
          </a:prstGeom>
          <a:ln>
            <a:solidFill>
              <a:srgbClr val="33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2" name="Ромб 61"/>
          <p:cNvSpPr/>
          <p:nvPr/>
        </p:nvSpPr>
        <p:spPr>
          <a:xfrm>
            <a:off x="2699492" y="4950532"/>
            <a:ext cx="260411" cy="287405"/>
          </a:xfrm>
          <a:prstGeom prst="diamond">
            <a:avLst/>
          </a:prstGeom>
          <a:ln>
            <a:solidFill>
              <a:srgbClr val="33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4" name="Ромб 63"/>
          <p:cNvSpPr/>
          <p:nvPr/>
        </p:nvSpPr>
        <p:spPr>
          <a:xfrm>
            <a:off x="2605244" y="5494413"/>
            <a:ext cx="260411" cy="288992"/>
          </a:xfrm>
          <a:prstGeom prst="diamond">
            <a:avLst/>
          </a:prstGeom>
          <a:ln>
            <a:solidFill>
              <a:srgbClr val="33339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86407" y="6173650"/>
            <a:ext cx="2346059" cy="63356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1000"/>
              </a:lnSpc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неоплата или неполная оплата затрат медицинской организации на оказание медицинской помощи</a:t>
            </a:r>
          </a:p>
        </p:txBody>
      </p:sp>
      <p:sp>
        <p:nvSpPr>
          <p:cNvPr id="1040" name="Скругленный прямоугольник 1039"/>
          <p:cNvSpPr/>
          <p:nvPr/>
        </p:nvSpPr>
        <p:spPr>
          <a:xfrm>
            <a:off x="2644665" y="6206977"/>
            <a:ext cx="2736453" cy="59386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1000"/>
              </a:lnSpc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 за неоказание, несвоевременное оказание либо оказание медицинской помощи ненадлежащего качества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3816964" y="5942104"/>
            <a:ext cx="358858" cy="238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2414004" y="5974296"/>
            <a:ext cx="579525" cy="182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pic>
        <p:nvPicPr>
          <p:cNvPr id="47" name="Рисунок 46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64363" y="173024"/>
            <a:ext cx="38864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МИНЗДРАВА РФ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10.05.2017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9240" y="13525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ФОМС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февраля 2019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4091" y="167518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203Н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25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3"/>
          <p:cNvSpPr>
            <a:spLocks noChangeArrowheads="1"/>
          </p:cNvSpPr>
          <p:nvPr/>
        </p:nvSpPr>
        <p:spPr bwMode="auto">
          <a:xfrm>
            <a:off x="336947" y="1192345"/>
            <a:ext cx="11520728" cy="635675"/>
          </a:xfrm>
          <a:prstGeom prst="roundRect">
            <a:avLst>
              <a:gd name="adj" fmla="val 1430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Участие нескольких экспертов различных  областей знания в   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анализе экспертного случая</a:t>
            </a:r>
          </a:p>
        </p:txBody>
      </p:sp>
      <p:sp>
        <p:nvSpPr>
          <p:cNvPr id="13" name="TextBox 43"/>
          <p:cNvSpPr>
            <a:spLocks noChangeArrowheads="1"/>
          </p:cNvSpPr>
          <p:nvPr/>
        </p:nvSpPr>
        <p:spPr bwMode="auto">
          <a:xfrm>
            <a:off x="1340198" y="2825974"/>
            <a:ext cx="2489501" cy="3745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МД ЭКМП 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4123589" y="1863378"/>
            <a:ext cx="4249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Поводы для проведения МД ЭКМП</a:t>
            </a:r>
            <a:endParaRPr lang="en-US" alt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3"/>
          <p:cNvSpPr>
            <a:spLocks noChangeArrowheads="1"/>
          </p:cNvSpPr>
          <p:nvPr/>
        </p:nvSpPr>
        <p:spPr bwMode="auto">
          <a:xfrm>
            <a:off x="8149315" y="2809403"/>
            <a:ext cx="2736221" cy="3745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тематическая МД ЭКМП                                                </a:t>
            </a: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480963" y="3498896"/>
            <a:ext cx="45189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285750">
              <a:spcBef>
                <a:spcPct val="0"/>
              </a:spcBef>
              <a:buFontTx/>
              <a:buChar char="-"/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жалобы на качество медицинской помощи, в оказании которой принимали участие специалисты разных профилей;</a:t>
            </a:r>
          </a:p>
          <a:p>
            <a:pPr marL="0" indent="285750">
              <a:spcBef>
                <a:spcPct val="0"/>
              </a:spcBef>
              <a:buFontTx/>
              <a:buChar char="-"/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случаи летальных исходов при определенных нозологических формах </a:t>
            </a:r>
            <a:endParaRPr lang="en-US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7105472" y="3308382"/>
            <a:ext cx="48239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285750" eaLnBrk="0" hangingPunct="0">
              <a:buFontTx/>
              <a:buChar char="-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 оказания медицинской помощи при заболеваниях занимающих лидирующие позиции в динамике и структуре смертности, по заданию ТФОМС, ФОМС;</a:t>
            </a:r>
          </a:p>
          <a:p>
            <a:pPr indent="285750" eaLnBrk="0" hangingPunct="0">
              <a:buFontTx/>
              <a:buChar char="-"/>
            </a:pP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случаи, отобранные СМО по результатам МЭЭ, ЭКУМП</a:t>
            </a:r>
            <a:endParaRPr lang="en-US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1" name="Line 30"/>
          <p:cNvSpPr>
            <a:spLocks noChangeShapeType="1"/>
          </p:cNvSpPr>
          <p:nvPr/>
        </p:nvSpPr>
        <p:spPr bwMode="auto">
          <a:xfrm flipH="1">
            <a:off x="3440012" y="2237988"/>
            <a:ext cx="1367153" cy="503354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0" name="Line 29"/>
          <p:cNvSpPr>
            <a:spLocks noChangeShapeType="1"/>
          </p:cNvSpPr>
          <p:nvPr/>
        </p:nvSpPr>
        <p:spPr bwMode="auto">
          <a:xfrm>
            <a:off x="7465739" y="2237988"/>
            <a:ext cx="1367153" cy="503354"/>
          </a:xfrm>
          <a:prstGeom prst="line">
            <a:avLst/>
          </a:prstGeom>
          <a:noFill/>
          <a:ln w="2222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TextBox 43"/>
          <p:cNvSpPr>
            <a:spLocks noChangeArrowheads="1"/>
          </p:cNvSpPr>
          <p:nvPr/>
        </p:nvSpPr>
        <p:spPr bwMode="auto">
          <a:xfrm>
            <a:off x="336948" y="5425892"/>
            <a:ext cx="11520728" cy="1064776"/>
          </a:xfrm>
          <a:prstGeom prst="roundRect">
            <a:avLst>
              <a:gd name="adj" fmla="val 891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проведения МД ЭКМП с учетом ее сложности, длительности периода, подлежащего экспертному анализу и т.д. могут составлять до 4-х месяцев, а по жалобе до 60 суток.</a:t>
            </a:r>
          </a:p>
        </p:txBody>
      </p:sp>
      <p:pic>
        <p:nvPicPr>
          <p:cNvPr id="15" name="Рисунок 14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51941" y="84272"/>
            <a:ext cx="8592615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 КАЧЕСТВА МЕДИЦИЦИНСКОЙ ПОМОЩИ </a:t>
            </a:r>
          </a:p>
          <a:p>
            <a:pPr algn="ctr">
              <a:lnSpc>
                <a:spcPct val="120000"/>
              </a:lnSpc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(МУЛЬТИДИСЦИПЛИНАРНЫЙ ПОДХОД) </a:t>
            </a:r>
          </a:p>
        </p:txBody>
      </p:sp>
    </p:spTree>
    <p:extLst>
      <p:ext uri="{BB962C8B-B14F-4D97-AF65-F5344CB8AC3E}">
        <p14:creationId xmlns:p14="http://schemas.microsoft.com/office/powerpoint/2010/main" val="38066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53171" y="121908"/>
            <a:ext cx="8016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ПРИМЕНЕНИЯ САНКЦИЙ К МО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НАРУШЕНИЯ, ВЫЯВЛЕННЫЕ В ХОДЕ КОНТРОЛЯ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6987" y="1341562"/>
            <a:ext cx="1049573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Результатом контроля  являются</a:t>
            </a:r>
            <a:r>
              <a:rPr lang="ru-RU" sz="16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sz="16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а) неоплата или уменьшение оплаты медицинской помощи в виде:</a:t>
            </a:r>
          </a:p>
          <a:p>
            <a:pPr>
              <a:defRPr/>
            </a:pPr>
            <a:r>
              <a:rPr lang="ru-RU" sz="1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исключения позиции из реестра счетов, подлежащих оплате объемов медицинской помощи;</a:t>
            </a:r>
          </a:p>
          <a:p>
            <a:pPr>
              <a:defRPr/>
            </a:pPr>
            <a:r>
              <a:rPr lang="ru-RU" sz="1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уменьшения сумм, представленных к оплате, в процентах от стоимости оказанной медицинской помощи по страховому случаю;</a:t>
            </a:r>
          </a:p>
          <a:p>
            <a:pPr>
              <a:defRPr/>
            </a:pPr>
            <a:r>
              <a:rPr lang="ru-RU" sz="1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возврата сумм, не подлежащих оплате, в страховую медицинскую организацию;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б) уплата медицинской организацией штрафов за неоказание, несвоевременное оказание либо оказание медицинской помощи ненадлежащего качества (по страховому случаю, при котором выявлены дефекты медицинской помощи и / или нарушения при оказании медицинской помощи).</a:t>
            </a:r>
          </a:p>
          <a:p>
            <a:pPr>
              <a:buNone/>
              <a:defRPr/>
            </a:pPr>
            <a:endParaRPr lang="ru-RU" sz="16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ru-RU" sz="1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 наличии в одном и том же случае оказания медицинской помощи двух и более оснований для отказа в оплате медицинской помощи или уменьшения оплаты медицинской помощи к медицинской организации применяется одно - наиболее существенное основание, влекущее больший размер неоплаты, или отказ в оплате.</a:t>
            </a:r>
          </a:p>
          <a:p>
            <a:pPr>
              <a:buNone/>
              <a:defRPr/>
            </a:pPr>
            <a:r>
              <a:rPr lang="ru-RU" sz="16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Суммирование размера неполной оплаты медицинских услуг по одному страховому случаю не производится.</a:t>
            </a:r>
          </a:p>
          <a:p>
            <a:pPr>
              <a:buNone/>
              <a:defRPr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/>
          </p:cNvGraphicFramePr>
          <p:nvPr>
            <p:extLst/>
          </p:nvPr>
        </p:nvGraphicFramePr>
        <p:xfrm>
          <a:off x="6133764" y="1774942"/>
          <a:ext cx="6177178" cy="275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5902230" y="4271103"/>
          <a:ext cx="6408712" cy="304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88475" y="1148364"/>
            <a:ext cx="5444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единицы объема медицинской помощи (руб.)</a:t>
            </a:r>
          </a:p>
        </p:txBody>
      </p:sp>
      <p:sp>
        <p:nvSpPr>
          <p:cNvPr id="20" name="Равнобедренный треугольник 19"/>
          <p:cNvSpPr>
            <a:spLocks noChangeAspect="1"/>
          </p:cNvSpPr>
          <p:nvPr/>
        </p:nvSpPr>
        <p:spPr>
          <a:xfrm flipH="1">
            <a:off x="9789839" y="2671857"/>
            <a:ext cx="576064" cy="319842"/>
          </a:xfrm>
          <a:prstGeom prst="triangle">
            <a:avLst>
              <a:gd name="adj" fmla="val 47537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30857" y="2353624"/>
            <a:ext cx="938574" cy="4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+23,4%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>
            <a:spLocks noChangeAspect="1"/>
          </p:cNvSpPr>
          <p:nvPr/>
        </p:nvSpPr>
        <p:spPr>
          <a:xfrm flipH="1">
            <a:off x="8869344" y="4781600"/>
            <a:ext cx="576064" cy="319842"/>
          </a:xfrm>
          <a:prstGeom prst="triangle">
            <a:avLst>
              <a:gd name="adj" fmla="val 47537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Равнобедренный треугольник 22"/>
          <p:cNvSpPr>
            <a:spLocks noChangeAspect="1"/>
          </p:cNvSpPr>
          <p:nvPr/>
        </p:nvSpPr>
        <p:spPr>
          <a:xfrm flipH="1">
            <a:off x="10474326" y="4256596"/>
            <a:ext cx="576064" cy="319842"/>
          </a:xfrm>
          <a:prstGeom prst="triangle">
            <a:avLst>
              <a:gd name="adj" fmla="val 47537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51265" y="4499430"/>
            <a:ext cx="938574" cy="4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+3,7%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74326" y="3981978"/>
            <a:ext cx="938574" cy="4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+5,6%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/>
          </p:nvPr>
        </p:nvGraphicFramePr>
        <p:xfrm>
          <a:off x="1" y="1185832"/>
          <a:ext cx="6488474" cy="548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Равнобедренный треугольник 25"/>
          <p:cNvSpPr>
            <a:spLocks noChangeAspect="1"/>
          </p:cNvSpPr>
          <p:nvPr/>
        </p:nvSpPr>
        <p:spPr>
          <a:xfrm flipH="1">
            <a:off x="2065139" y="4416517"/>
            <a:ext cx="576064" cy="319842"/>
          </a:xfrm>
          <a:prstGeom prst="triangle">
            <a:avLst>
              <a:gd name="adj" fmla="val 47537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65139" y="4121737"/>
            <a:ext cx="938574" cy="4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+12,7%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65139" y="2699676"/>
            <a:ext cx="938574" cy="4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+1,2%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Равнобедренный треугольник 28"/>
          <p:cNvSpPr>
            <a:spLocks noChangeAspect="1"/>
          </p:cNvSpPr>
          <p:nvPr/>
        </p:nvSpPr>
        <p:spPr>
          <a:xfrm flipH="1">
            <a:off x="2065139" y="2998028"/>
            <a:ext cx="576064" cy="319842"/>
          </a:xfrm>
          <a:prstGeom prst="triangle">
            <a:avLst>
              <a:gd name="adj" fmla="val 47537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Равнобедренный треугольник 33"/>
          <p:cNvSpPr>
            <a:spLocks noChangeAspect="1"/>
          </p:cNvSpPr>
          <p:nvPr/>
        </p:nvSpPr>
        <p:spPr>
          <a:xfrm flipH="1">
            <a:off x="7823395" y="2322907"/>
            <a:ext cx="576064" cy="319842"/>
          </a:xfrm>
          <a:prstGeom prst="triangle">
            <a:avLst>
              <a:gd name="adj" fmla="val 47537"/>
            </a:avLst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5615" y="2039209"/>
            <a:ext cx="938574" cy="4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+6,9%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logo_tfomsrb_900x9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66440" y="121908"/>
            <a:ext cx="11001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РОСТА ФИНАНСИРОВАНИЯ ТЕРРИТОРИАЛЬНОЙ ПРОГРАММЫ ОМС  (МЛН. РУБ.)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2699753" y="3190444"/>
            <a:ext cx="9086465" cy="967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ltGray">
          <a:xfrm>
            <a:off x="2699754" y="4235160"/>
            <a:ext cx="9086465" cy="10361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2719498" y="5339473"/>
            <a:ext cx="9210737" cy="1008296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gray">
          <a:xfrm>
            <a:off x="3524645" y="3234107"/>
            <a:ext cx="769432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обоснование претензии;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перечень вопросов по каждому оспариваемому случаю;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материалы внутреннего и ведомственного контроля КМП в МО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gray">
          <a:xfrm>
            <a:off x="3515831" y="4285996"/>
            <a:ext cx="806489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ТФОМС организует проведение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реэкспертизы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(МЭК, МЭЭ, ЭКМП), результаты которой оформляются решением ТФОМС;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решение направляется в СМО и МО, направившую претензию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gray">
          <a:xfrm>
            <a:off x="3494597" y="5520455"/>
            <a:ext cx="783963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ТФОМС, признающее правоту МО, является основанием для отмены (изменения)  санкций в отношении МО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0" name="AutoShape 9"/>
          <p:cNvSpPr>
            <a:spLocks noChangeArrowheads="1"/>
          </p:cNvSpPr>
          <p:nvPr/>
        </p:nvSpPr>
        <p:spPr bwMode="gray">
          <a:xfrm>
            <a:off x="2767866" y="3517403"/>
            <a:ext cx="482713" cy="381088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AutoShape 10"/>
          <p:cNvSpPr>
            <a:spLocks noChangeArrowheads="1"/>
          </p:cNvSpPr>
          <p:nvPr/>
        </p:nvSpPr>
        <p:spPr bwMode="gray">
          <a:xfrm>
            <a:off x="2767866" y="4547232"/>
            <a:ext cx="482713" cy="381088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11"/>
          <p:cNvSpPr>
            <a:spLocks noChangeArrowheads="1"/>
          </p:cNvSpPr>
          <p:nvPr/>
        </p:nvSpPr>
        <p:spPr bwMode="gray">
          <a:xfrm>
            <a:off x="2876462" y="5699571"/>
            <a:ext cx="482713" cy="381088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5575" y="5171522"/>
            <a:ext cx="2693021" cy="1365567"/>
            <a:chOff x="471" y="272"/>
            <a:chExt cx="1161" cy="1539"/>
          </a:xfrm>
        </p:grpSpPr>
        <p:sp>
          <p:nvSpPr>
            <p:cNvPr id="12315" name="Oval 14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68204" y="4064017"/>
            <a:ext cx="2296057" cy="1365567"/>
            <a:chOff x="471" y="272"/>
            <a:chExt cx="1161" cy="1539"/>
          </a:xfrm>
        </p:grpSpPr>
        <p:sp>
          <p:nvSpPr>
            <p:cNvPr id="12313" name="Oval 17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472159" y="2988084"/>
            <a:ext cx="2296057" cy="1365567"/>
            <a:chOff x="471" y="272"/>
            <a:chExt cx="1161" cy="1539"/>
          </a:xfrm>
        </p:grpSpPr>
        <p:sp>
          <p:nvSpPr>
            <p:cNvPr id="12311" name="Oval 2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306" name="Text Box 22"/>
          <p:cNvSpPr txBox="1">
            <a:spLocks noChangeArrowheads="1"/>
          </p:cNvSpPr>
          <p:nvPr/>
        </p:nvSpPr>
        <p:spPr bwMode="black">
          <a:xfrm>
            <a:off x="549590" y="3483037"/>
            <a:ext cx="21293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претензии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7" name="Text Box 23"/>
          <p:cNvSpPr txBox="1">
            <a:spLocks noChangeArrowheads="1"/>
          </p:cNvSpPr>
          <p:nvPr/>
        </p:nvSpPr>
        <p:spPr bwMode="black">
          <a:xfrm>
            <a:off x="590168" y="4563964"/>
            <a:ext cx="21293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претензии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8" name="Text Box 24"/>
          <p:cNvSpPr txBox="1">
            <a:spLocks noChangeArrowheads="1"/>
          </p:cNvSpPr>
          <p:nvPr/>
        </p:nvSpPr>
        <p:spPr bwMode="black">
          <a:xfrm>
            <a:off x="388275" y="5492727"/>
            <a:ext cx="225159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рассмотрения претензии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1825" y="1383888"/>
            <a:ext cx="10297144" cy="11604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и сроки обжалования, включая процедуру оформления претензии в территориальный фонд, регламентированы разделом </a:t>
            </a: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</a:t>
            </a:r>
            <a:r>
              <a:rPr lang="ru-RU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Порядка контроля, утвержденного приказом ФОМС </a:t>
            </a:r>
            <a:r>
              <a:rPr lang="ru-RU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№36</a:t>
            </a:r>
            <a:endParaRPr lang="ru-RU" sz="20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3800" y="-22915"/>
            <a:ext cx="105601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ОБЖАЛОВАНИЕ ЗАКЛЮЧЕНИЙ СМО ПО ОЦЕНКЕ КОНТРОЛЯ ОБЪЕМОВ, СРОКОВ, КАЧЕСТВА И УСЛОВИЙ ПРЕДОСТАВЛЕНИЯ  МЕДИЦИНСКОЙ ПОМОЩИ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статьей 42 Федерального закона 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326-ФЗ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ogavrilenko\Рабочий стол\Гавриленко_ФОМС\Приказ №230\трудовая книж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7670" y="1941963"/>
            <a:ext cx="836806" cy="111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ogavrilenko\Рабочий стол\Гавриленко_ФОМС\Приказ №230\сертификат специалис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1791" y="3009692"/>
            <a:ext cx="852685" cy="12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Documents and Settings\ogavrilenko\Рабочий стол\Гавриленко_ФОМС\Приказ №230\дипл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08008" y="1523851"/>
            <a:ext cx="1703783" cy="11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C:\Documents and Settings\ogavrilenko\Рабочий стол\Гавриленко_ФОМС\Приказ №230\программа обучения экспер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028" y="2894686"/>
            <a:ext cx="1656145" cy="22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AutoShape 351"/>
          <p:cNvSpPr>
            <a:spLocks noChangeArrowheads="1"/>
          </p:cNvSpPr>
          <p:nvPr/>
        </p:nvSpPr>
        <p:spPr bwMode="ltGray">
          <a:xfrm rot="16200000" flipV="1">
            <a:off x="756532" y="1582611"/>
            <a:ext cx="3122734" cy="2483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solidFill>
            <a:srgbClr val="A0BE61"/>
          </a:solidFill>
          <a:ln w="9525">
            <a:solidFill>
              <a:srgbClr val="A0BE6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74396" y="1398843"/>
            <a:ext cx="360123" cy="39053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3352958" y="1237336"/>
            <a:ext cx="4868404" cy="5081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/>
          <a:p>
            <a:pPr algn="ctr">
              <a:defRPr/>
            </a:pPr>
            <a:endParaRPr lang="ru-RU" sz="13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Высшее профессиональное образование</a:t>
            </a:r>
          </a:p>
          <a:p>
            <a:pPr algn="ctr">
              <a:defRPr/>
            </a:pPr>
            <a:endParaRPr lang="ru-RU" sz="13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86472" y="2234666"/>
            <a:ext cx="360123" cy="39053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0" name="Овал 9"/>
          <p:cNvSpPr/>
          <p:nvPr/>
        </p:nvSpPr>
        <p:spPr>
          <a:xfrm>
            <a:off x="3301481" y="3093115"/>
            <a:ext cx="360123" cy="39053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1" name="Овал 10"/>
          <p:cNvSpPr/>
          <p:nvPr/>
        </p:nvSpPr>
        <p:spPr>
          <a:xfrm>
            <a:off x="2907847" y="3886281"/>
            <a:ext cx="360123" cy="39053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2" name="Скругленный прямоугольник 11"/>
          <p:cNvSpPr/>
          <p:nvPr/>
        </p:nvSpPr>
        <p:spPr>
          <a:xfrm>
            <a:off x="3730109" y="1996693"/>
            <a:ext cx="4760726" cy="61450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/>
          <a:p>
            <a:pPr algn="ctr">
              <a:defRPr/>
            </a:pPr>
            <a:endParaRPr lang="ru-RU" sz="13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работы по соответствующей врачебной специальности не менее 10 лет</a:t>
            </a:r>
          </a:p>
          <a:p>
            <a:pPr algn="ctr">
              <a:defRPr/>
            </a:pPr>
            <a:endParaRPr lang="ru-RU" sz="13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30109" y="2937641"/>
            <a:ext cx="4825529" cy="6272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b"/>
          <a:lstStyle/>
          <a:p>
            <a:pPr algn="ctr">
              <a:defRPr/>
            </a:pPr>
            <a:endParaRPr lang="ru-RU" sz="13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Свидетельство об аккредитации специалиста или сертификат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4157" y="3817312"/>
            <a:ext cx="4754801" cy="5811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anchor="ctr"/>
          <a:lstStyle/>
          <a:p>
            <a:pPr algn="ctr">
              <a:defRPr/>
            </a:pPr>
            <a:endParaRPr lang="ru-RU" sz="1300" b="1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по вопросам экспертной деятельности в сфере ОМС</a:t>
            </a:r>
          </a:p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7" name="Picture 4" descr="http://medpro.ru/sites/default/files/news_151212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185" y="1872858"/>
            <a:ext cx="2405357" cy="21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6" descr="C:\Documents and Settings\ogavrilenko\Рабочий стол\Гавриленко_ФОМС\Приказ №230\свидетельств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27420" y="4484513"/>
            <a:ext cx="1537056" cy="1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954426" y="4740631"/>
            <a:ext cx="21787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З модуль</a:t>
            </a:r>
          </a:p>
          <a:p>
            <a:pPr>
              <a:defRPr/>
            </a:pP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для экспертов качества – 144 часа 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0853" y="4523385"/>
            <a:ext cx="6539690" cy="2161088"/>
          </a:xfrm>
          <a:prstGeom prst="roundRect">
            <a:avLst>
              <a:gd name="adj" fmla="val 4653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врачей специалистов территориальный реестр экспертов качества осуществляется на основании: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Ходатайства:</a:t>
            </a:r>
          </a:p>
          <a:p>
            <a:pPr marL="285784" indent="-28578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 исполнительной власти субъекта РФ в сфере здравоохранения;</a:t>
            </a:r>
          </a:p>
          <a:p>
            <a:pPr marL="285784" indent="-28578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Росздравнадзора по субъекту РФ;</a:t>
            </a:r>
          </a:p>
          <a:p>
            <a:pPr marL="285784" indent="-28578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b="1" i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медицинской ассоциации;</a:t>
            </a:r>
          </a:p>
          <a:p>
            <a:pPr marL="285784" indent="-28578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b="1" i="1" u="sng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Общественного объединения специалистов медицинского профиля;</a:t>
            </a:r>
          </a:p>
          <a:p>
            <a:pPr marL="285784" indent="-28578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организации;</a:t>
            </a:r>
          </a:p>
          <a:p>
            <a:pPr marL="285784" indent="-285784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Страховой медицинской организации</a:t>
            </a:r>
          </a:p>
        </p:txBody>
      </p:sp>
      <p:sp>
        <p:nvSpPr>
          <p:cNvPr id="26" name="Заголовок 3"/>
          <p:cNvSpPr txBox="1">
            <a:spLocks/>
          </p:cNvSpPr>
          <p:nvPr/>
        </p:nvSpPr>
        <p:spPr bwMode="auto">
          <a:xfrm>
            <a:off x="6810542" y="5813250"/>
            <a:ext cx="5300299" cy="6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соответствии Порядком ведения территориального реестра экспертов качества медицинской помощи ТФОМС и размещения его на официальном сайте ТФОМС в сети «Интернет» </a:t>
            </a:r>
          </a:p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(приказ ФОМС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№36)</a:t>
            </a:r>
            <a:endParaRPr lang="ru-RU" sz="1200" b="1" i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Рисунок 24" descr="logo_tfomsrb_900x90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17547" y="103228"/>
            <a:ext cx="8777836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ЭКСПЕРТУ КАЧЕСТВА МЕДИЦИНСКОЙ ПОМОЩИ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частью 7 статьи 40 Федерального закона №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326-ФЗ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Практическое применение результатов контроля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Система контроля  направлена на: </a:t>
            </a:r>
          </a:p>
          <a:p>
            <a:r>
              <a:rPr lang="ru-RU" sz="2000" b="1" i="1" spc="-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защиту прав застрахованных </a:t>
            </a:r>
          </a:p>
          <a:p>
            <a:r>
              <a:rPr lang="ru-RU" sz="2000" b="1" i="1" spc="-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оптимизацию расходов по оплате медицинской помощи</a:t>
            </a:r>
          </a:p>
          <a:p>
            <a:r>
              <a:rPr lang="ru-RU" sz="2000" b="1" i="1" spc="-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предупреждение дефектов медицинской помощи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b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Результаты контроля используются в работе централизованной системы управления КМП в рамках межведомственного взаимодействия:</a:t>
            </a:r>
          </a:p>
          <a:p>
            <a:r>
              <a:rPr lang="ru-RU" sz="2000" b="1" i="1" spc="-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Координационный совет по организации защиты прав застрахованных при Правительстве Республики Башкортостан</a:t>
            </a:r>
          </a:p>
          <a:p>
            <a:r>
              <a:rPr lang="ru-RU" sz="2000" b="1" i="1" spc="-15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Комиссия по использованию средств НСЗ</a:t>
            </a:r>
          </a:p>
          <a:p>
            <a:pPr marL="0" indent="0" algn="ctr">
              <a:buNone/>
            </a:pPr>
            <a:r>
              <a:rPr lang="ru-RU" sz="2400" b="1" spc="-15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анализа деятельности СМО и составления рейтинга МО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" y="1"/>
            <a:ext cx="952046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07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421" y="1269554"/>
            <a:ext cx="105851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84" indent="-285784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установлены сроки проведения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 течение </a:t>
            </a:r>
            <a:r>
              <a:rPr lang="ru-RU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трех рабочих дней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после представления медицинскими организациями реестров счетов на оплату медицинской помощи;</a:t>
            </a:r>
          </a:p>
          <a:p>
            <a:pPr lvl="0" algn="just"/>
            <a:endParaRPr lang="ru-RU" b="1" dirty="0">
              <a:solidFill>
                <a:srgbClr val="212745">
                  <a:lumMod val="50000"/>
                </a:srgb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285784" indent="-285784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 цели контроля добавлено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выявление случаев </a:t>
            </a:r>
            <a:r>
              <a:rPr lang="ru-RU" i="1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невключения</a:t>
            </a:r>
            <a:r>
              <a:rPr lang="ru-RU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или несвоевременного включения в группу </a:t>
            </a:r>
            <a:r>
              <a:rPr lang="ru-RU" b="1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диспансерного наблюдения</a:t>
            </a:r>
            <a:r>
              <a:rPr lang="ru-RU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застрахованных лиц, которым по результатам проведения профилактических мероприятий или оказания иной медицинской помощи впервые установлены диагнозы, при которых предусмотрено диспансерное наблюдение, а также </a:t>
            </a:r>
            <a:r>
              <a:rPr lang="ru-RU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несоблюдения установленной периодичности осмотров граждан,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включенных в группы диспансерного наблюдения, в соответствии с порядком и периодичностью проведения диспансерного наблюдения и перечнем включаемых в них исследований (код дефекта 5.1.3.).</a:t>
            </a: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9235" y="1219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ПРИ ПРОВЕДЕНИИ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МЕДИКО-ЭКОНОМИЧЕСКОГО КОНТРОЛЯ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384" y="1125538"/>
            <a:ext cx="118798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критерии целевой медико-экономической экспертизы (проводится в 100% случаев, поданных на оплату в реестр счетов) добавлено: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повторные обращения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поводу одного и того же заболевания в течение</a:t>
            </a:r>
          </a:p>
          <a:p>
            <a:pPr algn="just"/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30 дней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оказании МП амбулаторно и в условиях стационара;  </a:t>
            </a:r>
          </a:p>
          <a:p>
            <a:pPr marL="171470" indent="-17147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оказания медицинской помощи по профилю </a:t>
            </a:r>
            <a:r>
              <a:rPr lang="ru-RU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«онкология»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 применением </a:t>
            </a:r>
            <a:r>
              <a:rPr lang="ru-RU" sz="18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противоопухолевой терапии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</a:p>
          <a:p>
            <a:pPr marL="171470" indent="-17147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несвоевременная постановка на диспансерное наблюдение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результатам профилактических  мероприятий или оказания иной МП, а также несоблюдение периодичности осмотров граждан </a:t>
            </a:r>
          </a:p>
          <a:p>
            <a:pPr marL="171470" indent="-171470" algn="just">
              <a:spcAft>
                <a:spcPts val="0"/>
              </a:spcAft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(Приказы МЗ РФ № 173н от 29.03.2019 г. «Об утверждении порядка диспансерного наблюдения за взрослыми», №124н от 13.03.2019 г. «Об утверждении порядка проведения профилактического медицинского осмотра и диспансеризации определенных групп взрослого населения », № 514н от 10.08.2017 г. «О порядке проведения профилактических медицинских осмотров несовершеннолетних»).</a:t>
            </a:r>
          </a:p>
          <a:p>
            <a:pPr marL="171470" indent="-17147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непрофильная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госпитализация.</a:t>
            </a:r>
          </a:p>
          <a:p>
            <a:pPr marL="171470" indent="-171470" algn="just">
              <a:spcAft>
                <a:spcPts val="0"/>
              </a:spcAft>
            </a:pPr>
            <a:endParaRPr lang="ru-RU" sz="1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задачи плановой МЭЭ включено:</a:t>
            </a:r>
          </a:p>
          <a:p>
            <a:pPr marL="285784" indent="-285784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оценка соответствия оказанной застрахованному лицу медицинской помощи по профилю </a:t>
            </a:r>
            <a:r>
              <a:rPr lang="ru-RU" sz="18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«онкология»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клиническим рекомендациям, порядкам оказания медицинской помощи, стандартам медицинской помощи;</a:t>
            </a:r>
          </a:p>
          <a:p>
            <a:pPr marL="285784" indent="-285784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наличие записей лечащего врача в медицинской документации о рекомендациях по применению методов профилактики, диагностики, лечения и реабилитации, данных при проведении консультаций/консилиумов с применением </a:t>
            </a:r>
            <a:r>
              <a:rPr lang="ru-RU" sz="18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телемедицинских технологий </a:t>
            </a:r>
          </a:p>
        </p:txBody>
      </p:sp>
      <p:pic>
        <p:nvPicPr>
          <p:cNvPr id="5" name="Рисунок 4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81363" y="275796"/>
            <a:ext cx="4352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ПРИ ПРОВЕДЕНИИ МЭЭ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384" y="1106591"/>
            <a:ext cx="11879859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285784" indent="-285784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 критерии целевой ЭКМП добавлено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– случаи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выявления по результатам целевой и тематической медико-экономической экспертизы нарушений при оказании медицинской помощи по профилю 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«онкология».</a:t>
            </a:r>
          </a:p>
          <a:p>
            <a:pPr marL="285784" indent="-285784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Установлены критерии целевой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мультидисциплинарной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ЭКМП –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получение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жалоб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летальных исходов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 ОКС, ОНМК, внебольничных и госпитальных пневмониях,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молочной железы, ЗНО предстательной железы; первичного выхода на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инвалидность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лиц трудоспособного возраста и детей.</a:t>
            </a:r>
          </a:p>
          <a:p>
            <a:pPr marL="285784" indent="-285784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Установлен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объем плановых ЭКМП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при оказании медицинской помощи по рекомендациям, данных при проведении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телемедицинских  консультаций/консилиумов  - </a:t>
            </a:r>
            <a:r>
              <a:rPr lang="ru-RU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ежемесячно в объеме не менее 70% от числа принятых к оплате случаев.  </a:t>
            </a:r>
          </a:p>
          <a:p>
            <a:pPr marL="285784" indent="-285784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случае если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количество поданных на оплату случаев оказания медицинской помощи в отчетном месяце </a:t>
            </a:r>
            <a:r>
              <a:rPr lang="ru-RU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увеличилось на 10%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сравнению с предыдущим месяцем и (или) аналогичным периодом предыдущего календарного года,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проводится тематическая ЭКМП по соответствующей нозологической форме в медицинской организации.</a:t>
            </a:r>
          </a:p>
          <a:p>
            <a:pPr marL="285784" indent="-285784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70792" y="275796"/>
            <a:ext cx="442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НОВОЕ ПРИ ПРОВЕДЕНИИ ЭКМП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84" y="971803"/>
            <a:ext cx="120238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Перечне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оснований неоплаты, неполной оплаты медицинской помощи, штрафов за неоказание либо оказание медицинской помощи ненадлежащего качества,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algn="just"/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непредставление медицинской документации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подтверждающей факт оказания застрахованному лицу медицинской помощи в медицинской организации без объективных причин (код нарушения 4.1.) – размер неоплаты (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)– 1,0;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размер штрафа (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Кшт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 – 1,0;</a:t>
            </a:r>
          </a:p>
          <a:p>
            <a:pPr algn="just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некорректное применение тарифа, требующее замены по результатам экспертизы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(код нарушения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4.6.1.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размер неоплаты – разница тарифа, предъявленного к оплате, и тарифа, который следует применить; размер штрафа  (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Кшт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)– 0,3;</a:t>
            </a:r>
          </a:p>
          <a:p>
            <a:pPr algn="just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счет на оплату медицинской помощи при отсутствии в медицинской документации сведений, подтверждающих факт ее оказания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(код нарушения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4.6.2.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размер неоплаты (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Кно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)– 1,0, размер штрафа (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Кшт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)– 1,0.</a:t>
            </a:r>
          </a:p>
          <a:p>
            <a:pPr algn="just"/>
            <a:endParaRPr lang="ru-RU" sz="14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штрафа зависит от размера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подушевого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норматива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финансирования для амбулаторной помощи, скорой медицинской помощи и стационарной медицинской помощи (устанавливается Тарифным соглашением – Протокол 99 от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25.06.2019 г.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подушевой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норматив финансирования медицинской помощи, оказанной в амбулаторных условиях 1 653,96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неоплаты, неполной оплаты и размер штрафов регламентируется Приказом Министерства здравоохранения РФ от 28.02.2019 г. № 108н «Об утверждении Правил обязательного медицинского страхования» (зарегистрирован в Министерстве юстиции РФ 17.05.2019г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1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6"/>
          <p:cNvSpPr/>
          <p:nvPr/>
        </p:nvSpPr>
        <p:spPr>
          <a:xfrm>
            <a:off x="532701" y="5178063"/>
            <a:ext cx="1820470" cy="1492091"/>
          </a:xfrm>
          <a:custGeom>
            <a:avLst/>
            <a:gdLst/>
            <a:ahLst/>
            <a:cxnLst/>
            <a:rect l="l" t="t" r="r" b="b"/>
            <a:pathLst>
              <a:path w="1385824" h="3076575">
                <a:moveTo>
                  <a:pt x="0" y="3076575"/>
                </a:moveTo>
                <a:lnTo>
                  <a:pt x="1385824" y="3076575"/>
                </a:lnTo>
                <a:lnTo>
                  <a:pt x="1385824" y="0"/>
                </a:lnTo>
                <a:lnTo>
                  <a:pt x="0" y="0"/>
                </a:lnTo>
                <a:lnTo>
                  <a:pt x="0" y="307657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ОРГАНИЗАЦИЯ</a:t>
            </a:r>
          </a:p>
        </p:txBody>
      </p:sp>
      <p:sp>
        <p:nvSpPr>
          <p:cNvPr id="10" name="object 40"/>
          <p:cNvSpPr/>
          <p:nvPr/>
        </p:nvSpPr>
        <p:spPr>
          <a:xfrm>
            <a:off x="336947" y="1587203"/>
            <a:ext cx="1322230" cy="2682640"/>
          </a:xfrm>
          <a:custGeom>
            <a:avLst/>
            <a:gdLst/>
            <a:ahLst/>
            <a:cxnLst/>
            <a:rect l="l" t="t" r="r" b="b"/>
            <a:pathLst>
              <a:path w="1216025" h="1554226">
                <a:moveTo>
                  <a:pt x="242747" y="1239774"/>
                </a:moveTo>
                <a:lnTo>
                  <a:pt x="219049" y="1239774"/>
                </a:lnTo>
                <a:lnTo>
                  <a:pt x="219049" y="532129"/>
                </a:lnTo>
                <a:lnTo>
                  <a:pt x="223455" y="477522"/>
                </a:lnTo>
                <a:lnTo>
                  <a:pt x="236212" y="425719"/>
                </a:lnTo>
                <a:lnTo>
                  <a:pt x="256625" y="377413"/>
                </a:lnTo>
                <a:lnTo>
                  <a:pt x="284003" y="333298"/>
                </a:lnTo>
                <a:lnTo>
                  <a:pt x="317652" y="294068"/>
                </a:lnTo>
                <a:lnTo>
                  <a:pt x="356878" y="260416"/>
                </a:lnTo>
                <a:lnTo>
                  <a:pt x="400990" y="233034"/>
                </a:lnTo>
                <a:lnTo>
                  <a:pt x="449293" y="212618"/>
                </a:lnTo>
                <a:lnTo>
                  <a:pt x="501094" y="199859"/>
                </a:lnTo>
                <a:lnTo>
                  <a:pt x="555701" y="195452"/>
                </a:lnTo>
                <a:lnTo>
                  <a:pt x="1216025" y="195452"/>
                </a:lnTo>
                <a:lnTo>
                  <a:pt x="1216025" y="0"/>
                </a:lnTo>
                <a:lnTo>
                  <a:pt x="555701" y="0"/>
                </a:lnTo>
                <a:lnTo>
                  <a:pt x="512067" y="1764"/>
                </a:lnTo>
                <a:lnTo>
                  <a:pt x="469404" y="6964"/>
                </a:lnTo>
                <a:lnTo>
                  <a:pt x="427850" y="15465"/>
                </a:lnTo>
                <a:lnTo>
                  <a:pt x="387541" y="27129"/>
                </a:lnTo>
                <a:lnTo>
                  <a:pt x="348615" y="41818"/>
                </a:lnTo>
                <a:lnTo>
                  <a:pt x="311208" y="59397"/>
                </a:lnTo>
                <a:lnTo>
                  <a:pt x="275456" y="79727"/>
                </a:lnTo>
                <a:lnTo>
                  <a:pt x="241498" y="102672"/>
                </a:lnTo>
                <a:lnTo>
                  <a:pt x="209469" y="128096"/>
                </a:lnTo>
                <a:lnTo>
                  <a:pt x="179508" y="155860"/>
                </a:lnTo>
                <a:lnTo>
                  <a:pt x="151750" y="185829"/>
                </a:lnTo>
                <a:lnTo>
                  <a:pt x="126332" y="217864"/>
                </a:lnTo>
                <a:lnTo>
                  <a:pt x="103392" y="251830"/>
                </a:lnTo>
                <a:lnTo>
                  <a:pt x="83067" y="287589"/>
                </a:lnTo>
                <a:lnTo>
                  <a:pt x="65493" y="325004"/>
                </a:lnTo>
                <a:lnTo>
                  <a:pt x="50807" y="363939"/>
                </a:lnTo>
                <a:lnTo>
                  <a:pt x="39147" y="404256"/>
                </a:lnTo>
                <a:lnTo>
                  <a:pt x="30648" y="445818"/>
                </a:lnTo>
                <a:lnTo>
                  <a:pt x="25449" y="488488"/>
                </a:lnTo>
                <a:lnTo>
                  <a:pt x="23685" y="532129"/>
                </a:lnTo>
                <a:lnTo>
                  <a:pt x="23685" y="1239774"/>
                </a:lnTo>
                <a:lnTo>
                  <a:pt x="0" y="1239774"/>
                </a:lnTo>
                <a:lnTo>
                  <a:pt x="121373" y="1554226"/>
                </a:lnTo>
                <a:lnTo>
                  <a:pt x="242747" y="123977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8062" y="36753"/>
            <a:ext cx="10442866" cy="89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1725"/>
              </a:lnSpc>
              <a:spcBef>
                <a:spcPts val="0"/>
              </a:spcBef>
            </a:pPr>
            <a:r>
              <a:rPr lang="ru-RU" sz="2000" b="1" spc="-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spc="-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b="1" spc="-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spc="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spc="-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</a:t>
            </a:r>
            <a:r>
              <a:rPr lang="ru-RU" sz="2000" b="1" spc="-1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spc="-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</a:t>
            </a:r>
            <a:r>
              <a:rPr lang="ru-RU" sz="2000" b="1" spc="-1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spc="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</a:t>
            </a:r>
            <a:r>
              <a:rPr lang="ru-RU" sz="2000" b="1" spc="-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(Федеральный закон от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29.11.2010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326-ФЗ;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РФ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28.02.2019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№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108н;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Приказ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ФФОМС от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28.02.2019 г. № 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36)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3491" y="1125538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ТФОМС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6508" y="1447957"/>
            <a:ext cx="6096000" cy="585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4385" marR="126417" algn="ctr">
              <a:lnSpc>
                <a:spcPct val="101725"/>
              </a:lnSpc>
              <a:spcBef>
                <a:spcPts val="440"/>
              </a:spcBef>
            </a:pPr>
            <a:r>
              <a:rPr lang="ru-RU" sz="2000" u="sng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u="sng" spc="-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алитический</a:t>
            </a:r>
            <a:r>
              <a:rPr lang="ru-RU" sz="2000" u="sng" spc="21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</a:t>
            </a:r>
            <a:r>
              <a:rPr lang="ru-RU" sz="2000" u="sng" spc="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34" marR="192895" algn="ctr">
              <a:lnSpc>
                <a:spcPts val="1320"/>
              </a:lnSpc>
              <a:spcBef>
                <a:spcPts val="65"/>
              </a:spcBef>
            </a:pPr>
            <a:r>
              <a:rPr lang="ru-RU" sz="2000" baseline="248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ли</a:t>
            </a:r>
            <a:r>
              <a:rPr lang="ru-RU" sz="2000" spc="4" baseline="248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000" baseline="248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r>
              <a:rPr lang="ru-RU" sz="2000" spc="4" baseline="248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aseline="248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spc="-25" baseline="248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aseline="248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</a:t>
            </a:r>
            <a:r>
              <a:rPr lang="ru-RU" sz="2000" spc="4" baseline="248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aseline="248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4320332" y="2133650"/>
            <a:ext cx="3168352" cy="223224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112026" algn="ctr">
              <a:lnSpc>
                <a:spcPts val="1325"/>
              </a:lnSpc>
              <a:spcBef>
                <a:spcPts val="0"/>
              </a:spcBef>
            </a:pPr>
            <a:r>
              <a:rPr lang="en-US" sz="1400" b="1" spc="-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1400" b="1" spc="-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-4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6142" algn="ctr">
              <a:lnSpc>
                <a:spcPct val="95825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1400" b="1" spc="-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sz="1400"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430" algn="ctr">
              <a:lnSpc>
                <a:spcPct val="95825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ru-RU" sz="1400" b="1" spc="-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Э</a:t>
            </a:r>
            <a:r>
              <a:rPr lang="ru-RU" sz="1400" b="1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825"/>
              </a:lnSpc>
              <a:spcBef>
                <a:spcPts val="0"/>
              </a:spcBef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 </a:t>
            </a:r>
            <a:r>
              <a:rPr lang="ru-RU" sz="1400" b="1" spc="-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sz="1400" b="1" spc="-2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1400" b="1" spc="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b="1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b="1" spc="-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074458" y="2456069"/>
            <a:ext cx="3168352" cy="156243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041" marR="112026" algn="ctr">
              <a:lnSpc>
                <a:spcPts val="1325"/>
              </a:lnSpc>
              <a:spcBef>
                <a:spcPts val="0"/>
              </a:spcBef>
            </a:pPr>
            <a:r>
              <a:rPr lang="ru-RU" sz="1400" b="1" spc="-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МЭК</a:t>
            </a:r>
          </a:p>
          <a:p>
            <a:pPr marL="86116" marR="112026" algn="ctr">
              <a:lnSpc>
                <a:spcPts val="1325"/>
              </a:lnSpc>
              <a:spcBef>
                <a:spcPts val="0"/>
              </a:spcBef>
            </a:pPr>
            <a:r>
              <a:rPr lang="ru-RU" sz="1400" b="1" spc="-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от МЭЭ</a:t>
            </a:r>
          </a:p>
          <a:p>
            <a:pPr marL="22100" marR="112026" algn="ctr">
              <a:lnSpc>
                <a:spcPts val="1325"/>
              </a:lnSpc>
              <a:spcBef>
                <a:spcPts val="0"/>
              </a:spcBef>
            </a:pPr>
            <a:r>
              <a:rPr lang="ru-RU" sz="1400" b="1" spc="-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от ЭКМП</a:t>
            </a:r>
          </a:p>
          <a:p>
            <a:pPr marR="112026" algn="ctr">
              <a:lnSpc>
                <a:spcPts val="1325"/>
              </a:lnSpc>
              <a:spcBef>
                <a:spcPts val="0"/>
              </a:spcBef>
            </a:pPr>
            <a:r>
              <a:rPr lang="ru-RU" sz="1400" b="1" spc="-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от штрафа</a:t>
            </a:r>
          </a:p>
        </p:txBody>
      </p:sp>
      <p:sp>
        <p:nvSpPr>
          <p:cNvPr id="8" name="Овал 7"/>
          <p:cNvSpPr/>
          <p:nvPr/>
        </p:nvSpPr>
        <p:spPr>
          <a:xfrm>
            <a:off x="1607056" y="1125538"/>
            <a:ext cx="2103156" cy="128058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НСЗ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06725" y="1683257"/>
            <a:ext cx="1588881" cy="7478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РФМП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615" y="4319791"/>
            <a:ext cx="2868628" cy="910204"/>
          </a:xfrm>
          <a:prstGeom prst="roundRect">
            <a:avLst>
              <a:gd name="adj" fmla="val 36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2" marR="22862">
              <a:lnSpc>
                <a:spcPts val="1320"/>
              </a:lnSpc>
              <a:spcBef>
                <a:spcPts val="65"/>
              </a:spcBef>
            </a:pPr>
            <a:endParaRPr lang="en-US" sz="1600" spc="-4" baseline="22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 marR="22862">
              <a:lnSpc>
                <a:spcPts val="1320"/>
              </a:lnSpc>
              <a:spcBef>
                <a:spcPts val="65"/>
              </a:spcBef>
            </a:pPr>
            <a:endParaRPr lang="en-US" sz="1600" spc="-4" baseline="22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 marR="22862">
              <a:lnSpc>
                <a:spcPts val="1320"/>
              </a:lnSpc>
              <a:spcBef>
                <a:spcPts val="65"/>
              </a:spcBef>
            </a:pP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9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</a:t>
            </a:r>
            <a:r>
              <a:rPr lang="ru-RU" sz="1600" spc="-19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9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spc="-19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</a:t>
            </a: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en-US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spc="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</a:t>
            </a: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</a:t>
            </a: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 marR="22862">
              <a:lnSpc>
                <a:spcPts val="1440"/>
              </a:lnSpc>
            </a:pPr>
            <a:r>
              <a:rPr lang="ru-RU" sz="1600" spc="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spc="-9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spc="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</a:t>
            </a:r>
            <a:r>
              <a:rPr lang="ru-RU" sz="1600" spc="-9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</a:t>
            </a: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13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en-US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600" spc="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spc="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spc="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>
              <a:lnSpc>
                <a:spcPts val="1440"/>
              </a:lnSpc>
            </a:pP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</a:t>
            </a:r>
            <a:r>
              <a:rPr lang="ru-RU" sz="1600" spc="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</a:t>
            </a:r>
            <a:r>
              <a:rPr lang="ru-RU" sz="1600" spc="-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r>
              <a:rPr lang="ru-RU" sz="1600" spc="9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валиф</a:t>
            </a:r>
            <a:r>
              <a:rPr lang="ru-RU" sz="1600" spc="-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spc="-13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аци</a:t>
            </a:r>
            <a:r>
              <a:rPr lang="ru-RU" sz="1600" spc="-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600" baseline="2275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>
              <a:lnSpc>
                <a:spcPts val="1440"/>
              </a:lnSpc>
            </a:pP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spc="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иоб</a:t>
            </a:r>
            <a:r>
              <a:rPr lang="ru-RU" sz="1600" spc="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spc="-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spc="-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1600" spc="-19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spc="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spc="-9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spc="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spc="-9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дици</a:t>
            </a:r>
            <a:r>
              <a:rPr lang="ru-RU" sz="1600" spc="-9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spc="-13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spc="-4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aseline="227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 marR="5716">
              <a:lnSpc>
                <a:spcPts val="1445"/>
              </a:lnSpc>
              <a:spcBef>
                <a:spcPts val="5"/>
              </a:spcBef>
            </a:pP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</a:t>
            </a:r>
            <a:r>
              <a:rPr lang="ru-RU" sz="1600" spc="-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spc="-53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spc="-9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ова</a:t>
            </a:r>
            <a:r>
              <a:rPr lang="ru-RU" sz="1600" spc="-4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aseline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>
              <a:lnSpc>
                <a:spcPts val="1440"/>
              </a:lnSpc>
            </a:pPr>
            <a:endParaRPr lang="ru-RU" sz="1100" dirty="0">
              <a:cs typeface="Calibri"/>
            </a:endParaRPr>
          </a:p>
          <a:p>
            <a:pPr marL="12702">
              <a:lnSpc>
                <a:spcPts val="1440"/>
              </a:lnSpc>
            </a:pPr>
            <a:endParaRPr lang="ru-RU" sz="1600" dirty="0">
              <a:cs typeface="Calibri"/>
            </a:endParaRPr>
          </a:p>
        </p:txBody>
      </p:sp>
      <p:sp>
        <p:nvSpPr>
          <p:cNvPr id="13" name="object 55"/>
          <p:cNvSpPr/>
          <p:nvPr/>
        </p:nvSpPr>
        <p:spPr>
          <a:xfrm>
            <a:off x="2352562" y="6143391"/>
            <a:ext cx="8353537" cy="546226"/>
          </a:xfrm>
          <a:custGeom>
            <a:avLst/>
            <a:gdLst/>
            <a:ahLst/>
            <a:cxnLst/>
            <a:rect l="l" t="t" r="r" b="b"/>
            <a:pathLst>
              <a:path w="6267450" h="546100">
                <a:moveTo>
                  <a:pt x="0" y="136525"/>
                </a:moveTo>
                <a:lnTo>
                  <a:pt x="5766561" y="136525"/>
                </a:lnTo>
                <a:lnTo>
                  <a:pt x="5766561" y="0"/>
                </a:lnTo>
                <a:lnTo>
                  <a:pt x="6267450" y="273050"/>
                </a:lnTo>
                <a:lnTo>
                  <a:pt x="5766561" y="546100"/>
                </a:lnTo>
                <a:lnTo>
                  <a:pt x="5766561" y="409575"/>
                </a:lnTo>
                <a:lnTo>
                  <a:pt x="0" y="409575"/>
                </a:lnTo>
                <a:lnTo>
                  <a:pt x="0" y="136525"/>
                </a:ln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3933703" y="6302208"/>
            <a:ext cx="4020973" cy="325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2">
              <a:lnSpc>
                <a:spcPts val="1725"/>
              </a:lnSpc>
              <a:spcBef>
                <a:spcPts val="85"/>
              </a:spcBef>
            </a:pP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lang="ru-RU" b="1" spc="-20" baseline="34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4" baseline="3413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spc="-16" baseline="34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4" baseline="3413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пла</a:t>
            </a:r>
            <a:r>
              <a:rPr lang="ru-RU" b="1" spc="4" baseline="3413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="1" spc="-61" baseline="34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spc="-19" baseline="3413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b="1" spc="-4" baseline="3413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ици</a:t>
            </a:r>
            <a:r>
              <a:rPr lang="ru-RU" b="1" spc="4" baseline="3413" dirty="0">
                <a:latin typeface="Arial" panose="020B0604020202020204" pitchFamily="34" charset="0"/>
                <a:cs typeface="Arial" panose="020B0604020202020204" pitchFamily="34" charset="0"/>
              </a:rPr>
              <a:t>нс</a:t>
            </a:r>
            <a:r>
              <a:rPr lang="ru-RU" b="1" spc="-19" baseline="3413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spc="4" baseline="3413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b="1" spc="-91" baseline="34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spc="4" baseline="3413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spc="4" baseline="3413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baseline="3413" dirty="0">
                <a:latin typeface="Arial" panose="020B0604020202020204" pitchFamily="34" charset="0"/>
                <a:cs typeface="Arial" panose="020B0604020202020204" pitchFamily="34" charset="0"/>
              </a:rPr>
              <a:t>щи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57"/>
          <p:cNvSpPr/>
          <p:nvPr/>
        </p:nvSpPr>
        <p:spPr>
          <a:xfrm>
            <a:off x="2856507" y="4855210"/>
            <a:ext cx="4064189" cy="1317930"/>
          </a:xfrm>
          <a:custGeom>
            <a:avLst/>
            <a:gdLst/>
            <a:ahLst/>
            <a:cxnLst/>
            <a:rect l="l" t="t" r="r" b="b"/>
            <a:pathLst>
              <a:path w="3524250" h="1317625">
                <a:moveTo>
                  <a:pt x="0" y="658876"/>
                </a:moveTo>
                <a:lnTo>
                  <a:pt x="935227" y="0"/>
                </a:lnTo>
                <a:lnTo>
                  <a:pt x="935227" y="329438"/>
                </a:lnTo>
                <a:lnTo>
                  <a:pt x="3524250" y="329438"/>
                </a:lnTo>
                <a:lnTo>
                  <a:pt x="3524250" y="988212"/>
                </a:lnTo>
                <a:lnTo>
                  <a:pt x="935227" y="988212"/>
                </a:lnTo>
                <a:lnTo>
                  <a:pt x="935227" y="1317625"/>
                </a:lnTo>
                <a:lnTo>
                  <a:pt x="0" y="658876"/>
                </a:lnTo>
                <a:close/>
              </a:path>
            </a:pathLst>
          </a:custGeom>
          <a:ln w="19050">
            <a:solidFill>
              <a:srgbClr val="4671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Прямоугольник 18"/>
          <p:cNvSpPr/>
          <p:nvPr/>
        </p:nvSpPr>
        <p:spPr>
          <a:xfrm>
            <a:off x="3249564" y="5227574"/>
            <a:ext cx="3671133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2" algn="ctr">
              <a:lnSpc>
                <a:spcPts val="1325"/>
              </a:lnSpc>
              <a:spcBef>
                <a:spcPts val="65"/>
              </a:spcBef>
            </a:pPr>
            <a:r>
              <a:rPr lang="ru-RU" sz="2000" b="1" u="sng" spc="-9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000" b="1" u="sng" spc="-29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u="sng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lang="ru-RU" sz="2000" b="1" u="sng" spc="-9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u="sng" spc="-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000" b="1" u="sng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u="sng" spc="-9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</a:t>
            </a:r>
            <a:r>
              <a:rPr lang="ru-RU" sz="2000" b="1" u="sng" spc="-13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</a:t>
            </a:r>
            <a:r>
              <a:rPr lang="ru-RU" sz="2000" b="1" u="sng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</a:t>
            </a:r>
            <a:r>
              <a:rPr lang="ru-RU" sz="2000" b="1" u="sng" spc="-13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b="1" u="sng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u="sng" spc="-13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u="sng" spc="-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u="sng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лату</a:t>
            </a:r>
            <a:r>
              <a:rPr lang="ru-RU" sz="2000" b="1" u="sng" spc="-29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u="sng" baseline="227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</a:t>
            </a:r>
            <a:r>
              <a:rPr lang="ru-RU" sz="2000" b="1" u="sng" spc="-13" baseline="227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u="sng" baseline="227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en-US" sz="2000" b="1" u="sng" baseline="2275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 algn="ctr">
              <a:lnSpc>
                <a:spcPts val="1325"/>
              </a:lnSpc>
              <a:spcBef>
                <a:spcPts val="65"/>
              </a:spcBef>
            </a:pPr>
            <a:r>
              <a:rPr lang="ru-RU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</a:t>
            </a:r>
            <a:r>
              <a:rPr lang="ru-RU" sz="1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en-US" sz="14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 algn="ctr">
              <a:lnSpc>
                <a:spcPts val="1325"/>
              </a:lnSpc>
              <a:spcBef>
                <a:spcPts val="65"/>
              </a:spcBef>
            </a:pPr>
            <a:r>
              <a:rPr lang="ru-RU" sz="1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результатов МЭК, МЭЭ, ЭКМП</a:t>
            </a:r>
          </a:p>
          <a:p>
            <a:pPr marL="12702" algn="ctr">
              <a:lnSpc>
                <a:spcPts val="1325"/>
              </a:lnSpc>
              <a:spcBef>
                <a:spcPts val="65"/>
              </a:spcBef>
            </a:pPr>
            <a:endParaRPr lang="ru-RU" sz="1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2" algn="ctr">
              <a:lnSpc>
                <a:spcPts val="1325"/>
              </a:lnSpc>
              <a:spcBef>
                <a:spcPts val="65"/>
              </a:spcBef>
            </a:pPr>
            <a:endParaRPr lang="ru-RU" sz="14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64"/>
          <p:cNvSpPr/>
          <p:nvPr/>
        </p:nvSpPr>
        <p:spPr>
          <a:xfrm>
            <a:off x="11099157" y="2753986"/>
            <a:ext cx="826244" cy="3701256"/>
          </a:xfrm>
          <a:custGeom>
            <a:avLst/>
            <a:gdLst/>
            <a:ahLst/>
            <a:cxnLst/>
            <a:rect l="l" t="t" r="r" b="b"/>
            <a:pathLst>
              <a:path w="728662" h="3700399">
                <a:moveTo>
                  <a:pt x="0" y="3700399"/>
                </a:moveTo>
                <a:lnTo>
                  <a:pt x="728662" y="3700399"/>
                </a:lnTo>
                <a:lnTo>
                  <a:pt x="728662" y="0"/>
                </a:lnTo>
                <a:lnTo>
                  <a:pt x="0" y="0"/>
                </a:lnTo>
                <a:lnTo>
                  <a:pt x="0" y="370039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</a:t>
            </a:r>
            <a:endParaRPr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66"/>
          <p:cNvSpPr/>
          <p:nvPr/>
        </p:nvSpPr>
        <p:spPr>
          <a:xfrm>
            <a:off x="8399984" y="1265661"/>
            <a:ext cx="2264643" cy="1427840"/>
          </a:xfrm>
          <a:custGeom>
            <a:avLst/>
            <a:gdLst/>
            <a:ahLst/>
            <a:cxnLst/>
            <a:rect l="l" t="t" r="r" b="b"/>
            <a:pathLst>
              <a:path w="1266825" h="1995424">
                <a:moveTo>
                  <a:pt x="1266825" y="1296670"/>
                </a:moveTo>
                <a:lnTo>
                  <a:pt x="1266825" y="0"/>
                </a:lnTo>
                <a:lnTo>
                  <a:pt x="0" y="0"/>
                </a:lnTo>
                <a:lnTo>
                  <a:pt x="0" y="1296670"/>
                </a:lnTo>
                <a:lnTo>
                  <a:pt x="474979" y="1296670"/>
                </a:lnTo>
                <a:lnTo>
                  <a:pt x="474979" y="1678813"/>
                </a:lnTo>
                <a:lnTo>
                  <a:pt x="316610" y="1678813"/>
                </a:lnTo>
                <a:lnTo>
                  <a:pt x="633349" y="1995424"/>
                </a:lnTo>
                <a:lnTo>
                  <a:pt x="950087" y="1678813"/>
                </a:lnTo>
                <a:lnTo>
                  <a:pt x="791718" y="1678813"/>
                </a:lnTo>
                <a:lnTo>
                  <a:pt x="791718" y="1296670"/>
                </a:lnTo>
                <a:lnTo>
                  <a:pt x="1266825" y="129667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средства </a:t>
            </a:r>
            <a:endParaRPr lang="en-US" sz="16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оплату медицинской помощи 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71"/>
          <p:cNvSpPr/>
          <p:nvPr/>
        </p:nvSpPr>
        <p:spPr>
          <a:xfrm>
            <a:off x="7488684" y="2753986"/>
            <a:ext cx="3501002" cy="1660175"/>
          </a:xfrm>
          <a:custGeom>
            <a:avLst/>
            <a:gdLst/>
            <a:ahLst/>
            <a:cxnLst/>
            <a:rect l="l" t="t" r="r" b="b"/>
            <a:pathLst>
              <a:path w="3205226" h="1195324">
                <a:moveTo>
                  <a:pt x="0" y="1195324"/>
                </a:moveTo>
                <a:lnTo>
                  <a:pt x="0" y="683260"/>
                </a:lnTo>
                <a:lnTo>
                  <a:pt x="2248" y="627642"/>
                </a:lnTo>
                <a:lnTo>
                  <a:pt x="8876" y="573261"/>
                </a:lnTo>
                <a:lnTo>
                  <a:pt x="19711" y="520293"/>
                </a:lnTo>
                <a:lnTo>
                  <a:pt x="34576" y="468912"/>
                </a:lnTo>
                <a:lnTo>
                  <a:pt x="53298" y="419292"/>
                </a:lnTo>
                <a:lnTo>
                  <a:pt x="75702" y="371608"/>
                </a:lnTo>
                <a:lnTo>
                  <a:pt x="101613" y="326035"/>
                </a:lnTo>
                <a:lnTo>
                  <a:pt x="130856" y="282746"/>
                </a:lnTo>
                <a:lnTo>
                  <a:pt x="163258" y="241918"/>
                </a:lnTo>
                <a:lnTo>
                  <a:pt x="198643" y="203723"/>
                </a:lnTo>
                <a:lnTo>
                  <a:pt x="236838" y="168338"/>
                </a:lnTo>
                <a:lnTo>
                  <a:pt x="277666" y="135936"/>
                </a:lnTo>
                <a:lnTo>
                  <a:pt x="320955" y="106693"/>
                </a:lnTo>
                <a:lnTo>
                  <a:pt x="366528" y="80782"/>
                </a:lnTo>
                <a:lnTo>
                  <a:pt x="414212" y="58378"/>
                </a:lnTo>
                <a:lnTo>
                  <a:pt x="463832" y="39656"/>
                </a:lnTo>
                <a:lnTo>
                  <a:pt x="515213" y="24791"/>
                </a:lnTo>
                <a:lnTo>
                  <a:pt x="568181" y="13956"/>
                </a:lnTo>
                <a:lnTo>
                  <a:pt x="622562" y="7328"/>
                </a:lnTo>
                <a:lnTo>
                  <a:pt x="678179" y="5079"/>
                </a:lnTo>
                <a:lnTo>
                  <a:pt x="2916554" y="5079"/>
                </a:lnTo>
                <a:lnTo>
                  <a:pt x="2916554" y="0"/>
                </a:lnTo>
                <a:lnTo>
                  <a:pt x="3205226" y="150875"/>
                </a:lnTo>
                <a:lnTo>
                  <a:pt x="2916554" y="301878"/>
                </a:lnTo>
                <a:lnTo>
                  <a:pt x="2916554" y="296799"/>
                </a:lnTo>
                <a:lnTo>
                  <a:pt x="678179" y="296799"/>
                </a:lnTo>
                <a:lnTo>
                  <a:pt x="646477" y="298079"/>
                </a:lnTo>
                <a:lnTo>
                  <a:pt x="615481" y="301855"/>
                </a:lnTo>
                <a:lnTo>
                  <a:pt x="585292" y="308027"/>
                </a:lnTo>
                <a:lnTo>
                  <a:pt x="556009" y="316496"/>
                </a:lnTo>
                <a:lnTo>
                  <a:pt x="527730" y="327161"/>
                </a:lnTo>
                <a:lnTo>
                  <a:pt x="500556" y="339925"/>
                </a:lnTo>
                <a:lnTo>
                  <a:pt x="449919" y="371349"/>
                </a:lnTo>
                <a:lnTo>
                  <a:pt x="404891" y="409971"/>
                </a:lnTo>
                <a:lnTo>
                  <a:pt x="366269" y="454999"/>
                </a:lnTo>
                <a:lnTo>
                  <a:pt x="334845" y="505636"/>
                </a:lnTo>
                <a:lnTo>
                  <a:pt x="322081" y="532810"/>
                </a:lnTo>
                <a:lnTo>
                  <a:pt x="311416" y="561089"/>
                </a:lnTo>
                <a:lnTo>
                  <a:pt x="302947" y="590372"/>
                </a:lnTo>
                <a:lnTo>
                  <a:pt x="296775" y="620561"/>
                </a:lnTo>
                <a:lnTo>
                  <a:pt x="292999" y="651557"/>
                </a:lnTo>
                <a:lnTo>
                  <a:pt x="291719" y="683260"/>
                </a:lnTo>
                <a:lnTo>
                  <a:pt x="291719" y="1195324"/>
                </a:lnTo>
                <a:lnTo>
                  <a:pt x="0" y="1195324"/>
                </a:lnTo>
                <a:close/>
              </a:path>
            </a:pathLst>
          </a:custGeom>
          <a:ln w="19050">
            <a:solidFill>
              <a:srgbClr val="4671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Прямоугольник 24"/>
          <p:cNvSpPr/>
          <p:nvPr/>
        </p:nvSpPr>
        <p:spPr>
          <a:xfrm>
            <a:off x="8020195" y="3581856"/>
            <a:ext cx="3024223" cy="579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17471" marR="116322" indent="827" algn="ctr">
              <a:lnSpc>
                <a:spcPct val="99995"/>
              </a:lnSpc>
            </a:pPr>
            <a:r>
              <a:rPr lang="ru-RU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МЭК: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верка</a:t>
            </a:r>
            <a:r>
              <a:rPr lang="ru-RU" sz="1200" spc="-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200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200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</a:t>
            </a:r>
            <a:r>
              <a:rPr lang="ru-RU" sz="1200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200" spc="-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полн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</a:t>
            </a:r>
            <a:r>
              <a:rPr lang="ru-RU" sz="1200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200" spc="-2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еден</a:t>
            </a:r>
            <a:r>
              <a:rPr lang="ru-RU" sz="1200" spc="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020198" y="4229458"/>
            <a:ext cx="3024223" cy="9465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17471" marR="116322" indent="827" algn="ctr">
              <a:lnSpc>
                <a:spcPct val="99995"/>
              </a:lnSpc>
            </a:pPr>
            <a:r>
              <a:rPr lang="ru-RU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МЭЭ проверка предоставленных данных на</a:t>
            </a:r>
          </a:p>
          <a:p>
            <a:pPr marL="117471" marR="116322" indent="827" algn="ctr">
              <a:lnSpc>
                <a:spcPct val="99995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1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документации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20197" y="5235101"/>
            <a:ext cx="3024223" cy="3425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17471" marR="116322" indent="827" algn="ctr">
              <a:lnSpc>
                <a:spcPct val="99995"/>
              </a:lnSpc>
            </a:pPr>
            <a:r>
              <a:rPr lang="ru-RU" sz="1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ЭКМП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20196" y="5636784"/>
            <a:ext cx="3024223" cy="3747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17471" marR="116322" indent="827" algn="ctr">
              <a:lnSpc>
                <a:spcPct val="99995"/>
              </a:lnSpc>
            </a:pPr>
            <a:r>
              <a:rPr lang="ru-RU" sz="1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Штрафы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4181024" y="4512467"/>
            <a:ext cx="3289423" cy="527801"/>
          </a:xfrm>
          <a:prstGeom prst="wedgeRectCallout">
            <a:avLst>
              <a:gd name="adj1" fmla="val 49521"/>
              <a:gd name="adj2" fmla="val 2400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529"/>
              </a:lnSpc>
              <a:spcBef>
                <a:spcPts val="76"/>
              </a:spcBef>
            </a:pPr>
            <a:r>
              <a:rPr lang="ru-RU" spc="-4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pc="-13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мма </a:t>
            </a:r>
            <a:r>
              <a:rPr lang="ru-RU" spc="4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еоп</a:t>
            </a:r>
            <a:r>
              <a:rPr lang="ru-RU" spc="4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</a:t>
            </a:r>
            <a:r>
              <a:rPr lang="ru-RU" spc="-29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pc="-13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4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pc="-19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pc="-49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pc="-53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pc="-4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471" marR="575583" algn="ctr">
              <a:lnSpc>
                <a:spcPts val="1680"/>
              </a:lnSpc>
              <a:spcBef>
                <a:spcPts val="7"/>
              </a:spcBef>
            </a:pP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pc="-4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pc="4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pc="-19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pc="-13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pc="-25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pc="-19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aseline="19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ЭКМП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7565891" y="3540204"/>
            <a:ext cx="595227" cy="2509767"/>
          </a:xfrm>
          <a:prstGeom prst="leftBrac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41533" y="2868327"/>
            <a:ext cx="3080908" cy="26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2">
              <a:lnSpc>
                <a:spcPts val="1320"/>
              </a:lnSpc>
              <a:spcBef>
                <a:spcPts val="65"/>
              </a:spcBef>
            </a:pP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b="1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spc="-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1600" b="1" spc="-9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 </a:t>
            </a:r>
            <a:r>
              <a:rPr lang="ru-RU" sz="1600" b="1" spc="19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b="1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</a:t>
            </a:r>
            <a:r>
              <a:rPr lang="ru-RU" sz="1600" b="1" spc="-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</a:t>
            </a:r>
            <a:r>
              <a:rPr lang="ru-RU" sz="1600" b="1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600" b="1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spc="-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</a:t>
            </a:r>
            <a:r>
              <a:rPr lang="ru-RU" sz="1600" b="1" spc="-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spc="4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b="1" baseline="227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7068" y="176060"/>
            <a:ext cx="10361851" cy="648222"/>
          </a:xfrm>
        </p:spPr>
        <p:txBody>
          <a:bodyPr>
            <a:normAutofit fontScale="90000"/>
          </a:bodyPr>
          <a:lstStyle/>
          <a:p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Направление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средств, поступивших по результатам контроля объемов, срока, качества и условий предоставления медицинской помощи по ОМС»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M:\METODISTI\ЭМБЛЕМА_ЛОГО\Logo_TFOMS_RB-2016копировани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" y="1"/>
            <a:ext cx="1054646" cy="100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/>
          </p:nvPr>
        </p:nvGraphicFramePr>
        <p:xfrm>
          <a:off x="913687" y="1397324"/>
          <a:ext cx="10655797" cy="484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5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96" y="189435"/>
            <a:ext cx="10971371" cy="1143265"/>
          </a:xfrm>
        </p:spPr>
        <p:txBody>
          <a:bodyPr anchor="t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финансовых санкций по результатам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МЭК, МЭЭ, ЭКМП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1 полугодия 2020 г.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M:\METODISTI\ЭМБЛЕМА_ЛОГО\Logo_TFOMS_RB-2016копировани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" y="1"/>
            <a:ext cx="1126654" cy="100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36947" y="1125537"/>
          <a:ext cx="11519780" cy="56731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3956">
                  <a:extLst>
                    <a:ext uri="{9D8B030D-6E8A-4147-A177-3AD203B41FA5}">
                      <a16:colId xmlns:a16="http://schemas.microsoft.com/office/drawing/2014/main" val="4000192075"/>
                    </a:ext>
                  </a:extLst>
                </a:gridCol>
                <a:gridCol w="1944516">
                  <a:extLst>
                    <a:ext uri="{9D8B030D-6E8A-4147-A177-3AD203B41FA5}">
                      <a16:colId xmlns:a16="http://schemas.microsoft.com/office/drawing/2014/main" val="198009751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538635614"/>
                    </a:ext>
                  </a:extLst>
                </a:gridCol>
                <a:gridCol w="2375064">
                  <a:extLst>
                    <a:ext uri="{9D8B030D-6E8A-4147-A177-3AD203B41FA5}">
                      <a16:colId xmlns:a16="http://schemas.microsoft.com/office/drawing/2014/main" val="3532134946"/>
                    </a:ext>
                  </a:extLst>
                </a:gridCol>
                <a:gridCol w="2303956">
                  <a:extLst>
                    <a:ext uri="{9D8B030D-6E8A-4147-A177-3AD203B41FA5}">
                      <a16:colId xmlns:a16="http://schemas.microsoft.com/office/drawing/2014/main" val="2239512150"/>
                    </a:ext>
                  </a:extLst>
                </a:gridCol>
              </a:tblGrid>
              <a:tr h="52011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Виды экспертизы</a:t>
                      </a:r>
                      <a:endParaRPr lang="ru-RU" sz="2000" dirty="0"/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Возврат в ТП (тыс. руб.) </a:t>
                      </a:r>
                    </a:p>
                    <a:p>
                      <a:pPr algn="ctr"/>
                      <a:r>
                        <a:rPr lang="ru-RU" sz="1600" dirty="0" smtClean="0"/>
                        <a:t>(% от финансовых санкций)</a:t>
                      </a:r>
                      <a:endParaRPr lang="ru-RU" sz="1600" dirty="0"/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НСЗ</a:t>
                      </a:r>
                    </a:p>
                    <a:p>
                      <a:pPr algn="ctr"/>
                      <a:r>
                        <a:rPr lang="ru-RU" sz="2000" dirty="0" smtClean="0"/>
                        <a:t>(тыс. руб.) </a:t>
                      </a:r>
                    </a:p>
                    <a:p>
                      <a:pPr algn="ctr"/>
                      <a:r>
                        <a:rPr lang="ru-RU" sz="1600" dirty="0" smtClean="0"/>
                        <a:t>(% от финансовых санкций)</a:t>
                      </a:r>
                      <a:endParaRPr lang="ru-RU" sz="1600" dirty="0"/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СМО (тыс. руб.)</a:t>
                      </a:r>
                    </a:p>
                    <a:p>
                      <a:pPr marL="0" marR="0" indent="0" algn="ctr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(% от финансовых санкций)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Всего (тыс. руб.)</a:t>
                      </a:r>
                    </a:p>
                    <a:p>
                      <a:pPr marL="0" marR="0" indent="0" algn="ctr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(% от финансовых санкций)</a:t>
                      </a:r>
                    </a:p>
                    <a:p>
                      <a:endParaRPr lang="ru-RU" sz="2000" dirty="0"/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75062"/>
                  </a:ext>
                </a:extLst>
              </a:tr>
              <a:tr h="68346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МЭК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190 143,7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132 825,4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322 969,1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807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МЭЭ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27 281,7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19 106,6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8 175,1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54 563,4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177243"/>
                  </a:ext>
                </a:extLst>
              </a:tr>
              <a:tr h="9357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ЭКМП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39 281,5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27 487,7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11 793,8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78 563,0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421190"/>
                  </a:ext>
                </a:extLst>
              </a:tr>
              <a:tr h="88434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 (МЭЭ+ЭКМП)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3 100,0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1 550,0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1 550,0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6 200,0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259 806,9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(56,2%)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180 969,7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(39,1%)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21 518,9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(4,7%)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462 295,5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(100%)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04" marR="121904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93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1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67" y="1683249"/>
            <a:ext cx="2185392" cy="1390940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771379685"/>
              </p:ext>
            </p:extLst>
          </p:nvPr>
        </p:nvGraphicFramePr>
        <p:xfrm>
          <a:off x="192932" y="1341562"/>
          <a:ext cx="6480720" cy="542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85019" y="105353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Подушевой норматив финансирования на 1 застрахованного в рамках базовой программы ОМС 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2015-2020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годах (руб.)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6961683" y="1315140"/>
            <a:ext cx="0" cy="5328592"/>
          </a:xfrm>
          <a:prstGeom prst="line">
            <a:avLst/>
          </a:prstGeom>
          <a:ln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868546" y="6044378"/>
            <a:ext cx="3143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дифференциации для РБ 1,093 по 2018г.,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1,109 с 2019 г.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21123" y="12190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ПОДУШЕВОЙ НОРМАТИВ ФИНАНСИРОВАНИЯ, СУБВЕНЦИИ НА ФИНАНСОВОЕ ОБЕСПЕЧЕНИЕ ОМС В РБ 2015-2020 ГОДАХ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трелка вверх 47"/>
          <p:cNvSpPr/>
          <p:nvPr/>
        </p:nvSpPr>
        <p:spPr>
          <a:xfrm>
            <a:off x="4682107" y="5264664"/>
            <a:ext cx="1608349" cy="576064"/>
          </a:xfrm>
          <a:prstGeom prst="upArrow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+2,2%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logo_tfomsrb_900x9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" y="0"/>
            <a:ext cx="952074" cy="951702"/>
          </a:xfrm>
          <a:prstGeom prst="rect">
            <a:avLst/>
          </a:prstGeom>
        </p:spPr>
      </p:pic>
      <p:sp>
        <p:nvSpPr>
          <p:cNvPr id="52" name="Стрелка вверх 51"/>
          <p:cNvSpPr/>
          <p:nvPr/>
        </p:nvSpPr>
        <p:spPr>
          <a:xfrm>
            <a:off x="4682107" y="4384226"/>
            <a:ext cx="1631503" cy="576064"/>
          </a:xfrm>
          <a:prstGeom prst="upArrow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+5,4%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верх 52"/>
          <p:cNvSpPr/>
          <p:nvPr/>
        </p:nvSpPr>
        <p:spPr>
          <a:xfrm>
            <a:off x="4682107" y="3522532"/>
            <a:ext cx="1631504" cy="576064"/>
          </a:xfrm>
          <a:prstGeom prst="upArrow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+21,5%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трелка вверх 53"/>
          <p:cNvSpPr/>
          <p:nvPr/>
        </p:nvSpPr>
        <p:spPr>
          <a:xfrm>
            <a:off x="4682107" y="2615310"/>
            <a:ext cx="1608350" cy="576064"/>
          </a:xfrm>
          <a:prstGeom prst="upArrow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+11,1%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2540472828"/>
              </p:ext>
            </p:extLst>
          </p:nvPr>
        </p:nvGraphicFramePr>
        <p:xfrm>
          <a:off x="7078360" y="1319610"/>
          <a:ext cx="4995892" cy="532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7177708" y="1053530"/>
            <a:ext cx="4871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на финансовое обеспечение организации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 в РБ в 2015-2020 годах (млн. руб.) 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66226" y="5398807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+1,7%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47541" y="4806401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+4,9%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1"/>
          <p:cNvSpPr txBox="1"/>
          <p:nvPr/>
        </p:nvSpPr>
        <p:spPr>
          <a:xfrm>
            <a:off x="8172563" y="4067363"/>
            <a:ext cx="976565" cy="24117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+21,4%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1"/>
          <p:cNvSpPr txBox="1"/>
          <p:nvPr/>
        </p:nvSpPr>
        <p:spPr>
          <a:xfrm>
            <a:off x="8545168" y="3308962"/>
            <a:ext cx="976566" cy="3131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+10,7%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4682106" y="1802655"/>
            <a:ext cx="1608349" cy="576064"/>
          </a:xfrm>
          <a:prstGeom prst="upArrow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+7,6%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9033451" y="2378719"/>
            <a:ext cx="976566" cy="31317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+6,8%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972" y="1"/>
            <a:ext cx="10971371" cy="1404707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Меры по устранению выявленных нарушений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904" y="1125539"/>
            <a:ext cx="10971371" cy="50020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Calibri"/>
              </a:rPr>
              <a:t>-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Calibri"/>
              </a:rPr>
              <a:t>Соблюдение порядков оказания медицинской помощи, на основе клинических рекомендаций и с учетом стандартов медицинской помощи, в рамках территориальной программы ОМС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ea typeface="Times New Roman"/>
              <a:cs typeface="Calibri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Calibri"/>
              </a:rPr>
              <a:t>- Оформление медицинской документации согласно Приказа МЗ РФ от 10.05.2017 № 203н  «Об утверждении критериев оценки качества медицинской помощи»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ea typeface="Times New Roman"/>
              <a:cs typeface="Calibri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Calibri"/>
              </a:rPr>
              <a:t>-обжалование результатов экспертиз по Протоколу разногласий в СМО, при несогласии - подаче Претензии в Комиссию ТФОМС РБ по претензиям медицинских организаций, при несогласии в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Calibri"/>
              </a:rPr>
              <a:t>с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Calibri"/>
              </a:rPr>
              <a:t>удебный орган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                    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M:\METODISTI\ЭМБЛЕМА_ЛОГО\Logo_TFOMS_RB-2016копировани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" y="1"/>
            <a:ext cx="1126654" cy="100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1766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9115" y="1413570"/>
            <a:ext cx="8231505" cy="45270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 МЗ РФ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 28 февраля 2019 года №108н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«Об утверждении Правил обязательного медицинского страхования»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(зарегистрирован в Минюсте РФ 17.05.2019г.)</a:t>
            </a:r>
          </a:p>
          <a:p>
            <a:pPr algn="ctr">
              <a:buNone/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">
            <a:extLst>
              <a:ext uri="{FF2B5EF4-FFF2-40B4-BE49-F238E27FC236}">
                <a16:creationId xmlns:a16="http://schemas.microsoft.com/office/drawing/2014/main" id="{57409C92-C38D-4660-A4E6-1525B364E427}"/>
              </a:ext>
            </a:extLst>
          </p:cNvPr>
          <p:cNvSpPr/>
          <p:nvPr/>
        </p:nvSpPr>
        <p:spPr>
          <a:xfrm>
            <a:off x="7095208" y="3015435"/>
            <a:ext cx="2074292" cy="293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1" extrusionOk="0">
                <a:moveTo>
                  <a:pt x="21597" y="15080"/>
                </a:moveTo>
                <a:lnTo>
                  <a:pt x="21600" y="8777"/>
                </a:lnTo>
                <a:cubicBezTo>
                  <a:pt x="21600" y="7721"/>
                  <a:pt x="20878" y="6745"/>
                  <a:pt x="19704" y="6218"/>
                </a:cubicBezTo>
                <a:lnTo>
                  <a:pt x="12699" y="3064"/>
                </a:lnTo>
                <a:cubicBezTo>
                  <a:pt x="11525" y="2535"/>
                  <a:pt x="10081" y="2535"/>
                  <a:pt x="8907" y="3062"/>
                </a:cubicBezTo>
                <a:lnTo>
                  <a:pt x="8037" y="3453"/>
                </a:lnTo>
                <a:cubicBezTo>
                  <a:pt x="7074" y="3885"/>
                  <a:pt x="5779" y="3692"/>
                  <a:pt x="5226" y="2940"/>
                </a:cubicBezTo>
                <a:cubicBezTo>
                  <a:pt x="5003" y="2636"/>
                  <a:pt x="4930" y="2298"/>
                  <a:pt x="4988" y="1976"/>
                </a:cubicBezTo>
                <a:cubicBezTo>
                  <a:pt x="5018" y="1898"/>
                  <a:pt x="5039" y="1818"/>
                  <a:pt x="5054" y="1736"/>
                </a:cubicBezTo>
                <a:cubicBezTo>
                  <a:pt x="5081" y="1580"/>
                  <a:pt x="5078" y="1420"/>
                  <a:pt x="5042" y="1261"/>
                </a:cubicBezTo>
                <a:cubicBezTo>
                  <a:pt x="5003" y="1091"/>
                  <a:pt x="4927" y="924"/>
                  <a:pt x="4813" y="767"/>
                </a:cubicBezTo>
                <a:cubicBezTo>
                  <a:pt x="4182" y="-87"/>
                  <a:pt x="2651" y="-287"/>
                  <a:pt x="1685" y="470"/>
                </a:cubicBezTo>
                <a:cubicBezTo>
                  <a:pt x="1268" y="797"/>
                  <a:pt x="1075" y="1275"/>
                  <a:pt x="1156" y="1729"/>
                </a:cubicBezTo>
                <a:cubicBezTo>
                  <a:pt x="1235" y="2154"/>
                  <a:pt x="1495" y="2474"/>
                  <a:pt x="1839" y="2700"/>
                </a:cubicBezTo>
                <a:cubicBezTo>
                  <a:pt x="1999" y="2806"/>
                  <a:pt x="2177" y="2890"/>
                  <a:pt x="2370" y="2949"/>
                </a:cubicBezTo>
                <a:cubicBezTo>
                  <a:pt x="2461" y="2977"/>
                  <a:pt x="2554" y="3001"/>
                  <a:pt x="2648" y="3020"/>
                </a:cubicBezTo>
                <a:cubicBezTo>
                  <a:pt x="3034" y="3142"/>
                  <a:pt x="3379" y="3361"/>
                  <a:pt x="3605" y="3662"/>
                </a:cubicBezTo>
                <a:cubicBezTo>
                  <a:pt x="4158" y="4396"/>
                  <a:pt x="3717" y="5395"/>
                  <a:pt x="2772" y="5819"/>
                </a:cubicBezTo>
                <a:lnTo>
                  <a:pt x="1902" y="6209"/>
                </a:lnTo>
                <a:cubicBezTo>
                  <a:pt x="728" y="6736"/>
                  <a:pt x="6" y="7712"/>
                  <a:pt x="3" y="8768"/>
                </a:cubicBezTo>
                <a:lnTo>
                  <a:pt x="0" y="15071"/>
                </a:lnTo>
                <a:cubicBezTo>
                  <a:pt x="0" y="16127"/>
                  <a:pt x="722" y="17103"/>
                  <a:pt x="1896" y="17630"/>
                </a:cubicBezTo>
                <a:lnTo>
                  <a:pt x="8901" y="20784"/>
                </a:lnTo>
                <a:cubicBezTo>
                  <a:pt x="10075" y="21313"/>
                  <a:pt x="11519" y="21313"/>
                  <a:pt x="12693" y="20786"/>
                </a:cubicBezTo>
                <a:lnTo>
                  <a:pt x="19704" y="17637"/>
                </a:lnTo>
                <a:cubicBezTo>
                  <a:pt x="20875" y="17110"/>
                  <a:pt x="21597" y="16134"/>
                  <a:pt x="21597" y="15080"/>
                </a:cubicBezTo>
                <a:close/>
              </a:path>
            </a:pathLst>
          </a:custGeom>
          <a:solidFill>
            <a:srgbClr val="8EC5D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E390FF37-D79D-4F85-8AD4-A3B48CEC19CD}"/>
              </a:ext>
            </a:extLst>
          </p:cNvPr>
          <p:cNvSpPr/>
          <p:nvPr/>
        </p:nvSpPr>
        <p:spPr>
          <a:xfrm>
            <a:off x="5016157" y="3225030"/>
            <a:ext cx="2640558" cy="2668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rgbClr val="3FA7C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1CCD446E-9BE2-4AC4-9E81-FBAF0CB4A244}"/>
              </a:ext>
            </a:extLst>
          </p:cNvPr>
          <p:cNvSpPr/>
          <p:nvPr/>
        </p:nvSpPr>
        <p:spPr>
          <a:xfrm>
            <a:off x="2959950" y="3101774"/>
            <a:ext cx="2640562" cy="297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100"/>
          </a:p>
        </p:txBody>
      </p:sp>
      <p:sp>
        <p:nvSpPr>
          <p:cNvPr id="28" name="Rectangle 54">
            <a:extLst>
              <a:ext uri="{FF2B5EF4-FFF2-40B4-BE49-F238E27FC236}">
                <a16:creationId xmlns:a16="http://schemas.microsoft.com/office/drawing/2014/main" id="{2B3166C3-0A80-48D6-B3D6-762A356B45F6}"/>
              </a:ext>
            </a:extLst>
          </p:cNvPr>
          <p:cNvSpPr/>
          <p:nvPr/>
        </p:nvSpPr>
        <p:spPr>
          <a:xfrm>
            <a:off x="2990392" y="4104893"/>
            <a:ext cx="1956914" cy="17851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ИСТОРИЯ СТРАХОВЫХ СЛУЧАЕВ ЗАСТРАХОВАННОГО ЛИЦА С ОНКОЛОГИЧЕСКИМ ЗАБОЛЕВАНИЕМ </a:t>
            </a:r>
          </a:p>
          <a:p>
            <a:pPr lvl="0"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(формирует СМО</a:t>
            </a:r>
          </a:p>
          <a:p>
            <a:pPr lvl="0"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реестров счетов)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613430" y="1409798"/>
            <a:ext cx="2388454" cy="16919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95" tIns="34298" rIns="68595" bIns="34298" rtlCol="0" anchor="ctr"/>
          <a:lstStyle/>
          <a:p>
            <a:pPr algn="ctr" defTabSz="685862"/>
            <a:r>
              <a:rPr lang="ru-RU" sz="1400" b="1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МЭЭ</a:t>
            </a:r>
            <a:br>
              <a:rPr lang="ru-RU" sz="1400" b="1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(контроль профильности госпитализации и сроков плановой госпитализации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13430" y="3522087"/>
            <a:ext cx="2388454" cy="23711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95" tIns="34298" rIns="68595" bIns="34298" rtlCol="0" anchor="ctr"/>
          <a:lstStyle/>
          <a:p>
            <a:pPr defTabSz="685862"/>
            <a: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Очная медико-экономическая экспертиза</a:t>
            </a:r>
          </a:p>
          <a:p>
            <a:pPr defTabSz="685862"/>
            <a: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Экспертиза качества медицинской помощи, оказанной с применением рекомендаций</a:t>
            </a:r>
            <a:b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менее 70% случаев)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1083" y="6214748"/>
            <a:ext cx="9145016" cy="5473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95" tIns="34298" rIns="68595" bIns="34298" rtlCol="0" anchor="ctr"/>
          <a:lstStyle/>
          <a:p>
            <a:pPr algn="ctr" defTabSz="685862"/>
            <a:r>
              <a:rPr lang="ru-RU" sz="16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МЭЭ своевременности постановки на диспансерное наблюдение</a:t>
            </a:r>
          </a:p>
          <a:p>
            <a:pPr algn="ctr" defTabSz="685862"/>
            <a:r>
              <a:rPr lang="ru-RU" sz="16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рабочих дня)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0891" y="3738383"/>
            <a:ext cx="2175774" cy="23047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95" tIns="34298" rIns="68595" bIns="34298" rtlCol="0" anchor="ctr"/>
          <a:lstStyle/>
          <a:p>
            <a:pPr algn="ctr" defTabSz="685862">
              <a:spcBef>
                <a:spcPts val="449"/>
              </a:spcBef>
              <a:buClr>
                <a:srgbClr val="FF0000"/>
              </a:buClr>
            </a:pPr>
            <a:r>
              <a:rPr lang="ru-RU" sz="1400" b="1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МЭЭ:</a:t>
            </a:r>
          </a:p>
          <a:p>
            <a:pPr algn="just" defTabSz="685862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Плановая (онкология);</a:t>
            </a:r>
          </a:p>
          <a:p>
            <a:pPr algn="just" defTabSz="685862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Целевая (химиотерапия)</a:t>
            </a:r>
          </a:p>
          <a:p>
            <a:pPr algn="ctr" defTabSz="685862">
              <a:spcBef>
                <a:spcPts val="449"/>
              </a:spcBef>
              <a:buClr>
                <a:srgbClr val="FF0000"/>
              </a:buClr>
            </a:pPr>
            <a:r>
              <a:rPr lang="ru-RU" sz="1400" b="1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ЭКМП:</a:t>
            </a:r>
          </a:p>
          <a:p>
            <a:pPr indent="-128600" defTabSz="685862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(по результатам отбора на МЭЭ)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0891" y="1206670"/>
            <a:ext cx="2568368" cy="23532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95" tIns="34298" rIns="68595" bIns="34298" rtlCol="0" anchor="ctr"/>
          <a:lstStyle/>
          <a:p>
            <a:pPr algn="ctr" defTabSz="685862">
              <a:buClr>
                <a:srgbClr val="FF0000"/>
              </a:buClr>
            </a:pPr>
            <a:r>
              <a:rPr lang="ru-RU" sz="1400" b="1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Индивидуальное информирование застрахованных лиц о:</a:t>
            </a:r>
          </a:p>
          <a:p>
            <a:pPr marL="65490" indent="13099" defTabSz="685862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необходимости прохождения профилактических мероприятий и диспансерной явки</a:t>
            </a:r>
          </a:p>
          <a:p>
            <a:pPr marL="65490" indent="13099" defTabSz="685862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19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графиках работы медицинских организаций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32739" y="856901"/>
            <a:ext cx="1612449" cy="1888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8" rIns="68595" bIns="34298" rtlCol="0" anchor="ctr"/>
          <a:lstStyle/>
          <a:p>
            <a:pPr marL="128600" indent="-128600" algn="ctr" defTabSz="685862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sz="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132354" y="2055633"/>
            <a:ext cx="1408218" cy="17887"/>
          </a:xfrm>
          <a:prstGeom prst="straightConnector1">
            <a:avLst/>
          </a:prstGeom>
          <a:ln w="22225">
            <a:solidFill>
              <a:srgbClr val="19434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169500" y="4725938"/>
            <a:ext cx="371072" cy="0"/>
          </a:xfrm>
          <a:prstGeom prst="straightConnector1">
            <a:avLst/>
          </a:prstGeom>
          <a:ln w="22225">
            <a:solidFill>
              <a:srgbClr val="19434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912728" y="2383319"/>
            <a:ext cx="892063" cy="0"/>
          </a:xfrm>
          <a:prstGeom prst="straightConnector1">
            <a:avLst/>
          </a:prstGeom>
          <a:ln w="22225">
            <a:solidFill>
              <a:srgbClr val="19434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481380" y="4653930"/>
            <a:ext cx="478570" cy="0"/>
          </a:xfrm>
          <a:prstGeom prst="straightConnector1">
            <a:avLst/>
          </a:prstGeom>
          <a:ln w="22225">
            <a:solidFill>
              <a:srgbClr val="19434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079082" y="5949683"/>
            <a:ext cx="1" cy="237264"/>
          </a:xfrm>
          <a:prstGeom prst="straightConnector1">
            <a:avLst/>
          </a:prstGeom>
          <a:ln w="22225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66">
            <a:extLst>
              <a:ext uri="{FF2B5EF4-FFF2-40B4-BE49-F238E27FC236}">
                <a16:creationId xmlns:a16="http://schemas.microsoft.com/office/drawing/2014/main" id="{57BB335B-2EBA-4805-AF48-8384123AD31B}"/>
              </a:ext>
            </a:extLst>
          </p:cNvPr>
          <p:cNvSpPr/>
          <p:nvPr/>
        </p:nvSpPr>
        <p:spPr>
          <a:xfrm>
            <a:off x="5537988" y="1105634"/>
            <a:ext cx="2542013" cy="2971401"/>
          </a:xfrm>
          <a:custGeom>
            <a:avLst/>
            <a:gdLst>
              <a:gd name="connsiteX0" fmla="*/ 1784237 w 2894839"/>
              <a:gd name="connsiteY0" fmla="*/ 0 h 2443174"/>
              <a:gd name="connsiteX1" fmla="*/ 1979160 w 2894839"/>
              <a:gd name="connsiteY1" fmla="*/ 52140 h 2443174"/>
              <a:gd name="connsiteX2" fmla="*/ 2699357 w 2894839"/>
              <a:gd name="connsiteY2" fmla="*/ 467883 h 2443174"/>
              <a:gd name="connsiteX3" fmla="*/ 2894839 w 2894839"/>
              <a:gd name="connsiteY3" fmla="*/ 806075 h 2443174"/>
              <a:gd name="connsiteX4" fmla="*/ 2894839 w 2894839"/>
              <a:gd name="connsiteY4" fmla="*/ 1637674 h 2443174"/>
              <a:gd name="connsiteX5" fmla="*/ 2700034 w 2894839"/>
              <a:gd name="connsiteY5" fmla="*/ 1975292 h 2443174"/>
              <a:gd name="connsiteX6" fmla="*/ 2544161 w 2894839"/>
              <a:gd name="connsiteY6" fmla="*/ 2065272 h 2443174"/>
              <a:gd name="connsiteX7" fmla="*/ 2465321 w 2894839"/>
              <a:gd name="connsiteY7" fmla="*/ 2062671 h 2443174"/>
              <a:gd name="connsiteX8" fmla="*/ 2336682 w 2894839"/>
              <a:gd name="connsiteY8" fmla="*/ 1970256 h 2443174"/>
              <a:gd name="connsiteX9" fmla="*/ 2312223 w 2894839"/>
              <a:gd name="connsiteY9" fmla="*/ 1843078 h 2443174"/>
              <a:gd name="connsiteX10" fmla="*/ 2319006 w 2894839"/>
              <a:gd name="connsiteY10" fmla="*/ 1811416 h 2443174"/>
              <a:gd name="connsiteX11" fmla="*/ 2317773 w 2894839"/>
              <a:gd name="connsiteY11" fmla="*/ 1748750 h 2443174"/>
              <a:gd name="connsiteX12" fmla="*/ 2294239 w 2894839"/>
              <a:gd name="connsiteY12" fmla="*/ 1683578 h 2443174"/>
              <a:gd name="connsiteX13" fmla="*/ 1972783 w 2894839"/>
              <a:gd name="connsiteY13" fmla="*/ 1644396 h 2443174"/>
              <a:gd name="connsiteX14" fmla="*/ 1918419 w 2894839"/>
              <a:gd name="connsiteY14" fmla="*/ 1810492 h 2443174"/>
              <a:gd name="connsiteX15" fmla="*/ 1988609 w 2894839"/>
              <a:gd name="connsiteY15" fmla="*/ 1938593 h 2443174"/>
              <a:gd name="connsiteX16" fmla="*/ 2043179 w 2894839"/>
              <a:gd name="connsiteY16" fmla="*/ 1971443 h 2443174"/>
              <a:gd name="connsiteX17" fmla="*/ 2071748 w 2894839"/>
              <a:gd name="connsiteY17" fmla="*/ 1980810 h 2443174"/>
              <a:gd name="connsiteX18" fmla="*/ 2170096 w 2894839"/>
              <a:gd name="connsiteY18" fmla="*/ 2065507 h 2443174"/>
              <a:gd name="connsiteX19" fmla="*/ 2185023 w 2894839"/>
              <a:gd name="connsiteY19" fmla="*/ 2223127 h 2443174"/>
              <a:gd name="connsiteX20" fmla="*/ 2147581 w 2894839"/>
              <a:gd name="connsiteY20" fmla="*/ 2294203 h 2443174"/>
              <a:gd name="connsiteX21" fmla="*/ 1979837 w 2894839"/>
              <a:gd name="connsiteY21" fmla="*/ 2391035 h 2443174"/>
              <a:gd name="connsiteX22" fmla="*/ 1590091 w 2894839"/>
              <a:gd name="connsiteY22" fmla="*/ 2391035 h 2443174"/>
              <a:gd name="connsiteX23" fmla="*/ 869894 w 2894839"/>
              <a:gd name="connsiteY23" fmla="*/ 1975292 h 2443174"/>
              <a:gd name="connsiteX24" fmla="*/ 675089 w 2894839"/>
              <a:gd name="connsiteY24" fmla="*/ 1637674 h 2443174"/>
              <a:gd name="connsiteX25" fmla="*/ 675089 w 2894839"/>
              <a:gd name="connsiteY25" fmla="*/ 1534312 h 2443174"/>
              <a:gd name="connsiteX26" fmla="*/ 471214 w 2894839"/>
              <a:gd name="connsiteY26" fmla="*/ 1317722 h 2443174"/>
              <a:gd name="connsiteX27" fmla="*/ 348699 w 2894839"/>
              <a:gd name="connsiteY27" fmla="*/ 1360627 h 2443174"/>
              <a:gd name="connsiteX28" fmla="*/ 326362 w 2894839"/>
              <a:gd name="connsiteY28" fmla="*/ 1380818 h 2443174"/>
              <a:gd name="connsiteX29" fmla="*/ 270452 w 2894839"/>
              <a:gd name="connsiteY29" fmla="*/ 1411448 h 2443174"/>
              <a:gd name="connsiteX30" fmla="*/ 124382 w 2894839"/>
              <a:gd name="connsiteY30" fmla="*/ 1408121 h 2443174"/>
              <a:gd name="connsiteX31" fmla="*/ 7689 w 2894839"/>
              <a:gd name="connsiteY31" fmla="*/ 1278029 h 2443174"/>
              <a:gd name="connsiteX32" fmla="*/ 202223 w 2894839"/>
              <a:gd name="connsiteY32" fmla="*/ 1019338 h 2443174"/>
              <a:gd name="connsiteX33" fmla="*/ 270452 w 2894839"/>
              <a:gd name="connsiteY33" fmla="*/ 1031383 h 2443174"/>
              <a:gd name="connsiteX34" fmla="*/ 325415 w 2894839"/>
              <a:gd name="connsiteY34" fmla="*/ 1061440 h 2443174"/>
              <a:gd name="connsiteX35" fmla="*/ 349241 w 2894839"/>
              <a:gd name="connsiteY35" fmla="*/ 1083236 h 2443174"/>
              <a:gd name="connsiteX36" fmla="*/ 471485 w 2894839"/>
              <a:gd name="connsiteY36" fmla="*/ 1125453 h 2443174"/>
              <a:gd name="connsiteX37" fmla="*/ 674412 w 2894839"/>
              <a:gd name="connsiteY37" fmla="*/ 908863 h 2443174"/>
              <a:gd name="connsiteX38" fmla="*/ 674412 w 2894839"/>
              <a:gd name="connsiteY38" fmla="*/ 805501 h 2443174"/>
              <a:gd name="connsiteX39" fmla="*/ 869353 w 2894839"/>
              <a:gd name="connsiteY39" fmla="*/ 467883 h 2443174"/>
              <a:gd name="connsiteX40" fmla="*/ 1589414 w 2894839"/>
              <a:gd name="connsiteY40" fmla="*/ 52140 h 2443174"/>
              <a:gd name="connsiteX41" fmla="*/ 1784237 w 2894839"/>
              <a:gd name="connsiteY41" fmla="*/ 0 h 244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894839" h="2443174">
                <a:moveTo>
                  <a:pt x="1784237" y="0"/>
                </a:moveTo>
                <a:cubicBezTo>
                  <a:pt x="1851535" y="0"/>
                  <a:pt x="1918851" y="17380"/>
                  <a:pt x="1979160" y="52140"/>
                </a:cubicBezTo>
                <a:lnTo>
                  <a:pt x="2699357" y="467883"/>
                </a:lnTo>
                <a:cubicBezTo>
                  <a:pt x="2819706" y="537402"/>
                  <a:pt x="2894162" y="666232"/>
                  <a:pt x="2894839" y="806075"/>
                </a:cubicBezTo>
                <a:lnTo>
                  <a:pt x="2894839" y="1637674"/>
                </a:lnTo>
                <a:cubicBezTo>
                  <a:pt x="2894839" y="1776943"/>
                  <a:pt x="2820653" y="1905773"/>
                  <a:pt x="2700034" y="1975292"/>
                </a:cubicBezTo>
                <a:lnTo>
                  <a:pt x="2544161" y="2065272"/>
                </a:lnTo>
                <a:lnTo>
                  <a:pt x="2465321" y="2062671"/>
                </a:lnTo>
                <a:cubicBezTo>
                  <a:pt x="2412575" y="2051028"/>
                  <a:pt x="2365097" y="2019861"/>
                  <a:pt x="2336682" y="1970256"/>
                </a:cubicBezTo>
                <a:cubicBezTo>
                  <a:pt x="2313765" y="1930150"/>
                  <a:pt x="2306263" y="1885559"/>
                  <a:pt x="2312223" y="1843078"/>
                </a:cubicBezTo>
                <a:cubicBezTo>
                  <a:pt x="2315306" y="1832788"/>
                  <a:pt x="2317464" y="1822234"/>
                  <a:pt x="2319006" y="1811416"/>
                </a:cubicBezTo>
                <a:cubicBezTo>
                  <a:pt x="2321780" y="1790835"/>
                  <a:pt x="2321472" y="1769727"/>
                  <a:pt x="2317773" y="1748750"/>
                </a:cubicBezTo>
                <a:cubicBezTo>
                  <a:pt x="2313765" y="1726323"/>
                  <a:pt x="2305954" y="1704291"/>
                  <a:pt x="2294239" y="1683578"/>
                </a:cubicBezTo>
                <a:cubicBezTo>
                  <a:pt x="2229393" y="1570912"/>
                  <a:pt x="2072056" y="1544527"/>
                  <a:pt x="1972783" y="1644396"/>
                </a:cubicBezTo>
                <a:cubicBezTo>
                  <a:pt x="1929929" y="1687536"/>
                  <a:pt x="1910095" y="1750597"/>
                  <a:pt x="1918419" y="1810492"/>
                </a:cubicBezTo>
                <a:cubicBezTo>
                  <a:pt x="1926538" y="1866561"/>
                  <a:pt x="1953257" y="1908778"/>
                  <a:pt x="1988609" y="1938593"/>
                </a:cubicBezTo>
                <a:cubicBezTo>
                  <a:pt x="2005052" y="1952578"/>
                  <a:pt x="2023344" y="1963660"/>
                  <a:pt x="2043179" y="1971443"/>
                </a:cubicBezTo>
                <a:cubicBezTo>
                  <a:pt x="2052530" y="1975137"/>
                  <a:pt x="2062088" y="1978304"/>
                  <a:pt x="2071748" y="1980810"/>
                </a:cubicBezTo>
                <a:cubicBezTo>
                  <a:pt x="2111416" y="1996905"/>
                  <a:pt x="2146871" y="2025797"/>
                  <a:pt x="2170096" y="2065507"/>
                </a:cubicBezTo>
                <a:cubicBezTo>
                  <a:pt x="2198511" y="2113925"/>
                  <a:pt x="2201389" y="2171082"/>
                  <a:pt x="2185023" y="2223127"/>
                </a:cubicBezTo>
                <a:lnTo>
                  <a:pt x="2147581" y="2294203"/>
                </a:lnTo>
                <a:lnTo>
                  <a:pt x="1979837" y="2391035"/>
                </a:lnTo>
                <a:cubicBezTo>
                  <a:pt x="1859488" y="2460554"/>
                  <a:pt x="1710846" y="2460554"/>
                  <a:pt x="1590091" y="2391035"/>
                </a:cubicBezTo>
                <a:lnTo>
                  <a:pt x="869894" y="1975292"/>
                </a:lnTo>
                <a:cubicBezTo>
                  <a:pt x="749275" y="1905428"/>
                  <a:pt x="675089" y="1776943"/>
                  <a:pt x="675089" y="1637674"/>
                </a:cubicBezTo>
                <a:lnTo>
                  <a:pt x="675089" y="1534312"/>
                </a:lnTo>
                <a:cubicBezTo>
                  <a:pt x="675089" y="1422002"/>
                  <a:pt x="583575" y="1316804"/>
                  <a:pt x="471214" y="1317722"/>
                </a:cubicBezTo>
                <a:cubicBezTo>
                  <a:pt x="425051" y="1318066"/>
                  <a:pt x="382543" y="1334242"/>
                  <a:pt x="348699" y="1360627"/>
                </a:cubicBezTo>
                <a:cubicBezTo>
                  <a:pt x="341524" y="1367740"/>
                  <a:pt x="334079" y="1374508"/>
                  <a:pt x="326362" y="1380818"/>
                </a:cubicBezTo>
                <a:cubicBezTo>
                  <a:pt x="309576" y="1393781"/>
                  <a:pt x="290623" y="1403991"/>
                  <a:pt x="270452" y="1411448"/>
                </a:cubicBezTo>
                <a:cubicBezTo>
                  <a:pt x="226997" y="1427050"/>
                  <a:pt x="176772" y="1429115"/>
                  <a:pt x="124382" y="1408121"/>
                </a:cubicBezTo>
                <a:cubicBezTo>
                  <a:pt x="68201" y="1385407"/>
                  <a:pt x="23528" y="1336651"/>
                  <a:pt x="7689" y="1278029"/>
                </a:cubicBezTo>
                <a:cubicBezTo>
                  <a:pt x="-29269" y="1142202"/>
                  <a:pt x="72127" y="1019338"/>
                  <a:pt x="202223" y="1019338"/>
                </a:cubicBezTo>
                <a:cubicBezTo>
                  <a:pt x="226049" y="1019338"/>
                  <a:pt x="249063" y="1023582"/>
                  <a:pt x="270452" y="1031383"/>
                </a:cubicBezTo>
                <a:cubicBezTo>
                  <a:pt x="290352" y="1038496"/>
                  <a:pt x="308899" y="1048706"/>
                  <a:pt x="325415" y="1061440"/>
                </a:cubicBezTo>
                <a:cubicBezTo>
                  <a:pt x="333808" y="1067979"/>
                  <a:pt x="341795" y="1075435"/>
                  <a:pt x="349241" y="1083236"/>
                </a:cubicBezTo>
                <a:cubicBezTo>
                  <a:pt x="383085" y="1109277"/>
                  <a:pt x="425322" y="1125109"/>
                  <a:pt x="471485" y="1125453"/>
                </a:cubicBezTo>
                <a:cubicBezTo>
                  <a:pt x="585741" y="1125682"/>
                  <a:pt x="674412" y="1023353"/>
                  <a:pt x="674412" y="908863"/>
                </a:cubicBezTo>
                <a:lnTo>
                  <a:pt x="674412" y="805501"/>
                </a:lnTo>
                <a:cubicBezTo>
                  <a:pt x="674412" y="666232"/>
                  <a:pt x="748598" y="537402"/>
                  <a:pt x="869353" y="467883"/>
                </a:cubicBezTo>
                <a:lnTo>
                  <a:pt x="1589414" y="52140"/>
                </a:lnTo>
                <a:cubicBezTo>
                  <a:pt x="1649657" y="17380"/>
                  <a:pt x="1716938" y="0"/>
                  <a:pt x="1784237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800">
              <a:solidFill>
                <a:prstClr val="white"/>
              </a:solidFill>
            </a:endParaRPr>
          </a:p>
        </p:txBody>
      </p:sp>
      <p:sp>
        <p:nvSpPr>
          <p:cNvPr id="23" name="Rectangle 51">
            <a:extLst>
              <a:ext uri="{FF2B5EF4-FFF2-40B4-BE49-F238E27FC236}">
                <a16:creationId xmlns:a16="http://schemas.microsoft.com/office/drawing/2014/main" id="{55803166-8A4E-4E95-84C8-1B17587A7802}"/>
              </a:ext>
            </a:extLst>
          </p:cNvPr>
          <p:cNvSpPr/>
          <p:nvPr/>
        </p:nvSpPr>
        <p:spPr>
          <a:xfrm>
            <a:off x="6220873" y="1744628"/>
            <a:ext cx="185912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ЕЖЕДНЕВНОЕ ПРЕДСТАВЛЕНИЕ МО СВЕДЕНИЙ О ПЛАНОВОЙ И ЭКСТРЕННОЙ ГОСПИТАЛИЗАЦИИ</a:t>
            </a:r>
          </a:p>
        </p:txBody>
      </p:sp>
      <p:sp>
        <p:nvSpPr>
          <p:cNvPr id="27" name="Rectangle 53">
            <a:extLst>
              <a:ext uri="{FF2B5EF4-FFF2-40B4-BE49-F238E27FC236}">
                <a16:creationId xmlns:a16="http://schemas.microsoft.com/office/drawing/2014/main" id="{9C7AB649-561C-4882-A1F3-F1491F5A83C2}"/>
              </a:ext>
            </a:extLst>
          </p:cNvPr>
          <p:cNvSpPr/>
          <p:nvPr/>
        </p:nvSpPr>
        <p:spPr>
          <a:xfrm>
            <a:off x="5528939" y="3879040"/>
            <a:ext cx="134119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МО СВЕДЕНИЙ О ПОСТАНОВКЕ НА ДИСПАНСЕРНОЕ НАБЛЮДЕНИЕ</a:t>
            </a:r>
          </a:p>
        </p:txBody>
      </p:sp>
      <p:sp>
        <p:nvSpPr>
          <p:cNvPr id="29" name="Rectangle 62">
            <a:extLst>
              <a:ext uri="{FF2B5EF4-FFF2-40B4-BE49-F238E27FC236}">
                <a16:creationId xmlns:a16="http://schemas.microsoft.com/office/drawing/2014/main" id="{EACFA0A9-EE22-4680-A381-F10AEC4B8320}"/>
              </a:ext>
            </a:extLst>
          </p:cNvPr>
          <p:cNvSpPr/>
          <p:nvPr/>
        </p:nvSpPr>
        <p:spPr>
          <a:xfrm>
            <a:off x="7508363" y="4124729"/>
            <a:ext cx="1584543" cy="12772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МО  СВЕДЕНИЙ О СЛУЧАЯХ ОКАЗАНИЯ МП С ПРИМЕНЕНИЕМ РЕКОМЕНДАЦИЙ НМИЦ</a:t>
            </a:r>
          </a:p>
        </p:txBody>
      </p:sp>
      <p:sp>
        <p:nvSpPr>
          <p:cNvPr id="30" name="Freeform: Shape 64">
            <a:extLst>
              <a:ext uri="{FF2B5EF4-FFF2-40B4-BE49-F238E27FC236}">
                <a16:creationId xmlns:a16="http://schemas.microsoft.com/office/drawing/2014/main" id="{1CD2F996-28AE-45A4-8FF6-689D2DC9AED1}"/>
              </a:ext>
            </a:extLst>
          </p:cNvPr>
          <p:cNvSpPr/>
          <p:nvPr/>
        </p:nvSpPr>
        <p:spPr>
          <a:xfrm>
            <a:off x="3857144" y="1491980"/>
            <a:ext cx="2402665" cy="2632749"/>
          </a:xfrm>
          <a:custGeom>
            <a:avLst/>
            <a:gdLst>
              <a:gd name="connsiteX0" fmla="*/ 1111236 w 2220390"/>
              <a:gd name="connsiteY0" fmla="*/ 1 h 2794344"/>
              <a:gd name="connsiteX1" fmla="*/ 1306021 w 2220390"/>
              <a:gd name="connsiteY1" fmla="*/ 52455 h 2794344"/>
              <a:gd name="connsiteX2" fmla="*/ 2025798 w 2220390"/>
              <a:gd name="connsiteY2" fmla="*/ 468430 h 2794344"/>
              <a:gd name="connsiteX3" fmla="*/ 2220390 w 2220390"/>
              <a:gd name="connsiteY3" fmla="*/ 806042 h 2794344"/>
              <a:gd name="connsiteX4" fmla="*/ 2220292 w 2220390"/>
              <a:gd name="connsiteY4" fmla="*/ 938113 h 2794344"/>
              <a:gd name="connsiteX5" fmla="*/ 2210217 w 2220390"/>
              <a:gd name="connsiteY5" fmla="*/ 991049 h 2794344"/>
              <a:gd name="connsiteX6" fmla="*/ 2022930 w 2220390"/>
              <a:gd name="connsiteY6" fmla="*/ 1125464 h 2794344"/>
              <a:gd name="connsiteX7" fmla="*/ 1900686 w 2220390"/>
              <a:gd name="connsiteY7" fmla="*/ 1083247 h 2794344"/>
              <a:gd name="connsiteX8" fmla="*/ 1876860 w 2220390"/>
              <a:gd name="connsiteY8" fmla="*/ 1061451 h 2794344"/>
              <a:gd name="connsiteX9" fmla="*/ 1821897 w 2220390"/>
              <a:gd name="connsiteY9" fmla="*/ 1031394 h 2794344"/>
              <a:gd name="connsiteX10" fmla="*/ 1753668 w 2220390"/>
              <a:gd name="connsiteY10" fmla="*/ 1019349 h 2794344"/>
              <a:gd name="connsiteX11" fmla="*/ 1559134 w 2220390"/>
              <a:gd name="connsiteY11" fmla="*/ 1278040 h 2794344"/>
              <a:gd name="connsiteX12" fmla="*/ 1675827 w 2220390"/>
              <a:gd name="connsiteY12" fmla="*/ 1408132 h 2794344"/>
              <a:gd name="connsiteX13" fmla="*/ 1821897 w 2220390"/>
              <a:gd name="connsiteY13" fmla="*/ 1411459 h 2794344"/>
              <a:gd name="connsiteX14" fmla="*/ 1877807 w 2220390"/>
              <a:gd name="connsiteY14" fmla="*/ 1380829 h 2794344"/>
              <a:gd name="connsiteX15" fmla="*/ 1900144 w 2220390"/>
              <a:gd name="connsiteY15" fmla="*/ 1360638 h 2794344"/>
              <a:gd name="connsiteX16" fmla="*/ 2022659 w 2220390"/>
              <a:gd name="connsiteY16" fmla="*/ 1317733 h 2794344"/>
              <a:gd name="connsiteX17" fmla="*/ 2210480 w 2220390"/>
              <a:gd name="connsiteY17" fmla="*/ 1452971 h 2794344"/>
              <a:gd name="connsiteX18" fmla="*/ 2219875 w 2220390"/>
              <a:gd name="connsiteY18" fmla="*/ 1500579 h 2794344"/>
              <a:gd name="connsiteX19" fmla="*/ 2219773 w 2220390"/>
              <a:gd name="connsiteY19" fmla="*/ 1637600 h 2794344"/>
              <a:gd name="connsiteX20" fmla="*/ 2024564 w 2220390"/>
              <a:gd name="connsiteY20" fmla="*/ 1975212 h 2794344"/>
              <a:gd name="connsiteX21" fmla="*/ 1304171 w 2220390"/>
              <a:gd name="connsiteY21" fmla="*/ 2390664 h 2794344"/>
              <a:gd name="connsiteX22" fmla="*/ 914369 w 2220390"/>
              <a:gd name="connsiteY22" fmla="*/ 2390403 h 2794344"/>
              <a:gd name="connsiteX23" fmla="*/ 825040 w 2220390"/>
              <a:gd name="connsiteY23" fmla="*/ 2338814 h 2794344"/>
              <a:gd name="connsiteX24" fmla="*/ 590511 w 2220390"/>
              <a:gd name="connsiteY24" fmla="*/ 2347006 h 2794344"/>
              <a:gd name="connsiteX25" fmla="*/ 565573 w 2220390"/>
              <a:gd name="connsiteY25" fmla="*/ 2368589 h 2794344"/>
              <a:gd name="connsiteX26" fmla="*/ 544151 w 2220390"/>
              <a:gd name="connsiteY26" fmla="*/ 2397822 h 2794344"/>
              <a:gd name="connsiteX27" fmla="*/ 519962 w 2220390"/>
              <a:gd name="connsiteY27" fmla="*/ 2525347 h 2794344"/>
              <a:gd name="connsiteX28" fmla="*/ 526156 w 2220390"/>
              <a:gd name="connsiteY28" fmla="*/ 2554843 h 2794344"/>
              <a:gd name="connsiteX29" fmla="*/ 524910 w 2220390"/>
              <a:gd name="connsiteY29" fmla="*/ 2618443 h 2794344"/>
              <a:gd name="connsiteX30" fmla="*/ 478505 w 2220390"/>
              <a:gd name="connsiteY30" fmla="*/ 2715458 h 2794344"/>
              <a:gd name="connsiteX31" fmla="*/ 471922 w 2220390"/>
              <a:gd name="connsiteY31" fmla="*/ 2721628 h 2794344"/>
              <a:gd name="connsiteX32" fmla="*/ 469883 w 2220390"/>
              <a:gd name="connsiteY32" fmla="*/ 2724442 h 2794344"/>
              <a:gd name="connsiteX33" fmla="*/ 440275 w 2220390"/>
              <a:gd name="connsiteY33" fmla="*/ 2752177 h 2794344"/>
              <a:gd name="connsiteX34" fmla="*/ 269325 w 2220390"/>
              <a:gd name="connsiteY34" fmla="*/ 2788093 h 2794344"/>
              <a:gd name="connsiteX35" fmla="*/ 142681 w 2220390"/>
              <a:gd name="connsiteY35" fmla="*/ 2490315 h 2794344"/>
              <a:gd name="connsiteX36" fmla="*/ 187397 w 2220390"/>
              <a:gd name="connsiteY36" fmla="*/ 2437159 h 2794344"/>
              <a:gd name="connsiteX37" fmla="*/ 189709 w 2220390"/>
              <a:gd name="connsiteY37" fmla="*/ 2435750 h 2794344"/>
              <a:gd name="connsiteX38" fmla="*/ 196022 w 2220390"/>
              <a:gd name="connsiteY38" fmla="*/ 2428254 h 2794344"/>
              <a:gd name="connsiteX39" fmla="*/ 249383 w 2220390"/>
              <a:gd name="connsiteY39" fmla="*/ 2395662 h 2794344"/>
              <a:gd name="connsiteX40" fmla="*/ 280113 w 2220390"/>
              <a:gd name="connsiteY40" fmla="*/ 2385722 h 2794344"/>
              <a:gd name="connsiteX41" fmla="*/ 333469 w 2220390"/>
              <a:gd name="connsiteY41" fmla="*/ 2353240 h 2794344"/>
              <a:gd name="connsiteX42" fmla="*/ 369551 w 2220390"/>
              <a:gd name="connsiteY42" fmla="*/ 2309951 h 2794344"/>
              <a:gd name="connsiteX43" fmla="*/ 283922 w 2220390"/>
              <a:gd name="connsiteY43" fmla="*/ 2025756 h 2794344"/>
              <a:gd name="connsiteX44" fmla="*/ 194593 w 2220390"/>
              <a:gd name="connsiteY44" fmla="*/ 1974298 h 2794344"/>
              <a:gd name="connsiteX45" fmla="*/ 0 w 2220390"/>
              <a:gd name="connsiteY45" fmla="*/ 1636686 h 2794344"/>
              <a:gd name="connsiteX46" fmla="*/ 617 w 2220390"/>
              <a:gd name="connsiteY46" fmla="*/ 805128 h 2794344"/>
              <a:gd name="connsiteX47" fmla="*/ 195826 w 2220390"/>
              <a:gd name="connsiteY47" fmla="*/ 467516 h 2794344"/>
              <a:gd name="connsiteX48" fmla="*/ 916219 w 2220390"/>
              <a:gd name="connsiteY48" fmla="*/ 52063 h 2794344"/>
              <a:gd name="connsiteX49" fmla="*/ 1111236 w 2220390"/>
              <a:gd name="connsiteY49" fmla="*/ 1 h 27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0390" h="2794344">
                <a:moveTo>
                  <a:pt x="1111236" y="1"/>
                </a:moveTo>
                <a:cubicBezTo>
                  <a:pt x="1178529" y="50"/>
                  <a:pt x="1245783" y="17518"/>
                  <a:pt x="1306021" y="52455"/>
                </a:cubicBezTo>
                <a:lnTo>
                  <a:pt x="2025798" y="468430"/>
                </a:lnTo>
                <a:cubicBezTo>
                  <a:pt x="2146274" y="538042"/>
                  <a:pt x="2220390" y="666687"/>
                  <a:pt x="2220390" y="806042"/>
                </a:cubicBezTo>
                <a:lnTo>
                  <a:pt x="2220292" y="938113"/>
                </a:lnTo>
                <a:lnTo>
                  <a:pt x="2210217" y="991049"/>
                </a:lnTo>
                <a:cubicBezTo>
                  <a:pt x="2179923" y="1068118"/>
                  <a:pt x="2108622" y="1125636"/>
                  <a:pt x="2022930" y="1125464"/>
                </a:cubicBezTo>
                <a:cubicBezTo>
                  <a:pt x="1976767" y="1125120"/>
                  <a:pt x="1934530" y="1109288"/>
                  <a:pt x="1900686" y="1083247"/>
                </a:cubicBezTo>
                <a:cubicBezTo>
                  <a:pt x="1893240" y="1075446"/>
                  <a:pt x="1885253" y="1067990"/>
                  <a:pt x="1876860" y="1061451"/>
                </a:cubicBezTo>
                <a:cubicBezTo>
                  <a:pt x="1860344" y="1048717"/>
                  <a:pt x="1841797" y="1038507"/>
                  <a:pt x="1821897" y="1031394"/>
                </a:cubicBezTo>
                <a:cubicBezTo>
                  <a:pt x="1800508" y="1023593"/>
                  <a:pt x="1777494" y="1019349"/>
                  <a:pt x="1753668" y="1019349"/>
                </a:cubicBezTo>
                <a:cubicBezTo>
                  <a:pt x="1623572" y="1019349"/>
                  <a:pt x="1522176" y="1142213"/>
                  <a:pt x="1559134" y="1278040"/>
                </a:cubicBezTo>
                <a:cubicBezTo>
                  <a:pt x="1574973" y="1336662"/>
                  <a:pt x="1619646" y="1385418"/>
                  <a:pt x="1675827" y="1408132"/>
                </a:cubicBezTo>
                <a:cubicBezTo>
                  <a:pt x="1728217" y="1429126"/>
                  <a:pt x="1778442" y="1427061"/>
                  <a:pt x="1821897" y="1411459"/>
                </a:cubicBezTo>
                <a:cubicBezTo>
                  <a:pt x="1842068" y="1404002"/>
                  <a:pt x="1861021" y="1393792"/>
                  <a:pt x="1877807" y="1380829"/>
                </a:cubicBezTo>
                <a:cubicBezTo>
                  <a:pt x="1885524" y="1374519"/>
                  <a:pt x="1892969" y="1367751"/>
                  <a:pt x="1900144" y="1360638"/>
                </a:cubicBezTo>
                <a:cubicBezTo>
                  <a:pt x="1933988" y="1334253"/>
                  <a:pt x="1976496" y="1318077"/>
                  <a:pt x="2022659" y="1317733"/>
                </a:cubicBezTo>
                <a:cubicBezTo>
                  <a:pt x="2106930" y="1317045"/>
                  <a:pt x="2179474" y="1376046"/>
                  <a:pt x="2210480" y="1452971"/>
                </a:cubicBezTo>
                <a:lnTo>
                  <a:pt x="2219875" y="1500579"/>
                </a:lnTo>
                <a:lnTo>
                  <a:pt x="2219773" y="1637600"/>
                </a:lnTo>
                <a:cubicBezTo>
                  <a:pt x="2219465" y="1776955"/>
                  <a:pt x="2145349" y="1905730"/>
                  <a:pt x="2024564" y="1975212"/>
                </a:cubicBezTo>
                <a:lnTo>
                  <a:pt x="1304171" y="2390664"/>
                </a:lnTo>
                <a:cubicBezTo>
                  <a:pt x="1183386" y="2460146"/>
                  <a:pt x="1035154" y="2460146"/>
                  <a:pt x="914369" y="2390403"/>
                </a:cubicBezTo>
                <a:lnTo>
                  <a:pt x="825040" y="2338814"/>
                </a:lnTo>
                <a:cubicBezTo>
                  <a:pt x="751952" y="2296694"/>
                  <a:pt x="656891" y="2301004"/>
                  <a:pt x="590511" y="2347006"/>
                </a:cubicBezTo>
                <a:lnTo>
                  <a:pt x="565573" y="2368589"/>
                </a:lnTo>
                <a:lnTo>
                  <a:pt x="544151" y="2397822"/>
                </a:lnTo>
                <a:cubicBezTo>
                  <a:pt x="521519" y="2437870"/>
                  <a:pt x="514079" y="2482851"/>
                  <a:pt x="519962" y="2525347"/>
                </a:cubicBezTo>
                <a:cubicBezTo>
                  <a:pt x="522765" y="2534999"/>
                  <a:pt x="524910" y="2544903"/>
                  <a:pt x="526156" y="2554843"/>
                </a:cubicBezTo>
                <a:cubicBezTo>
                  <a:pt x="529270" y="2575623"/>
                  <a:pt x="528648" y="2597339"/>
                  <a:pt x="524910" y="2618443"/>
                </a:cubicBezTo>
                <a:cubicBezTo>
                  <a:pt x="518863" y="2652665"/>
                  <a:pt x="504270" y="2686178"/>
                  <a:pt x="478505" y="2715458"/>
                </a:cubicBezTo>
                <a:lnTo>
                  <a:pt x="471922" y="2721628"/>
                </a:lnTo>
                <a:lnTo>
                  <a:pt x="469883" y="2724442"/>
                </a:lnTo>
                <a:cubicBezTo>
                  <a:pt x="461290" y="2734202"/>
                  <a:pt x="451454" y="2743492"/>
                  <a:pt x="440275" y="2752177"/>
                </a:cubicBezTo>
                <a:cubicBezTo>
                  <a:pt x="392475" y="2789660"/>
                  <a:pt x="328022" y="2803635"/>
                  <a:pt x="269325" y="2788093"/>
                </a:cubicBezTo>
                <a:cubicBezTo>
                  <a:pt x="133121" y="2752177"/>
                  <a:pt x="77611" y="2602896"/>
                  <a:pt x="142681" y="2490315"/>
                </a:cubicBezTo>
                <a:cubicBezTo>
                  <a:pt x="154811" y="2469419"/>
                  <a:pt x="170024" y="2451787"/>
                  <a:pt x="187397" y="2437159"/>
                </a:cubicBezTo>
                <a:lnTo>
                  <a:pt x="189709" y="2435750"/>
                </a:lnTo>
                <a:lnTo>
                  <a:pt x="196022" y="2428254"/>
                </a:lnTo>
                <a:cubicBezTo>
                  <a:pt x="212148" y="2414605"/>
                  <a:pt x="230143" y="2403405"/>
                  <a:pt x="249383" y="2395662"/>
                </a:cubicBezTo>
                <a:cubicBezTo>
                  <a:pt x="259315" y="2391628"/>
                  <a:pt x="269558" y="2388207"/>
                  <a:pt x="280113" y="2385722"/>
                </a:cubicBezTo>
                <a:lnTo>
                  <a:pt x="333469" y="2353240"/>
                </a:lnTo>
                <a:lnTo>
                  <a:pt x="369551" y="2309951"/>
                </a:lnTo>
                <a:cubicBezTo>
                  <a:pt x="427220" y="2210953"/>
                  <a:pt x="382915" y="2083222"/>
                  <a:pt x="283922" y="2025756"/>
                </a:cubicBezTo>
                <a:lnTo>
                  <a:pt x="194593" y="1974298"/>
                </a:lnTo>
                <a:cubicBezTo>
                  <a:pt x="74116" y="1904816"/>
                  <a:pt x="0" y="1776040"/>
                  <a:pt x="0" y="1636686"/>
                </a:cubicBezTo>
                <a:lnTo>
                  <a:pt x="617" y="805128"/>
                </a:lnTo>
                <a:cubicBezTo>
                  <a:pt x="925" y="665773"/>
                  <a:pt x="75041" y="536997"/>
                  <a:pt x="195826" y="467516"/>
                </a:cubicBezTo>
                <a:lnTo>
                  <a:pt x="916219" y="52063"/>
                </a:lnTo>
                <a:cubicBezTo>
                  <a:pt x="976612" y="17322"/>
                  <a:pt x="1043943" y="-48"/>
                  <a:pt x="1111236" y="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sz="800"/>
          </a:p>
        </p:txBody>
      </p:sp>
      <p:sp>
        <p:nvSpPr>
          <p:cNvPr id="32" name="Rectangle 50">
            <a:extLst>
              <a:ext uri="{FF2B5EF4-FFF2-40B4-BE49-F238E27FC236}">
                <a16:creationId xmlns:a16="http://schemas.microsoft.com/office/drawing/2014/main" id="{F9149E38-0B19-4F85-A83E-DB6943F406C3}"/>
              </a:ext>
            </a:extLst>
          </p:cNvPr>
          <p:cNvSpPr/>
          <p:nvPr/>
        </p:nvSpPr>
        <p:spPr>
          <a:xfrm>
            <a:off x="3804791" y="1897181"/>
            <a:ext cx="182047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 МО:</a:t>
            </a:r>
          </a:p>
          <a:p>
            <a:pPr lvl="0"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СПИСКОВ ПОДЛЕЖАЩИХ ПРОФИЛАКТИЧЕСКИМ МЕРОПРИЯТИЯМ</a:t>
            </a:r>
          </a:p>
          <a:p>
            <a:pPr lvl="0"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ПЛАНОВ-ГРАФИКОВ ПРОВЕДЕНИЯ</a:t>
            </a:r>
          </a:p>
          <a:p>
            <a:pPr lvl="0"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ГРАФИКОВ РАБОТЫ</a:t>
            </a:r>
          </a:p>
        </p:txBody>
      </p:sp>
      <p:pic>
        <p:nvPicPr>
          <p:cNvPr id="35" name="Рисунок 34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49985" y="292414"/>
            <a:ext cx="506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РЕСУРС ТФОМС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9311" y="106774"/>
            <a:ext cx="972487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5240" y="275796"/>
            <a:ext cx="620413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Единого Информационного ресурса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7" y="1197546"/>
            <a:ext cx="11669852" cy="5507268"/>
          </a:xfrm>
        </p:spPr>
      </p:pic>
    </p:spTree>
    <p:extLst>
      <p:ext uri="{BB962C8B-B14F-4D97-AF65-F5344CB8AC3E}">
        <p14:creationId xmlns:p14="http://schemas.microsoft.com/office/powerpoint/2010/main" val="28648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9311" y="106774"/>
            <a:ext cx="972487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195" y="121908"/>
            <a:ext cx="110583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ЕИР доступна на сайте ТФОМС, там же доступна для загрузки подробная инструкция пользователя</a:t>
            </a:r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27" y="1134252"/>
            <a:ext cx="10040045" cy="481120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27" y="5328048"/>
            <a:ext cx="8801920" cy="15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4" y="0"/>
            <a:ext cx="951702" cy="909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9235" y="263975"/>
            <a:ext cx="618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ОМС В РАМКАХ ОСОБЫХ УСЛОВИЙ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34" y="1201738"/>
            <a:ext cx="2565077" cy="5540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87469" y="1201738"/>
            <a:ext cx="3102206" cy="55404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81763" y="1203128"/>
            <a:ext cx="4392488" cy="5539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077" y="1329469"/>
            <a:ext cx="2382126" cy="662716"/>
          </a:xfrm>
          <a:prstGeom prst="roundRect">
            <a:avLst>
              <a:gd name="adj" fmla="val 796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326 - ФЗ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9077" y="2059980"/>
            <a:ext cx="2382126" cy="721742"/>
          </a:xfrm>
          <a:prstGeom prst="roundRect">
            <a:avLst>
              <a:gd name="adj" fmla="val 796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 ФФОМС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0703" y="2843443"/>
            <a:ext cx="2382126" cy="1035571"/>
          </a:xfrm>
          <a:prstGeom prst="roundRect">
            <a:avLst>
              <a:gd name="adj" fmla="val 796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БАЗОВАЯ ПРОГРАММА ОМС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9077" y="3958394"/>
            <a:ext cx="2382126" cy="551520"/>
          </a:xfrm>
          <a:prstGeom prst="roundRect">
            <a:avLst>
              <a:gd name="adj" fmla="val 796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ТПГГ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9077" y="4589294"/>
            <a:ext cx="2382126" cy="864096"/>
          </a:xfrm>
          <a:prstGeom prst="roundRect">
            <a:avLst>
              <a:gd name="adj" fmla="val 796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ТАРИФНОЕ СОГЛАШЕНИЕ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77" y="5537113"/>
            <a:ext cx="2382126" cy="1099384"/>
          </a:xfrm>
          <a:prstGeom prst="roundRect">
            <a:avLst>
              <a:gd name="adj" fmla="val 796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ДОГОВОРЫ</a:t>
            </a:r>
          </a:p>
          <a:p>
            <a:pPr algn="ctr"/>
            <a:r>
              <a:rPr lang="ru-RU" dirty="0" smtClean="0"/>
              <a:t>РАСЧЕТЫ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13" idx="1"/>
            <a:endCxn id="13" idx="3"/>
          </p:cNvCxnSpPr>
          <p:nvPr/>
        </p:nvCxnSpPr>
        <p:spPr>
          <a:xfrm>
            <a:off x="259077" y="6086805"/>
            <a:ext cx="238212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826404" y="1268639"/>
            <a:ext cx="3024336" cy="801849"/>
          </a:xfrm>
          <a:prstGeom prst="roundRect">
            <a:avLst>
              <a:gd name="adj" fmla="val 79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326 – ФЗ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(98-ФЗ от 1.04.2020)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от 10.04.2020 №244-З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26404" y="2145821"/>
            <a:ext cx="3024335" cy="315993"/>
          </a:xfrm>
          <a:prstGeom prst="roundRect">
            <a:avLst>
              <a:gd name="adj" fmla="val 79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26404" y="2531846"/>
            <a:ext cx="3024335" cy="761832"/>
          </a:xfrm>
          <a:prstGeom prst="roundRect">
            <a:avLst>
              <a:gd name="adj" fmla="val 79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3.04.2020 № 492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26404" y="3344944"/>
            <a:ext cx="3024335" cy="730511"/>
          </a:xfrm>
          <a:prstGeom prst="roundRect">
            <a:avLst>
              <a:gd name="adj" fmla="val 79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ТПГГ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РБ от 27.03.2020.№190)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26404" y="4110072"/>
            <a:ext cx="3024335" cy="1154032"/>
          </a:xfrm>
          <a:prstGeom prst="roundRect">
            <a:avLst>
              <a:gd name="adj" fmla="val 79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Тарифного соглашения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(доп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соглашения к Тарифному соглашению №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от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27.03.2020, №5 от 01.04..2020)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26404" y="5315370"/>
            <a:ext cx="3024335" cy="1372394"/>
          </a:xfrm>
          <a:prstGeom prst="roundRect">
            <a:avLst>
              <a:gd name="adj" fmla="val 79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приказа Минздрава России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108н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(9.04.2020 № 299н)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(соглашения ТФОМС, МО, СМО)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25779" y="1329469"/>
            <a:ext cx="4104456" cy="1020205"/>
          </a:xfrm>
          <a:prstGeom prst="roundRect">
            <a:avLst>
              <a:gd name="adj" fmla="val 79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вхождения в ОМС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Компенсация выпадающих доходов 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МО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НСЗ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825779" y="1557586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7825779" y="2422910"/>
            <a:ext cx="4100647" cy="208367"/>
          </a:xfrm>
          <a:prstGeom prst="roundRect">
            <a:avLst>
              <a:gd name="adj" fmla="val 79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Выпадающие доходы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25778" y="2711679"/>
            <a:ext cx="4100647" cy="1513974"/>
          </a:xfrm>
          <a:prstGeom prst="roundRect">
            <a:avLst>
              <a:gd name="adj" fmla="val 79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 диспансеризации 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сроков ожидания МП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плановой госпитализации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 контроля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полиса ОМС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825779" y="1845618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825779" y="2090744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825778" y="4265579"/>
            <a:ext cx="4100647" cy="460360"/>
          </a:xfrm>
          <a:prstGeom prst="roundRect">
            <a:avLst>
              <a:gd name="adj" fmla="val 79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 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Фиксация объёмов МП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25778" y="4801764"/>
            <a:ext cx="4100647" cy="1027213"/>
          </a:xfrm>
          <a:prstGeom prst="roundRect">
            <a:avLst>
              <a:gd name="adj" fmla="val 79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 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COVID_</a:t>
            </a:r>
            <a:endParaRPr lang="ru-RU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1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подушевого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норматива (диспансеризация)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</a:t>
            </a:r>
            <a:r>
              <a:rPr lang="en-US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825778" y="5904802"/>
            <a:ext cx="4100647" cy="731696"/>
          </a:xfrm>
          <a:prstGeom prst="roundRect">
            <a:avLst>
              <a:gd name="adj" fmla="val 79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изменения договора 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 СМО и МО – до 100%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 МТР – до 50%</a:t>
            </a:r>
            <a:endParaRPr lang="en-US" sz="1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825778" y="2925738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825778" y="3213770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825778" y="3744816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825778" y="3989892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825778" y="4509914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825778" y="5085978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825778" y="5593663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825778" y="6166098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825778" y="6382122"/>
            <a:ext cx="410064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785219" y="1701602"/>
            <a:ext cx="1002250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785219" y="2422910"/>
            <a:ext cx="1002250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758185" y="3141762"/>
            <a:ext cx="1041185" cy="144016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785219" y="4188225"/>
            <a:ext cx="1002250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785219" y="4941962"/>
            <a:ext cx="1002250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785219" y="6074429"/>
            <a:ext cx="1002250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013193" y="1694724"/>
            <a:ext cx="578586" cy="8384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928610" y="2461814"/>
            <a:ext cx="663169" cy="6527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936438" y="3074656"/>
            <a:ext cx="655341" cy="175476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013915" y="5085978"/>
            <a:ext cx="578586" cy="8384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017478" y="6190402"/>
            <a:ext cx="578586" cy="8384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9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" y="0"/>
            <a:ext cx="952074" cy="951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960" y="297155"/>
            <a:ext cx="11243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ФИНАНСОВАЯ УСТОЙЧИВОСТЬ СИСТЕМЫ ОМС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7768" y="1125538"/>
            <a:ext cx="2952328" cy="50405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923" y="1739468"/>
            <a:ext cx="11953328" cy="14022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0923" y="3274550"/>
            <a:ext cx="11953328" cy="1595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0923" y="5013970"/>
            <a:ext cx="11953328" cy="1618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057" y="2027090"/>
            <a:ext cx="2861209" cy="815412"/>
          </a:xfrm>
          <a:prstGeom prst="roundRect">
            <a:avLst>
              <a:gd name="adj" fmla="val 1144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остатки на счетах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2977" y="3645818"/>
            <a:ext cx="2864290" cy="786474"/>
          </a:xfrm>
          <a:prstGeom prst="roundRect">
            <a:avLst>
              <a:gd name="adj" fmla="val 1144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выпадающие доходы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977" y="5429892"/>
            <a:ext cx="2864290" cy="786474"/>
          </a:xfrm>
          <a:prstGeom prst="roundRect">
            <a:avLst>
              <a:gd name="adj" fmla="val 1144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расходы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1363" y="1786724"/>
            <a:ext cx="25922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средств, в том числе НСЗ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1663" y="1786724"/>
            <a:ext cx="25922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Кассовый план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27957" y="1789762"/>
            <a:ext cx="25922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87768" y="2567584"/>
            <a:ext cx="7452665" cy="4301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мониторинга на 1, 10, 20 число месяца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81363" y="3331042"/>
            <a:ext cx="27003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Плановый объем МП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Фактический объем МП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81363" y="4088537"/>
            <a:ext cx="27003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Плановый объем ФО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Фактический объем ФО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6926421" y="3331042"/>
            <a:ext cx="413675" cy="638836"/>
          </a:xfrm>
          <a:prstGeom prst="rightBrace">
            <a:avLst>
              <a:gd name="adj1" fmla="val 12113"/>
              <a:gd name="adj2" fmla="val 50000"/>
            </a:avLst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6926420" y="4072252"/>
            <a:ext cx="413675" cy="638836"/>
          </a:xfrm>
          <a:prstGeom prst="rightBrace">
            <a:avLst>
              <a:gd name="adj1" fmla="val 8333"/>
              <a:gd name="adj2" fmla="val 50000"/>
            </a:avLst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537747" y="3424180"/>
            <a:ext cx="288032" cy="401682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537747" y="4147067"/>
            <a:ext cx="288032" cy="401682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64928" y="3604874"/>
            <a:ext cx="2736304" cy="7300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81363" y="5175057"/>
            <a:ext cx="27003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Плановый объем МП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Фактический объем МП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81363" y="5903672"/>
            <a:ext cx="27003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Плановый объем ФО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Фактический объем ФО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6926420" y="5174183"/>
            <a:ext cx="413675" cy="638836"/>
          </a:xfrm>
          <a:prstGeom prst="rightBrace">
            <a:avLst>
              <a:gd name="adj1" fmla="val 12113"/>
              <a:gd name="adj2" fmla="val 50000"/>
            </a:avLst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6926419" y="5903235"/>
            <a:ext cx="413675" cy="638836"/>
          </a:xfrm>
          <a:prstGeom prst="rightBrace">
            <a:avLst>
              <a:gd name="adj1" fmla="val 12113"/>
              <a:gd name="adj2" fmla="val 50000"/>
            </a:avLst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7571496" y="4147067"/>
            <a:ext cx="288032" cy="401682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537747" y="6026867"/>
            <a:ext cx="288032" cy="401682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7537747" y="5292760"/>
            <a:ext cx="288032" cy="401682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676881" y="5250273"/>
            <a:ext cx="2736304" cy="109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пневмония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скорая МП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неотложная МП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89475" y="1135245"/>
            <a:ext cx="70489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руководителем высшего исполнительного органа государственной власти субъекта Российской Федерации сроков подачи уведомления о включении медицинской организации в реестр медицинских организаций, осуществляющих деятельность в сфере обязательного медицинского страхования, отличные от применяемых в настоящие время;</a:t>
            </a:r>
            <a:endParaRPr lang="en-US" sz="1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пределение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права Правительства Российской Федерации установить особенности реализации базовой программы 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обязательного медицинского 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в условиях возникновения угрозы распространения заболеваний, вызванных новой </a:t>
            </a:r>
            <a:r>
              <a:rPr lang="ru-RU" sz="1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инфекцией;</a:t>
            </a:r>
            <a:endParaRPr lang="en-US" sz="1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</a:t>
            </a:r>
            <a:r>
              <a:rPr lang="ru-RU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механизма дополнительного финансового обеспечения медицинских организаций, связанных с изменение деятельности в условиях угрозы распространения заболеваний, представляющих опасность для окружающих, вызванных новой </a:t>
            </a:r>
            <a:r>
              <a:rPr lang="ru-RU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коронавирусой</a:t>
            </a:r>
            <a:r>
              <a:rPr lang="ru-RU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инфекцией 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1" y="1135245"/>
            <a:ext cx="4970214" cy="57243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D6A649-392D-4A81-BA3D-3BAB479528DD}"/>
              </a:ext>
            </a:extLst>
          </p:cNvPr>
          <p:cNvSpPr/>
          <p:nvPr/>
        </p:nvSpPr>
        <p:spPr>
          <a:xfrm>
            <a:off x="2353171" y="254703"/>
            <a:ext cx="8887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НОРМАТИВНЫЕ ДОКУМЕНТЫ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logo_tfomsrb_900x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24" y="-8087"/>
            <a:ext cx="951702" cy="90951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945459" y="1197546"/>
            <a:ext cx="0" cy="5434519"/>
          </a:xfrm>
          <a:prstGeom prst="line">
            <a:avLst/>
          </a:prstGeom>
          <a:ln w="22225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800" y="1280786"/>
            <a:ext cx="11074600" cy="584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1" dirty="0"/>
              <a:t>	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5" y="36331"/>
            <a:ext cx="951702" cy="9095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7027" y="-23081"/>
            <a:ext cx="111381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01.04.2020 №98-ФЗ «О ВНЕСЕНИИ ИЗМЕНЕНИЙ В ОТДЕЛЬНЫЕ ЗАКОНОДАТЕЛЬНЫЕ АКТЫ РОССИЙСКОЙ ФЕДЕРАЦИИ ПО ВОПРОСАМ ПРЕДУПРЕЖДЕНИЯ И ЛИКВИДАЦИИ ЧРЕЗВЫЧАЙНЫХ СИТУАЦИЙ»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6377" y="1451372"/>
            <a:ext cx="108732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расходования средств нормированного страхового запаса территориальных фондов ОМС для финансового обеспечения мер по компенсации медицинским организациям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недополученных доходов в связи с сокращением объемов медицинской помощи, установленных территориальной программой ОМС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условиях чрезвычайной ситуации и (или) при возникновении угрозы распространения заболеваний, представляющих опасность для окружающих. 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8800" y="5657059"/>
            <a:ext cx="11070785" cy="774031"/>
          </a:xfrm>
          <a:prstGeom prst="roundRect">
            <a:avLst>
              <a:gd name="adj" fmla="val 13430"/>
            </a:avLst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*Нормативные документы в настоящее время разрабатываются Министерством здравоохранения Российской Федерации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19" y="1179138"/>
            <a:ext cx="5189688" cy="56579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D6A649-392D-4A81-BA3D-3BAB479528DD}"/>
              </a:ext>
            </a:extLst>
          </p:cNvPr>
          <p:cNvSpPr/>
          <p:nvPr/>
        </p:nvSpPr>
        <p:spPr>
          <a:xfrm>
            <a:off x="2425179" y="254703"/>
            <a:ext cx="8887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НОРМАТИВНЫЕ ДОКУМЕНТЫ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logo_tfomsrb_900x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0" y="1"/>
            <a:ext cx="951702" cy="909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3691" y="15575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540559" y="1311074"/>
            <a:ext cx="6461684" cy="51706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условиях чрезвычайной ситуации и (или) при возникновении угрозы распространения заболеваний, представляющих опасность для окружающих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аванса, предоставляемого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территориальным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фондом страховым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медицинским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может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составлять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процентов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среднемесячного объема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средств, направляемых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оплату медицинской помощи за последние три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месяца;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аванса, предоставляемого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страховой медицинской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 медицинским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авансирование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может составлять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процентов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среднемесячного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объема средств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направляемых на оплату медицинской помощи за последние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месяца;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организация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 в территориальный фонд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месту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 медицинской помощи заявку на авансирование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помощи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застрахованным лицам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пределами территории субъекта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они застрахованы,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 может составлять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 процентов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среднемесячного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объема средств, направленных на оплату медицинской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 застрахованным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 за пределами территории субъекта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они застрахованы, за последние три месяца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текущего финансового года;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фонд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месту оказания медицинской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 осуществляет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авансирование медицинской помощи застрахованным лицам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пределами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субъекта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застрахованы,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которой может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составлять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процентов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среднемесячного объема средств, направленных на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оплату медицинской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 застрахованным лицам за пределами территории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 Российской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Федерации, в котором они застрахованы, за последние три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текущего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финансового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69925" y="1179138"/>
            <a:ext cx="0" cy="5434519"/>
          </a:xfrm>
          <a:prstGeom prst="line">
            <a:avLst/>
          </a:prstGeom>
          <a:ln w="22225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019" y="1197546"/>
            <a:ext cx="10873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РАЗМЕРЕ И ПОРЯДКЕ РАСЧЕТА ТАРИФА СТРАХОВОГО ВЗНОСА НА ОБЯЗАТЕЛЬНОЕ МЕДИЦИНСКОЕ СТРАХОВАНИЕ НЕРАБОТАЮЩЕГО НАСЕЛЕНИЯ»</a:t>
            </a:r>
          </a:p>
          <a:p>
            <a:pPr algn="ctr"/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54" indent="-45725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размер и порядок расчета тарифа</a:t>
            </a:r>
          </a:p>
          <a:p>
            <a:pPr marL="457254" indent="-45725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Переходный период до 2015 года</a:t>
            </a:r>
          </a:p>
          <a:p>
            <a:pPr marL="457254" indent="-45725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страхового взноса  18 864,6 рубля на 1 неработающего</a:t>
            </a:r>
          </a:p>
          <a:p>
            <a:pPr marL="457254" indent="-457254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страхового взноса для субъекта РФ 18 864,6 рубля* К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54" indent="-457254">
              <a:buFont typeface="+mj-lt"/>
              <a:buAutoNum type="arabicPeriod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54" indent="-457254">
              <a:buFont typeface="+mj-lt"/>
              <a:buAutoNum type="arabicPeriod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54" indent="-457254" algn="ctr">
              <a:buFont typeface="+mj-lt"/>
              <a:buAutoNum type="arabicPeriod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54" indent="-457254" algn="ctr">
              <a:buFont typeface="+mj-lt"/>
              <a:buAutoNum type="arabicPeriod"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33291" y="245018"/>
            <a:ext cx="515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от 30 ноября 2011 г. N 354-ФЗ</a:t>
            </a:r>
          </a:p>
        </p:txBody>
      </p:sp>
    </p:spTree>
    <p:extLst>
      <p:ext uri="{BB962C8B-B14F-4D97-AF65-F5344CB8AC3E}">
        <p14:creationId xmlns:p14="http://schemas.microsoft.com/office/powerpoint/2010/main" val="13904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D6A649-392D-4A81-BA3D-3BAB479528DD}"/>
              </a:ext>
            </a:extLst>
          </p:cNvPr>
          <p:cNvSpPr/>
          <p:nvPr/>
        </p:nvSpPr>
        <p:spPr>
          <a:xfrm>
            <a:off x="2425179" y="312544"/>
            <a:ext cx="8887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НОРМАТИВНЫЕ ДОКУМЕНТЫ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79456" y="6471907"/>
            <a:ext cx="558929" cy="365210"/>
          </a:xfrm>
        </p:spPr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443" y="1218103"/>
            <a:ext cx="11074600" cy="243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1" dirty="0"/>
              <a:t>	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здравоохранения Российской Федерации</a:t>
            </a:r>
          </a:p>
          <a:p>
            <a:pPr algn="ctr"/>
            <a:r>
              <a:rPr lang="ru-R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09.04.2020 №299н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Правила обязательного медицинского страхования, утвержденные приказом Министерства здравоохранения Российской Федерации от 28 февраля 2019 г. №108н»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4342D73-79DD-4B75-9869-A8CE9FF11534}"/>
              </a:ext>
            </a:extLst>
          </p:cNvPr>
          <p:cNvCxnSpPr>
            <a:cxnSpLocks/>
          </p:cNvCxnSpPr>
          <p:nvPr/>
        </p:nvCxnSpPr>
        <p:spPr>
          <a:xfrm>
            <a:off x="1417067" y="3501802"/>
            <a:ext cx="9233353" cy="0"/>
          </a:xfrm>
          <a:prstGeom prst="line">
            <a:avLst/>
          </a:prstGeom>
          <a:ln w="2222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58094" y="3933850"/>
            <a:ext cx="10704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Размер </a:t>
            </a:r>
            <a:r>
              <a:rPr lang="ru-RU" i="1" dirty="0">
                <a:solidFill>
                  <a:srgbClr val="002060"/>
                </a:solidFill>
              </a:rPr>
              <a:t>авансирования медицинских организаций может составлять </a:t>
            </a:r>
            <a:r>
              <a:rPr lang="ru-RU" b="1" i="1" dirty="0">
                <a:solidFill>
                  <a:srgbClr val="002060"/>
                </a:solidFill>
              </a:rPr>
              <a:t>до 100% </a:t>
            </a:r>
            <a:r>
              <a:rPr lang="ru-RU" i="1" dirty="0">
                <a:solidFill>
                  <a:srgbClr val="002060"/>
                </a:solidFill>
              </a:rPr>
              <a:t>от среднемесячного объема средств, направляемых на оплату медицинской помощи за последние три </a:t>
            </a:r>
            <a:r>
              <a:rPr lang="ru-RU" i="1" dirty="0" smtClean="0">
                <a:solidFill>
                  <a:srgbClr val="002060"/>
                </a:solidFill>
              </a:rPr>
              <a:t>месяца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23" y="36748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3" y="36748"/>
            <a:ext cx="952074" cy="951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23" y="1137571"/>
            <a:ext cx="5969643" cy="5745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2997" y="158656"/>
            <a:ext cx="1085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ОКАЗАНИЯ МЕДИЦИНСКОЙ ПОМОЩИ ПРИ ЛЕЧЕНИИ ПАЦИЕНТОВ С НОВОЙ КОРОНАВИРУСНОЙ ИНФЕКЦИЕЙ (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1603" y="1485578"/>
            <a:ext cx="5688632" cy="5256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 </a:t>
            </a:r>
            <a:r>
              <a:rPr 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подушевой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норматив финансирования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организаций, оказывающих первично медико-санитарную помощь в амбулаторных условиях, в том числе за счет перераспределения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средств,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предусмотренных на финансовое обеспечение профилактических медицинских осмотров и диспансеризации;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оплату медицинской помощи, оказываемой пациентам с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стационарных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в зависимости от степени тяжести пациента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(легкой, среднетяжелой и тяжелой), а также для случаев инфекции верхних дыхательных путей с осложнениями и случаев мед. реабилитации после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-19;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 на оплату тестирования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 риска на выявления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амбулаторных условиях в лабораториях субъектов Российской Федерации, допущенных к проведению таких исследований, и рассчитанный в соответствии с приказом Минздрава России от 28.02.2020 №108н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территориальную программу государственных гарантий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бесплатного оказания гражданам медицинской помощи на 2020 год по РБ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23" y="2709714"/>
            <a:ext cx="2450312" cy="2657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15" y="3366055"/>
            <a:ext cx="1998373" cy="2440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07" y="3472669"/>
            <a:ext cx="1848941" cy="240539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241603" y="1137571"/>
            <a:ext cx="5688632" cy="5640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Тарифное соглашение по ОМС на территории Республики Башкортостан на 2020 год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140637" y="6494378"/>
            <a:ext cx="2845541" cy="365210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5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9057" y="4490857"/>
            <a:ext cx="11953328" cy="7391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Отменено 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понижающего управленческого  коэффициента - 0,8 ко всем КСГ в условиях круглосуточного и дневного стационаров (который применялся с  01.01.2020 года в целях приведения стоимости медицинской помощи к финансовым нормативам Программы государственных гарантий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057" y="2013716"/>
            <a:ext cx="11953328" cy="61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Выделены 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подгруппы для </a:t>
            </a: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составе клинико-статистических групп заболеваний </a:t>
            </a:r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дневного стационара:</a:t>
            </a:r>
          </a:p>
          <a:p>
            <a:pPr lvl="0" algn="ctr"/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профилю «Инфекционные болезни</a:t>
            </a:r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профилю </a:t>
            </a:r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«Медицинская </a:t>
            </a: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реабилитация</a:t>
            </a:r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49915" y="6354297"/>
            <a:ext cx="2845541" cy="365210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  <p:pic>
        <p:nvPicPr>
          <p:cNvPr id="3" name="Рисунок 2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51702" cy="9095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094" y="1125539"/>
            <a:ext cx="11953328" cy="82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Выделены подгруппы 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S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составе клинико-статистических групп заболеваний </a:t>
            </a:r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стационарных условиях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профилю «Инфекционные болезни</a:t>
            </a:r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профилю «Пульмонология»</a:t>
            </a:r>
          </a:p>
          <a:p>
            <a:pPr algn="ctr"/>
            <a:r>
              <a:rPr lang="ru-RU" sz="13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профилю «Медицинская реабилитация</a:t>
            </a:r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7027" y="100815"/>
            <a:ext cx="106991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ИЗМЕНЕНИЯ 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ТАРИФНОМ СОГЛАШЕНИИ ПО ОМС НА ТЕРРИТОРИИ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 НА 2020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057" y="3126950"/>
            <a:ext cx="11953328" cy="100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ременно 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приостановлено проведения профилактических медицинских осмотров и диспансеризации в медицинских организациях, участвующих в реализации Программы до особого распоряжения Правительства Российской Федерации;</a:t>
            </a:r>
          </a:p>
          <a:p>
            <a:pPr algn="ctr"/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предусмотренные на финансовое обеспечение профилактических медицинских осмотров и диспансеризации на период приостановления их проведения, включены в </a:t>
            </a:r>
            <a:r>
              <a:rPr lang="ru-RU" sz="135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подушевое</a:t>
            </a: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финансирование медицинских организаций (подразделений медицинских организаций), оказывающих медицинскую помощь в амбулаторных 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</a:t>
            </a:r>
            <a:endParaRPr lang="ru-RU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057" y="4195127"/>
            <a:ext cx="11953328" cy="21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Утверждена стоимость лабораторного исследования на определение РНК вируса SARS-CoV-2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057" y="2670773"/>
            <a:ext cx="11951291" cy="39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 коэффициент сложности лечения пациента -1,4 для случаев заболеваний: «Пневмония, плеврит, другие болезни плевры (COVID-19)», «Грипп и пневмония с синдромом органной дисфункции (тяжелое, среднетяжелое течение COVID-19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  <a:endParaRPr lang="ru-RU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020" y="5309723"/>
            <a:ext cx="11953328" cy="6403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Распределены объемы для изоляторов на период эпидемии с новой коронавирусной инфекцией (COVID-19) в медицинских организациях, включенных в реестр медицинских организаций, осуществляющих деятельность в сфере обязательного медицинского 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(в рамках </a:t>
            </a:r>
            <a:r>
              <a:rPr lang="ru-RU" sz="13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сверхбазовой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программы)</a:t>
            </a:r>
            <a:endParaRPr lang="ru-RU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020" y="6080767"/>
            <a:ext cx="11953328" cy="64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госпитальные базы. Медицинские организации, перепрофилированные под оказание медицинской помощи для больных новой коронавирусной инфекцией переведены на другой подуровень трехуровневой системы организации медицинской помощи в Республике Башкортостан с более высоким значением </a:t>
            </a:r>
            <a:r>
              <a:rPr lang="ru-RU" sz="13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коэффициента </a:t>
            </a:r>
            <a:endParaRPr lang="ru-RU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034" y="113512"/>
            <a:ext cx="10881588" cy="72467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СОГЛАШЕНИЕ №4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ТАРИФНОМУ СОГЛАШЕНИЮ ПО ОБЯЗАТЕЛЬНОМУ МЕДИЦИНСКОМУ СТРАХОВАНИЮ НА ТЕРРИТОРИИ РЕСПУБЛИКИ БАШКОРТОСТАН НА 2020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955" y="1701602"/>
            <a:ext cx="11449272" cy="3888319"/>
          </a:xfrm>
        </p:spPr>
        <p:txBody>
          <a:bodyPr>
            <a:noAutofit/>
          </a:bodyPr>
          <a:lstStyle/>
          <a:p>
            <a:pPr lvl="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распоряжением Правительства Российской Федерации от 21.03.2020 №710-р временно приостанавливается проведение предусмотренных распоряжением Правительства Российской Федерации от 27.06.2019 №1391-р Всероссийской диспансеризации взрослого населения Российской Федерации, а также профилактических медицинских осмотров и диспансеризации определенных групп взрослого населения в медицинских организациях, участвующих в реализации территориальных программ государственных гарантий бесплатного оказания гражданам медицинской помощи.</a:t>
            </a:r>
          </a:p>
          <a:p>
            <a:pPr lvl="0" algn="just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высвобождением финансовых средств увеличить базовый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подушевой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норматив финансирования на прикрепившихся лиц по медицинской помощи, оказываемой в амбулаторных условиях на 80,0% (86,87*1,8 = 156,37 руб.) с 1 апреля 2020 года сроком на 2 месяца 2020 года.</a:t>
            </a: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802" y="118972"/>
            <a:ext cx="9744996" cy="71375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КОНТРОЛЯ ОБЪЕМОВ, СРОКОВ, КАЧЕСТВА И УСЛОВИЙ ПРЕДОСТАВЛЕНИЯ МЕДИЦИНСКОЙ ПОМОЩИ ПО ОБЯЗАТЕЛЬНОМУ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МЕДИЦИНСКОМУ СТРАХОВАНИЮ: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091" y="1701602"/>
            <a:ext cx="9072883" cy="4594203"/>
          </a:xfrm>
        </p:spPr>
        <p:txBody>
          <a:bodyPr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медико-экономический контроль - по всем случаям оказания медицинской помощи;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целевую медико-экономическую экспертизу и экспертизу качества медицинской помощи - в случае поступления обращения гражданина по конкретному случаю оказания медицинской помощи;</a:t>
            </a:r>
          </a:p>
          <a:p>
            <a:pPr lvl="0"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целевую медико-экономическую экспертизу - по всем случаям оказания медицинской помощи при онкологических заболеваниях с применением лекарственной противоопухолевой терапии.</a:t>
            </a:r>
          </a:p>
        </p:txBody>
      </p:sp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" y="39719"/>
            <a:ext cx="12025336" cy="7903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Группировщик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КСГ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384636"/>
              </p:ext>
            </p:extLst>
          </p:nvPr>
        </p:nvGraphicFramePr>
        <p:xfrm>
          <a:off x="165106" y="1125538"/>
          <a:ext cx="11930234" cy="556949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5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5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1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1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по МКБ 10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диагноз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по МКБ 10(2)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Иной классификационный критерий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Расшифровка КСГ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Z03.8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 gridSpan="3"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Наблюдение при подозрении на другие болезни и состояния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st36.004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Факторы, влияющие на состояние здоровья населения и обращения в учреждения здравоохранения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Z11.5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 gridSpan="3"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Специальное </a:t>
                      </a:r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скрининговое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обследование с целью выявления других вирусных болезней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st36.004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Факторы, влияющие на состояние здоровья населения и обращения в учреждения здравоохранения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44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Z20.8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Контакт с больным и возможность заражения другими инфекционными болезнями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st36.004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Факторы, влияющие на состояние здоровья населения и обращения в учреждения здравоохранения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Z22.8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Носительство возбудителя другой инфекционной болезни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st36.004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Факторы, влияющие на состояние здоровья населения и обращения в учреждения здравоохранения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st12.008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инфекционные и паразитарные болезни, взрослые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U07.1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МКБ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it4 (ИВЛ в течении 120 часов и более)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st12.013.1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Грипп и пневмония с синдромом органной дисфункции (тяжелое течение COVID19)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U07.2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COVID-19, </a:t>
                      </a:r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 не идентифицирован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0" marR="0" indent="0" algn="ctr" defTabSz="9145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МКБ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it4 (ИВЛ в течении 120 часов и более)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st12.013.1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Грипп и пневмония с синдромом органной дисфункции (COVID19)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U07.1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МКБ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it3 (ИВЛ в течении менее 120 часов)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st12.013.2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Грипп и пневмония с синдромом органной дисфункции (среднетяжелое течение COVID19)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U07.2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COVID-19, </a:t>
                      </a:r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 не идентифицирован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0" marR="0" indent="0" algn="ctr" defTabSz="9145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МКБ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it3 (ИВЛ в течении менее 120 часов)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st12.013.2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Грипп и пневмония с синдромом органной дисфункции (среднетяжелое течение COVID19)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U07.1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МКБ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st23.004.1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Пневмония, плеврит, другие болезни плевры (легкое течение COVID19)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U07.2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COVID-19, </a:t>
                      </a:r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вирус не идентифицирован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МКБ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st23.004.1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Пневмония, плеврит, другие болезни плевры (легкое течение COVID19)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6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 gridSpan="3">
                  <a:txBody>
                    <a:bodyPr/>
                    <a:lstStyle/>
                    <a:p>
                      <a:pPr marL="36000" marR="0" indent="0" algn="l" defTabSz="9145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услуги – А16.10.021 - Экстракорпоральная мембранная </a:t>
                      </a:r>
                      <a:r>
                        <a:rPr lang="ru-RU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оксигенация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st36.011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Экстракорпоральная мембранная </a:t>
                      </a:r>
                      <a:r>
                        <a:rPr lang="ru-RU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оксигенация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92" marR="6392" marT="639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Рисунок 4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1" y="0"/>
            <a:ext cx="951702" cy="9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440" y="1"/>
            <a:ext cx="11028735" cy="90951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МЕДИЦИНСКОЙ ПОМОЩИ, ВЫЗВАННОЙ КОРОНАВИРУСНОЙ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ИНФЕКЦИЕЙ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(COVID-19)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ПОДТВЕРЖДЕННОЙ ЛАБОРАТОРНЫМИ И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ИНСТРУМЕНТАЛЬНЫМИ МЕТОДАМИ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3" y="36748"/>
            <a:ext cx="952074" cy="95170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73579"/>
              </p:ext>
            </p:extLst>
          </p:nvPr>
        </p:nvGraphicFramePr>
        <p:xfrm>
          <a:off x="336947" y="1413570"/>
          <a:ext cx="11521280" cy="516500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41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Профиль (КПГ) и КСГ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относительной затратоемкости КСГ/КПГ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Тариф, руб.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 ЭКМО, руб.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st12.013.1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Грипп и пневмония с синдромом органной дисфункции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(тяжелое течение COVID-19)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непрерывное проведение ИВЛ в течение 120 часов и более 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 4)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120 100,91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431 762,78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st12.013.2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Грипп и пневмония с синдромом органной дисфункции (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среднетяжелое течение COVID-19),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непрерывное проведение ИВЛ в течение менее 120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часов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(it 3)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100 084,09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411 745,96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st12.013.3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Грипп и пневмония с синдромом органной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дисфункции</a:t>
                      </a:r>
                      <a:r>
                        <a:rPr lang="ru-RU" sz="14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baseline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 1)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84 070,64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st23.004.1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Пневмония, плеврит, другие болезни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плевры 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(легкое течение COVID-19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60 050,46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371 712,32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0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st23.004.2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Пневмония, плеврит, другие болезни плевры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25 221,19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st36.004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Факторы, влияющие на состояние здоровья населения и обращения в учреждения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здравоохранения (</a:t>
                      </a:r>
                      <a:r>
                        <a:rPr lang="en-US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20.8)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6 405,38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st36.011</a:t>
                      </a:r>
                      <a:endParaRPr lang="en-US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Экстракорпоральная мембранная оксигенация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15,57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311 661,87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32" marR="9432" marT="943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63" y="134792"/>
            <a:ext cx="10801199" cy="68211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МЕДИЦИНСКОЙ ПОМОЩИ, ВЫЗВАННОЙ КОРОНАВИРУСНОЙ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ИНФЕКЦИЕЙ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(COVID-19)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ПОДТВЕРЖДЕННОЙ ЛАБОРАТОРНЫМИ И 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ИНСТРУМЕНТАЛЬНЫМИ МЕТОДАМИ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5540"/>
              </p:ext>
            </p:extLst>
          </p:nvPr>
        </p:nvGraphicFramePr>
        <p:xfrm>
          <a:off x="221609" y="1269554"/>
          <a:ext cx="11656915" cy="54006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94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09">
                  <a:extLst>
                    <a:ext uri="{9D8B030D-6E8A-4147-A177-3AD203B41FA5}">
                      <a16:colId xmlns:a16="http://schemas.microsoft.com/office/drawing/2014/main" val="3038431265"/>
                    </a:ext>
                  </a:extLst>
                </a:gridCol>
                <a:gridCol w="1066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7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29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Код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Профиль (КПГ) и КСГ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Коэф.отн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b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затратоемкости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КСГ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Базовая ставка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1400" b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диф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1400" b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</a:t>
                      </a:r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КСЛП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Тариф, руб.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с ЭКМО, руб.</a:t>
                      </a:r>
                    </a:p>
                  </a:txBody>
                  <a:tcPr marL="7097" marR="7097" marT="709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st12.013.1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Грипп и пневмония с синдромом органной дисфункции (тяжелое течение COVID-19)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6,00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22 643,46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1,105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210 176,60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599 753,93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st12.013.2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Грипп и пневмония с синдромом органной дисфункции (среднетяжелое течение COVID-19)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5,00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22 643,46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1,105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175 147,16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564 724,50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st23.004.1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Пневмония, плеврит, другие болезни плевры (COVID-19)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22 643,46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1,105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1,4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105 088,30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494 665,63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st36.004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Факторы, влияющие на состояние здоровья населения и обращения в учреждения здравоохранения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0,32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22 643,46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1,105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8 006,73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97" marR="7097" marT="709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st36.011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Экстракорпоральная мембранная </a:t>
                      </a:r>
                      <a:r>
                        <a:rPr lang="ru-RU" sz="1400" b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оксигенация</a:t>
                      </a:r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15,57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22 643,46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1,105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389 577,33</a:t>
                      </a:r>
                    </a:p>
                  </a:txBody>
                  <a:tcPr marL="7097" marR="7097" marT="709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097" marR="7097" marT="709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3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81482" y="12190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КОНТРОЛЬНО-РЕВИЗИОННАЯ ДЕЯТЕЛЬНОСТЬ ТФОМС РБ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ПОЛУГОДИИ 2019-2020 ГОДОВ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3692" y="4039984"/>
            <a:ext cx="5363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Нецелевое использование средств ОМС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21" y="4491647"/>
            <a:ext cx="3255683" cy="21749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55" y="1316023"/>
            <a:ext cx="3292634" cy="23048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ятиугольник 3"/>
          <p:cNvSpPr/>
          <p:nvPr/>
        </p:nvSpPr>
        <p:spPr>
          <a:xfrm>
            <a:off x="266661" y="1413568"/>
            <a:ext cx="4270462" cy="2423989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полугодие 2019 года</a:t>
            </a:r>
          </a:p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проверок –  51,</a:t>
            </a:r>
          </a:p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Штрафные санкции: </a:t>
            </a:r>
          </a:p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– 56,3 тыс. руб.</a:t>
            </a:r>
          </a:p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 – 3608,8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 flipH="1">
            <a:off x="7681762" y="1413569"/>
            <a:ext cx="4196685" cy="242451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полугодие 2020 года</a:t>
            </a:r>
          </a:p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проверок – 41,</a:t>
            </a:r>
          </a:p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Штрафные санкции: </a:t>
            </a:r>
          </a:p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–  538,3 тыс. руб.</a:t>
            </a:r>
          </a:p>
          <a:p>
            <a:pPr lvl="0" algn="ctr"/>
            <a:r>
              <a:rPr 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 – 313,3 тыс. руб.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16200000">
            <a:off x="1050963" y="3293305"/>
            <a:ext cx="2699610" cy="4124715"/>
          </a:xfrm>
          <a:prstGeom prst="homePlate">
            <a:avLst>
              <a:gd name="adj" fmla="val 22479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506" y="4424974"/>
            <a:ext cx="41025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РБ ГБ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г.Салават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481,5 тыс. руб.,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РБ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Кармаскалинская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ЦРБ – 57,5 тыс. руб.,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РБ Архангельская ЦРБ –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14,2  тыс. руб.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нецелевого использования средств ОМС: 553,2тыс.руб.</a:t>
            </a:r>
          </a:p>
        </p:txBody>
      </p:sp>
      <p:sp>
        <p:nvSpPr>
          <p:cNvPr id="18" name="Пятиугольник 17"/>
          <p:cNvSpPr/>
          <p:nvPr/>
        </p:nvSpPr>
        <p:spPr>
          <a:xfrm rot="16200000">
            <a:off x="8651106" y="3293306"/>
            <a:ext cx="2699610" cy="4124715"/>
          </a:xfrm>
          <a:prstGeom prst="homePlate">
            <a:avLst>
              <a:gd name="adj" fmla="val 22479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31713" y="4492044"/>
            <a:ext cx="43653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РБ Поликлиника № 50</a:t>
            </a:r>
          </a:p>
          <a:p>
            <a:pPr lvl="0" algn="ctr"/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г.Уфа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278,7 тыс. руб.,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РБ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Давлекановская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ЦРБ –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59,7 тыс. руб.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РБ ГКБ №13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г.Уфа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68,7тыс.руб.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сумма нецелевого использования средств ОМС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407,1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Рисунок 18" descr="logo_tfomsrb_900x9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120923" y="1062189"/>
          <a:ext cx="5692684" cy="567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385619" y="1197546"/>
          <a:ext cx="5570942" cy="32760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08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88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Статьи расходов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01.01.2020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99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т. ч.:</a:t>
                      </a:r>
                    </a:p>
                  </a:txBody>
                  <a:tcPr marL="91461" marR="9146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273,5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медикаменты</a:t>
                      </a:r>
                    </a:p>
                  </a:txBody>
                  <a:tcPr marL="91461" marR="9146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7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питание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9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4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1" marB="45731"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8656" y="110001"/>
            <a:ext cx="5191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КАССОВЫХ РАСХОДОВ МЕДИЦИНСКИХ ОРГАНИЗАЦИЙ (%)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39816" y="121908"/>
            <a:ext cx="573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КРЕДИТОРСКАЯ ЗАДОЛЖЕННОСТЬ МЕДИЦИНСКИХ ОРГАНИЗАЦИЙ (тыс. руб.)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48" y="5403600"/>
            <a:ext cx="2736304" cy="1440160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097587" y="1197546"/>
            <a:ext cx="0" cy="5187454"/>
          </a:xfrm>
          <a:prstGeom prst="line">
            <a:avLst/>
          </a:prstGeom>
          <a:ln w="12700">
            <a:solidFill>
              <a:srgbClr val="00206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75" y="4683520"/>
            <a:ext cx="2880320" cy="198663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639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_tfomsrb_900x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89" y="0"/>
            <a:ext cx="952074" cy="951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123" y="-31981"/>
            <a:ext cx="8736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ЧИСЛЕННОСТИ ЛИЦ, ЗАСТРАХОВАННЫХ ПО ОБЯЗАТЕЛЬНОМУ МЕДИЦИНСКОМУ СТРАХОВАНИЮ ПО РЕСПУБЛИКЕ БАШКОРТОСТАН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08572430"/>
              </p:ext>
            </p:extLst>
          </p:nvPr>
        </p:nvGraphicFramePr>
        <p:xfrm>
          <a:off x="408956" y="1018472"/>
          <a:ext cx="8202924" cy="578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2337132" y="5374010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625164" y="528225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97,9%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5505484" y="5374010"/>
            <a:ext cx="265827" cy="2306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82124" y="528225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101,7%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337132" y="4889699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625164" y="479794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97,5%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2124" y="4797945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101,3%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337132" y="4447777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625164" y="435602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94,2%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верх 25"/>
          <p:cNvSpPr/>
          <p:nvPr/>
        </p:nvSpPr>
        <p:spPr>
          <a:xfrm>
            <a:off x="5505484" y="4447777"/>
            <a:ext cx="265827" cy="2306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782124" y="435602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104,5%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2348524" y="3965037"/>
            <a:ext cx="265827" cy="2306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625164" y="3873283"/>
            <a:ext cx="782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112,3%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5494092" y="3957823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782124" y="386607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94,2%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2347470" y="3496716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635502" y="340496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98,2%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5515822" y="3496716"/>
            <a:ext cx="265827" cy="2306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92462" y="340496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101,0%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 вверх 35"/>
          <p:cNvSpPr/>
          <p:nvPr/>
        </p:nvSpPr>
        <p:spPr>
          <a:xfrm>
            <a:off x="2358862" y="2996267"/>
            <a:ext cx="265827" cy="2306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635502" y="290451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102,7%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5504430" y="2989053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792462" y="289730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99,0%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2357959" y="2543224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645991" y="245147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97,9%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 вверх 41"/>
          <p:cNvSpPr/>
          <p:nvPr/>
        </p:nvSpPr>
        <p:spPr>
          <a:xfrm>
            <a:off x="5526311" y="2543224"/>
            <a:ext cx="265827" cy="2306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802951" y="2451470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101,2%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трелка вверх 43"/>
          <p:cNvSpPr/>
          <p:nvPr/>
        </p:nvSpPr>
        <p:spPr>
          <a:xfrm>
            <a:off x="2362486" y="2053689"/>
            <a:ext cx="265827" cy="2306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639126" y="1961935"/>
            <a:ext cx="782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116,5%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508054" y="2046475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5796086" y="195472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90,8%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2357959" y="1578795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2645991" y="148704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98,3%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45991" y="101155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98,7%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02000" y="149683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99,9%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5483279" y="1091839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771311" y="100008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99,8%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трелка вверх 55"/>
          <p:cNvSpPr/>
          <p:nvPr/>
        </p:nvSpPr>
        <p:spPr>
          <a:xfrm>
            <a:off x="2380164" y="1088827"/>
            <a:ext cx="265827" cy="2306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>
            <a:off x="5504106" y="4912459"/>
            <a:ext cx="288032" cy="21602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>
            <a:off x="5515208" y="1611963"/>
            <a:ext cx="265827" cy="230665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авая фигурная скобка 59"/>
          <p:cNvSpPr/>
          <p:nvPr/>
        </p:nvSpPr>
        <p:spPr>
          <a:xfrm>
            <a:off x="7749493" y="1193612"/>
            <a:ext cx="432048" cy="4822231"/>
          </a:xfrm>
          <a:prstGeom prst="rightBrace">
            <a:avLst>
              <a:gd name="adj1" fmla="val 233041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6656113" y="3370245"/>
            <a:ext cx="368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снижения (увеличения)численности 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относительно прошлого года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00212" y="6245338"/>
            <a:ext cx="189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ЗАСТРАХОВАННЫХ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14141"/>
              </p:ext>
            </p:extLst>
          </p:nvPr>
        </p:nvGraphicFramePr>
        <p:xfrm>
          <a:off x="8761883" y="1165440"/>
          <a:ext cx="3240360" cy="50507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946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4 001 351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4 038 151</a:t>
                      </a:r>
                      <a:endParaRPr lang="ru-RU" sz="1800" b="1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4 027 777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4 051 005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4 057 436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4 063 293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4 062 482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4 066 972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4 062 432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4 071 064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4 049 954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4 071 987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4 049 245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4 069 698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4 050 113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4 060 957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4 011 720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4 064 245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4 013 206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4 072 085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1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4 000 124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4 068 545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0597365" y="6245338"/>
            <a:ext cx="1597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РБ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logo_tfomsrb_900x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6" y="0"/>
            <a:ext cx="952074" cy="95170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81074" y="127787"/>
            <a:ext cx="10067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ЗАСТРАХОВАННЫХ ЛИЦ ПО РЕСПУБЛИКЕ БАШКОРТОСТАН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 01.01.2020г. В РАЗРЕЗЕ СМО (ЧЕЛ.)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4764" y="3008741"/>
            <a:ext cx="85206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работают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страховых представителей 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18044" y="3411015"/>
            <a:ext cx="2642861" cy="332977"/>
          </a:xfrm>
          <a:prstGeom prst="roundRect">
            <a:avLst>
              <a:gd name="adj" fmla="val 91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1 уровня -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</a:t>
            </a:r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894709" y="3412304"/>
            <a:ext cx="4150041" cy="331688"/>
          </a:xfrm>
          <a:prstGeom prst="roundRect">
            <a:avLst>
              <a:gd name="adj" fmla="val 502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2 уровня -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155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9095343" y="3403830"/>
            <a:ext cx="2730621" cy="331688"/>
          </a:xfrm>
          <a:prstGeom prst="roundRect">
            <a:avLst>
              <a:gd name="adj" fmla="val 1084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3 уровня -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3001" y="3884989"/>
            <a:ext cx="3052948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807" indent="-285807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Консультирование, маршрутизация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звонков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44152" y="3881100"/>
            <a:ext cx="5101707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807" indent="-285807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медицинской помощи, информационное сопровождение застрахованных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8913962" y="3893150"/>
            <a:ext cx="3093385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807" indent="-285807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Экспертиза, контроль за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назначениями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" y="944131"/>
            <a:ext cx="1846463" cy="13902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52" y="1100761"/>
            <a:ext cx="1222760" cy="11067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72" y="1061271"/>
            <a:ext cx="1466729" cy="11219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38" y="1105560"/>
            <a:ext cx="1438676" cy="1022855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89" y="1072908"/>
            <a:ext cx="1795167" cy="1325356"/>
          </a:xfrm>
          <a:prstGeom prst="rect">
            <a:avLst/>
          </a:prstGeom>
        </p:spPr>
      </p:pic>
      <p:sp>
        <p:nvSpPr>
          <p:cNvPr id="13" name="Блок-схема: документ 12"/>
          <p:cNvSpPr/>
          <p:nvPr/>
        </p:nvSpPr>
        <p:spPr>
          <a:xfrm>
            <a:off x="96298" y="2183227"/>
            <a:ext cx="1653438" cy="1151075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1 457 334</a:t>
            </a: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1761579" y="2182307"/>
            <a:ext cx="1482879" cy="99288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850 342</a:t>
            </a:r>
          </a:p>
        </p:txBody>
      </p:sp>
      <p:sp>
        <p:nvSpPr>
          <p:cNvPr id="58" name="Блок-схема: документ 57"/>
          <p:cNvSpPr/>
          <p:nvPr/>
        </p:nvSpPr>
        <p:spPr>
          <a:xfrm>
            <a:off x="3253072" y="2182307"/>
            <a:ext cx="1625829" cy="850747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751 351</a:t>
            </a:r>
          </a:p>
        </p:txBody>
      </p:sp>
      <p:sp>
        <p:nvSpPr>
          <p:cNvPr id="59" name="Блок-схема: документ 58"/>
          <p:cNvSpPr/>
          <p:nvPr/>
        </p:nvSpPr>
        <p:spPr>
          <a:xfrm>
            <a:off x="4887515" y="2182307"/>
            <a:ext cx="1640771" cy="7344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390 018</a:t>
            </a:r>
          </a:p>
        </p:txBody>
      </p:sp>
      <p:sp>
        <p:nvSpPr>
          <p:cNvPr id="60" name="Блок-схема: документ 59"/>
          <p:cNvSpPr/>
          <p:nvPr/>
        </p:nvSpPr>
        <p:spPr>
          <a:xfrm>
            <a:off x="6528286" y="2182170"/>
            <a:ext cx="1811377" cy="6336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292 069</a:t>
            </a:r>
          </a:p>
        </p:txBody>
      </p:sp>
      <p:sp>
        <p:nvSpPr>
          <p:cNvPr id="61" name="Блок-схема: документ 60"/>
          <p:cNvSpPr/>
          <p:nvPr/>
        </p:nvSpPr>
        <p:spPr>
          <a:xfrm>
            <a:off x="8350084" y="2181600"/>
            <a:ext cx="1725076" cy="5544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181 864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04" y="1247953"/>
            <a:ext cx="1399288" cy="7884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28" y="1102383"/>
            <a:ext cx="1903274" cy="1105157"/>
          </a:xfrm>
          <a:prstGeom prst="rect">
            <a:avLst/>
          </a:prstGeom>
        </p:spPr>
      </p:pic>
      <p:sp>
        <p:nvSpPr>
          <p:cNvPr id="62" name="Блок-схема: документ 61"/>
          <p:cNvSpPr/>
          <p:nvPr/>
        </p:nvSpPr>
        <p:spPr>
          <a:xfrm>
            <a:off x="10085577" y="2183227"/>
            <a:ext cx="1899084" cy="4680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87 150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1813304" y="4509914"/>
          <a:ext cx="8520608" cy="22320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7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СМО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Визит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"СМК РЕСО-Мед"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"АльфаСтрахование - ОМС"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"Капитал МС"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Башкирский филиал "СПАСЕНИЕ-БМСК"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"СК "СОГАЗ-МЕД"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АО "МАКС-М" в г.Уфе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СМК "АСТРА-МЕТАЛЛ"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" y="5045772"/>
            <a:ext cx="1537850" cy="10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786" y="5098123"/>
            <a:ext cx="1633092" cy="115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61083" y="1499649"/>
            <a:ext cx="9107280" cy="366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endParaRPr lang="ru-RU" dirty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endParaRPr lang="ru-RU" dirty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ru-RU" sz="320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r>
              <a:rPr lang="ru-RU" sz="320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320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jukofanova@mail.ru</a:t>
            </a:r>
            <a:endParaRPr lang="ru-RU" sz="320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1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www.tfoms</a:t>
            </a:r>
            <a:r>
              <a:rPr lang="ru-RU" sz="3201" u="sng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3201" u="sng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rb.ru</a:t>
            </a:r>
            <a:endParaRPr lang="ru-RU" sz="3201" u="sng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o_tfomsrb_900x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317" y="1341080"/>
            <a:ext cx="1214727" cy="12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11468</Words>
  <Application>Microsoft Office PowerPoint</Application>
  <PresentationFormat>Произвольный</PresentationFormat>
  <Paragraphs>2177</Paragraphs>
  <Slides>91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102" baseType="lpstr">
      <vt:lpstr>aoman</vt:lpstr>
      <vt:lpstr>Arial</vt:lpstr>
      <vt:lpstr>Batang</vt:lpstr>
      <vt:lpstr>Calibri</vt:lpstr>
      <vt:lpstr>Helvetica Light</vt:lpstr>
      <vt:lpstr>Segoe UI</vt:lpstr>
      <vt:lpstr>Tahoma</vt:lpstr>
      <vt:lpstr>Times New Roman</vt:lpstr>
      <vt:lpstr>Verdana</vt:lpstr>
      <vt:lpstr>Wingdings</vt:lpstr>
      <vt:lpstr>Z_1_Оперативка</vt:lpstr>
      <vt:lpstr>Презентация PowerPoint</vt:lpstr>
      <vt:lpstr>Презентация PowerPoint</vt:lpstr>
      <vt:lpstr>СТРАХОВЫЕ ВЗНОСЫ НА СОЦИАЛЬНОЕ СТРАХОВАНИЕ, В ТОМ ЧИСЛЕ НА ОМС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СТОИМОСТЬ ТЕРРИТОРИАЛЬНОЙ ПРОГРАММЫ ОМС ПО ИСТОЧНИКАМ  ФИНАНСОВОГО ОБЕСПЕЧЕНИЯ НА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Статья 58. Медицинская экспертиза 1. Медицинской экспертизой является проводимое в установленном порядке исследование, направленное на установление состояния здоровья гражданина, в целях определения его способности осуществлять трудовую или иную деятельность, а также установления причинно-следственной связи между воздействием каких-либо событий, факторов и состоянием здоровья гражданина. 2. В Российской Федерации проводятся следующие виды медицинских экспертиз: 1) экспертиза временной нетрудоспособности; 2) медико-социальная экспертиза; 3) военно-врачебная экспертиза; 4) судебно-медицинская и судебно-психиатрическая экспертизы; 5) экспертиза профессиональной пригодности и экспертиза связи заболевания с профессией; 6) экспертиза качества медицинской помощи. </vt:lpstr>
      <vt:lpstr>Статья 64. Экспертиза качества медицинской помощи 1. Экспертиза качества медицинской помощи проводится в целях выявления нарушений при оказании медицинской помощи, в том числе оценки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 2. Критерии оценки качества медицинской помощи формируются по группам заболеваний или состояний на основе соответствующих порядков оказания медицинской помощи и клинических рекомендаций.  3. Экспертиза качества медицинской помощи, оказываемой в рамках программ обязательного медицинского страхования, проводится на основании критериев оценки качества медицинской помощи, утвержденных в соответствии с частью 2 настоящей статьи в соответствии с законодательством Российской Федерации об обязательном медицинском страховании. </vt:lpstr>
      <vt:lpstr>Статья 37. Порядки оказания медицинской помощи и стандарты медицинской помощи 1. Медицинская помощь организуется и оказывается в соответствии с порядками оказания медицинской помощи, обязательными для исполнения на территории Российской Федерации всеми медицинскими организациями, а также на основе стандартов медицинской помощи.  3. Порядок оказания медицинской помощи разрабатывается по отдельным ее видам, профилям, заболеваниям или состояниям (группам заболеваний или состояний) и включает в себя: 1) этапы оказания медицинской помощи; 2) правила организации деятельности медицинской организации (ее структурного подразделения, врача); 3) стандарт оснащения медицинской организации, ее структурных подразделений; 4) рекомендуемые штатные нормативы медицинской организации, ее структурных подразделений; 5) иные положения исходя из особенностей оказания медицинской помощи.  </vt:lpstr>
      <vt:lpstr>Статья 37. Организация оказания медицинской помощи   1. Медицинская помощь, за исключением медицинской помощи, оказываемой в рамках клинической апробации, организуется и оказывается: 1) в соответствии с положением об организации оказания медицинской помощи по видам медицинской помощи, которое утверждается уполномоченным федеральным органом исполнительной власти; 2) в соответствии с порядками оказания медицинской помощи, утверждаемыми уполномоченным федеральным органом исполнительной власти и обязательными для исполнения на территории Российской Федерации всеми медицинскими организациями;  3) на основе клинических рекомендаций; 4) с учетом стандартов медицинской помощи, утверждаемых уполномоченным федеральным органом исполнительной власти.  </vt:lpstr>
      <vt:lpstr>Статья 37. Порядки оказания медицинской помощи и стандарты медицинской помощи 14. Стандарт медицинской помощи разрабатывается в соответствии с номенклатурой медицинских услуг и включает в себя усредненные показатели частоты предоставления и кратности применения: 1) медицинских услуг; 2) зарегистрированных на территории РФ лекарственных препаратов (с указанием средних доз) в соответствии с инструкцией по применению лекарственного препарата и фармакотерапевтической группой по анатомо-терапевтическо-химической классификации, рекомендованной ВОЗ; 3) медицинских изделий, имплантируемых в организм человека; 4) компонентов крови; 5) видов лечебного питания, включая специализированные продукты лечебного питания; 6) иного исходя из особенностей заболевания (состояния). </vt:lpstr>
      <vt:lpstr>Статья 37.  14. Стандарт медицинской помощи разрабатывается на основе клинических рекомендаций, одобренных и утвержденных в соответствии с настоящей статьей, в порядке, установленном уполномоченным федеральным органом исполнительной власти, и включает в себя усредненные показатели частоты предоставления и кратности применения : 1) медицинских услуг; 2) зарегистрированных на территории РФ лекарственных препаратов (с указанием средних доз) в соответствии с инструкцией по применению лекарственного препарата и фармакотерапевтической группой по анатомо-терапевтическо-химической классификации, рекомендованной ВОЗ; 3) медицинских изделий, имплантируемых в организм человека; 4) компонентов крови; 5) видов лечебного питания, включая специализированные продукты лечебного питания; 6) иного исходя из особенностей заболевания (состояния).  15. Назначение и применение лекарственных препаратов, медицинских изделий и специализированных продуктов лечебного питания, не входящих в соответствующий стандарт медицинской помощи или не предусмотренных соответствующей клинической рекомендацией, допускаются в случае наличия медицинских показаний (индивидуальной непереносимости, по жизненным показаниям) по решению врачебной комиссии.</vt:lpstr>
      <vt:lpstr>Презентация PowerPoint</vt:lpstr>
      <vt:lpstr>Система контроля в сфере ОМС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применение результатов контроля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Направление средств, поступивших по результатам контроля объемов, срока, качества и условий предоставления медицинской помощи по ОМС»</vt:lpstr>
      <vt:lpstr>Распределение финансовых санкций по результатам МЭК, МЭЭ, ЭКМП по итогам 1 полугодия 2020 г.</vt:lpstr>
      <vt:lpstr>Меры по устранению выявленных нарушений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ДОПОЛНИТЕЛЬНОЕ СОГЛАШЕНИЕ №4 К ТАРИФНОМУ СОГЛАШЕНИЮ ПО ОБЯЗАТЕЛЬНОМУ МЕДИЦИНСКОМУ СТРАХОВАНИЮ НА ТЕРРИТОРИИ РЕСПУБЛИКИ БАШКОРТОСТАН НА 2020 ГОД</vt:lpstr>
      <vt:lpstr>ПРОВЕДЕНИЕ КОНТРОЛЯ ОБЪЕМОВ, СРОКОВ, КАЧЕСТВА И УСЛОВИЙ ПРЕДОСТАВЛЕНИЯ МЕДИЦИНСКОЙ ПОМОЩИ ПО ОБЯЗАТЕЛЬНОМУ  МЕДИЦИНСКОМУ СТРАХОВАНИЮ:</vt:lpstr>
      <vt:lpstr>Группировщик КСГ</vt:lpstr>
      <vt:lpstr>ОПЛАТА МЕДИЦИНСКОЙ ПОМОЩИ, ВЫЗВАННОЙ КОРОНАВИРУСНОЙ  ИНФЕКЦИЕЙ (COVID-19), ПОДТВЕРЖДЕННОЙ ЛАБОРАТОРНЫМИ И  ИНСТРУМЕНТАЛЬНЫМИ МЕТОДАМИ </vt:lpstr>
      <vt:lpstr>ОПЛАТА МЕДИЦИНСКОЙ ПОМОЩИ, ВЫЗВАННОЙ КОРОНАВИРУСНОЙ  ИНФЕКЦИЕЙ (COVID-19), ПОДТВЕРЖДЕННОЙ ЛАБОРАТОРНЫМИ И  ИНСТРУМЕНТАЛЬНЫМИ МЕТОДАМИ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Юлия Анатольевна</cp:lastModifiedBy>
  <cp:revision>199</cp:revision>
  <cp:lastPrinted>2020-09-11T10:21:41Z</cp:lastPrinted>
  <dcterms:created xsi:type="dcterms:W3CDTF">2018-09-27T11:19:48Z</dcterms:created>
  <dcterms:modified xsi:type="dcterms:W3CDTF">2020-09-14T08:45:34Z</dcterms:modified>
</cp:coreProperties>
</file>