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sldIdLst>
    <p:sldId id="257" r:id="rId5"/>
    <p:sldId id="259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</p:sldIdLst>
  <p:sldSz cx="9144000" cy="6858000" type="screen4x3"/>
  <p:notesSz cx="6858000" cy="9144000"/>
  <p:photoAlbum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000"/>
    <a:srgbClr val="1C5E02"/>
    <a:srgbClr val="014B0D"/>
    <a:srgbClr val="006600"/>
    <a:srgbClr val="003300"/>
    <a:srgbClr val="00FF99"/>
    <a:srgbClr val="005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47" autoAdjust="0"/>
    <p:restoredTop sz="94660"/>
  </p:normalViewPr>
  <p:slideViewPr>
    <p:cSldViewPr>
      <p:cViewPr varScale="1">
        <p:scale>
          <a:sx n="82" d="100"/>
          <a:sy n="82" d="100"/>
        </p:scale>
        <p:origin x="54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B215ED-0353-47C6-A01E-CC571244CF2E}" type="datetimeFigureOut">
              <a:rPr lang="ru-RU" smtClean="0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5E930-5A37-4238-8739-B6AFF0ADB85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53530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23CB7A-B485-4CC6-AAAE-9C4893F3812F}" type="datetimeFigureOut">
              <a:rPr lang="ru-RU" smtClean="0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BAE3-64A6-4107-9CA8-3CC078976B1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763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23CB7A-B485-4CC6-AAAE-9C4893F3812F}" type="datetimeFigureOut">
              <a:rPr lang="ru-RU" smtClean="0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BAE3-64A6-4107-9CA8-3CC078976B1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00484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23CB7A-B485-4CC6-AAAE-9C4893F3812F}" type="datetimeFigureOut">
              <a:rPr lang="ru-RU" smtClean="0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BAE3-64A6-4107-9CA8-3CC078976B1D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62637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23CB7A-B485-4CC6-AAAE-9C4893F3812F}" type="datetimeFigureOut">
              <a:rPr lang="ru-RU" smtClean="0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BAE3-64A6-4107-9CA8-3CC078976B1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19044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23CB7A-B485-4CC6-AAAE-9C4893F3812F}" type="datetimeFigureOut">
              <a:rPr lang="ru-RU" smtClean="0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BAE3-64A6-4107-9CA8-3CC078976B1D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6583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23CB7A-B485-4CC6-AAAE-9C4893F3812F}" type="datetimeFigureOut">
              <a:rPr lang="ru-RU" smtClean="0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BAE3-64A6-4107-9CA8-3CC078976B1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42796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4B5AF4-E7C2-4204-AC90-19A14BB813CB}" type="datetimeFigureOut">
              <a:rPr lang="ru-RU" smtClean="0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2CD5D-4F62-484D-9E74-D02E2D9E51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41822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2DD69B-ABB0-4794-8F5F-41645FA7FEF5}" type="datetimeFigureOut">
              <a:rPr lang="ru-RU" smtClean="0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7D33-7736-4C63-B6F3-E3969E5E00D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4381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30C272-AC38-4C5A-AB74-1DF1324B4DD6}" type="datetimeFigureOut">
              <a:rPr lang="ru-RU" smtClean="0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8AA51-ADA6-419A-97BB-1D7A1BC7164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2321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BB474D-D5B1-43A1-9C8B-2A17DE67D341}" type="datetimeFigureOut">
              <a:rPr lang="ru-RU" smtClean="0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1DABB-B9B0-4B6A-A93D-E5CE5BA58A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6507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52EAF6-909D-446F-AD31-2B69A9A999F5}" type="datetimeFigureOut">
              <a:rPr lang="ru-RU" smtClean="0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C4DE-C0DC-459C-87DB-1245A8C7C7E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7951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58FCC8-58D1-490F-A8B1-77CC93297316}" type="datetimeFigureOut">
              <a:rPr lang="ru-RU" smtClean="0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E562-988C-4BA3-80E4-903DFCACBFF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5754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128112-0F06-447B-8431-7466B5369C9A}" type="datetimeFigureOut">
              <a:rPr lang="ru-RU" smtClean="0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43411-9DDD-451C-ABA9-208C8326B25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689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C8EFE1-5353-4C65-8F26-8AD39FC5742A}" type="datetimeFigureOut">
              <a:rPr lang="ru-RU" smtClean="0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827DE-FA7F-467B-A1BE-8258459B769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1818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FFCC90-C078-48B3-BF44-47343E168780}" type="datetimeFigureOut">
              <a:rPr lang="ru-RU" smtClean="0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EB4F-9B64-44FD-B9D6-D08D90A89C9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7861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89B954-DD9B-4C25-B2B5-34065E3D4142}" type="datetimeFigureOut">
              <a:rPr lang="ru-RU" smtClean="0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630C1-96E5-4792-9A59-EFC4BCD9BE0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5049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3F23CB7A-B485-4CC6-AAAE-9C4893F3812F}" type="datetimeFigureOut">
              <a:rPr lang="ru-RU" smtClean="0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E55BAE3-64A6-4107-9CA8-3CC078976B1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356164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4B0D">
            <a:alpha val="85881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" descr="Финуниверситет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50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Прямоугольник 2"/>
          <p:cNvSpPr>
            <a:spLocks noChangeArrowheads="1"/>
          </p:cNvSpPr>
          <p:nvPr/>
        </p:nvSpPr>
        <p:spPr bwMode="auto">
          <a:xfrm>
            <a:off x="2417217" y="4508500"/>
            <a:ext cx="517366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FDE57F"/>
                </a:solidFill>
              </a:rPr>
              <a:t>             </a:t>
            </a:r>
            <a:r>
              <a:rPr lang="ru-RU" altLang="ru-RU" sz="2000" b="1" dirty="0" smtClean="0">
                <a:solidFill>
                  <a:srgbClr val="FDE57F"/>
                </a:solidFill>
              </a:rPr>
              <a:t>Смоленский филиал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rgbClr val="FDE57F"/>
                </a:solidFill>
              </a:rPr>
              <a:t>кафедра «Экономика и менеджмент»</a:t>
            </a:r>
            <a:endParaRPr lang="ru-RU" altLang="ru-RU" sz="2000" b="1" dirty="0">
              <a:solidFill>
                <a:srgbClr val="FDE57F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000" b="1" dirty="0">
              <a:solidFill>
                <a:srgbClr val="FDE57F"/>
              </a:solidFill>
            </a:endParaRPr>
          </a:p>
        </p:txBody>
      </p:sp>
      <p:sp>
        <p:nvSpPr>
          <p:cNvPr id="7" name="Заголовок 9"/>
          <p:cNvSpPr txBox="1">
            <a:spLocks/>
          </p:cNvSpPr>
          <p:nvPr/>
        </p:nvSpPr>
        <p:spPr>
          <a:xfrm>
            <a:off x="1403648" y="5105524"/>
            <a:ext cx="7200800" cy="877888"/>
          </a:xfrm>
          <a:prstGeom prst="rect">
            <a:avLst/>
          </a:prstGeom>
          <a:noFill/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800" b="1" cap="all" dirty="0" smtClean="0">
                <a:solidFill>
                  <a:srgbClr val="FDE57F"/>
                </a:solidFill>
              </a:rPr>
              <a:t>           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800" b="1" cap="all" dirty="0" smtClean="0">
                <a:solidFill>
                  <a:srgbClr val="FDE57F"/>
                </a:solidFill>
              </a:rPr>
              <a:t>Основная профессиональная </a:t>
            </a:r>
            <a:r>
              <a:rPr lang="ru-RU" sz="1800" b="1" cap="all" dirty="0" smtClean="0">
                <a:solidFill>
                  <a:srgbClr val="FDE57F"/>
                </a:solidFill>
              </a:rPr>
              <a:t>ОБРАЗОВАТЕЛЬНАЯ </a:t>
            </a:r>
            <a:r>
              <a:rPr lang="ru-RU" sz="1800" b="1" cap="all" dirty="0">
                <a:solidFill>
                  <a:srgbClr val="FDE57F"/>
                </a:solidFill>
              </a:rPr>
              <a:t>программа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800" b="1" cap="all" dirty="0" smtClean="0">
                <a:solidFill>
                  <a:srgbClr val="FDE57F"/>
                </a:solidFill>
              </a:rPr>
              <a:t>38.03.02 Менеджмент,</a:t>
            </a:r>
            <a:br>
              <a:rPr lang="ru-RU" sz="1800" b="1" cap="all" dirty="0" smtClean="0">
                <a:solidFill>
                  <a:srgbClr val="FDE57F"/>
                </a:solidFill>
              </a:rPr>
            </a:br>
            <a:r>
              <a:rPr lang="ru-RU" sz="1800" b="1" cap="all" dirty="0" smtClean="0">
                <a:solidFill>
                  <a:srgbClr val="FDE57F"/>
                </a:solidFill>
              </a:rPr>
              <a:t>профиль «КОРПОРАТИВНОЕ </a:t>
            </a:r>
            <a:r>
              <a:rPr lang="ru-RU" sz="1800" b="1" cap="all" dirty="0">
                <a:solidFill>
                  <a:srgbClr val="FDE57F"/>
                </a:solidFill>
              </a:rPr>
              <a:t>УПРАВЛЕНИЕ»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8983" y="0"/>
            <a:ext cx="3246033" cy="10359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Прямоугольник 5"/>
          <p:cNvSpPr>
            <a:spLocks noChangeArrowheads="1"/>
          </p:cNvSpPr>
          <p:nvPr/>
        </p:nvSpPr>
        <p:spPr bwMode="auto">
          <a:xfrm>
            <a:off x="3357563" y="4652963"/>
            <a:ext cx="55721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dirty="0">
              <a:solidFill>
                <a:srgbClr val="014B0D"/>
              </a:solidFill>
            </a:endParaRPr>
          </a:p>
        </p:txBody>
      </p:sp>
      <p:sp>
        <p:nvSpPr>
          <p:cNvPr id="14" name="Заголовок 9"/>
          <p:cNvSpPr txBox="1">
            <a:spLocks/>
          </p:cNvSpPr>
          <p:nvPr/>
        </p:nvSpPr>
        <p:spPr>
          <a:xfrm>
            <a:off x="0" y="1059582"/>
            <a:ext cx="9036496" cy="914400"/>
          </a:xfrm>
          <a:prstGeom prst="rect">
            <a:avLst/>
          </a:prstGeom>
          <a:noFill/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800" b="1" cap="all" dirty="0">
                <a:solidFill>
                  <a:srgbClr val="0070C0"/>
                </a:solidFill>
              </a:rPr>
              <a:t>Основная профессиональная ОБРАЗОВАТЕЛЬНАЯ программа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800" b="1" cap="all" dirty="0">
                <a:solidFill>
                  <a:srgbClr val="0070C0"/>
                </a:solidFill>
              </a:rPr>
              <a:t>38.03.02 Менеджмент,</a:t>
            </a:r>
            <a:br>
              <a:rPr lang="ru-RU" sz="1800" b="1" cap="all" dirty="0">
                <a:solidFill>
                  <a:srgbClr val="0070C0"/>
                </a:solidFill>
              </a:rPr>
            </a:br>
            <a:r>
              <a:rPr lang="ru-RU" sz="1800" b="1" cap="all" dirty="0">
                <a:solidFill>
                  <a:srgbClr val="0070C0"/>
                </a:solidFill>
              </a:rPr>
              <a:t>профиль «КОРПОРАТИВНОЕ УПРАВЛЕНИЕ»</a:t>
            </a:r>
            <a:endParaRPr lang="ru-RU" sz="1800" b="1" cap="all" dirty="0">
              <a:solidFill>
                <a:srgbClr val="0070C0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040" y="-92895"/>
            <a:ext cx="3744416" cy="119502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95536" y="2132856"/>
            <a:ext cx="7992888" cy="3445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algn="ctr"/>
            <a:r>
              <a:rPr lang="ru-RU" altLang="ru-RU" sz="2400" b="1" dirty="0">
                <a:solidFill>
                  <a:schemeClr val="bg2">
                    <a:lumMod val="75000"/>
                  </a:schemeClr>
                </a:solidFill>
              </a:rPr>
              <a:t>СИЛЬНЫЕ СТОРОНЫ ОБРАЗОВАТЕЛЬНОЙ ПРОГРАММЫ: </a:t>
            </a:r>
          </a:p>
          <a:p>
            <a:pPr marL="358775">
              <a:lnSpc>
                <a:spcPct val="110000"/>
              </a:lnSpc>
              <a:spcBef>
                <a:spcPct val="0"/>
              </a:spcBef>
            </a:pPr>
            <a:r>
              <a:rPr lang="ru-RU" altLang="ru-RU" dirty="0">
                <a:solidFill>
                  <a:schemeClr val="bg2">
                    <a:lumMod val="75000"/>
                  </a:schemeClr>
                </a:solidFill>
              </a:rPr>
              <a:t>использует </a:t>
            </a:r>
            <a:r>
              <a:rPr lang="ru-RU" altLang="ru-RU" b="1" dirty="0">
                <a:solidFill>
                  <a:schemeClr val="bg2">
                    <a:lumMod val="75000"/>
                  </a:schemeClr>
                </a:solidFill>
              </a:rPr>
              <a:t>базовые научные школы </a:t>
            </a:r>
            <a:r>
              <a:rPr lang="ru-RU" altLang="ru-RU" dirty="0">
                <a:solidFill>
                  <a:schemeClr val="bg2">
                    <a:lumMod val="75000"/>
                  </a:schemeClr>
                </a:solidFill>
              </a:rPr>
              <a:t>в области </a:t>
            </a:r>
          </a:p>
          <a:p>
            <a:pPr marL="358775">
              <a:lnSpc>
                <a:spcPct val="110000"/>
              </a:lnSpc>
              <a:spcBef>
                <a:spcPct val="0"/>
              </a:spcBef>
            </a:pPr>
            <a:r>
              <a:rPr lang="ru-RU" altLang="ru-RU" dirty="0">
                <a:solidFill>
                  <a:schemeClr val="bg2">
                    <a:lumMod val="75000"/>
                  </a:schemeClr>
                </a:solidFill>
              </a:rPr>
              <a:t>экономики, финансов и управления;</a:t>
            </a:r>
          </a:p>
          <a:p>
            <a:pPr marL="358775" algn="just">
              <a:lnSpc>
                <a:spcPct val="110000"/>
              </a:lnSpc>
              <a:spcBef>
                <a:spcPct val="0"/>
              </a:spcBef>
            </a:pPr>
            <a:r>
              <a:rPr lang="ru-RU" altLang="ru-RU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altLang="ru-RU" b="1" dirty="0">
                <a:solidFill>
                  <a:schemeClr val="bg2">
                    <a:lumMod val="75000"/>
                  </a:schemeClr>
                </a:solidFill>
              </a:rPr>
              <a:t>лучшие традиции преподавания</a:t>
            </a:r>
            <a:r>
              <a:rPr lang="ru-RU" altLang="ru-RU" dirty="0">
                <a:solidFill>
                  <a:schemeClr val="bg2">
                    <a:lumMod val="75000"/>
                  </a:schemeClr>
                </a:solidFill>
              </a:rPr>
              <a:t> управленческих </a:t>
            </a:r>
          </a:p>
          <a:p>
            <a:pPr marL="358775" algn="just">
              <a:lnSpc>
                <a:spcPct val="110000"/>
              </a:lnSpc>
              <a:spcBef>
                <a:spcPct val="0"/>
              </a:spcBef>
            </a:pPr>
            <a:r>
              <a:rPr lang="ru-RU" altLang="ru-RU" dirty="0">
                <a:solidFill>
                  <a:schemeClr val="bg2">
                    <a:lumMod val="75000"/>
                  </a:schemeClr>
                </a:solidFill>
              </a:rPr>
              <a:t>и финансово-экономических дисциплин</a:t>
            </a:r>
            <a:endParaRPr lang="en-US" altLang="ru-RU" dirty="0">
              <a:solidFill>
                <a:schemeClr val="bg2">
                  <a:lumMod val="75000"/>
                </a:schemeClr>
              </a:solidFill>
            </a:endParaRPr>
          </a:p>
          <a:p>
            <a:pPr marL="358775" algn="ctr">
              <a:lnSpc>
                <a:spcPct val="110000"/>
              </a:lnSpc>
              <a:spcBef>
                <a:spcPct val="0"/>
              </a:spcBef>
            </a:pPr>
            <a:endParaRPr lang="ru-RU" altLang="ru-RU" sz="2400" b="1" dirty="0">
              <a:solidFill>
                <a:schemeClr val="bg2">
                  <a:lumMod val="75000"/>
                </a:schemeClr>
              </a:solidFill>
            </a:endParaRPr>
          </a:p>
          <a:p>
            <a:pPr marL="358775" algn="ctr">
              <a:lnSpc>
                <a:spcPct val="110000"/>
              </a:lnSpc>
              <a:spcBef>
                <a:spcPct val="0"/>
              </a:spcBef>
            </a:pPr>
            <a:r>
              <a:rPr lang="ru-RU" altLang="ru-RU" sz="2400" b="1" dirty="0">
                <a:solidFill>
                  <a:schemeClr val="bg2">
                    <a:lumMod val="75000"/>
                  </a:schemeClr>
                </a:solidFill>
              </a:rPr>
              <a:t>ВОЗМОЖНОСТИ СЛУШАТЕЛЕЙ ПРОГРАММЫ:</a:t>
            </a:r>
            <a:endParaRPr lang="ru-RU" altLang="ru-RU" sz="2400" dirty="0">
              <a:solidFill>
                <a:schemeClr val="bg2">
                  <a:lumMod val="75000"/>
                </a:schemeClr>
              </a:solidFill>
            </a:endParaRPr>
          </a:p>
          <a:p>
            <a:pPr marL="358775" algn="ctr">
              <a:lnSpc>
                <a:spcPct val="110000"/>
              </a:lnSpc>
              <a:spcBef>
                <a:spcPct val="0"/>
              </a:spcBef>
            </a:pPr>
            <a:r>
              <a:rPr lang="ru-RU" altLang="ru-RU" b="1" dirty="0">
                <a:solidFill>
                  <a:schemeClr val="bg2">
                    <a:lumMod val="75000"/>
                  </a:schemeClr>
                </a:solidFill>
              </a:rPr>
              <a:t>Повышение квалификации </a:t>
            </a:r>
          </a:p>
          <a:p>
            <a:pPr marL="358775" algn="ctr">
              <a:lnSpc>
                <a:spcPct val="110000"/>
              </a:lnSpc>
              <a:spcBef>
                <a:spcPct val="0"/>
              </a:spcBef>
            </a:pPr>
            <a:r>
              <a:rPr lang="ru-RU" altLang="ru-RU" b="1" dirty="0">
                <a:solidFill>
                  <a:schemeClr val="bg2">
                    <a:lumMod val="75000"/>
                  </a:schemeClr>
                </a:solidFill>
              </a:rPr>
              <a:t>через получение профессиональных сертификатов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19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Прямоугольник 5"/>
          <p:cNvSpPr>
            <a:spLocks noChangeArrowheads="1"/>
          </p:cNvSpPr>
          <p:nvPr/>
        </p:nvSpPr>
        <p:spPr bwMode="auto">
          <a:xfrm>
            <a:off x="3357563" y="4652963"/>
            <a:ext cx="55721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dirty="0">
              <a:solidFill>
                <a:srgbClr val="014B0D"/>
              </a:solidFill>
            </a:endParaRPr>
          </a:p>
        </p:txBody>
      </p:sp>
      <p:sp>
        <p:nvSpPr>
          <p:cNvPr id="14" name="Заголовок 9"/>
          <p:cNvSpPr txBox="1">
            <a:spLocks/>
          </p:cNvSpPr>
          <p:nvPr/>
        </p:nvSpPr>
        <p:spPr>
          <a:xfrm>
            <a:off x="0" y="1059582"/>
            <a:ext cx="9036496" cy="914400"/>
          </a:xfrm>
          <a:prstGeom prst="rect">
            <a:avLst/>
          </a:prstGeom>
          <a:noFill/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800" b="1" cap="all" dirty="0">
                <a:solidFill>
                  <a:srgbClr val="0070C0"/>
                </a:solidFill>
              </a:rPr>
              <a:t>Основная профессиональная ОБРАЗОВАТЕЛЬНАЯ программа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800" b="1" cap="all" dirty="0">
                <a:solidFill>
                  <a:srgbClr val="0070C0"/>
                </a:solidFill>
              </a:rPr>
              <a:t>38.03.02 Менеджмент,</a:t>
            </a:r>
            <a:br>
              <a:rPr lang="ru-RU" sz="1800" b="1" cap="all" dirty="0">
                <a:solidFill>
                  <a:srgbClr val="0070C0"/>
                </a:solidFill>
              </a:rPr>
            </a:br>
            <a:r>
              <a:rPr lang="ru-RU" sz="1800" b="1" cap="all" dirty="0">
                <a:solidFill>
                  <a:srgbClr val="0070C0"/>
                </a:solidFill>
              </a:rPr>
              <a:t>профиль «КОРПОРАТИВНОЕ УПРАВЛЕНИЕ»</a:t>
            </a:r>
            <a:endParaRPr lang="ru-RU" sz="1800" b="1" cap="all" dirty="0">
              <a:solidFill>
                <a:srgbClr val="0070C0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040" y="-92895"/>
            <a:ext cx="3744416" cy="119502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2132856"/>
            <a:ext cx="903649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algn="ctr">
              <a:spcBef>
                <a:spcPts val="600"/>
              </a:spcBef>
              <a:defRPr/>
            </a:pPr>
            <a:r>
              <a:rPr lang="ru-RU" sz="2400" b="1" dirty="0">
                <a:solidFill>
                  <a:schemeClr val="bg2">
                    <a:lumMod val="75000"/>
                  </a:schemeClr>
                </a:solidFill>
              </a:rPr>
              <a:t>Образовательная программа предусматривает использование инновационных технологий обучения</a:t>
            </a:r>
            <a:r>
              <a:rPr lang="ru-RU" sz="2400" dirty="0">
                <a:solidFill>
                  <a:schemeClr val="bg2">
                    <a:lumMod val="75000"/>
                  </a:schemeClr>
                </a:solidFill>
              </a:rPr>
              <a:t>:</a:t>
            </a:r>
          </a:p>
          <a:p>
            <a:pPr marL="360000"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ru-RU" sz="2400" dirty="0">
                <a:solidFill>
                  <a:schemeClr val="bg2">
                    <a:lumMod val="75000"/>
                  </a:schemeClr>
                </a:solidFill>
              </a:rPr>
              <a:t>чтение интерактивных лекций и авторских курсов;</a:t>
            </a:r>
          </a:p>
          <a:p>
            <a:pPr marL="360000"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ru-RU" sz="2400" dirty="0">
                <a:solidFill>
                  <a:schemeClr val="bg2">
                    <a:lumMod val="75000"/>
                  </a:schemeClr>
                </a:solidFill>
              </a:rPr>
              <a:t>анализ деловых ситуаций на основе кейс-метода и имитационных моделей;</a:t>
            </a:r>
          </a:p>
          <a:p>
            <a:pPr marL="360000"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ru-RU" sz="2400" dirty="0">
                <a:solidFill>
                  <a:schemeClr val="bg2">
                    <a:lumMod val="75000"/>
                  </a:schemeClr>
                </a:solidFill>
              </a:rPr>
              <a:t>преподавание дисциплин с использованием методики проектирования маркетинговых процессов;</a:t>
            </a:r>
          </a:p>
          <a:p>
            <a:pPr marL="360000"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ru-RU" sz="2400" dirty="0">
                <a:solidFill>
                  <a:schemeClr val="bg2">
                    <a:lumMod val="75000"/>
                  </a:schemeClr>
                </a:solidFill>
              </a:rPr>
              <a:t>проведение мастер-классов практиками бизнеса и др.</a:t>
            </a:r>
            <a:endParaRPr lang="ru-RU" sz="2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46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Прямоугольник 5"/>
          <p:cNvSpPr>
            <a:spLocks noChangeArrowheads="1"/>
          </p:cNvSpPr>
          <p:nvPr/>
        </p:nvSpPr>
        <p:spPr bwMode="auto">
          <a:xfrm>
            <a:off x="3357563" y="4652963"/>
            <a:ext cx="55721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dirty="0">
              <a:solidFill>
                <a:srgbClr val="014B0D"/>
              </a:solidFill>
            </a:endParaRPr>
          </a:p>
        </p:txBody>
      </p:sp>
      <p:sp>
        <p:nvSpPr>
          <p:cNvPr id="14" name="Заголовок 9"/>
          <p:cNvSpPr txBox="1">
            <a:spLocks/>
          </p:cNvSpPr>
          <p:nvPr/>
        </p:nvSpPr>
        <p:spPr>
          <a:xfrm>
            <a:off x="0" y="1059582"/>
            <a:ext cx="9036496" cy="914400"/>
          </a:xfrm>
          <a:prstGeom prst="rect">
            <a:avLst/>
          </a:prstGeom>
          <a:noFill/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800" b="1" cap="all" dirty="0">
                <a:solidFill>
                  <a:srgbClr val="0070C0"/>
                </a:solidFill>
              </a:rPr>
              <a:t>Основная профессиональная ОБРАЗОВАТЕЛЬНАЯ программа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800" b="1" cap="all" dirty="0">
                <a:solidFill>
                  <a:srgbClr val="0070C0"/>
                </a:solidFill>
              </a:rPr>
              <a:t>38.03.02 Менеджмент,</a:t>
            </a:r>
            <a:br>
              <a:rPr lang="ru-RU" sz="1800" b="1" cap="all" dirty="0">
                <a:solidFill>
                  <a:srgbClr val="0070C0"/>
                </a:solidFill>
              </a:rPr>
            </a:br>
            <a:r>
              <a:rPr lang="ru-RU" sz="1800" b="1" cap="all" dirty="0">
                <a:solidFill>
                  <a:srgbClr val="0070C0"/>
                </a:solidFill>
              </a:rPr>
              <a:t>профиль «КОРПОРАТИВНОЕ УПРАВЛЕНИЕ»</a:t>
            </a:r>
            <a:endParaRPr lang="ru-RU" sz="1800" b="1" cap="all" dirty="0">
              <a:solidFill>
                <a:srgbClr val="0070C0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040" y="-92895"/>
            <a:ext cx="3744416" cy="119502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2132856"/>
            <a:ext cx="9036496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algn="ctr">
              <a:spcBef>
                <a:spcPts val="600"/>
              </a:spcBef>
              <a:defRPr/>
            </a:pPr>
            <a:r>
              <a:rPr lang="ru-RU" sz="2400" b="1" dirty="0">
                <a:solidFill>
                  <a:schemeClr val="bg2">
                    <a:lumMod val="75000"/>
                  </a:schemeClr>
                </a:solidFill>
              </a:rPr>
              <a:t>МЕСТА ПРАКТИКИ И ТРУДОУСТРОЙСТВА: </a:t>
            </a:r>
            <a:endParaRPr lang="ru-RU" sz="2400" dirty="0">
              <a:solidFill>
                <a:schemeClr val="bg2">
                  <a:lumMod val="75000"/>
                </a:schemeClr>
              </a:solidFill>
            </a:endParaRPr>
          </a:p>
          <a:p>
            <a:pPr marL="360000" algn="ctr">
              <a:spcBef>
                <a:spcPts val="600"/>
              </a:spcBef>
              <a:defRPr/>
            </a:pPr>
            <a:r>
              <a:rPr lang="ru-RU" sz="2400" dirty="0">
                <a:solidFill>
                  <a:schemeClr val="bg2">
                    <a:lumMod val="75000"/>
                  </a:schemeClr>
                </a:solidFill>
              </a:rPr>
              <a:t>банки; страховые, инвестиционные и другие компании финансового рынка; консалтинговые </a:t>
            </a:r>
          </a:p>
          <a:p>
            <a:pPr marL="360000" algn="ctr">
              <a:spcBef>
                <a:spcPts val="600"/>
              </a:spcBef>
              <a:defRPr/>
            </a:pPr>
            <a:r>
              <a:rPr lang="ru-RU" sz="2400" dirty="0">
                <a:solidFill>
                  <a:schemeClr val="bg2">
                    <a:lumMod val="75000"/>
                  </a:schemeClr>
                </a:solidFill>
              </a:rPr>
              <a:t>и исследовательские компании; маркетинговые подразделения крупных, средних и малых предприятий промышленности и сферы услуг; университеты и научно-исследовательские организации</a:t>
            </a:r>
            <a:endParaRPr lang="ru-RU" sz="2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80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Прямоугольник 5"/>
          <p:cNvSpPr>
            <a:spLocks noChangeArrowheads="1"/>
          </p:cNvSpPr>
          <p:nvPr/>
        </p:nvSpPr>
        <p:spPr bwMode="auto">
          <a:xfrm>
            <a:off x="3357563" y="4652963"/>
            <a:ext cx="55721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dirty="0">
              <a:solidFill>
                <a:srgbClr val="014B0D"/>
              </a:solidFill>
            </a:endParaRPr>
          </a:p>
        </p:txBody>
      </p:sp>
      <p:sp>
        <p:nvSpPr>
          <p:cNvPr id="14" name="Заголовок 9"/>
          <p:cNvSpPr txBox="1">
            <a:spLocks/>
          </p:cNvSpPr>
          <p:nvPr/>
        </p:nvSpPr>
        <p:spPr>
          <a:xfrm>
            <a:off x="0" y="1059582"/>
            <a:ext cx="9036496" cy="914400"/>
          </a:xfrm>
          <a:prstGeom prst="rect">
            <a:avLst/>
          </a:prstGeom>
          <a:noFill/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800" b="1" cap="all" dirty="0">
                <a:solidFill>
                  <a:srgbClr val="0070C0"/>
                </a:solidFill>
              </a:rPr>
              <a:t>Основная профессиональная ОБРАЗОВАТЕЛЬНАЯ программа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800" b="1" cap="all" dirty="0">
                <a:solidFill>
                  <a:srgbClr val="0070C0"/>
                </a:solidFill>
              </a:rPr>
              <a:t>38.03.02 Менеджмент,</a:t>
            </a:r>
            <a:br>
              <a:rPr lang="ru-RU" sz="1800" b="1" cap="all" dirty="0">
                <a:solidFill>
                  <a:srgbClr val="0070C0"/>
                </a:solidFill>
              </a:rPr>
            </a:br>
            <a:r>
              <a:rPr lang="ru-RU" sz="1800" b="1" cap="all" dirty="0">
                <a:solidFill>
                  <a:srgbClr val="0070C0"/>
                </a:solidFill>
              </a:rPr>
              <a:t>профиль «КОРПОРАТИВНОЕ УПРАВЛЕНИЕ»</a:t>
            </a:r>
            <a:endParaRPr lang="ru-RU" sz="1800" b="1" cap="all" dirty="0">
              <a:solidFill>
                <a:srgbClr val="0070C0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040" y="-92895"/>
            <a:ext cx="3744416" cy="119502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-106808" y="2236842"/>
            <a:ext cx="903649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algn="just">
              <a:spcBef>
                <a:spcPts val="600"/>
              </a:spcBef>
            </a:pPr>
            <a:r>
              <a:rPr lang="ru-RU" altLang="ru-RU" sz="2000" b="1" dirty="0">
                <a:solidFill>
                  <a:schemeClr val="bg2">
                    <a:lumMod val="75000"/>
                  </a:schemeClr>
                </a:solidFill>
              </a:rPr>
              <a:t>Особенностью программы </a:t>
            </a:r>
            <a:r>
              <a:rPr lang="ru-RU" altLang="ru-RU" sz="2000" dirty="0">
                <a:solidFill>
                  <a:schemeClr val="bg2">
                    <a:lumMod val="75000"/>
                  </a:schemeClr>
                </a:solidFill>
              </a:rPr>
              <a:t>является сочетание базовой подготовки по корпоративному управлению с узкоспециальными знаниями, позволяющими быстро овладеть необходимыми профессиональными компетенциями: знаниями в области корпоративного управления и навыками применения новых технологий в условиях изменяющихся условий деятельности; навыками экспресс-диагностики и развернутого анализа различных источников информации для обоснования управленческих решений; умением формировать и формализовать корпоративную и инвестиционную политику, моделировать экономические процессы; способностью разрабатывать корпоративные программы и принимать управленческие решения в нестандартных ситуациях.</a:t>
            </a:r>
          </a:p>
        </p:txBody>
      </p:sp>
    </p:spTree>
    <p:extLst>
      <p:ext uri="{BB962C8B-B14F-4D97-AF65-F5344CB8AC3E}">
        <p14:creationId xmlns:p14="http://schemas.microsoft.com/office/powerpoint/2010/main" val="174498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Прямоугольник 5"/>
          <p:cNvSpPr>
            <a:spLocks noChangeArrowheads="1"/>
          </p:cNvSpPr>
          <p:nvPr/>
        </p:nvSpPr>
        <p:spPr bwMode="auto">
          <a:xfrm>
            <a:off x="3357563" y="4652963"/>
            <a:ext cx="55721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dirty="0">
              <a:solidFill>
                <a:srgbClr val="014B0D"/>
              </a:solidFill>
            </a:endParaRPr>
          </a:p>
        </p:txBody>
      </p:sp>
      <p:sp>
        <p:nvSpPr>
          <p:cNvPr id="14" name="Заголовок 9"/>
          <p:cNvSpPr txBox="1">
            <a:spLocks/>
          </p:cNvSpPr>
          <p:nvPr/>
        </p:nvSpPr>
        <p:spPr>
          <a:xfrm>
            <a:off x="0" y="1059582"/>
            <a:ext cx="9036496" cy="914400"/>
          </a:xfrm>
          <a:prstGeom prst="rect">
            <a:avLst/>
          </a:prstGeom>
          <a:noFill/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800" b="1" cap="all" dirty="0">
                <a:solidFill>
                  <a:srgbClr val="0070C0"/>
                </a:solidFill>
              </a:rPr>
              <a:t>Основная профессиональная ОБРАЗОВАТЕЛЬНАЯ программа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800" b="1" cap="all" dirty="0">
                <a:solidFill>
                  <a:srgbClr val="0070C0"/>
                </a:solidFill>
              </a:rPr>
              <a:t>38.03.02 Менеджмент,</a:t>
            </a:r>
            <a:br>
              <a:rPr lang="ru-RU" sz="1800" b="1" cap="all" dirty="0">
                <a:solidFill>
                  <a:srgbClr val="0070C0"/>
                </a:solidFill>
              </a:rPr>
            </a:br>
            <a:r>
              <a:rPr lang="ru-RU" sz="1800" b="1" cap="all" dirty="0">
                <a:solidFill>
                  <a:srgbClr val="0070C0"/>
                </a:solidFill>
              </a:rPr>
              <a:t>профиль «КОРПОРАТИВНОЕ УПРАВЛЕНИЕ»</a:t>
            </a:r>
            <a:endParaRPr lang="ru-RU" sz="1800" b="1" cap="all" dirty="0">
              <a:solidFill>
                <a:srgbClr val="0070C0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040" y="-92895"/>
            <a:ext cx="3744416" cy="119502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27584" y="2451698"/>
            <a:ext cx="8102104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sz="2400" b="1" dirty="0">
                <a:solidFill>
                  <a:schemeClr val="bg2">
                    <a:lumMod val="75000"/>
                  </a:schemeClr>
                </a:solidFill>
              </a:rPr>
              <a:t>Наши контакты</a:t>
            </a:r>
            <a:r>
              <a:rPr lang="ru-RU" altLang="ru-RU" sz="2400" b="1" dirty="0" smtClean="0">
                <a:solidFill>
                  <a:schemeClr val="bg2">
                    <a:lumMod val="75000"/>
                  </a:schemeClr>
                </a:solidFill>
              </a:rPr>
              <a:t>:</a:t>
            </a:r>
          </a:p>
          <a:p>
            <a:pPr>
              <a:spcBef>
                <a:spcPct val="0"/>
              </a:spcBef>
            </a:pPr>
            <a:r>
              <a:rPr lang="ru-RU" altLang="ru-RU" sz="2400" b="1" dirty="0" smtClean="0">
                <a:solidFill>
                  <a:schemeClr val="bg2">
                    <a:lumMod val="75000"/>
                  </a:schemeClr>
                </a:solidFill>
              </a:rPr>
              <a:t>г. Смоленск, пр. Гагарина, д.22</a:t>
            </a:r>
            <a:endParaRPr lang="ru-RU" altLang="ru-RU" sz="2400" b="1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ru-RU" altLang="ru-RU" sz="2400" b="1" dirty="0">
                <a:solidFill>
                  <a:schemeClr val="bg2">
                    <a:lumMod val="75000"/>
                  </a:schemeClr>
                </a:solidFill>
              </a:rPr>
              <a:t>Кафедра «</a:t>
            </a:r>
            <a:r>
              <a:rPr lang="ru-RU" altLang="ru-RU" sz="2400" b="1" dirty="0" smtClean="0">
                <a:solidFill>
                  <a:schemeClr val="bg2">
                    <a:lumMod val="75000"/>
                  </a:schemeClr>
                </a:solidFill>
              </a:rPr>
              <a:t>Экономика </a:t>
            </a:r>
            <a:r>
              <a:rPr lang="ru-RU" altLang="ru-RU" sz="2400" b="1" dirty="0">
                <a:solidFill>
                  <a:schemeClr val="bg2">
                    <a:lumMod val="75000"/>
                  </a:schemeClr>
                </a:solidFill>
              </a:rPr>
              <a:t>и </a:t>
            </a:r>
            <a:r>
              <a:rPr lang="ru-RU" altLang="ru-RU" sz="2400" b="1" dirty="0" smtClean="0">
                <a:solidFill>
                  <a:schemeClr val="bg2">
                    <a:lumMod val="75000"/>
                  </a:schemeClr>
                </a:solidFill>
              </a:rPr>
              <a:t>менеджмент»</a:t>
            </a:r>
            <a:r>
              <a:rPr lang="en-US" altLang="ru-RU" sz="2400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altLang="ru-RU" sz="2400" b="1" dirty="0" smtClean="0">
                <a:solidFill>
                  <a:schemeClr val="bg2">
                    <a:lumMod val="75000"/>
                  </a:schemeClr>
                </a:solidFill>
              </a:rPr>
              <a:t>E-mail: smolensk@fa.ru</a:t>
            </a:r>
            <a:endParaRPr lang="ru-RU" altLang="ru-RU" sz="24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ru-RU" altLang="ru-RU" sz="2400" b="1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ru-RU" altLang="ru-RU" sz="2400" b="1" dirty="0">
                <a:solidFill>
                  <a:schemeClr val="bg2">
                    <a:lumMod val="75000"/>
                  </a:schemeClr>
                </a:solidFill>
              </a:rPr>
              <a:t>Тел. 8 (4812) 55-27-77 </a:t>
            </a:r>
          </a:p>
          <a:p>
            <a:pPr>
              <a:spcBef>
                <a:spcPct val="0"/>
              </a:spcBef>
            </a:pPr>
            <a:endParaRPr lang="ru-RU" altLang="ru-RU" sz="1400" b="1" dirty="0">
              <a:solidFill>
                <a:srgbClr val="014B0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71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Прямоугольник 5"/>
          <p:cNvSpPr>
            <a:spLocks noChangeArrowheads="1"/>
          </p:cNvSpPr>
          <p:nvPr/>
        </p:nvSpPr>
        <p:spPr bwMode="auto">
          <a:xfrm>
            <a:off x="3357563" y="4652963"/>
            <a:ext cx="55721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dirty="0">
              <a:solidFill>
                <a:srgbClr val="014B0D"/>
              </a:solidFill>
            </a:endParaRPr>
          </a:p>
        </p:txBody>
      </p:sp>
      <p:sp>
        <p:nvSpPr>
          <p:cNvPr id="14" name="Заголовок 9"/>
          <p:cNvSpPr txBox="1">
            <a:spLocks/>
          </p:cNvSpPr>
          <p:nvPr/>
        </p:nvSpPr>
        <p:spPr>
          <a:xfrm>
            <a:off x="0" y="1059582"/>
            <a:ext cx="9036496" cy="914400"/>
          </a:xfrm>
          <a:prstGeom prst="rect">
            <a:avLst/>
          </a:prstGeom>
          <a:noFill/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800" b="1" cap="all" dirty="0">
                <a:solidFill>
                  <a:srgbClr val="0070C0"/>
                </a:solidFill>
              </a:rPr>
              <a:t>Основная профессиональная ОБРАЗОВАТЕЛЬНАЯ программа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800" b="1" cap="all" dirty="0">
                <a:solidFill>
                  <a:srgbClr val="0070C0"/>
                </a:solidFill>
              </a:rPr>
              <a:t>38.03.02 Менеджмент,</a:t>
            </a:r>
            <a:br>
              <a:rPr lang="ru-RU" sz="1800" b="1" cap="all" dirty="0">
                <a:solidFill>
                  <a:srgbClr val="0070C0"/>
                </a:solidFill>
              </a:rPr>
            </a:br>
            <a:r>
              <a:rPr lang="ru-RU" sz="1800" b="1" cap="all" dirty="0">
                <a:solidFill>
                  <a:srgbClr val="0070C0"/>
                </a:solidFill>
              </a:rPr>
              <a:t>профиль «КОРПОРАТИВНОЕ УПРАВЛЕНИЕ»</a:t>
            </a:r>
            <a:endParaRPr lang="ru-RU" sz="1800" b="1" cap="all" dirty="0">
              <a:solidFill>
                <a:srgbClr val="0070C0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040" y="-92895"/>
            <a:ext cx="3744416" cy="1195026"/>
          </a:xfrm>
          <a:prstGeom prst="rect">
            <a:avLst/>
          </a:prstGeom>
        </p:spPr>
      </p:pic>
      <p:pic>
        <p:nvPicPr>
          <p:cNvPr id="6" name="Picture 4" descr="http://farm5.static.flickr.com/4133/5217800010_e68c500c58_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973982"/>
            <a:ext cx="6021388" cy="3940175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065213" y="5473700"/>
            <a:ext cx="7129462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 dirty="0">
                <a:solidFill>
                  <a:srgbClr val="FF0000"/>
                </a:solidFill>
                <a:cs typeface="Arial" charset="0"/>
              </a:rPr>
              <a:t>Мы ждём вас!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/>
          </a:p>
        </p:txBody>
      </p:sp>
    </p:spTree>
    <p:extLst>
      <p:ext uri="{BB962C8B-B14F-4D97-AF65-F5344CB8AC3E}">
        <p14:creationId xmlns:p14="http://schemas.microsoft.com/office/powerpoint/2010/main" val="206425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91026" y="2636912"/>
            <a:ext cx="551815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 smtClean="0">
                <a:solidFill>
                  <a:srgbClr val="0070C0"/>
                </a:solidFill>
                <a:latin typeface="+mn-lt"/>
              </a:rPr>
              <a:t>Соруководитель</a:t>
            </a:r>
            <a:r>
              <a:rPr lang="ru-RU" sz="3200" b="1" dirty="0" smtClean="0">
                <a:solidFill>
                  <a:srgbClr val="0070C0"/>
                </a:solidFill>
                <a:latin typeface="+mn-lt"/>
              </a:rPr>
              <a:t>                                                   </a:t>
            </a:r>
            <a:r>
              <a:rPr lang="ru-RU" sz="3200" b="1" dirty="0" smtClean="0">
                <a:solidFill>
                  <a:srgbClr val="0070C0"/>
                </a:solidFill>
                <a:latin typeface="+mn-lt"/>
              </a:rPr>
              <a:t>образовательной программы:</a:t>
            </a:r>
            <a:endParaRPr lang="ru-RU" sz="3200" b="1" dirty="0">
              <a:solidFill>
                <a:srgbClr val="0070C0"/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b="1" i="1" dirty="0">
              <a:solidFill>
                <a:srgbClr val="0070C0"/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КОНДРАШОВ Виктор Михайлович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+mn-lt"/>
              </a:rPr>
              <a:t>кандидат экономических наук, доцент,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+mn-lt"/>
              </a:rPr>
              <a:t>Зам. зав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. кафедрой </a:t>
            </a:r>
            <a:r>
              <a:rPr lang="ru-RU" sz="2000" b="1" dirty="0" smtClean="0">
                <a:solidFill>
                  <a:srgbClr val="0070C0"/>
                </a:solidFill>
                <a:latin typeface="+mn-lt"/>
              </a:rPr>
              <a:t>«Экономика и менеджмент» </a:t>
            </a:r>
            <a:endParaRPr lang="ru-RU" sz="2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79" name="Прямоугольник 5"/>
          <p:cNvSpPr>
            <a:spLocks noChangeArrowheads="1"/>
          </p:cNvSpPr>
          <p:nvPr/>
        </p:nvSpPr>
        <p:spPr bwMode="auto">
          <a:xfrm>
            <a:off x="3357563" y="4652963"/>
            <a:ext cx="55721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dirty="0">
              <a:solidFill>
                <a:srgbClr val="014B0D"/>
              </a:solidFill>
            </a:endParaRPr>
          </a:p>
        </p:txBody>
      </p:sp>
      <p:sp>
        <p:nvSpPr>
          <p:cNvPr id="14" name="Заголовок 9"/>
          <p:cNvSpPr txBox="1">
            <a:spLocks/>
          </p:cNvSpPr>
          <p:nvPr/>
        </p:nvSpPr>
        <p:spPr>
          <a:xfrm>
            <a:off x="0" y="1235076"/>
            <a:ext cx="9036496" cy="914400"/>
          </a:xfrm>
          <a:prstGeom prst="rect">
            <a:avLst/>
          </a:prstGeom>
          <a:noFill/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800" b="1" cap="all" dirty="0">
                <a:solidFill>
                  <a:srgbClr val="0070C0"/>
                </a:solidFill>
              </a:rPr>
              <a:t>Основная профессиональная ОБРАЗОВАТЕЛЬНАЯ программа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800" b="1" cap="all" dirty="0">
                <a:solidFill>
                  <a:srgbClr val="0070C0"/>
                </a:solidFill>
              </a:rPr>
              <a:t>38.03.02 Менеджмент,</a:t>
            </a:r>
            <a:br>
              <a:rPr lang="ru-RU" sz="1800" b="1" cap="all" dirty="0">
                <a:solidFill>
                  <a:srgbClr val="0070C0"/>
                </a:solidFill>
              </a:rPr>
            </a:br>
            <a:r>
              <a:rPr lang="ru-RU" sz="1800" b="1" cap="all" dirty="0">
                <a:solidFill>
                  <a:srgbClr val="0070C0"/>
                </a:solidFill>
              </a:rPr>
              <a:t>профиль «КОРПОРАТИВНОЕ УПРАВЛЕНИЕ»</a:t>
            </a:r>
            <a:endParaRPr lang="ru-RU" sz="1800" b="1" cap="all" dirty="0">
              <a:solidFill>
                <a:srgbClr val="0070C0"/>
              </a:solidFill>
            </a:endParaRPr>
          </a:p>
        </p:txBody>
      </p:sp>
      <p:pic>
        <p:nvPicPr>
          <p:cNvPr id="13" name="Объект 12" descr="http://www.fa.ru/fil/chair-smolensk-mm/pps/PublishingImages/%D0%9A%D0%BE%D0%BD%D0%B4%D1%80%D0%B0%D1%88%D0%BE%D0%B2%20%D0%92%D0%B8%D0%BA%D1%82%D0%BE%D1%80%20%D0%9C%D0%B8%D1%85%D0%B0%D0%B9%D0%BB%D0%BE%D0%B2%D0%B8%D1%87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02" y="2353183"/>
            <a:ext cx="3337051" cy="406938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0"/>
            <a:ext cx="3744416" cy="11950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Прямоугольник 5"/>
          <p:cNvSpPr>
            <a:spLocks noChangeArrowheads="1"/>
          </p:cNvSpPr>
          <p:nvPr/>
        </p:nvSpPr>
        <p:spPr bwMode="auto">
          <a:xfrm>
            <a:off x="3357563" y="4652963"/>
            <a:ext cx="55721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dirty="0">
              <a:solidFill>
                <a:srgbClr val="014B0D"/>
              </a:solidFill>
            </a:endParaRPr>
          </a:p>
        </p:txBody>
      </p:sp>
      <p:sp>
        <p:nvSpPr>
          <p:cNvPr id="14" name="Заголовок 9"/>
          <p:cNvSpPr txBox="1">
            <a:spLocks/>
          </p:cNvSpPr>
          <p:nvPr/>
        </p:nvSpPr>
        <p:spPr>
          <a:xfrm>
            <a:off x="0" y="1059582"/>
            <a:ext cx="9036496" cy="914400"/>
          </a:xfrm>
          <a:prstGeom prst="rect">
            <a:avLst/>
          </a:prstGeom>
          <a:noFill/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800" b="1" cap="all" dirty="0">
                <a:solidFill>
                  <a:srgbClr val="0070C0"/>
                </a:solidFill>
              </a:rPr>
              <a:t>Основная профессиональная ОБРАЗОВАТЕЛЬНАЯ программа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800" b="1" cap="all" dirty="0">
                <a:solidFill>
                  <a:srgbClr val="0070C0"/>
                </a:solidFill>
              </a:rPr>
              <a:t>38.03.02 Менеджмент,</a:t>
            </a:r>
            <a:br>
              <a:rPr lang="ru-RU" sz="1800" b="1" cap="all" dirty="0">
                <a:solidFill>
                  <a:srgbClr val="0070C0"/>
                </a:solidFill>
              </a:rPr>
            </a:br>
            <a:r>
              <a:rPr lang="ru-RU" sz="1800" b="1" cap="all" dirty="0">
                <a:solidFill>
                  <a:srgbClr val="0070C0"/>
                </a:solidFill>
              </a:rPr>
              <a:t>профиль «КОРПОРАТИВНОЕ УПРАВЛЕНИЕ»</a:t>
            </a:r>
            <a:endParaRPr lang="ru-RU" sz="1800" b="1" cap="all" dirty="0">
              <a:solidFill>
                <a:srgbClr val="0070C0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040" y="-92895"/>
            <a:ext cx="3744416" cy="1195026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0313" y="2149476"/>
            <a:ext cx="3106738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3357563" y="2138497"/>
            <a:ext cx="5806949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70C0"/>
                </a:solidFill>
                <a:latin typeface="+mn-lt"/>
              </a:rPr>
              <a:t>зав. кафедрой «Экономика и менеджмент» </a:t>
            </a:r>
            <a:endParaRPr lang="ru-RU" sz="2800" b="1" i="1" dirty="0">
              <a:solidFill>
                <a:srgbClr val="0070C0"/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Земляк </a:t>
            </a:r>
            <a:r>
              <a:rPr lang="ru-RU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Светлана Васильевна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70C0"/>
                </a:solidFill>
                <a:latin typeface="+mn-lt"/>
              </a:rPr>
              <a:t>доктор экономических наук, профессор,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+mn-lt"/>
              </a:rPr>
              <a:t>Член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Гильдии Маркетологов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491880" y="4159843"/>
            <a:ext cx="532859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b="1" dirty="0">
                <a:solidFill>
                  <a:srgbClr val="0070C0"/>
                </a:solidFill>
              </a:rPr>
              <a:t>СФЕРА НАУЧНЫХ ИНТЕРЕСОВ:</a:t>
            </a:r>
          </a:p>
          <a:p>
            <a:pPr algn="just">
              <a:spcBef>
                <a:spcPct val="0"/>
              </a:spcBef>
            </a:pPr>
            <a:r>
              <a:rPr lang="ru-RU" altLang="ru-RU" dirty="0">
                <a:solidFill>
                  <a:srgbClr val="0070C0"/>
                </a:solidFill>
              </a:rPr>
              <a:t>Корпоративное управление, управление организацией в сфере малого и среднего бизнеса, банковский маркетинг, международный маркетинг, маркетинговые коммуникации, маркетинг образовательных услуг и др.</a:t>
            </a:r>
            <a:endParaRPr lang="ru-RU" alt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79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Прямоугольник 5"/>
          <p:cNvSpPr>
            <a:spLocks noChangeArrowheads="1"/>
          </p:cNvSpPr>
          <p:nvPr/>
        </p:nvSpPr>
        <p:spPr bwMode="auto">
          <a:xfrm>
            <a:off x="3357563" y="4652963"/>
            <a:ext cx="55721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dirty="0">
              <a:solidFill>
                <a:srgbClr val="014B0D"/>
              </a:solidFill>
            </a:endParaRPr>
          </a:p>
        </p:txBody>
      </p:sp>
      <p:sp>
        <p:nvSpPr>
          <p:cNvPr id="14" name="Заголовок 9"/>
          <p:cNvSpPr txBox="1">
            <a:spLocks/>
          </p:cNvSpPr>
          <p:nvPr/>
        </p:nvSpPr>
        <p:spPr>
          <a:xfrm>
            <a:off x="0" y="1059582"/>
            <a:ext cx="9036496" cy="914400"/>
          </a:xfrm>
          <a:prstGeom prst="rect">
            <a:avLst/>
          </a:prstGeom>
          <a:noFill/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800" b="1" cap="all" dirty="0">
                <a:solidFill>
                  <a:srgbClr val="0070C0"/>
                </a:solidFill>
              </a:rPr>
              <a:t>Основная профессиональная ОБРАЗОВАТЕЛЬНАЯ программа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800" b="1" cap="all" dirty="0">
                <a:solidFill>
                  <a:srgbClr val="0070C0"/>
                </a:solidFill>
              </a:rPr>
              <a:t>38.03.02 Менеджмент,</a:t>
            </a:r>
            <a:br>
              <a:rPr lang="ru-RU" sz="1800" b="1" cap="all" dirty="0">
                <a:solidFill>
                  <a:srgbClr val="0070C0"/>
                </a:solidFill>
              </a:rPr>
            </a:br>
            <a:r>
              <a:rPr lang="ru-RU" sz="1800" b="1" cap="all" dirty="0">
                <a:solidFill>
                  <a:srgbClr val="0070C0"/>
                </a:solidFill>
              </a:rPr>
              <a:t>профиль «КОРПОРАТИВНОЕ УПРАВЛЕНИЕ»</a:t>
            </a:r>
            <a:endParaRPr lang="ru-RU" sz="1800" b="1" cap="all" dirty="0">
              <a:solidFill>
                <a:srgbClr val="0070C0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040" y="-92895"/>
            <a:ext cx="3744416" cy="119502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-73490" y="2420888"/>
            <a:ext cx="90364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algn="ctr">
              <a:defRPr/>
            </a:pPr>
            <a:r>
              <a:rPr lang="ru-RU" b="1" dirty="0">
                <a:solidFill>
                  <a:srgbClr val="0070C0"/>
                </a:solidFill>
              </a:rPr>
              <a:t>Профессиональные участники программы:</a:t>
            </a:r>
          </a:p>
          <a:p>
            <a:pPr marL="360000" algn="ctr">
              <a:defRPr/>
            </a:pPr>
            <a:endParaRPr lang="ru-RU" b="1" dirty="0">
              <a:solidFill>
                <a:srgbClr val="0070C0"/>
              </a:solidFill>
            </a:endParaRPr>
          </a:p>
          <a:p>
            <a:pPr marL="360000">
              <a:defRPr/>
            </a:pPr>
            <a:r>
              <a:rPr lang="ru-RU" b="1" dirty="0">
                <a:solidFill>
                  <a:srgbClr val="0070C0"/>
                </a:solidFill>
              </a:rPr>
              <a:t>Борисов Андрей Александрович – заместитель Губернатора Смоленской области</a:t>
            </a:r>
          </a:p>
          <a:p>
            <a:pPr marL="360000">
              <a:defRPr/>
            </a:pPr>
            <a:endParaRPr lang="ru-RU" b="1" dirty="0">
              <a:solidFill>
                <a:srgbClr val="0070C0"/>
              </a:solidFill>
            </a:endParaRPr>
          </a:p>
          <a:p>
            <a:pPr marL="360000">
              <a:defRPr/>
            </a:pPr>
            <a:r>
              <a:rPr lang="ru-RU" b="1" dirty="0" err="1">
                <a:solidFill>
                  <a:srgbClr val="0070C0"/>
                </a:solidFill>
              </a:rPr>
              <a:t>Никитас</a:t>
            </a:r>
            <a:r>
              <a:rPr lang="ru-RU" b="1" dirty="0">
                <a:solidFill>
                  <a:srgbClr val="0070C0"/>
                </a:solidFill>
              </a:rPr>
              <a:t> Денис Викторович – </a:t>
            </a:r>
            <a:r>
              <a:rPr lang="ru-RU" dirty="0">
                <a:solidFill>
                  <a:srgbClr val="0070C0"/>
                </a:solidFill>
              </a:rPr>
              <a:t>Президент Смоленского бизнес-клуба, к.э.н. </a:t>
            </a:r>
          </a:p>
          <a:p>
            <a:pPr marL="360000">
              <a:defRPr/>
            </a:pPr>
            <a:endParaRPr lang="ru-RU" b="1" dirty="0">
              <a:solidFill>
                <a:srgbClr val="0070C0"/>
              </a:solidFill>
            </a:endParaRPr>
          </a:p>
          <a:p>
            <a:pPr marL="360000">
              <a:defRPr/>
            </a:pPr>
            <a:r>
              <a:rPr lang="ru-RU" b="1" dirty="0" err="1">
                <a:solidFill>
                  <a:srgbClr val="0070C0"/>
                </a:solidFill>
              </a:rPr>
              <a:t>Ровбель</a:t>
            </a:r>
            <a:r>
              <a:rPr lang="ru-RU" b="1" dirty="0">
                <a:solidFill>
                  <a:srgbClr val="0070C0"/>
                </a:solidFill>
              </a:rPr>
              <a:t> Ростислав Леонидович – Заместитель Губернатора Смоленской области, Начальник Департамента инвестиционного развития Смоленской области</a:t>
            </a:r>
          </a:p>
          <a:p>
            <a:pPr marL="360000">
              <a:defRPr/>
            </a:pPr>
            <a:endParaRPr lang="ru-RU" b="1" dirty="0">
              <a:solidFill>
                <a:srgbClr val="0070C0"/>
              </a:solidFill>
            </a:endParaRPr>
          </a:p>
          <a:p>
            <a:pPr marL="360000">
              <a:defRPr/>
            </a:pPr>
            <a:r>
              <a:rPr lang="ru-RU" b="1" dirty="0">
                <a:solidFill>
                  <a:srgbClr val="0070C0"/>
                </a:solidFill>
              </a:rPr>
              <a:t>Субботин Владимир Валентинович – </a:t>
            </a:r>
            <a:r>
              <a:rPr lang="ru-RU" dirty="0">
                <a:solidFill>
                  <a:srgbClr val="0070C0"/>
                </a:solidFill>
              </a:rPr>
              <a:t>Коммерческий  директор СОГБУ «</a:t>
            </a:r>
            <a:r>
              <a:rPr lang="ru-RU" dirty="0" err="1">
                <a:solidFill>
                  <a:srgbClr val="0070C0"/>
                </a:solidFill>
              </a:rPr>
              <a:t>Смоленскавтодор</a:t>
            </a:r>
            <a:r>
              <a:rPr lang="ru-RU" dirty="0">
                <a:solidFill>
                  <a:srgbClr val="0070C0"/>
                </a:solidFill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82747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Прямоугольник 5"/>
          <p:cNvSpPr>
            <a:spLocks noChangeArrowheads="1"/>
          </p:cNvSpPr>
          <p:nvPr/>
        </p:nvSpPr>
        <p:spPr bwMode="auto">
          <a:xfrm>
            <a:off x="3357563" y="4652963"/>
            <a:ext cx="55721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dirty="0">
              <a:solidFill>
                <a:srgbClr val="014B0D"/>
              </a:solidFill>
            </a:endParaRPr>
          </a:p>
        </p:txBody>
      </p:sp>
      <p:sp>
        <p:nvSpPr>
          <p:cNvPr id="14" name="Заголовок 9"/>
          <p:cNvSpPr txBox="1">
            <a:spLocks/>
          </p:cNvSpPr>
          <p:nvPr/>
        </p:nvSpPr>
        <p:spPr>
          <a:xfrm>
            <a:off x="0" y="1059582"/>
            <a:ext cx="9036496" cy="914400"/>
          </a:xfrm>
          <a:prstGeom prst="rect">
            <a:avLst/>
          </a:prstGeom>
          <a:noFill/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800" b="1" cap="all" dirty="0">
                <a:solidFill>
                  <a:srgbClr val="0070C0"/>
                </a:solidFill>
              </a:rPr>
              <a:t>Основная профессиональная ОБРАЗОВАТЕЛЬНАЯ программа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800" b="1" cap="all" dirty="0">
                <a:solidFill>
                  <a:srgbClr val="0070C0"/>
                </a:solidFill>
              </a:rPr>
              <a:t>38.03.02 Менеджмент,</a:t>
            </a:r>
            <a:br>
              <a:rPr lang="ru-RU" sz="1800" b="1" cap="all" dirty="0">
                <a:solidFill>
                  <a:srgbClr val="0070C0"/>
                </a:solidFill>
              </a:rPr>
            </a:br>
            <a:r>
              <a:rPr lang="ru-RU" sz="1800" b="1" cap="all" dirty="0">
                <a:solidFill>
                  <a:srgbClr val="0070C0"/>
                </a:solidFill>
              </a:rPr>
              <a:t>профиль «КОРПОРАТИВНОЕ УПРАВЛЕНИЕ»</a:t>
            </a:r>
            <a:endParaRPr lang="ru-RU" sz="1800" b="1" cap="all" dirty="0">
              <a:solidFill>
                <a:srgbClr val="0070C0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040" y="-92895"/>
            <a:ext cx="3744416" cy="119502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-247194" y="2636912"/>
            <a:ext cx="91450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algn="just">
              <a:spcBef>
                <a:spcPct val="0"/>
              </a:spcBef>
            </a:pPr>
            <a:r>
              <a:rPr lang="ru-RU" altLang="ru-RU" b="1" dirty="0">
                <a:solidFill>
                  <a:srgbClr val="0070C0"/>
                </a:solidFill>
              </a:rPr>
              <a:t>Главная цель образовательной программы: развитие у обучающихся личностных качеств, а также формирование общекультурных (универсальных) и профессиональных компетенций</a:t>
            </a:r>
            <a:r>
              <a:rPr lang="ru-RU" altLang="ru-RU" b="1" dirty="0" smtClean="0">
                <a:solidFill>
                  <a:srgbClr val="0070C0"/>
                </a:solidFill>
              </a:rPr>
              <a:t>.</a:t>
            </a:r>
          </a:p>
          <a:p>
            <a:pPr marL="358775" algn="just">
              <a:spcBef>
                <a:spcPct val="0"/>
              </a:spcBef>
            </a:pPr>
            <a:endParaRPr lang="ru-RU" altLang="ru-RU" b="1" dirty="0">
              <a:solidFill>
                <a:srgbClr val="0070C0"/>
              </a:solidFill>
            </a:endParaRPr>
          </a:p>
          <a:p>
            <a:pPr marL="358775" algn="just">
              <a:spcBef>
                <a:spcPct val="0"/>
              </a:spcBef>
            </a:pPr>
            <a:r>
              <a:rPr lang="ru-RU" altLang="ru-RU" dirty="0">
                <a:solidFill>
                  <a:srgbClr val="0070C0"/>
                </a:solidFill>
              </a:rPr>
              <a:t>Образовательная программа по направлению подготовки 38.03.02 «Менеджмент», профиль «Корпоративное управление» (уровень </a:t>
            </a:r>
            <a:r>
              <a:rPr lang="ru-RU" altLang="ru-RU" dirty="0" err="1">
                <a:solidFill>
                  <a:srgbClr val="0070C0"/>
                </a:solidFill>
              </a:rPr>
              <a:t>бакалавриата</a:t>
            </a:r>
            <a:r>
              <a:rPr lang="ru-RU" altLang="ru-RU" dirty="0">
                <a:solidFill>
                  <a:srgbClr val="0070C0"/>
                </a:solidFill>
              </a:rPr>
              <a:t>) является программой нового поколения, и разработана на основе образовательного стандарта высшего образования (далее – ОС ВО) ФГОБУ ВО «Финансовый университет при Правительстве Российской Федерации» (утвержден приказом № 2571/о от 30.12.2014 г.), с изменениями, внесенными приказами Финуниверситета от 30.11.2015 № 2575/о, от 10.10.2016  № 1932/о.</a:t>
            </a:r>
          </a:p>
        </p:txBody>
      </p:sp>
    </p:spTree>
    <p:extLst>
      <p:ext uri="{BB962C8B-B14F-4D97-AF65-F5344CB8AC3E}">
        <p14:creationId xmlns:p14="http://schemas.microsoft.com/office/powerpoint/2010/main" val="204278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Прямоугольник 5"/>
          <p:cNvSpPr>
            <a:spLocks noChangeArrowheads="1"/>
          </p:cNvSpPr>
          <p:nvPr/>
        </p:nvSpPr>
        <p:spPr bwMode="auto">
          <a:xfrm>
            <a:off x="3357563" y="4652963"/>
            <a:ext cx="55721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dirty="0">
              <a:solidFill>
                <a:srgbClr val="014B0D"/>
              </a:solidFill>
            </a:endParaRPr>
          </a:p>
        </p:txBody>
      </p:sp>
      <p:sp>
        <p:nvSpPr>
          <p:cNvPr id="14" name="Заголовок 9"/>
          <p:cNvSpPr txBox="1">
            <a:spLocks/>
          </p:cNvSpPr>
          <p:nvPr/>
        </p:nvSpPr>
        <p:spPr>
          <a:xfrm>
            <a:off x="0" y="1059582"/>
            <a:ext cx="9036496" cy="914400"/>
          </a:xfrm>
          <a:prstGeom prst="rect">
            <a:avLst/>
          </a:prstGeom>
          <a:noFill/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800" b="1" cap="all" dirty="0">
                <a:solidFill>
                  <a:srgbClr val="0070C0"/>
                </a:solidFill>
              </a:rPr>
              <a:t>Основная профессиональная ОБРАЗОВАТЕЛЬНАЯ программа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800" b="1" cap="all" dirty="0">
                <a:solidFill>
                  <a:srgbClr val="0070C0"/>
                </a:solidFill>
              </a:rPr>
              <a:t>38.03.02 Менеджмент,</a:t>
            </a:r>
            <a:br>
              <a:rPr lang="ru-RU" sz="1800" b="1" cap="all" dirty="0">
                <a:solidFill>
                  <a:srgbClr val="0070C0"/>
                </a:solidFill>
              </a:rPr>
            </a:br>
            <a:r>
              <a:rPr lang="ru-RU" sz="1800" b="1" cap="all" dirty="0">
                <a:solidFill>
                  <a:srgbClr val="0070C0"/>
                </a:solidFill>
              </a:rPr>
              <a:t>профиль «КОРПОРАТИВНОЕ УПРАВЛЕНИЕ»</a:t>
            </a:r>
            <a:endParaRPr lang="ru-RU" sz="1800" b="1" cap="all" dirty="0">
              <a:solidFill>
                <a:srgbClr val="0070C0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040" y="-92895"/>
            <a:ext cx="3744416" cy="1195026"/>
          </a:xfrm>
          <a:prstGeom prst="rect">
            <a:avLst/>
          </a:prstGeom>
        </p:spPr>
      </p:pic>
      <p:sp>
        <p:nvSpPr>
          <p:cNvPr id="6" name="Объект 4"/>
          <p:cNvSpPr>
            <a:spLocks noGrp="1"/>
          </p:cNvSpPr>
          <p:nvPr>
            <p:ph idx="1"/>
          </p:nvPr>
        </p:nvSpPr>
        <p:spPr>
          <a:xfrm>
            <a:off x="0" y="1973982"/>
            <a:ext cx="9144000" cy="4884018"/>
          </a:xfrm>
          <a:noFill/>
        </p:spPr>
        <p:txBody>
          <a:bodyPr>
            <a:normAutofit fontScale="92500" lnSpcReduction="20000"/>
          </a:bodyPr>
          <a:lstStyle/>
          <a:p>
            <a:pPr marL="358775" indent="0" algn="just" eaLnBrk="1" hangingPunct="1">
              <a:spcBef>
                <a:spcPct val="0"/>
              </a:spcBef>
              <a:buNone/>
            </a:pPr>
            <a:r>
              <a:rPr lang="ru-RU" altLang="ru-RU" sz="2800" dirty="0" smtClean="0">
                <a:solidFill>
                  <a:srgbClr val="0070C0"/>
                </a:solidFill>
              </a:rPr>
              <a:t>Программа направлена на подготовку кадров </a:t>
            </a:r>
            <a:r>
              <a:rPr lang="ru-RU" altLang="ru-RU" sz="2800" dirty="0">
                <a:solidFill>
                  <a:srgbClr val="0070C0"/>
                </a:solidFill>
              </a:rPr>
              <a:t>для служб и департаментов </a:t>
            </a:r>
            <a:r>
              <a:rPr lang="ru-RU" altLang="ru-RU" sz="2800" b="1" i="1" dirty="0">
                <a:solidFill>
                  <a:srgbClr val="0070C0"/>
                </a:solidFill>
              </a:rPr>
              <a:t>корпоративного управления </a:t>
            </a:r>
            <a:r>
              <a:rPr lang="ru-RU" altLang="ru-RU" sz="2800" dirty="0">
                <a:solidFill>
                  <a:srgbClr val="0070C0"/>
                </a:solidFill>
              </a:rPr>
              <a:t>как </a:t>
            </a:r>
            <a:r>
              <a:rPr lang="ru-RU" altLang="ru-RU" sz="2800" dirty="0" smtClean="0">
                <a:solidFill>
                  <a:srgbClr val="0070C0"/>
                </a:solidFill>
              </a:rPr>
              <a:t>российского, </a:t>
            </a:r>
            <a:r>
              <a:rPr lang="ru-RU" altLang="ru-RU" sz="2800" dirty="0">
                <a:solidFill>
                  <a:srgbClr val="0070C0"/>
                </a:solidFill>
              </a:rPr>
              <a:t>так и международного уровня, готовых принимать участие в управлении организациями различных сфер и отраслей деятельности. </a:t>
            </a:r>
            <a:endParaRPr lang="ru-RU" altLang="ru-RU" sz="2800" dirty="0" smtClean="0">
              <a:solidFill>
                <a:srgbClr val="0070C0"/>
              </a:solidFill>
            </a:endParaRPr>
          </a:p>
          <a:p>
            <a:pPr marL="358775" indent="0" algn="just" eaLnBrk="1" hangingPunct="1">
              <a:spcBef>
                <a:spcPct val="0"/>
              </a:spcBef>
              <a:buNone/>
            </a:pPr>
            <a:r>
              <a:rPr lang="ru-RU" altLang="ru-RU" sz="2800" b="1" dirty="0" smtClean="0">
                <a:solidFill>
                  <a:srgbClr val="0070C0"/>
                </a:solidFill>
              </a:rPr>
              <a:t>Виды </a:t>
            </a:r>
            <a:r>
              <a:rPr lang="ru-RU" altLang="ru-RU" sz="2800" b="1" dirty="0">
                <a:solidFill>
                  <a:srgbClr val="0070C0"/>
                </a:solidFill>
              </a:rPr>
              <a:t>профессиональной деятельности, к которым готовятся выпускники: </a:t>
            </a:r>
          </a:p>
          <a:p>
            <a:pPr marL="0" indent="43815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altLang="ru-RU" sz="2800" dirty="0" smtClean="0">
                <a:solidFill>
                  <a:srgbClr val="0070C0"/>
                </a:solidFill>
              </a:rPr>
              <a:t>- управленческая </a:t>
            </a:r>
            <a:r>
              <a:rPr lang="ru-RU" altLang="ru-RU" sz="2800" dirty="0">
                <a:solidFill>
                  <a:srgbClr val="0070C0"/>
                </a:solidFill>
              </a:rPr>
              <a:t>деятельность на низшем уровне организаций</a:t>
            </a:r>
            <a:r>
              <a:rPr lang="ru-RU" altLang="ru-RU" sz="2800" dirty="0" smtClean="0">
                <a:solidFill>
                  <a:srgbClr val="0070C0"/>
                </a:solidFill>
              </a:rPr>
              <a:t>;</a:t>
            </a:r>
            <a:r>
              <a:rPr lang="ru-RU" altLang="ru-RU" sz="2800" dirty="0">
                <a:solidFill>
                  <a:srgbClr val="0070C0"/>
                </a:solidFill>
              </a:rPr>
              <a:t>	</a:t>
            </a:r>
            <a:endParaRPr lang="ru-RU" altLang="ru-RU" sz="2800" dirty="0" smtClean="0">
              <a:solidFill>
                <a:srgbClr val="0070C0"/>
              </a:solidFill>
            </a:endParaRPr>
          </a:p>
          <a:p>
            <a:pPr marL="0" indent="43815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altLang="ru-RU" sz="2800" dirty="0" smtClean="0">
                <a:solidFill>
                  <a:srgbClr val="0070C0"/>
                </a:solidFill>
              </a:rPr>
              <a:t>- расчетно-аналитическая </a:t>
            </a:r>
            <a:r>
              <a:rPr lang="ru-RU" altLang="ru-RU" sz="2800" dirty="0">
                <a:solidFill>
                  <a:srgbClr val="0070C0"/>
                </a:solidFill>
              </a:rPr>
              <a:t>деятельность по обоснованию управленческих </a:t>
            </a:r>
            <a:r>
              <a:rPr lang="ru-RU" altLang="ru-RU" sz="2800" dirty="0" smtClean="0">
                <a:solidFill>
                  <a:srgbClr val="0070C0"/>
                </a:solidFill>
              </a:rPr>
              <a:t>решений</a:t>
            </a:r>
            <a:r>
              <a:rPr lang="ru-RU" altLang="ru-RU" sz="2800" dirty="0" smtClean="0">
                <a:solidFill>
                  <a:srgbClr val="0070C0"/>
                </a:solidFill>
              </a:rPr>
              <a:t>;</a:t>
            </a:r>
          </a:p>
          <a:p>
            <a:pPr marL="0" indent="43815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altLang="ru-RU" sz="2800" dirty="0" smtClean="0">
                <a:solidFill>
                  <a:srgbClr val="0070C0"/>
                </a:solidFill>
              </a:rPr>
              <a:t>- деятельность</a:t>
            </a:r>
            <a:r>
              <a:rPr lang="ru-RU" altLang="ru-RU" sz="2800" dirty="0">
                <a:solidFill>
                  <a:srgbClr val="0070C0"/>
                </a:solidFill>
              </a:rPr>
              <a:t>, носящая прикладной исследовательский характер. </a:t>
            </a:r>
            <a:endParaRPr lang="ru-RU" altLang="ru-RU" sz="28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99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Прямоугольник 5"/>
          <p:cNvSpPr>
            <a:spLocks noChangeArrowheads="1"/>
          </p:cNvSpPr>
          <p:nvPr/>
        </p:nvSpPr>
        <p:spPr bwMode="auto">
          <a:xfrm>
            <a:off x="3357563" y="4652963"/>
            <a:ext cx="55721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dirty="0">
              <a:solidFill>
                <a:srgbClr val="014B0D"/>
              </a:solidFill>
            </a:endParaRPr>
          </a:p>
        </p:txBody>
      </p:sp>
      <p:sp>
        <p:nvSpPr>
          <p:cNvPr id="14" name="Заголовок 9"/>
          <p:cNvSpPr txBox="1">
            <a:spLocks/>
          </p:cNvSpPr>
          <p:nvPr/>
        </p:nvSpPr>
        <p:spPr>
          <a:xfrm>
            <a:off x="0" y="1059582"/>
            <a:ext cx="9036496" cy="914400"/>
          </a:xfrm>
          <a:prstGeom prst="rect">
            <a:avLst/>
          </a:prstGeom>
          <a:noFill/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800" b="1" cap="all" dirty="0">
                <a:solidFill>
                  <a:srgbClr val="0070C0"/>
                </a:solidFill>
              </a:rPr>
              <a:t>Основная профессиональная ОБРАЗОВАТЕЛЬНАЯ программа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800" b="1" cap="all" dirty="0">
                <a:solidFill>
                  <a:srgbClr val="0070C0"/>
                </a:solidFill>
              </a:rPr>
              <a:t>38.03.02 Менеджмент,</a:t>
            </a:r>
            <a:br>
              <a:rPr lang="ru-RU" sz="1800" b="1" cap="all" dirty="0">
                <a:solidFill>
                  <a:srgbClr val="0070C0"/>
                </a:solidFill>
              </a:rPr>
            </a:br>
            <a:r>
              <a:rPr lang="ru-RU" sz="1800" b="1" cap="all" dirty="0">
                <a:solidFill>
                  <a:srgbClr val="0070C0"/>
                </a:solidFill>
              </a:rPr>
              <a:t>профиль «КОРПОРАТИВНОЕ УПРАВЛЕНИЕ»</a:t>
            </a:r>
            <a:endParaRPr lang="ru-RU" sz="1800" b="1" cap="all" dirty="0">
              <a:solidFill>
                <a:srgbClr val="0070C0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040" y="-92895"/>
            <a:ext cx="3744416" cy="1195026"/>
          </a:xfrm>
          <a:prstGeom prst="rect">
            <a:avLst/>
          </a:prstGeom>
        </p:spPr>
      </p:pic>
      <p:sp>
        <p:nvSpPr>
          <p:cNvPr id="7" name="Объект 4"/>
          <p:cNvSpPr>
            <a:spLocks noGrp="1"/>
          </p:cNvSpPr>
          <p:nvPr>
            <p:ph idx="1"/>
          </p:nvPr>
        </p:nvSpPr>
        <p:spPr>
          <a:xfrm>
            <a:off x="0" y="1708150"/>
            <a:ext cx="9144000" cy="5149850"/>
          </a:xfrm>
          <a:solidFill>
            <a:schemeClr val="tx1"/>
          </a:solidFill>
        </p:spPr>
        <p:txBody>
          <a:bodyPr>
            <a:normAutofit fontScale="55000" lnSpcReduction="20000"/>
          </a:bodyPr>
          <a:lstStyle/>
          <a:p>
            <a:pPr marL="36000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4000" b="1" dirty="0"/>
              <a:t>Программа позволяет сформировать у студентов профессиональные компетенции профиля «Корпоративное управление», которые обеспечивают высокую востребованность выпускников Финансового университета на рынке труда:</a:t>
            </a:r>
          </a:p>
          <a:p>
            <a:pPr marL="36000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b="1" dirty="0"/>
              <a:t>•	способность проектировать корпоративную структуру, осуществлять распределение полномочий и ответственности в корпорациях (ПКП-1);</a:t>
            </a:r>
          </a:p>
          <a:p>
            <a:pPr marL="36000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b="1" dirty="0"/>
              <a:t>•	способность разрабатывать управленческие решения в целях реализации принципов корпоративного управления и корпоративной социальной ответственности, обеспечивая при этом выявление заинтересованных лиц и учет их позиций          (ПКП-2);</a:t>
            </a:r>
          </a:p>
          <a:p>
            <a:pPr marL="36000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b="1" dirty="0"/>
              <a:t>•	владение методами и навыками разработки и организации процедур контроля в системе корпоративного управления (ПКП-3);</a:t>
            </a:r>
          </a:p>
          <a:p>
            <a:pPr marL="36000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b="1" dirty="0"/>
              <a:t>•	способность к организации деятельности с целью эффективного управления акционерной (корпоративной) собственностью (ПКП-4);</a:t>
            </a:r>
          </a:p>
          <a:p>
            <a:pPr marL="36000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b="1" dirty="0"/>
              <a:t>•	способность использовать в практической деятельности законы и иные нормативно-правовые акты, в которых регулируется сфера корпоративного управления, а также умение применять принципы и стандарты корпоративного управления и корпоративной социальной ответственности в профессиональной деятельности (ПКП-5).</a:t>
            </a:r>
          </a:p>
          <a:p>
            <a:pPr marL="360000" indent="0" algn="just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ru-RU" sz="2400" dirty="0">
              <a:solidFill>
                <a:srgbClr val="006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41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Прямоугольник 5"/>
          <p:cNvSpPr>
            <a:spLocks noChangeArrowheads="1"/>
          </p:cNvSpPr>
          <p:nvPr/>
        </p:nvSpPr>
        <p:spPr bwMode="auto">
          <a:xfrm>
            <a:off x="3357563" y="4652963"/>
            <a:ext cx="55721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dirty="0">
              <a:solidFill>
                <a:srgbClr val="014B0D"/>
              </a:solidFill>
            </a:endParaRPr>
          </a:p>
        </p:txBody>
      </p:sp>
      <p:sp>
        <p:nvSpPr>
          <p:cNvPr id="14" name="Заголовок 9"/>
          <p:cNvSpPr txBox="1">
            <a:spLocks/>
          </p:cNvSpPr>
          <p:nvPr/>
        </p:nvSpPr>
        <p:spPr>
          <a:xfrm>
            <a:off x="0" y="1059582"/>
            <a:ext cx="9036496" cy="914400"/>
          </a:xfrm>
          <a:prstGeom prst="rect">
            <a:avLst/>
          </a:prstGeom>
          <a:noFill/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800" b="1" cap="all" dirty="0">
                <a:solidFill>
                  <a:srgbClr val="0070C0"/>
                </a:solidFill>
              </a:rPr>
              <a:t>Основная профессиональная ОБРАЗОВАТЕЛЬНАЯ программа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800" b="1" cap="all" dirty="0">
                <a:solidFill>
                  <a:srgbClr val="0070C0"/>
                </a:solidFill>
              </a:rPr>
              <a:t>38.03.02 Менеджмент,</a:t>
            </a:r>
            <a:br>
              <a:rPr lang="ru-RU" sz="1800" b="1" cap="all" dirty="0">
                <a:solidFill>
                  <a:srgbClr val="0070C0"/>
                </a:solidFill>
              </a:rPr>
            </a:br>
            <a:r>
              <a:rPr lang="ru-RU" sz="1800" b="1" cap="all" dirty="0">
                <a:solidFill>
                  <a:srgbClr val="0070C0"/>
                </a:solidFill>
              </a:rPr>
              <a:t>профиль «КОРПОРАТИВНОЕ УПРАВЛЕНИЕ»</a:t>
            </a:r>
            <a:endParaRPr lang="ru-RU" sz="1800" b="1" cap="all" dirty="0">
              <a:solidFill>
                <a:srgbClr val="0070C0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040" y="-92895"/>
            <a:ext cx="3744416" cy="119502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21804" y="3108874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algn="ctr">
              <a:spcBef>
                <a:spcPct val="0"/>
              </a:spcBef>
            </a:pPr>
            <a:r>
              <a:rPr lang="ru-RU" altLang="ru-RU" b="1" dirty="0">
                <a:solidFill>
                  <a:schemeClr val="bg2">
                    <a:lumMod val="75000"/>
                  </a:schemeClr>
                </a:solidFill>
              </a:rPr>
              <a:t>Выпускники получат практические знания </a:t>
            </a:r>
          </a:p>
          <a:p>
            <a:pPr marL="358775" algn="ctr">
              <a:spcBef>
                <a:spcPct val="0"/>
              </a:spcBef>
            </a:pPr>
            <a:r>
              <a:rPr lang="ru-RU" altLang="ru-RU" b="1" dirty="0">
                <a:solidFill>
                  <a:schemeClr val="bg2">
                    <a:lumMod val="75000"/>
                  </a:schemeClr>
                </a:solidFill>
              </a:rPr>
              <a:t>и навыки,</a:t>
            </a:r>
            <a:r>
              <a:rPr lang="ru-RU" altLang="ru-RU" dirty="0">
                <a:solidFill>
                  <a:schemeClr val="bg2">
                    <a:lumMod val="75000"/>
                  </a:schemeClr>
                </a:solidFill>
              </a:rPr>
              <a:t> которые позволят </a:t>
            </a:r>
            <a:r>
              <a:rPr lang="ru-RU" altLang="ru-RU" b="1" dirty="0">
                <a:solidFill>
                  <a:schemeClr val="bg2">
                    <a:lumMod val="75000"/>
                  </a:schemeClr>
                </a:solidFill>
              </a:rPr>
              <a:t>самостоятельно принимать эффективные управленческие решения, проводить комплексные исследования и разработки</a:t>
            </a:r>
          </a:p>
        </p:txBody>
      </p:sp>
    </p:spTree>
    <p:extLst>
      <p:ext uri="{BB962C8B-B14F-4D97-AF65-F5344CB8AC3E}">
        <p14:creationId xmlns:p14="http://schemas.microsoft.com/office/powerpoint/2010/main" val="77512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Прямоугольник 5"/>
          <p:cNvSpPr>
            <a:spLocks noChangeArrowheads="1"/>
          </p:cNvSpPr>
          <p:nvPr/>
        </p:nvSpPr>
        <p:spPr bwMode="auto">
          <a:xfrm>
            <a:off x="3357563" y="4652963"/>
            <a:ext cx="55721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dirty="0">
              <a:solidFill>
                <a:srgbClr val="014B0D"/>
              </a:solidFill>
            </a:endParaRPr>
          </a:p>
        </p:txBody>
      </p:sp>
      <p:sp>
        <p:nvSpPr>
          <p:cNvPr id="14" name="Заголовок 9"/>
          <p:cNvSpPr txBox="1">
            <a:spLocks/>
          </p:cNvSpPr>
          <p:nvPr/>
        </p:nvSpPr>
        <p:spPr>
          <a:xfrm>
            <a:off x="0" y="1059582"/>
            <a:ext cx="9036496" cy="914400"/>
          </a:xfrm>
          <a:prstGeom prst="rect">
            <a:avLst/>
          </a:prstGeom>
          <a:noFill/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800" b="1" cap="all" dirty="0">
                <a:solidFill>
                  <a:srgbClr val="0070C0"/>
                </a:solidFill>
              </a:rPr>
              <a:t>Основная профессиональная ОБРАЗОВАТЕЛЬНАЯ программа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800" b="1" cap="all" dirty="0">
                <a:solidFill>
                  <a:srgbClr val="0070C0"/>
                </a:solidFill>
              </a:rPr>
              <a:t>38.03.02 Менеджмент,</a:t>
            </a:r>
            <a:br>
              <a:rPr lang="ru-RU" sz="1800" b="1" cap="all" dirty="0">
                <a:solidFill>
                  <a:srgbClr val="0070C0"/>
                </a:solidFill>
              </a:rPr>
            </a:br>
            <a:r>
              <a:rPr lang="ru-RU" sz="1800" b="1" cap="all" dirty="0">
                <a:solidFill>
                  <a:srgbClr val="0070C0"/>
                </a:solidFill>
              </a:rPr>
              <a:t>профиль «КОРПОРАТИВНОЕ УПРАВЛЕНИЕ»</a:t>
            </a:r>
            <a:endParaRPr lang="ru-RU" sz="1800" b="1" cap="all" dirty="0">
              <a:solidFill>
                <a:srgbClr val="0070C0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040" y="-92895"/>
            <a:ext cx="3744416" cy="119502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95536" y="2132856"/>
            <a:ext cx="7992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algn="ctr">
              <a:defRPr/>
            </a:pPr>
            <a:r>
              <a:rPr lang="ru-RU" b="1" dirty="0">
                <a:solidFill>
                  <a:schemeClr val="bg2">
                    <a:lumMod val="75000"/>
                  </a:schemeClr>
                </a:solidFill>
              </a:rPr>
              <a:t>ПАРТНЕРЫ ПРОГРАММЫ: </a:t>
            </a:r>
          </a:p>
          <a:p>
            <a:pPr algn="just">
              <a:defRPr/>
            </a:pPr>
            <a:r>
              <a:rPr lang="ru-RU" b="1" dirty="0">
                <a:solidFill>
                  <a:schemeClr val="bg2">
                    <a:lumMod val="75000"/>
                  </a:schemeClr>
                </a:solidFill>
              </a:rPr>
              <a:t>Администрация Смоленской области, </a:t>
            </a:r>
          </a:p>
          <a:p>
            <a:pPr algn="just">
              <a:defRPr/>
            </a:pPr>
            <a:r>
              <a:rPr lang="ru-RU" b="1" dirty="0">
                <a:solidFill>
                  <a:schemeClr val="bg2">
                    <a:lumMod val="75000"/>
                  </a:schemeClr>
                </a:solidFill>
              </a:rPr>
              <a:t>Департамент инвестиционного развития Смоленской области, </a:t>
            </a:r>
          </a:p>
          <a:p>
            <a:pPr algn="just">
              <a:defRPr/>
            </a:pPr>
            <a:r>
              <a:rPr lang="ru-RU" b="1" dirty="0">
                <a:solidFill>
                  <a:schemeClr val="bg2">
                    <a:lumMod val="75000"/>
                  </a:schemeClr>
                </a:solidFill>
              </a:rPr>
              <a:t>Аппарат по защите прав предпринимателей Смоленской области </a:t>
            </a:r>
            <a:endParaRPr lang="ru-RU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just">
              <a:defRPr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Сбербанк</a:t>
            </a:r>
            <a:r>
              <a:rPr lang="ru-RU" b="1" dirty="0">
                <a:solidFill>
                  <a:schemeClr val="bg2">
                    <a:lumMod val="75000"/>
                  </a:schemeClr>
                </a:solidFill>
              </a:rPr>
              <a:t>, </a:t>
            </a:r>
          </a:p>
          <a:p>
            <a:pPr algn="just">
              <a:defRPr/>
            </a:pPr>
            <a:r>
              <a:rPr lang="ru-RU" b="1" dirty="0" err="1">
                <a:solidFill>
                  <a:schemeClr val="bg2">
                    <a:lumMod val="75000"/>
                  </a:schemeClr>
                </a:solidFill>
              </a:rPr>
              <a:t>Россельхозбанк</a:t>
            </a:r>
            <a:r>
              <a:rPr lang="ru-RU" b="1" dirty="0">
                <a:solidFill>
                  <a:schemeClr val="bg2">
                    <a:lumMod val="75000"/>
                  </a:schemeClr>
                </a:solidFill>
              </a:rPr>
              <a:t>,</a:t>
            </a:r>
          </a:p>
          <a:p>
            <a:pPr algn="just">
              <a:defRPr/>
            </a:pPr>
            <a:r>
              <a:rPr lang="ru-RU" b="1" dirty="0">
                <a:solidFill>
                  <a:schemeClr val="bg2">
                    <a:lumMod val="75000"/>
                  </a:schemeClr>
                </a:solidFill>
              </a:rPr>
              <a:t>Ренессанс-банк, </a:t>
            </a:r>
          </a:p>
          <a:p>
            <a:pPr algn="just">
              <a:defRPr/>
            </a:pPr>
            <a:r>
              <a:rPr lang="ru-RU" b="1" dirty="0">
                <a:solidFill>
                  <a:schemeClr val="bg2">
                    <a:lumMod val="75000"/>
                  </a:schemeClr>
                </a:solidFill>
              </a:rPr>
              <a:t>Банк Восточный, </a:t>
            </a:r>
          </a:p>
          <a:p>
            <a:pPr algn="just">
              <a:defRPr/>
            </a:pPr>
            <a:r>
              <a:rPr lang="ru-RU" b="1" dirty="0">
                <a:solidFill>
                  <a:schemeClr val="bg2">
                    <a:lumMod val="75000"/>
                  </a:schemeClr>
                </a:solidFill>
              </a:rPr>
              <a:t>Коммуникационная группа Маркетинг 2С, </a:t>
            </a:r>
          </a:p>
          <a:p>
            <a:pPr algn="just">
              <a:defRPr/>
            </a:pPr>
            <a:r>
              <a:rPr lang="ru-RU" b="1" dirty="0">
                <a:solidFill>
                  <a:schemeClr val="bg2">
                    <a:lumMod val="75000"/>
                  </a:schemeClr>
                </a:solidFill>
              </a:rPr>
              <a:t>Рекламное агентство «Специалист», </a:t>
            </a:r>
          </a:p>
          <a:p>
            <a:pPr algn="just">
              <a:defRPr/>
            </a:pPr>
            <a:r>
              <a:rPr lang="ru-RU" b="1" dirty="0">
                <a:solidFill>
                  <a:schemeClr val="bg2">
                    <a:lumMod val="75000"/>
                  </a:schemeClr>
                </a:solidFill>
              </a:rPr>
              <a:t>ЗАО «</a:t>
            </a:r>
            <a:r>
              <a:rPr lang="ru-RU" b="1" dirty="0" err="1">
                <a:solidFill>
                  <a:schemeClr val="bg2">
                    <a:lumMod val="75000"/>
                  </a:schemeClr>
                </a:solidFill>
              </a:rPr>
              <a:t>Автодор</a:t>
            </a: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» и др.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18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758CCCB49B69A4B940E2620F58DF697" ma:contentTypeVersion="1" ma:contentTypeDescription="Создание документа." ma:contentTypeScope="" ma:versionID="939ac72506ef1a3d0f2402a9f8e8348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a10c82831e5d625bbb0173136b0368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F3A3621-2BF5-4651-8C0F-0F20EA9ACA60}"/>
</file>

<file path=customXml/itemProps2.xml><?xml version="1.0" encoding="utf-8"?>
<ds:datastoreItem xmlns:ds="http://schemas.openxmlformats.org/officeDocument/2006/customXml" ds:itemID="{D46A66E7-934D-489F-9812-4524FB2E7F40}"/>
</file>

<file path=customXml/itemProps3.xml><?xml version="1.0" encoding="utf-8"?>
<ds:datastoreItem xmlns:ds="http://schemas.openxmlformats.org/officeDocument/2006/customXml" ds:itemID="{9750695E-536A-49E4-BEED-A0CAFE3DF71A}"/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926</TotalTime>
  <Words>688</Words>
  <Application>Microsoft Office PowerPoint</Application>
  <PresentationFormat>Экран (4:3)</PresentationFormat>
  <Paragraphs>105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Wingdings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Olga</dc:creator>
  <cp:lastModifiedBy>USER</cp:lastModifiedBy>
  <cp:revision>157</cp:revision>
  <dcterms:created xsi:type="dcterms:W3CDTF">2011-11-17T11:02:00Z</dcterms:created>
  <dcterms:modified xsi:type="dcterms:W3CDTF">2017-02-07T18:50:27Z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0x0101009758CCCB49B69A4B940E2620F58DF697</vt:lpwstr>
  </property>
</Properties>
</file>